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CC52D19-1496-4E07-89FD-FAF2D14ADB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37A8954-58D2-4C25-9A72-C956A6A47D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9AC35-5572-4000-A869-5148FA261924}" type="datetime5">
              <a:rPr lang="en-US" smtClean="0"/>
              <a:t>30-Dec-20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4A4CA0-9C2F-4B60-A8C0-25D4E0B6E0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AXP Internal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EEE5D74-ECE0-48F0-BF25-2EABAF7184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FE6D3-7F61-4084-8E45-D05D0F57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7594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F73D1-2F6E-4C8E-A0D9-A9E06D9B05D2}" type="datetime5">
              <a:rPr lang="en-US" smtClean="0"/>
              <a:t>30-Dec-20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AXP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A585B-B685-4422-A0F1-ED9D62A2A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8585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259DCD6-5EC5-4BAB-BA58-C89EAF38CD15}" type="datetime5">
              <a:rPr lang="en-US" smtClean="0"/>
              <a:t>30-Dec-20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585B-B685-4422-A0F1-ED9D62A2AB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9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7DD56E17-2E39-4AFF-B736-6F185F5B0E35}" type="datetime5">
              <a:rPr lang="en-US" smtClean="0"/>
              <a:t>30-Dec-20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Copyrighted by Truevibez Pvt. Ltd. 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68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10972800" cy="11430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10972800" cy="438912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472B-B6DD-4176-949B-EE02ED1D37A6}" type="datetime5">
              <a:rPr lang="en-US" smtClean="0"/>
              <a:t>30-Dec-20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Copyrighted by Truevibez Pvt. Ltd.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3802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30A5-52C1-439F-89F3-B519FD468093}" type="datetime5">
              <a:rPr lang="en-US" smtClean="0"/>
              <a:t>30-Dec-20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Copyrighted by Truevibez Pvt. Ltd.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535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10972800" cy="11430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38912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0FB-250B-49BA-B2F8-D1BED724B339}" type="datetime5">
              <a:rPr lang="en-US" smtClean="0"/>
              <a:t>30-Dec-20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Copyrighted by Truevibez Pvt. Ltd.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2288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466344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147888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BFBFE627-360F-477E-8359-FDB4EDDD5211}" type="datetime5">
              <a:rPr lang="en-US" smtClean="0"/>
              <a:t>30-Dec-20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Copyrighted by Truevibez Pvt. Ltd.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46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61160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61160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BAA-6889-4195-9E1A-B528451FCC7C}" type="datetime5">
              <a:rPr lang="en-US" smtClean="0"/>
              <a:t>30-Dec-20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Copyrighted by Truevibez Pvt. Ltd.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7832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76200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3852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443037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09788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788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3F74-CC08-4B19-92A7-77A708AD1C39}" type="datetime5">
              <a:rPr lang="en-US" smtClean="0"/>
              <a:t>30-Dec-20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Copyrighted by Truevibez Pvt. Ltd.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1206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4CF7-3DCD-4F22-AF4A-A6BE7507C130}" type="datetime5">
              <a:rPr lang="en-US" smtClean="0"/>
              <a:t>30-Dec-20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Copyrighted by Truevibez Pvt. Ltd.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3639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F2D1-4C86-4B3C-BB6A-4BDAEF4369B9}" type="datetime5">
              <a:rPr lang="en-US" smtClean="0"/>
              <a:t>30-Dec-20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Copyrighted by Truevibez Pvt. Ltd.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15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5240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5240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5517CB49-4ED9-44E6-A377-1F3E939B98BE}" type="datetime5">
              <a:rPr lang="en-US" smtClean="0"/>
              <a:t>30-Dec-20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Copyrighted by Truevibez Pvt. Ltd.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2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8EA7B8CC-5A35-4FFC-B364-8FCCD2BF1448}" type="datetime5">
              <a:rPr lang="en-US" smtClean="0"/>
              <a:t>30-Dec-20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Copyrighted by Truevibez Pvt. Ltd.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6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fld id="{FC6ACC5D-331A-4774-A9F5-49B8CCFAC6EB}" type="datetime5">
              <a:rPr lang="en-US" smtClean="0"/>
              <a:t>30-Dec-20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 eaLnBrk="1" latinLnBrk="0" hangingPunct="1"/>
            <a:r>
              <a:rPr kumimoji="0" lang="en-US" sz="1300" smtClean="0">
                <a:solidFill>
                  <a:schemeClr val="bg2">
                    <a:tint val="60000"/>
                    <a:satMod val="155000"/>
                  </a:schemeClr>
                </a:solidFill>
              </a:rPr>
              <a:t>Copyrighted by Truevibez Pvt. Ltd. </a:t>
            </a:r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229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78E6E-AE57-415E-878E-4DC02CFDD20B}"/>
              </a:ext>
            </a:extLst>
          </p:cNvPr>
          <p:cNvSpPr txBox="1">
            <a:spLocks/>
          </p:cNvSpPr>
          <p:nvPr/>
        </p:nvSpPr>
        <p:spPr>
          <a:xfrm>
            <a:off x="1785112" y="2306320"/>
            <a:ext cx="7851648" cy="18288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tx1"/>
                </a:solidFill>
              </a:rPr>
              <a:t>WAIŪ</a:t>
            </a:r>
            <a:endParaRPr lang="en-US" sz="4800" dirty="0">
              <a:solidFill>
                <a:schemeClr val="tx1"/>
              </a:solidFill>
            </a:endParaRPr>
          </a:p>
          <a:p>
            <a:pPr algn="ctr"/>
            <a:r>
              <a:rPr lang="en-US" sz="4800" b="1" dirty="0">
                <a:solidFill>
                  <a:schemeClr val="tx1"/>
                </a:solidFill>
              </a:rPr>
              <a:t>Minimum Viable Product</a:t>
            </a:r>
          </a:p>
          <a:p>
            <a:pPr algn="ctr"/>
            <a:r>
              <a:rPr lang="en-US" sz="4800" b="1" dirty="0">
                <a:solidFill>
                  <a:schemeClr val="tx1"/>
                </a:solidFill>
              </a:rPr>
              <a:t>(MVP)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06EAE4B-F5E9-43BC-A09D-810C38F6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2EBF4B-12DD-4F05-82C3-7BC5E53C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Copyrighted by Truevibez Pvt. Ltd.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78E6E-AE57-415E-878E-4DC02CFDD20B}"/>
              </a:ext>
            </a:extLst>
          </p:cNvPr>
          <p:cNvSpPr txBox="1">
            <a:spLocks/>
          </p:cNvSpPr>
          <p:nvPr/>
        </p:nvSpPr>
        <p:spPr>
          <a:xfrm>
            <a:off x="772160" y="1132840"/>
            <a:ext cx="10871200" cy="70612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MVP 1: Payment Gateway &amp; Wallet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C79293-FAF0-4ABA-ACE5-4593E1F6E271}"/>
              </a:ext>
            </a:extLst>
          </p:cNvPr>
          <p:cNvSpPr txBox="1"/>
          <p:nvPr/>
        </p:nvSpPr>
        <p:spPr>
          <a:xfrm>
            <a:off x="355600" y="2092960"/>
            <a:ext cx="112877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+mj-lt"/>
              </a:rPr>
              <a:t>Key Features:</a:t>
            </a:r>
          </a:p>
          <a:p>
            <a:endParaRPr lang="en-US" sz="2000" b="1" u="sng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Integration of popular payment platforms for purchasing points e.g., </a:t>
            </a:r>
            <a:r>
              <a:rPr lang="en-US" sz="2000" dirty="0" err="1">
                <a:latin typeface="+mj-lt"/>
              </a:rPr>
              <a:t>Razorpay</a:t>
            </a:r>
            <a:r>
              <a:rPr lang="en-US" sz="2000" dirty="0">
                <a:latin typeface="+mj-lt"/>
              </a:rPr>
              <a:t>, UPI, Credit/Debit cards.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Setup merchant payment profile for periodic settlement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Points management via payment gateway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Purchase, Transfer, Redeem, Retain, Surrender (self or regulatory), Loyalty Schemes, Service Charges, Offer points </a:t>
            </a:r>
            <a:r>
              <a:rPr lang="en-US" dirty="0">
                <a:latin typeface="+mj-lt"/>
              </a:rPr>
              <a:t>v/s </a:t>
            </a:r>
            <a:r>
              <a:rPr lang="en-US" sz="2000" dirty="0">
                <a:latin typeface="+mj-lt"/>
              </a:rPr>
              <a:t>Loyalty points </a:t>
            </a:r>
            <a:r>
              <a:rPr lang="en-US" dirty="0">
                <a:latin typeface="+mj-lt"/>
              </a:rPr>
              <a:t>v/s</a:t>
            </a:r>
            <a:r>
              <a:rPr lang="en-US" sz="24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Regular points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Invoice management, for payment from WAIŪ to partner merchants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7571B9-EB79-4FF4-8E76-EC8EE795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0214FD7-5ABF-4500-947E-39090E5F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Copyrighted by Truevibez Pvt. Ltd.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2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78E6E-AE57-415E-878E-4DC02CFDD20B}"/>
              </a:ext>
            </a:extLst>
          </p:cNvPr>
          <p:cNvSpPr txBox="1">
            <a:spLocks/>
          </p:cNvSpPr>
          <p:nvPr/>
        </p:nvSpPr>
        <p:spPr>
          <a:xfrm>
            <a:off x="772160" y="1132840"/>
            <a:ext cx="10871200" cy="70612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MVP 2: Using points to avail merchant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C79293-FAF0-4ABA-ACE5-4593E1F6E271}"/>
              </a:ext>
            </a:extLst>
          </p:cNvPr>
          <p:cNvSpPr txBox="1"/>
          <p:nvPr/>
        </p:nvSpPr>
        <p:spPr>
          <a:xfrm>
            <a:off x="355600" y="1676103"/>
            <a:ext cx="112877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+mj-lt"/>
              </a:rPr>
              <a:t>Key Features:</a:t>
            </a:r>
          </a:p>
          <a:p>
            <a:endParaRPr lang="en-US" sz="2000" b="1" u="sng" dirty="0" smtClean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j-lt"/>
              </a:rPr>
              <a:t>Create </a:t>
            </a:r>
            <a:r>
              <a:rPr lang="en-US" sz="2000" dirty="0">
                <a:latin typeface="+mj-lt"/>
              </a:rPr>
              <a:t>merchant catalog and search for merchant from the catalog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Merchant catalog management &amp; sorting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GPS/Location services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Customer rating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Ledger balance of the points to be updated for both consumer &amp; merchant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Excess to be paid in cash, independent of WAIŪ 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+mj-lt"/>
              </a:rPr>
              <a:t>Final invoice to be attached on the app by the merchant, for reconciliation purposes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Standard 10% cashback points to be credited to the consumer’s wallet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Points to be categorized based on type of source e.g. self-purchased, gifted, offered, loyalty 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3EA3370-AC55-4B27-9FB6-DC461FFE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F286C68F-9AE1-43D4-81E0-74D1F181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Copyrighted by Truevibez Pvt. Ltd.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5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78E6E-AE57-415E-878E-4DC02CFDD20B}"/>
              </a:ext>
            </a:extLst>
          </p:cNvPr>
          <p:cNvSpPr txBox="1">
            <a:spLocks/>
          </p:cNvSpPr>
          <p:nvPr/>
        </p:nvSpPr>
        <p:spPr>
          <a:xfrm>
            <a:off x="772160" y="1132840"/>
            <a:ext cx="10871200" cy="70612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MVP 3: Gift/Transfer points to a friend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C79293-FAF0-4ABA-ACE5-4593E1F6E271}"/>
              </a:ext>
            </a:extLst>
          </p:cNvPr>
          <p:cNvSpPr txBox="1"/>
          <p:nvPr/>
        </p:nvSpPr>
        <p:spPr>
          <a:xfrm>
            <a:off x="355600" y="2092960"/>
            <a:ext cx="11612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+mj-lt"/>
              </a:rPr>
              <a:t>Key Features:</a:t>
            </a:r>
          </a:p>
          <a:p>
            <a:endParaRPr lang="en-US" sz="2000" b="1" u="sng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Customer acquisition &amp; registration – Name/Address/Phone/Key Dates e.g. </a:t>
            </a:r>
            <a:r>
              <a:rPr lang="en-US" sz="2000" dirty="0" err="1">
                <a:latin typeface="+mj-lt"/>
              </a:rPr>
              <a:t>DoB</a:t>
            </a:r>
            <a:r>
              <a:rPr lang="en-US" sz="2000" dirty="0">
                <a:latin typeface="+mj-lt"/>
              </a:rPr>
              <a:t>, Anniversary, Job etc.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Standardized gift catalog creation to show point valuation of a drink or selective food item e.g. a pint, a wine bottle etc.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Sender to select a gift and send to a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WAIŪ contact based on phone number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A notification will be sent to receiver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Respective points will be transferred from sender to receiver and added under ‘GIFT POINTS’ category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Points ledgers are balanced in sender &amp; receiver’s points wallet</a:t>
            </a: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Gift points utilization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Redemption at a partner merchant – Same as MVP 2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Cascaded gifting – 10%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WAIŪ service charges to be levied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Offer – Same as MVP 4</a:t>
            </a:r>
            <a:endParaRPr lang="en-US" sz="2000" dirty="0">
              <a:latin typeface="+mj-l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6B361F4-7390-4685-8505-35009B3C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20CFEB-19C6-4D91-A7CB-EC96BDE7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Copyrighted by Truevibez Pvt. Ltd.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7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78E6E-AE57-415E-878E-4DC02CFDD20B}"/>
              </a:ext>
            </a:extLst>
          </p:cNvPr>
          <p:cNvSpPr txBox="1">
            <a:spLocks/>
          </p:cNvSpPr>
          <p:nvPr/>
        </p:nvSpPr>
        <p:spPr>
          <a:xfrm>
            <a:off x="772160" y="1285240"/>
            <a:ext cx="10871200" cy="70612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MVP 4: Offer points to another consumer present in the same restaurant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C79293-FAF0-4ABA-ACE5-4593E1F6E271}"/>
              </a:ext>
            </a:extLst>
          </p:cNvPr>
          <p:cNvSpPr txBox="1"/>
          <p:nvPr/>
        </p:nvSpPr>
        <p:spPr>
          <a:xfrm>
            <a:off x="355600" y="1688354"/>
            <a:ext cx="116128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+mj-lt"/>
              </a:rPr>
              <a:t>Key Features: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Consumers to download &amp; setup app, login, arrive at the restaurant and then check-in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Show all checked in customers with basic details i.e. ID, Gender, Age, Hobbies, Interests</a:t>
            </a:r>
          </a:p>
          <a:p>
            <a:r>
              <a:rPr lang="en-US" sz="2000" dirty="0">
                <a:latin typeface="+mj-lt"/>
              </a:rPr>
              <a:t>                 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Once accepted, debit sender’s wallet by </a:t>
            </a:r>
            <a:r>
              <a:rPr lang="en-US" sz="2000" b="1" u="sng" dirty="0">
                <a:latin typeface="+mj-lt"/>
              </a:rPr>
              <a:t>TWICE </a:t>
            </a:r>
            <a:r>
              <a:rPr lang="en-US" sz="2000" dirty="0">
                <a:latin typeface="+mj-lt"/>
              </a:rPr>
              <a:t>the standard drink value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Credit receiver wallet by standard drink value, under “OFFER POINTS’ category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Remaining value to be shared between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WAIŪ (67%) &amp; merchant (33%)</a:t>
            </a:r>
            <a:endParaRPr lang="en-US" sz="2000" dirty="0">
              <a:solidFill>
                <a:prstClr val="black"/>
              </a:solidFill>
              <a:latin typeface="+mj-l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Note: Receiver to use OFFER POINTS as BAU at any restaurant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0F448DD-E349-46A3-8F5E-9DB5674EC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2659234"/>
            <a:ext cx="5914780" cy="25137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AC06764B-5EC8-4A0A-8321-C9D18E24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5596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78E6E-AE57-415E-878E-4DC02CFDD20B}"/>
              </a:ext>
            </a:extLst>
          </p:cNvPr>
          <p:cNvSpPr txBox="1">
            <a:spLocks/>
          </p:cNvSpPr>
          <p:nvPr/>
        </p:nvSpPr>
        <p:spPr>
          <a:xfrm>
            <a:off x="772160" y="1132840"/>
            <a:ext cx="10871200" cy="70612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MVP 5: Silent interactive games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C79293-FAF0-4ABA-ACE5-4593E1F6E271}"/>
              </a:ext>
            </a:extLst>
          </p:cNvPr>
          <p:cNvSpPr txBox="1"/>
          <p:nvPr/>
        </p:nvSpPr>
        <p:spPr>
          <a:xfrm>
            <a:off x="355600" y="1689550"/>
            <a:ext cx="11612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u="sng" dirty="0">
                <a:solidFill>
                  <a:srgbClr val="0070C0"/>
                </a:solidFill>
                <a:latin typeface="+mj-lt"/>
              </a:rPr>
              <a:t>Key Features:</a:t>
            </a:r>
          </a:p>
          <a:p>
            <a:pPr>
              <a:spcAft>
                <a:spcPts val="600"/>
              </a:spcAft>
            </a:pPr>
            <a:endParaRPr lang="en-US" sz="2000" b="1" u="sng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Create API to integrate 3</a:t>
            </a:r>
            <a:r>
              <a:rPr lang="en-US" sz="2000" baseline="30000" dirty="0">
                <a:latin typeface="+mj-lt"/>
              </a:rPr>
              <a:t>rd</a:t>
            </a:r>
            <a:r>
              <a:rPr lang="en-US" sz="2000" dirty="0">
                <a:latin typeface="+mj-lt"/>
              </a:rPr>
              <a:t> party gaming API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3</a:t>
            </a:r>
            <a:r>
              <a:rPr lang="en-US" sz="2000" baseline="30000" dirty="0">
                <a:latin typeface="+mj-lt"/>
              </a:rPr>
              <a:t>rd</a:t>
            </a:r>
            <a:r>
              <a:rPr lang="en-US" sz="2000" dirty="0">
                <a:latin typeface="+mj-lt"/>
              </a:rPr>
              <a:t> party to create selective games, upon request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Game scheduling &amp; announcements on restaurant screens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Customer to download app &amp; setup profile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Customer to check-in into the restaurant &amp; participate in games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Customer to play games &amp; a winner is identified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WAIŪ credits 100 points to winner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WAIŪ debits 100 points from the provisioning restaurant (during periodic settlement)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Calibri"/>
              </a:rPr>
              <a:t>Note: Receiver to use WINNER POINTS as BAU at any restaurant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7D3C062-304A-45E9-B9B1-BC761559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DDB007-1CC5-4E7E-9320-6F7EBC3B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Copyrighted by Truevibez Pvt. Ltd.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8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78E6E-AE57-415E-878E-4DC02CFDD20B}"/>
              </a:ext>
            </a:extLst>
          </p:cNvPr>
          <p:cNvSpPr txBox="1">
            <a:spLocks/>
          </p:cNvSpPr>
          <p:nvPr/>
        </p:nvSpPr>
        <p:spPr>
          <a:xfrm>
            <a:off x="772160" y="1132840"/>
            <a:ext cx="10871200" cy="70612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MVP 6: Event broadcast (Non-App)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C79293-FAF0-4ABA-ACE5-4593E1F6E271}"/>
              </a:ext>
            </a:extLst>
          </p:cNvPr>
          <p:cNvSpPr txBox="1"/>
          <p:nvPr/>
        </p:nvSpPr>
        <p:spPr>
          <a:xfrm>
            <a:off x="355600" y="2092960"/>
            <a:ext cx="1161288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u="sng" dirty="0">
                <a:solidFill>
                  <a:srgbClr val="0070C0"/>
                </a:solidFill>
                <a:latin typeface="+mj-lt"/>
              </a:rPr>
              <a:t>Key Features:</a:t>
            </a:r>
          </a:p>
          <a:p>
            <a:pPr>
              <a:spcAft>
                <a:spcPts val="600"/>
              </a:spcAft>
            </a:pPr>
            <a:endParaRPr lang="en-US" sz="2000" b="1" u="sng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Hire a recording studio &amp; signup/schedule artist’s performance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Setup broadcast through the studio (SCALA)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OTT console to be configured at restaurant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Registering restaurant to receive activation keys via email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Restaurant to play content per schedule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Note: Restaurant will need to setup the A/V infrastructure either itself or in alignment with </a:t>
            </a:r>
            <a:r>
              <a:rPr lang="en-US" sz="2000" dirty="0">
                <a:solidFill>
                  <a:srgbClr val="0070C0"/>
                </a:solidFill>
                <a:latin typeface="Calibri"/>
              </a:rPr>
              <a:t>WAIŪ</a:t>
            </a:r>
            <a:r>
              <a:rPr lang="en-US" sz="2000" dirty="0">
                <a:latin typeface="+mj-lt"/>
              </a:rPr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F216AAE-10F6-4B76-AFE3-FAC332E9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9C2F071-E04A-48EB-A1CE-372E4456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Copyrighted by Truevibez Pvt. Ltd.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0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78E6E-AE57-415E-878E-4DC02CFDD20B}"/>
              </a:ext>
            </a:extLst>
          </p:cNvPr>
          <p:cNvSpPr txBox="1">
            <a:spLocks/>
          </p:cNvSpPr>
          <p:nvPr/>
        </p:nvSpPr>
        <p:spPr>
          <a:xfrm>
            <a:off x="772160" y="1132840"/>
            <a:ext cx="10871200" cy="70612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MVP 7: Chat &amp; Notifications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C79293-FAF0-4ABA-ACE5-4593E1F6E271}"/>
              </a:ext>
            </a:extLst>
          </p:cNvPr>
          <p:cNvSpPr txBox="1"/>
          <p:nvPr/>
        </p:nvSpPr>
        <p:spPr>
          <a:xfrm>
            <a:off x="355600" y="2092960"/>
            <a:ext cx="1161288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u="sng" dirty="0">
                <a:solidFill>
                  <a:srgbClr val="0070C0"/>
                </a:solidFill>
                <a:latin typeface="+mj-lt"/>
              </a:rPr>
              <a:t>Key Features:</a:t>
            </a:r>
          </a:p>
          <a:p>
            <a:pPr>
              <a:spcAft>
                <a:spcPts val="600"/>
              </a:spcAft>
            </a:pPr>
            <a:endParaRPr lang="en-US" sz="2000" b="1" u="sng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j-lt"/>
              </a:rPr>
              <a:t>Use native platform’s push notification feature (Notification </a:t>
            </a:r>
            <a:r>
              <a:rPr lang="en-US" sz="2000" dirty="0">
                <a:latin typeface="+mj-lt"/>
              </a:rPr>
              <a:t>types to be shared separately : Alok)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Chat – Likely to be integrated via another API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Customer to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WAIŪ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Restaurant to WAIŪ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Customer to Customer(s)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Inventory of vendors, artists, trainers, employees to be created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159674C-937B-44DD-A384-F7CFADDC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B8B0FD-C57A-46C2-8B41-C66471EC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Copyrighted by Truevibez Pvt. Ltd.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78E6E-AE57-415E-878E-4DC02CFDD20B}"/>
              </a:ext>
            </a:extLst>
          </p:cNvPr>
          <p:cNvSpPr txBox="1">
            <a:spLocks/>
          </p:cNvSpPr>
          <p:nvPr/>
        </p:nvSpPr>
        <p:spPr>
          <a:xfrm>
            <a:off x="772160" y="1132840"/>
            <a:ext cx="10871200" cy="70612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MVP </a:t>
            </a:r>
            <a:r>
              <a:rPr lang="en-US" sz="4000" b="1" dirty="0" smtClean="0">
                <a:solidFill>
                  <a:schemeClr val="tx1"/>
                </a:solidFill>
              </a:rPr>
              <a:t>: Next Steps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C79293-FAF0-4ABA-ACE5-4593E1F6E271}"/>
              </a:ext>
            </a:extLst>
          </p:cNvPr>
          <p:cNvSpPr txBox="1"/>
          <p:nvPr/>
        </p:nvSpPr>
        <p:spPr>
          <a:xfrm>
            <a:off x="355600" y="2092960"/>
            <a:ext cx="1161288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sz="2000" b="1" u="sng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j-lt"/>
              </a:rPr>
              <a:t>Process flows to be created – Alok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j-lt"/>
              </a:rPr>
              <a:t>Impact soring to be provided to each MVP item – Alok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j-lt"/>
              </a:rPr>
              <a:t>Feasibility assessment &amp; feedback – Shri Ji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j-lt"/>
              </a:rPr>
              <a:t>Complexity &amp; Effort estimation – Shri Ji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j-lt"/>
              </a:rPr>
              <a:t>Funding Approval – Rajesh </a:t>
            </a:r>
            <a:r>
              <a:rPr lang="en-US" sz="2000" dirty="0">
                <a:latin typeface="+mj-lt"/>
              </a:rPr>
              <a:t>&amp;</a:t>
            </a:r>
            <a:r>
              <a:rPr lang="en-US" sz="2000" dirty="0" smtClean="0">
                <a:latin typeface="+mj-lt"/>
              </a:rPr>
              <a:t> Alok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j-lt"/>
              </a:rPr>
              <a:t>Project manager profile creation - Alok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j-lt"/>
              </a:rPr>
              <a:t>Project manager onboarding – Rajesh/</a:t>
            </a:r>
            <a:r>
              <a:rPr lang="en-US" sz="2000" dirty="0" err="1" smtClean="0">
                <a:latin typeface="+mj-lt"/>
              </a:rPr>
              <a:t>Shrikant</a:t>
            </a:r>
            <a:r>
              <a:rPr lang="en-US" sz="2000" dirty="0" smtClean="0">
                <a:latin typeface="+mj-lt"/>
              </a:rPr>
              <a:t> Ji/</a:t>
            </a:r>
            <a:r>
              <a:rPr lang="en-US" sz="2000" dirty="0" err="1" smtClean="0">
                <a:latin typeface="+mj-lt"/>
              </a:rPr>
              <a:t>Kelapure</a:t>
            </a:r>
            <a:r>
              <a:rPr lang="en-US" sz="2000" dirty="0" smtClean="0">
                <a:latin typeface="+mj-lt"/>
              </a:rPr>
              <a:t> Ji/Alok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j-lt"/>
              </a:rPr>
              <a:t>Bank alignment – Rajesh/Alok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j-lt"/>
              </a:rPr>
              <a:t>3</a:t>
            </a:r>
            <a:r>
              <a:rPr lang="en-US" sz="2000" baseline="30000" dirty="0" smtClean="0">
                <a:latin typeface="+mj-lt"/>
              </a:rPr>
              <a:t>rd</a:t>
            </a:r>
            <a:r>
              <a:rPr lang="en-US" sz="2000" dirty="0" smtClean="0">
                <a:latin typeface="+mj-lt"/>
              </a:rPr>
              <a:t> Party Process Alignment (Scala/Gaming/</a:t>
            </a:r>
            <a:r>
              <a:rPr lang="en-US" sz="2000" dirty="0" err="1" smtClean="0">
                <a:latin typeface="+mj-lt"/>
              </a:rPr>
              <a:t>Whitelabel</a:t>
            </a:r>
            <a:r>
              <a:rPr lang="en-US" sz="2000" dirty="0" smtClean="0">
                <a:latin typeface="+mj-lt"/>
              </a:rPr>
              <a:t> products?) – Rajesh/Alok</a:t>
            </a:r>
            <a:endParaRPr lang="en-US" sz="2000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159674C-937B-44DD-A384-F7CFADDC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B8B0FD-C57A-46C2-8B41-C66471EC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Copyrighted by Truevibez Pvt. Ltd.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01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770</Words>
  <Application>Microsoft Office PowerPoint</Application>
  <PresentationFormat>Widescreen</PresentationFormat>
  <Paragraphs>119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Constantia</vt:lpstr>
      <vt:lpstr>Wingdings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Sambuddha</dc:creator>
  <cp:lastModifiedBy>Microsoft account</cp:lastModifiedBy>
  <cp:revision>9</cp:revision>
  <dcterms:created xsi:type="dcterms:W3CDTF">2020-12-29T00:53:40Z</dcterms:created>
  <dcterms:modified xsi:type="dcterms:W3CDTF">2020-12-30T01:46:19Z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Alok Sambuddha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</Properties>
</file>