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C52D19-1496-4E07-89FD-FAF2D14ADB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A8954-58D2-4C25-9A72-C956A6A47D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AC35-5572-4000-A869-5148FA261924}" type="datetime5">
              <a:rPr lang="en-US" smtClean="0"/>
              <a:t>10-Aug-21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A4CA0-9C2F-4B60-A8C0-25D4E0B6E0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E5D74-ECE0-48F0-BF25-2EABAF718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FE6D3-7F61-4084-8E45-D05D0F57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5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F73D1-2F6E-4C8E-A0D9-A9E06D9B05D2}" type="datetime5">
              <a:rPr lang="en-US" smtClean="0"/>
              <a:t>10-Aug-21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A585B-B685-4422-A0F1-ED9D62A2A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58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259DCD6-5EC5-4BAB-BA58-C89EAF38CD15}" type="datetime5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85B-B685-4422-A0F1-ED9D62A2AB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7DD56E17-2E39-4AFF-B736-6F185F5B0E35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68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10972800" cy="438912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472B-B6DD-4176-949B-EE02ED1D37A6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802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30A5-52C1-439F-89F3-B519FD468093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535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38912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0FB-250B-49BA-B2F8-D1BED724B339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2288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466344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147888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BFBFE627-360F-477E-8359-FDB4EDDD5211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4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61160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61160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BAA-6889-4195-9E1A-B528451FCC7C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832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852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443037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09788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788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F74-CC08-4B19-92A7-77A708AD1C39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206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CF7-3DCD-4F22-AF4A-A6BE7507C130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3639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2D1-4C86-4B3C-BB6A-4BDAEF4369B9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5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5240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5240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5517CB49-4ED9-44E6-A377-1F3E939B98BE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8EA7B8CC-5A35-4FFC-B364-8FCCD2BF1448}" type="datetime5">
              <a:rPr lang="en-US" smtClean="0"/>
              <a:t>10-Aug-21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fld id="{FC6ACC5D-331A-4774-A9F5-49B8CCFAC6EB}" type="datetime5">
              <a:rPr lang="en-US" smtClean="0"/>
              <a:t>10-Aug-21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r>
              <a:rPr kumimoji="0" lang="en-US" sz="1300">
                <a:solidFill>
                  <a:schemeClr val="bg2">
                    <a:tint val="60000"/>
                    <a:satMod val="155000"/>
                  </a:schemeClr>
                </a:solidFill>
              </a:rPr>
              <a:t>Copyrighted by Truevibez Pvt. Ltd. </a:t>
            </a:r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29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1785112" y="2306320"/>
            <a:ext cx="7851648" cy="18288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/>
                </a:solidFill>
              </a:rPr>
              <a:t>WAIŪ</a:t>
            </a:r>
            <a:endParaRPr lang="en-US" sz="4800" dirty="0">
              <a:solidFill>
                <a:schemeClr val="tx1"/>
              </a:solidFill>
            </a:endParaRPr>
          </a:p>
          <a:p>
            <a:pPr algn="ctr"/>
            <a:r>
              <a:rPr lang="en-US" sz="4800" b="1" dirty="0">
                <a:solidFill>
                  <a:schemeClr val="tx1"/>
                </a:solidFill>
              </a:rPr>
              <a:t>Minimum Viable Product</a:t>
            </a:r>
          </a:p>
          <a:p>
            <a:pPr algn="ctr"/>
            <a:r>
              <a:rPr lang="en-US" sz="4800" b="1" dirty="0">
                <a:solidFill>
                  <a:schemeClr val="tx1"/>
                </a:solidFill>
              </a:rPr>
              <a:t>(MVP)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EAE4B-F5E9-43BC-A09D-810C38F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BF4B-12DD-4F05-82C3-7BC5E53C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1: Payment Gateway &amp;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79293-FAF0-4ABA-ACE5-4593E1F6E271}"/>
              </a:ext>
            </a:extLst>
          </p:cNvPr>
          <p:cNvSpPr txBox="1"/>
          <p:nvPr/>
        </p:nvSpPr>
        <p:spPr>
          <a:xfrm>
            <a:off x="355600" y="2092960"/>
            <a:ext cx="11287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Integration of popular payment platforms for purchasing points e.g., </a:t>
            </a:r>
            <a:r>
              <a:rPr lang="en-US" sz="2000" dirty="0" err="1">
                <a:latin typeface="+mj-lt"/>
              </a:rPr>
              <a:t>Razorpay</a:t>
            </a:r>
            <a:r>
              <a:rPr lang="en-US" sz="2000" dirty="0">
                <a:latin typeface="+mj-lt"/>
              </a:rPr>
              <a:t>, UPI, Credit/Debit cards.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Setup merchant payment profile for periodic settlement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Points management via payment gateway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Purchase, Transfer, Redeem, Retain, Surrender (self or regulatory), Loyalty Schemes, Service Charges, Offer points </a:t>
            </a:r>
            <a:r>
              <a:rPr lang="en-US" dirty="0">
                <a:latin typeface="+mj-lt"/>
              </a:rPr>
              <a:t>v/s </a:t>
            </a:r>
            <a:r>
              <a:rPr lang="en-US" sz="2000" dirty="0">
                <a:latin typeface="+mj-lt"/>
              </a:rPr>
              <a:t>Loyalty points </a:t>
            </a:r>
            <a:r>
              <a:rPr lang="en-US" dirty="0">
                <a:latin typeface="+mj-lt"/>
              </a:rPr>
              <a:t>v/s</a:t>
            </a:r>
            <a:r>
              <a:rPr lang="en-US" sz="24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Regular points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Invoice management, for payment from WAIŪ to partner merchants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71B9-EB79-4FF4-8E76-EC8EE795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14FD7-5ABF-4500-947E-39090E5F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2: Using points to avail merchant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79293-FAF0-4ABA-ACE5-4593E1F6E271}"/>
              </a:ext>
            </a:extLst>
          </p:cNvPr>
          <p:cNvSpPr txBox="1"/>
          <p:nvPr/>
        </p:nvSpPr>
        <p:spPr>
          <a:xfrm>
            <a:off x="355600" y="1676103"/>
            <a:ext cx="11287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Create merchant catalog and search for merchant from the catalog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Merchant catalog management &amp; sorting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GPS/Location services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Customer rating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Ledger balance of the points to be updated for both consumer &amp; merchant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Excess to be paid in cash, independent of WAIŪ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Final invoice to be attached on the app by the merchant, for reconciliation purposes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Standard 10% cashback points to be credited to the consumer’s wallet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Points to be categorized based on type of source e.g. self-purchased, gifted, offered, loyalty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A3370-AC55-4B27-9FB6-DC461FFE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86C68F-9AE1-43D4-81E0-74D1F181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3: Gift/Transfer points to a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79293-FAF0-4ABA-ACE5-4593E1F6E271}"/>
              </a:ext>
            </a:extLst>
          </p:cNvPr>
          <p:cNvSpPr txBox="1"/>
          <p:nvPr/>
        </p:nvSpPr>
        <p:spPr>
          <a:xfrm>
            <a:off x="355600" y="2092960"/>
            <a:ext cx="11612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Customer acquisition &amp; registration – Name/Address/Phone/Key Dates e.g. </a:t>
            </a:r>
            <a:r>
              <a:rPr lang="en-US" sz="2000" dirty="0" err="1">
                <a:latin typeface="+mj-lt"/>
              </a:rPr>
              <a:t>DoB</a:t>
            </a:r>
            <a:r>
              <a:rPr lang="en-US" sz="2000" dirty="0">
                <a:latin typeface="+mj-lt"/>
              </a:rPr>
              <a:t>, Anniversary, Job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Standardized gift catalog creation to show point valuation of a drink or selective food item e.g. a pint, a wine bottle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Sender to select a gift and send to a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WAIŪ contact based on phone number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 notification will be sent to receiver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Respective points will be transferred from sender to receiver and added under ‘GIFT POINTS’ category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Points ledgers are balanced in sender &amp; receiver’s points wallet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Gift points utilization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Redemption at a partner merchant – Same as MVP 2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Cascaded gifting – 10%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WAIŪ service charges to be levied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Offer – Same as MVP 4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361F4-7390-4685-8505-35009B3C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0CFEB-19C6-4D91-A7CB-EC96BDE7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7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2852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4: Offer points to another consumer present in the same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79293-FAF0-4ABA-ACE5-4593E1F6E271}"/>
              </a:ext>
            </a:extLst>
          </p:cNvPr>
          <p:cNvSpPr txBox="1"/>
          <p:nvPr/>
        </p:nvSpPr>
        <p:spPr>
          <a:xfrm>
            <a:off x="355600" y="1688354"/>
            <a:ext cx="11612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Consumers to download &amp; setup app, login, arrive at the restaurant and then check-in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Show all checked in customers with basic details i.e. ID, Gender, Age, Hobbies, Interests</a:t>
            </a:r>
          </a:p>
          <a:p>
            <a:r>
              <a:rPr lang="en-US" sz="2000" dirty="0">
                <a:latin typeface="+mj-lt"/>
              </a:rPr>
              <a:t>              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Once accepted, debit sender’s wallet by </a:t>
            </a:r>
            <a:r>
              <a:rPr lang="en-US" sz="2000" b="1" u="sng" dirty="0">
                <a:latin typeface="+mj-lt"/>
              </a:rPr>
              <a:t>TWICE </a:t>
            </a:r>
            <a:r>
              <a:rPr lang="en-US" sz="2000" dirty="0">
                <a:latin typeface="+mj-lt"/>
              </a:rPr>
              <a:t>the standard drink value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Credit receiver wallet by standard drink value, under “OFFER POINTS’ category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Remaining value to be shared between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WAIŪ (67%) &amp; merchant (33%)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Note: Receiver to use OFFER POINTS as BAU at any restaurant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448DD-E349-46A3-8F5E-9DB5674E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659234"/>
            <a:ext cx="5914780" cy="25137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C06764B-5EC8-4A0A-8321-C9D18E24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5596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5: Silent interactive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79293-FAF0-4ABA-ACE5-4593E1F6E271}"/>
              </a:ext>
            </a:extLst>
          </p:cNvPr>
          <p:cNvSpPr txBox="1"/>
          <p:nvPr/>
        </p:nvSpPr>
        <p:spPr>
          <a:xfrm>
            <a:off x="355600" y="1689550"/>
            <a:ext cx="11612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pPr>
              <a:spcAft>
                <a:spcPts val="600"/>
              </a:spcAft>
            </a:pPr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Create API to integrate 3</a:t>
            </a:r>
            <a:r>
              <a:rPr lang="en-US" sz="2000" baseline="30000" dirty="0">
                <a:latin typeface="+mj-lt"/>
              </a:rPr>
              <a:t>rd</a:t>
            </a:r>
            <a:r>
              <a:rPr lang="en-US" sz="2000" dirty="0">
                <a:latin typeface="+mj-lt"/>
              </a:rPr>
              <a:t> party gaming API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3</a:t>
            </a:r>
            <a:r>
              <a:rPr lang="en-US" sz="2000" baseline="30000" dirty="0">
                <a:latin typeface="+mj-lt"/>
              </a:rPr>
              <a:t>rd</a:t>
            </a:r>
            <a:r>
              <a:rPr lang="en-US" sz="2000" dirty="0">
                <a:latin typeface="+mj-lt"/>
              </a:rPr>
              <a:t> party to create selective games, upon request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Game scheduling &amp; announcements on restaurant screens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Customer to download app &amp; setup profile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Customer to check-in into the restaurant &amp; participate in games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Customers to play game &amp; a winner is identified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WAIŪ credits 100 points to winner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WAIŪ debits 100 points from the provisioning restaurant (during periodic settlement)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Calibri"/>
              </a:rPr>
              <a:t>Note: Receiver to use WINNER POINTS as BAU at any restaurant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C062-304A-45E9-B9B1-BC761559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B007-1CC5-4E7E-9320-6F7EBC3B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6: Chat &amp; Notifications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79293-FAF0-4ABA-ACE5-4593E1F6E271}"/>
              </a:ext>
            </a:extLst>
          </p:cNvPr>
          <p:cNvSpPr txBox="1"/>
          <p:nvPr/>
        </p:nvSpPr>
        <p:spPr>
          <a:xfrm>
            <a:off x="355600" y="2092960"/>
            <a:ext cx="116128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pPr>
              <a:spcAft>
                <a:spcPts val="600"/>
              </a:spcAft>
            </a:pPr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Use native platform’s push notification feature (Notification types to be shared separately : Alok)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Chat – Likely to be integrated via another API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Customer to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WAIŪ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Restaurant to WAIŪ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Customer to Customer(s)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Inventory of vendors, artists, trainers, employees to be created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9674C-937B-44DD-A384-F7CFADD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8B0FD-C57A-46C2-8B41-C66471EC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1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648</Words>
  <Application>Microsoft Macintosh PowerPoint</Application>
  <PresentationFormat>Widescreen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Constantia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Sambuddha</dc:creator>
  <cp:lastModifiedBy>Alok Sambuddha</cp:lastModifiedBy>
  <cp:revision>12</cp:revision>
  <dcterms:created xsi:type="dcterms:W3CDTF">2020-12-29T00:53:40Z</dcterms:created>
  <dcterms:modified xsi:type="dcterms:W3CDTF">2021-08-11T13:54:14Z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Alok Sambuddha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