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0"/>
  </p:notesMasterIdLst>
  <p:sldIdLst>
    <p:sldId id="260" r:id="rId2"/>
    <p:sldId id="282" r:id="rId3"/>
    <p:sldId id="330" r:id="rId4"/>
    <p:sldId id="332" r:id="rId5"/>
    <p:sldId id="333" r:id="rId6"/>
    <p:sldId id="335" r:id="rId7"/>
    <p:sldId id="336" r:id="rId8"/>
    <p:sldId id="33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k Sambuddha" initials="AS" lastIdx="2" clrIdx="0">
    <p:extLst>
      <p:ext uri="{19B8F6BF-5375-455C-9EA6-DF929625EA0E}">
        <p15:presenceInfo xmlns:p15="http://schemas.microsoft.com/office/powerpoint/2012/main" userId="S::alok.sambuddha1@aexp.com::d88f7542-2bc4-4ac8-b320-9b35e471aa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37F"/>
    <a:srgbClr val="0D4753"/>
    <a:srgbClr val="C01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1" autoAdjust="0"/>
    <p:restoredTop sz="94434" autoAdjust="0"/>
  </p:normalViewPr>
  <p:slideViewPr>
    <p:cSldViewPr snapToGrid="0">
      <p:cViewPr varScale="1">
        <p:scale>
          <a:sx n="117" d="100"/>
          <a:sy n="117" d="100"/>
        </p:scale>
        <p:origin x="200" y="3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3/10/22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1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63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2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1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7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3900-E07F-4BA6-B3F2-2164D0E6C850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EB76-CFEC-42A3-A460-F73A45093F28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1C0-01FE-4C70-97DC-08C5C1E7C2D5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6598-DE4C-4537-85AF-5CE39C6D3E6A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B4B8-6403-494D-8936-6DA195B26D10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00A-284E-41B7-99F9-AC5DF27011A5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CF07-1A13-46D7-9A50-E7A331A8846F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65C4-5B4D-444E-A028-BC75FFFA34E1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B32B-8452-42F5-8A49-0EAC6B263FB5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E974-F603-4D77-91E7-437BD39054A2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9F48-0372-4A1C-B4D7-019519F70BD6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41F9-9405-4496-B014-DB95F40DD5BA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tif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4" y="1091297"/>
            <a:ext cx="8786812" cy="51114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WAIU – Experience Luxury At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Convenience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214764" y="378864"/>
            <a:ext cx="79640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Launch Services &amp; Planned Offerings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56442" y="6556107"/>
            <a:ext cx="4114800" cy="365125"/>
          </a:xfrm>
        </p:spPr>
        <p:txBody>
          <a:bodyPr/>
          <a:lstStyle/>
          <a:p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2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15F3F0-5DDC-5C4A-80BE-6C03614E7002}"/>
              </a:ext>
            </a:extLst>
          </p:cNvPr>
          <p:cNvSpPr txBox="1"/>
          <p:nvPr/>
        </p:nvSpPr>
        <p:spPr>
          <a:xfrm>
            <a:off x="1241530" y="1071676"/>
            <a:ext cx="1062593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7030A0"/>
                </a:solidFill>
              </a:rPr>
              <a:t>1. Dine Now, Pay Later: Microfinance services for restaurant customers</a:t>
            </a:r>
          </a:p>
          <a:p>
            <a:pPr algn="just"/>
            <a:r>
              <a:rPr lang="en-US" sz="1600" dirty="0">
                <a:solidFill>
                  <a:srgbClr val="002060"/>
                </a:solidFill>
              </a:rPr>
              <a:t>As BNPL is becoming widely popular among, WAIU is launching a Eat Now, Pay Later service for restaurants. It will be available to all 200+ partner restaurants in Pune, as pilot.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020D0C-2684-4E46-9B12-ED244CB3DCEE}"/>
              </a:ext>
            </a:extLst>
          </p:cNvPr>
          <p:cNvSpPr txBox="1"/>
          <p:nvPr/>
        </p:nvSpPr>
        <p:spPr>
          <a:xfrm>
            <a:off x="1241530" y="1951904"/>
            <a:ext cx="106259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7030A0"/>
                </a:solidFill>
              </a:rPr>
              <a:t>2. Restaurant Staff Lending: Flexible borrowing options for those underprivileged</a:t>
            </a:r>
            <a:endParaRPr lang="en-US" sz="1600" dirty="0">
              <a:solidFill>
                <a:srgbClr val="002060"/>
              </a:solidFill>
            </a:endParaRPr>
          </a:p>
          <a:p>
            <a:pPr algn="just"/>
            <a:r>
              <a:rPr lang="en-US" sz="1600" dirty="0">
                <a:solidFill>
                  <a:srgbClr val="002060"/>
                </a:solidFill>
              </a:rPr>
              <a:t>Flexible lending options for restaurant staff during times of need like medical, household. Comfortable repayment options and low interest rates for those times in need e.g., medical, household etc.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532B10B3-E908-8A4C-829F-86DAD0ABD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76" y="2678674"/>
            <a:ext cx="5493220" cy="230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C009944-7DD6-7242-AB82-02253C3866EC}"/>
              </a:ext>
            </a:extLst>
          </p:cNvPr>
          <p:cNvSpPr txBox="1"/>
          <p:nvPr/>
        </p:nvSpPr>
        <p:spPr>
          <a:xfrm>
            <a:off x="1161922" y="4715888"/>
            <a:ext cx="10492844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038" lvl="3" defTabSz="969963" eaLnBrk="0" hangingPunct="0">
              <a:spcBef>
                <a:spcPts val="100"/>
              </a:spcBef>
              <a:spcAft>
                <a:spcPts val="100"/>
              </a:spcAft>
              <a:buSzPct val="125000"/>
              <a:defRPr/>
            </a:pPr>
            <a:r>
              <a:rPr lang="en-US" sz="1600" b="1" u="sng" dirty="0">
                <a:solidFill>
                  <a:srgbClr val="7030A0"/>
                </a:solidFill>
              </a:rPr>
              <a:t>Phase Two:</a:t>
            </a:r>
            <a:endParaRPr lang="en-US" sz="1600" dirty="0">
              <a:solidFill>
                <a:srgbClr val="7030A0"/>
              </a:solidFill>
            </a:endParaRPr>
          </a:p>
          <a:p>
            <a:pPr marL="388938" lvl="3" indent="-342900" defTabSz="969963" eaLnBrk="0" hangingPunct="0">
              <a:spcBef>
                <a:spcPts val="100"/>
              </a:spcBef>
              <a:spcAft>
                <a:spcPts val="100"/>
              </a:spcAft>
              <a:buSzPct val="125000"/>
              <a:buFont typeface="Wingdings" pitchFamily="2" charset="2"/>
              <a:buChar char="Ø"/>
              <a:defRPr/>
            </a:pPr>
            <a:r>
              <a:rPr lang="en-US" sz="1600" dirty="0">
                <a:solidFill>
                  <a:srgbClr val="002060"/>
                </a:solidFill>
              </a:rPr>
              <a:t>Broadcast &amp; Live Streaming of finest artist performances</a:t>
            </a:r>
          </a:p>
          <a:p>
            <a:pPr marL="388938" lvl="3" indent="-342900" defTabSz="969963" eaLnBrk="0" hangingPunct="0">
              <a:spcBef>
                <a:spcPts val="100"/>
              </a:spcBef>
              <a:spcAft>
                <a:spcPts val="100"/>
              </a:spcAft>
              <a:buSzPct val="125000"/>
              <a:buFont typeface="Wingdings" pitchFamily="2" charset="2"/>
              <a:buChar char="Ø"/>
              <a:defRPr/>
            </a:pPr>
            <a:r>
              <a:rPr lang="en-US" sz="1600" dirty="0">
                <a:solidFill>
                  <a:srgbClr val="002060"/>
                </a:solidFill>
              </a:rPr>
              <a:t>Logistics &amp; Governance to fix some of restaurant’s major pain areas</a:t>
            </a:r>
          </a:p>
          <a:p>
            <a:pPr marL="388938" lvl="3" indent="-342900" defTabSz="969963" eaLnBrk="0" hangingPunct="0">
              <a:spcBef>
                <a:spcPts val="100"/>
              </a:spcBef>
              <a:spcAft>
                <a:spcPts val="100"/>
              </a:spcAft>
              <a:buSzPct val="125000"/>
              <a:buFont typeface="Wingdings" pitchFamily="2" charset="2"/>
              <a:buChar char="Ø"/>
              <a:defRPr/>
            </a:pPr>
            <a:r>
              <a:rPr lang="en-US" sz="1600" dirty="0">
                <a:solidFill>
                  <a:srgbClr val="002060"/>
                </a:solidFill>
              </a:rPr>
              <a:t>Guaranteed discounts on F&amp;B services</a:t>
            </a:r>
          </a:p>
          <a:p>
            <a:pPr marL="388938" lvl="3" indent="-342900" defTabSz="969963" eaLnBrk="0" hangingPunct="0">
              <a:spcBef>
                <a:spcPts val="100"/>
              </a:spcBef>
              <a:spcAft>
                <a:spcPts val="100"/>
              </a:spcAft>
              <a:buSzPct val="125000"/>
              <a:buFont typeface="Wingdings" pitchFamily="2" charset="2"/>
              <a:buChar char="Ø"/>
              <a:defRPr/>
            </a:pPr>
            <a:r>
              <a:rPr lang="en-US" sz="1600" dirty="0">
                <a:solidFill>
                  <a:srgbClr val="002060"/>
                </a:solidFill>
              </a:rPr>
              <a:t>Gift F&amp;B services to Friends &amp; Family</a:t>
            </a:r>
          </a:p>
          <a:p>
            <a:pPr marL="388938" lvl="3" indent="-342900" defTabSz="969963" eaLnBrk="0" hangingPunct="0">
              <a:spcBef>
                <a:spcPts val="100"/>
              </a:spcBef>
              <a:spcAft>
                <a:spcPts val="100"/>
              </a:spcAft>
              <a:buSzPct val="125000"/>
              <a:buFont typeface="Wingdings" pitchFamily="2" charset="2"/>
              <a:buChar char="Ø"/>
              <a:defRPr/>
            </a:pPr>
            <a:r>
              <a:rPr lang="en-US" sz="1600" dirty="0">
                <a:solidFill>
                  <a:srgbClr val="002060"/>
                </a:solidFill>
              </a:rPr>
              <a:t>Socializing &amp; Gaming in premises of restaurant</a:t>
            </a:r>
          </a:p>
          <a:p>
            <a:pPr marL="388938" lvl="3" indent="-342900" defTabSz="969963" eaLnBrk="0" hangingPunct="0">
              <a:spcBef>
                <a:spcPts val="100"/>
              </a:spcBef>
              <a:spcAft>
                <a:spcPts val="100"/>
              </a:spcAft>
              <a:buSzPct val="125000"/>
              <a:buFont typeface="Wingdings" pitchFamily="2" charset="2"/>
              <a:buChar char="Ø"/>
              <a:defRPr/>
            </a:pPr>
            <a:r>
              <a:rPr lang="en-US" sz="1600" dirty="0">
                <a:solidFill>
                  <a:srgbClr val="002060"/>
                </a:solidFill>
              </a:rPr>
              <a:t>Pre-paid Point Based Services (PBS)</a:t>
            </a:r>
          </a:p>
        </p:txBody>
      </p:sp>
    </p:spTree>
    <p:extLst>
      <p:ext uri="{BB962C8B-B14F-4D97-AF65-F5344CB8AC3E}">
        <p14:creationId xmlns:p14="http://schemas.microsoft.com/office/powerpoint/2010/main" val="41339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194080" y="363008"/>
            <a:ext cx="969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Corporate Partnerships &amp; Focus Areas 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56442" y="6556107"/>
            <a:ext cx="4114800" cy="365125"/>
          </a:xfrm>
        </p:spPr>
        <p:txBody>
          <a:bodyPr/>
          <a:lstStyle/>
          <a:p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3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15F3F0-5DDC-5C4A-80BE-6C03614E7002}"/>
              </a:ext>
            </a:extLst>
          </p:cNvPr>
          <p:cNvSpPr txBox="1"/>
          <p:nvPr/>
        </p:nvSpPr>
        <p:spPr>
          <a:xfrm>
            <a:off x="6346372" y="1088713"/>
            <a:ext cx="5521098" cy="518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Restaurant Selection Parameters</a:t>
            </a:r>
            <a:r>
              <a:rPr lang="en-US" b="1" dirty="0">
                <a:solidFill>
                  <a:srgbClr val="7030A0"/>
                </a:solidFill>
              </a:rPr>
              <a:t>:</a:t>
            </a:r>
            <a:r>
              <a:rPr lang="en-US" dirty="0">
                <a:solidFill>
                  <a:srgbClr val="002060"/>
                </a:solidFill>
              </a:rPr>
              <a:t> For premium coverage and uphold innovative appeal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spcBef>
                <a:spcPts val="400"/>
              </a:spcBef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Restaurant Features:</a:t>
            </a:r>
          </a:p>
          <a:p>
            <a:pPr marL="498475" lvl="2" indent="-282575" algn="just"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3 years of operations</a:t>
            </a:r>
          </a:p>
          <a:p>
            <a:pPr marL="498475" lvl="2" indent="-282575" algn="just"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Family section &amp; Kids friendly</a:t>
            </a:r>
          </a:p>
          <a:p>
            <a:pPr marL="498475" lvl="2" indent="-282575" algn="just"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150+ seater with lounge</a:t>
            </a:r>
          </a:p>
          <a:p>
            <a:pPr marL="498475" lvl="2" indent="-282575" algn="just"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Parking &amp; valet service</a:t>
            </a:r>
          </a:p>
          <a:p>
            <a:pPr marL="498475" lvl="2" indent="-282575" algn="just"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Website &amp; online reservations</a:t>
            </a:r>
          </a:p>
          <a:p>
            <a:pPr marL="498475" lvl="2" indent="-282575" algn="just"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A/C &amp; hygiene conscious</a:t>
            </a:r>
          </a:p>
          <a:p>
            <a:pPr marL="498475" lvl="2" indent="-282575" algn="just">
              <a:buFont typeface="Wingdings" pitchFamily="2" charset="2"/>
              <a:buChar char="ü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spcBef>
                <a:spcPts val="400"/>
              </a:spcBef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Restaurant Types:</a:t>
            </a:r>
          </a:p>
          <a:p>
            <a:pPr marL="498475" lvl="2" indent="-282575" algn="just">
              <a:buFont typeface="Wingdings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Fine Dining</a:t>
            </a:r>
            <a:r>
              <a:rPr lang="en-US" dirty="0">
                <a:solidFill>
                  <a:srgbClr val="002060"/>
                </a:solidFill>
              </a:rPr>
              <a:t>: 24K Kraft Brewzz, Incognito</a:t>
            </a:r>
          </a:p>
          <a:p>
            <a:pPr marL="498475" lvl="2" indent="-282575" algn="just">
              <a:buFont typeface="Wingdings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Casual Dining</a:t>
            </a:r>
            <a:r>
              <a:rPr lang="en-US" dirty="0">
                <a:solidFill>
                  <a:srgbClr val="002060"/>
                </a:solidFill>
              </a:rPr>
              <a:t>: Urban Foundry, The Tenth Floor</a:t>
            </a:r>
          </a:p>
          <a:p>
            <a:pPr marL="498475" lvl="2" indent="-282575" algn="just">
              <a:buFont typeface="Wingdings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Specialty Restaurants</a:t>
            </a:r>
            <a:r>
              <a:rPr lang="en-US" dirty="0">
                <a:solidFill>
                  <a:srgbClr val="002060"/>
                </a:solidFill>
              </a:rPr>
              <a:t>: Wadeshwar, 360 Degree</a:t>
            </a:r>
          </a:p>
          <a:p>
            <a:pPr marL="498475" lvl="2" indent="-282575" algn="just">
              <a:buFont typeface="Wingdings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Multi-location chains</a:t>
            </a:r>
            <a:r>
              <a:rPr lang="en-US" dirty="0">
                <a:solidFill>
                  <a:srgbClr val="002060"/>
                </a:solidFill>
              </a:rPr>
              <a:t>: Barbeque Nation, </a:t>
            </a:r>
            <a:r>
              <a:rPr lang="en-US" dirty="0" err="1">
                <a:solidFill>
                  <a:srgbClr val="002060"/>
                </a:solidFill>
              </a:rPr>
              <a:t>Kwality</a:t>
            </a:r>
            <a:endParaRPr lang="en-US" dirty="0">
              <a:solidFill>
                <a:srgbClr val="002060"/>
              </a:solidFill>
            </a:endParaRPr>
          </a:p>
          <a:p>
            <a:pPr marL="498475" lvl="2" indent="-282575" algn="just">
              <a:buFont typeface="Wingdings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Hotel Restaurants</a:t>
            </a:r>
            <a:r>
              <a:rPr lang="en-US" dirty="0">
                <a:solidFill>
                  <a:srgbClr val="002060"/>
                </a:solidFill>
              </a:rPr>
              <a:t>: Pasha, Ukiyo, Zeta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037E8-CE70-7D41-BECE-5ECD640DDCEC}"/>
              </a:ext>
            </a:extLst>
          </p:cNvPr>
          <p:cNvSpPr txBox="1"/>
          <p:nvPr/>
        </p:nvSpPr>
        <p:spPr>
          <a:xfrm>
            <a:off x="1299359" y="1088855"/>
            <a:ext cx="504441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Corporate Partnerships:</a:t>
            </a:r>
            <a:endParaRPr lang="en-US" dirty="0"/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</a:rPr>
              <a:t>Suniel Shetty</a:t>
            </a:r>
            <a:r>
              <a:rPr lang="en-US" dirty="0">
                <a:solidFill>
                  <a:srgbClr val="002060"/>
                </a:solidFill>
              </a:rPr>
              <a:t>: As restaurant owner, influencer in Shetty restaurant association, media house partner, brings a great value to our board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</a:rPr>
              <a:t>TOI, Pune Mirror</a:t>
            </a:r>
            <a:r>
              <a:rPr lang="en-US" dirty="0">
                <a:solidFill>
                  <a:srgbClr val="002060"/>
                </a:solidFill>
              </a:rPr>
              <a:t>: As media partners to help promote our platform to both restaurant &amp; consumers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</a:rPr>
              <a:t>Sanjay Phadke</a:t>
            </a:r>
            <a:r>
              <a:rPr lang="en-US" dirty="0">
                <a:solidFill>
                  <a:srgbClr val="002060"/>
                </a:solidFill>
              </a:rPr>
              <a:t>: Fintech specialist and financial consultant for strategic planning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</a:rPr>
              <a:t>Harun Rashid Khan</a:t>
            </a:r>
            <a:r>
              <a:rPr lang="en-US" dirty="0">
                <a:solidFill>
                  <a:srgbClr val="002060"/>
                </a:solidFill>
              </a:rPr>
              <a:t>: Ex. Deputy Governor RBI, to help procurement of PPI license, with KPMG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SonyLiv</a:t>
            </a:r>
            <a:r>
              <a:rPr lang="en-US" dirty="0">
                <a:solidFill>
                  <a:srgbClr val="0070C0"/>
                </a:solidFill>
              </a:rPr>
              <a:t>, Stratacache (SCALA)</a:t>
            </a:r>
            <a:r>
              <a:rPr lang="en-US" dirty="0">
                <a:solidFill>
                  <a:srgbClr val="002060"/>
                </a:solidFill>
              </a:rPr>
              <a:t>: Broadcast and livestream partners for online content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6C65DE-00D1-444C-B622-2941051869A3}"/>
              </a:ext>
            </a:extLst>
          </p:cNvPr>
          <p:cNvCxnSpPr>
            <a:cxnSpLocks/>
          </p:cNvCxnSpPr>
          <p:nvPr/>
        </p:nvCxnSpPr>
        <p:spPr>
          <a:xfrm>
            <a:off x="6343772" y="1016440"/>
            <a:ext cx="0" cy="5620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40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194080" y="363008"/>
            <a:ext cx="969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Cosmos Bank Partnership (</a:t>
            </a:r>
            <a:r>
              <a:rPr lang="en-US" sz="2700" b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Current</a:t>
            </a:r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 &amp; </a:t>
            </a:r>
            <a:r>
              <a:rPr lang="en-US" sz="27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Future</a:t>
            </a:r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)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56442" y="6556107"/>
            <a:ext cx="4114800" cy="365125"/>
          </a:xfrm>
        </p:spPr>
        <p:txBody>
          <a:bodyPr/>
          <a:lstStyle/>
          <a:p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4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1F2A67-9845-7641-B67E-2FA802DB15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6606" y="1863347"/>
            <a:ext cx="3449762" cy="37841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56D0EB-F8A8-C14D-960E-76A83477EBD6}"/>
              </a:ext>
            </a:extLst>
          </p:cNvPr>
          <p:cNvSpPr txBox="1"/>
          <p:nvPr/>
        </p:nvSpPr>
        <p:spPr>
          <a:xfrm>
            <a:off x="4635159" y="1079857"/>
            <a:ext cx="359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Exciting Value-added Service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For bank customers to enjoy, in addition to banking services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EDF599-637C-5446-9D1A-3135BC832991}"/>
              </a:ext>
            </a:extLst>
          </p:cNvPr>
          <p:cNvSpPr txBox="1"/>
          <p:nvPr/>
        </p:nvSpPr>
        <p:spPr>
          <a:xfrm>
            <a:off x="7924081" y="2563473"/>
            <a:ext cx="3420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Additional Discounts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An added cashback/discount will be offered to Cosmos Bank customers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A780CF-8120-B547-88FA-1135781D21AE}"/>
              </a:ext>
            </a:extLst>
          </p:cNvPr>
          <p:cNvSpPr txBox="1"/>
          <p:nvPr/>
        </p:nvSpPr>
        <p:spPr>
          <a:xfrm>
            <a:off x="1241530" y="2563473"/>
            <a:ext cx="3420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Multi-Geography Coverage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WAIU to be launched in all states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where Cosmos Bank is operational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733DD1-8157-1A4A-A254-DAC4E4AC3BFA}"/>
              </a:ext>
            </a:extLst>
          </p:cNvPr>
          <p:cNvSpPr txBox="1"/>
          <p:nvPr/>
        </p:nvSpPr>
        <p:spPr>
          <a:xfrm>
            <a:off x="7806367" y="4164848"/>
            <a:ext cx="41142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Merchant Accounts with Cosmos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To continue their quality service &amp; more to existing customers without any additional expense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6BDBD3-0EF3-7447-A1A2-0CF46783F5E7}"/>
              </a:ext>
            </a:extLst>
          </p:cNvPr>
          <p:cNvSpPr txBox="1"/>
          <p:nvPr/>
        </p:nvSpPr>
        <p:spPr>
          <a:xfrm>
            <a:off x="4763088" y="5732832"/>
            <a:ext cx="2988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Future Lending Options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Customer &amp; Merchant lending for ticket size ranging 20K to 50L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93995E-86EC-1844-8E3F-9C3005E195FE}"/>
              </a:ext>
            </a:extLst>
          </p:cNvPr>
          <p:cNvSpPr txBox="1"/>
          <p:nvPr/>
        </p:nvSpPr>
        <p:spPr>
          <a:xfrm>
            <a:off x="1222815" y="4281024"/>
            <a:ext cx="3989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Dine Now, Pay Later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Cosmos Bank can offer BNPL service to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their deposit customers at WAIU restaurants</a:t>
            </a:r>
          </a:p>
        </p:txBody>
      </p:sp>
    </p:spTree>
    <p:extLst>
      <p:ext uri="{BB962C8B-B14F-4D97-AF65-F5344CB8AC3E}">
        <p14:creationId xmlns:p14="http://schemas.microsoft.com/office/powerpoint/2010/main" val="20376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194080" y="363008"/>
            <a:ext cx="969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Commercial Potential &amp; Growth Areas 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56442" y="6556107"/>
            <a:ext cx="4114800" cy="365125"/>
          </a:xfrm>
        </p:spPr>
        <p:txBody>
          <a:bodyPr/>
          <a:lstStyle/>
          <a:p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91C919-2DB0-4E48-80C5-5969E7DCB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898961"/>
              </p:ext>
            </p:extLst>
          </p:nvPr>
        </p:nvGraphicFramePr>
        <p:xfrm>
          <a:off x="5996871" y="1109658"/>
          <a:ext cx="5703559" cy="21162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623661">
                  <a:extLst>
                    <a:ext uri="{9D8B030D-6E8A-4147-A177-3AD203B41FA5}">
                      <a16:colId xmlns:a16="http://schemas.microsoft.com/office/drawing/2014/main" val="3766647053"/>
                    </a:ext>
                  </a:extLst>
                </a:gridCol>
                <a:gridCol w="1753310">
                  <a:extLst>
                    <a:ext uri="{9D8B030D-6E8A-4147-A177-3AD203B41FA5}">
                      <a16:colId xmlns:a16="http://schemas.microsoft.com/office/drawing/2014/main" val="1483903115"/>
                    </a:ext>
                  </a:extLst>
                </a:gridCol>
                <a:gridCol w="625945">
                  <a:extLst>
                    <a:ext uri="{9D8B030D-6E8A-4147-A177-3AD203B41FA5}">
                      <a16:colId xmlns:a16="http://schemas.microsoft.com/office/drawing/2014/main" val="1088620915"/>
                    </a:ext>
                  </a:extLst>
                </a:gridCol>
                <a:gridCol w="625945">
                  <a:extLst>
                    <a:ext uri="{9D8B030D-6E8A-4147-A177-3AD203B41FA5}">
                      <a16:colId xmlns:a16="http://schemas.microsoft.com/office/drawing/2014/main" val="3445471419"/>
                    </a:ext>
                  </a:extLst>
                </a:gridCol>
                <a:gridCol w="691566">
                  <a:extLst>
                    <a:ext uri="{9D8B030D-6E8A-4147-A177-3AD203B41FA5}">
                      <a16:colId xmlns:a16="http://schemas.microsoft.com/office/drawing/2014/main" val="2316298139"/>
                    </a:ext>
                  </a:extLst>
                </a:gridCol>
                <a:gridCol w="691566">
                  <a:extLst>
                    <a:ext uri="{9D8B030D-6E8A-4147-A177-3AD203B41FA5}">
                      <a16:colId xmlns:a16="http://schemas.microsoft.com/office/drawing/2014/main" val="2030066537"/>
                    </a:ext>
                  </a:extLst>
                </a:gridCol>
                <a:gridCol w="691566">
                  <a:extLst>
                    <a:ext uri="{9D8B030D-6E8A-4147-A177-3AD203B41FA5}">
                      <a16:colId xmlns:a16="http://schemas.microsoft.com/office/drawing/2014/main" val="688477482"/>
                    </a:ext>
                  </a:extLst>
                </a:gridCol>
              </a:tblGrid>
              <a:tr h="367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S. No.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Revenue Stream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Year 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Year 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Year 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4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5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42529254"/>
                  </a:ext>
                </a:extLst>
              </a:tr>
              <a:tr h="3455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Merchant Count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07054557"/>
                  </a:ext>
                </a:extLst>
              </a:tr>
              <a:tr h="3455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Count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L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L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L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L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L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40830737"/>
                  </a:ext>
                </a:extLst>
              </a:tr>
              <a:tr h="3455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Dining Services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7 CR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70 CR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177 CR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 CR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 CR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7026659"/>
                  </a:ext>
                </a:extLst>
              </a:tr>
              <a:tr h="3455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Staff Lending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2.5 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60 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 CR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CR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CR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87246598"/>
                  </a:ext>
                </a:extLst>
              </a:tr>
              <a:tr h="3671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7 CR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70 CR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!80 CR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 CR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 CR</a:t>
                      </a:r>
                    </a:p>
                  </a:txBody>
                  <a:tcPr marL="9525" marR="9525" marT="9525" marB="0" anchor="ctr" anchorCtr="1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0939993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466EB03-E31F-2744-846C-BA223E292255}"/>
              </a:ext>
            </a:extLst>
          </p:cNvPr>
          <p:cNvSpPr txBox="1"/>
          <p:nvPr/>
        </p:nvSpPr>
        <p:spPr>
          <a:xfrm>
            <a:off x="1284068" y="1109658"/>
            <a:ext cx="47102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Phase 1 (2022)</a:t>
            </a:r>
            <a:r>
              <a:rPr lang="en-US" dirty="0">
                <a:solidFill>
                  <a:srgbClr val="002060"/>
                </a:solidFill>
              </a:rPr>
              <a:t> :       F&amp;B Service &amp; Staff Lending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</a:rPr>
              <a:t>Phase 2 (2022-23) : </a:t>
            </a:r>
            <a:r>
              <a:rPr lang="en-US" dirty="0">
                <a:solidFill>
                  <a:srgbClr val="002060"/>
                </a:solidFill>
              </a:rPr>
              <a:t>Pay Later &amp; NBFC License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</a:rPr>
              <a:t>Phase 3 (2023) :       </a:t>
            </a:r>
            <a:r>
              <a:rPr lang="en-US" dirty="0">
                <a:solidFill>
                  <a:srgbClr val="002060"/>
                </a:solidFill>
              </a:rPr>
              <a:t>Gaming, Gifting &amp; Events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</a:rPr>
              <a:t>Phase 4 (2023-24) :</a:t>
            </a:r>
            <a:r>
              <a:rPr lang="en-US" dirty="0">
                <a:solidFill>
                  <a:srgbClr val="002060"/>
                </a:solidFill>
              </a:rPr>
              <a:t> Governance &amp; Broadcast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4B26E2-E73F-6148-B26E-20F621403AEA}"/>
              </a:ext>
            </a:extLst>
          </p:cNvPr>
          <p:cNvSpPr txBox="1"/>
          <p:nvPr/>
        </p:nvSpPr>
        <p:spPr>
          <a:xfrm>
            <a:off x="1272479" y="4328541"/>
            <a:ext cx="1059181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Future Potential</a:t>
            </a:r>
          </a:p>
          <a:p>
            <a:pPr marL="342900" indent="-342900" algn="just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Cross-Industry Lending </a:t>
            </a:r>
            <a:r>
              <a:rPr lang="en-US" dirty="0">
                <a:solidFill>
                  <a:srgbClr val="002060"/>
                </a:solidFill>
              </a:rPr>
              <a:t>: To expand selective services across industries like Real Estate, Colleges, MFG</a:t>
            </a:r>
          </a:p>
          <a:p>
            <a:pPr marL="342900" indent="-342900" algn="just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Restaurant Rating &amp; Home Services </a:t>
            </a:r>
            <a:r>
              <a:rPr lang="en-US" dirty="0">
                <a:solidFill>
                  <a:srgbClr val="002060"/>
                </a:solidFill>
              </a:rPr>
              <a:t>: Standardization &amp; enhanced customer comfort</a:t>
            </a:r>
          </a:p>
          <a:p>
            <a:pPr marL="342900" indent="-342900" algn="just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Subscription Services &amp; Corporate Tie-Ups </a:t>
            </a:r>
            <a:r>
              <a:rPr lang="en-US" dirty="0">
                <a:solidFill>
                  <a:srgbClr val="002060"/>
                </a:solidFill>
              </a:rPr>
              <a:t>: Priority services, event collaboration &amp; partner advertisements</a:t>
            </a:r>
          </a:p>
          <a:p>
            <a:pPr marL="342900" indent="-342900" algn="just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Data Science &amp; Analytics </a:t>
            </a:r>
            <a:r>
              <a:rPr lang="en-US" dirty="0">
                <a:solidFill>
                  <a:srgbClr val="002060"/>
                </a:solidFill>
              </a:rPr>
              <a:t>: Data engineering &amp; AI/ML support for customized solutions </a:t>
            </a:r>
          </a:p>
          <a:p>
            <a:pPr marL="342900" indent="-342900" algn="just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International Launch </a:t>
            </a:r>
            <a:r>
              <a:rPr lang="en-US" dirty="0">
                <a:solidFill>
                  <a:srgbClr val="002060"/>
                </a:solidFill>
              </a:rPr>
              <a:t>: Overseas launch with international partners/investors</a:t>
            </a:r>
          </a:p>
          <a:p>
            <a:pPr marL="342900" indent="-342900" algn="just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Personalized Service &amp; OTT </a:t>
            </a:r>
            <a:r>
              <a:rPr lang="en-US" dirty="0">
                <a:solidFill>
                  <a:srgbClr val="002060"/>
                </a:solidFill>
              </a:rPr>
              <a:t>: On-Demand services and potential OTT/TVC for restaurant services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05DCA1-1101-B044-8255-F172DAC2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636291"/>
              </p:ext>
            </p:extLst>
          </p:nvPr>
        </p:nvGraphicFramePr>
        <p:xfrm>
          <a:off x="3145092" y="3389850"/>
          <a:ext cx="5703558" cy="8915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594593">
                  <a:extLst>
                    <a:ext uri="{9D8B030D-6E8A-4147-A177-3AD203B41FA5}">
                      <a16:colId xmlns:a16="http://schemas.microsoft.com/office/drawing/2014/main" val="3222192563"/>
                    </a:ext>
                  </a:extLst>
                </a:gridCol>
                <a:gridCol w="1206344">
                  <a:extLst>
                    <a:ext uri="{9D8B030D-6E8A-4147-A177-3AD203B41FA5}">
                      <a16:colId xmlns:a16="http://schemas.microsoft.com/office/drawing/2014/main" val="2192526051"/>
                    </a:ext>
                  </a:extLst>
                </a:gridCol>
                <a:gridCol w="2902621">
                  <a:extLst>
                    <a:ext uri="{9D8B030D-6E8A-4147-A177-3AD203B41FA5}">
                      <a16:colId xmlns:a16="http://schemas.microsoft.com/office/drawing/2014/main" val="344027963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Category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Value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Notes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239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Customer Count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10000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Assumes low conversion rates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65044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Ticket Size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5000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Average credit wallet offered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210291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Cash Movement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5 CR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 In one cycle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6959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42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194080" y="363008"/>
            <a:ext cx="969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BNPL – Present &amp; Future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56442" y="6556107"/>
            <a:ext cx="4114800" cy="365125"/>
          </a:xfrm>
        </p:spPr>
        <p:txBody>
          <a:bodyPr/>
          <a:lstStyle/>
          <a:p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6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7DF74-7E22-654B-AC8B-6ADA2522C96B}"/>
              </a:ext>
            </a:extLst>
          </p:cNvPr>
          <p:cNvSpPr/>
          <p:nvPr/>
        </p:nvSpPr>
        <p:spPr>
          <a:xfrm>
            <a:off x="1244904" y="1071676"/>
            <a:ext cx="5068371" cy="5284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rgbClr val="002060"/>
                </a:solidFill>
                <a:ea typeface="Bodoni Ornaments" pitchFamily="2" charset="0"/>
                <a:cs typeface="Castellar" panose="020F0502020204030204" pitchFamily="34" charset="0"/>
              </a:rPr>
              <a:t>BNPL Business in India</a:t>
            </a:r>
          </a:p>
          <a:p>
            <a:endParaRPr lang="en-US" sz="1600" b="1" dirty="0">
              <a:solidFill>
                <a:srgbClr val="002060"/>
              </a:solidFill>
              <a:ea typeface="Bodoni Ornaments" pitchFamily="2" charset="0"/>
              <a:cs typeface="Castellar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  <a:ea typeface="Bodoni Ornaments" pitchFamily="2" charset="0"/>
                <a:cs typeface="Castellar" panose="020F0502020204030204" pitchFamily="34" charset="0"/>
              </a:rPr>
              <a:t>Banks are top businesses using BNPL to expand their consumer base &amp; capital rotation in market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b="1" dirty="0">
              <a:solidFill>
                <a:srgbClr val="002060"/>
              </a:solidFill>
              <a:ea typeface="Bodoni Ornaments" pitchFamily="2" charset="0"/>
              <a:cs typeface="Castellar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  <a:ea typeface="Bodoni Ornaments" pitchFamily="2" charset="0"/>
                <a:cs typeface="Castellar" panose="020F0502020204030204" pitchFamily="34" charset="0"/>
              </a:rPr>
              <a:t>BNPL is to rise 10 times to $35 Billion by FY26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b="1" dirty="0">
              <a:solidFill>
                <a:srgbClr val="002060"/>
              </a:solidFill>
              <a:ea typeface="Bodoni Ornaments" pitchFamily="2" charset="0"/>
              <a:cs typeface="Castellar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  <a:ea typeface="Bodoni Ornaments" pitchFamily="2" charset="0"/>
                <a:cs typeface="Castellar" panose="020F0502020204030204" pitchFamily="34" charset="0"/>
              </a:rPr>
              <a:t>93% of India does not have access to BNPL services today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b="1" dirty="0">
              <a:solidFill>
                <a:srgbClr val="002060"/>
              </a:solidFill>
              <a:ea typeface="Bodoni Ornaments" pitchFamily="2" charset="0"/>
              <a:cs typeface="Castellar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  <a:ea typeface="Bodoni Ornaments" pitchFamily="2" charset="0"/>
                <a:cs typeface="Castellar" panose="020F0502020204030204" pitchFamily="34" charset="0"/>
              </a:rPr>
              <a:t>Repeat rate and average ticket size have grown 220% in 2021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b="1" dirty="0">
              <a:solidFill>
                <a:srgbClr val="002060"/>
              </a:solidFill>
              <a:ea typeface="Bodoni Ornaments" pitchFamily="2" charset="0"/>
              <a:cs typeface="Castellar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  <a:ea typeface="Bodoni Ornaments" pitchFamily="2" charset="0"/>
                <a:cs typeface="Castellar" panose="020F0502020204030204" pitchFamily="34" charset="0"/>
              </a:rPr>
              <a:t>Generation Z and Millennials are biggest consumers of BNPL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b="1" dirty="0">
              <a:solidFill>
                <a:srgbClr val="002060"/>
              </a:solidFill>
              <a:ea typeface="Bodoni Ornaments" pitchFamily="2" charset="0"/>
              <a:cs typeface="Castellar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  <a:ea typeface="Bodoni Ornaments" pitchFamily="2" charset="0"/>
                <a:cs typeface="Castellar" panose="020F0502020204030204" pitchFamily="34" charset="0"/>
              </a:rPr>
              <a:t>Current BNPL limits are low but still new customers account for 64% of BNPL business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70326-E138-CF4D-A4BD-D12500706FD2}"/>
              </a:ext>
            </a:extLst>
          </p:cNvPr>
          <p:cNvSpPr/>
          <p:nvPr/>
        </p:nvSpPr>
        <p:spPr>
          <a:xfrm>
            <a:off x="6575460" y="1070596"/>
            <a:ext cx="5292009" cy="52846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rgbClr val="002060"/>
                </a:solidFill>
                <a:ea typeface="Bodoni Ornaments" pitchFamily="2" charset="0"/>
                <a:cs typeface="Castellar" panose="020F0502020204030204" pitchFamily="34" charset="0"/>
              </a:rPr>
              <a:t>Restaurant Business in India</a:t>
            </a:r>
          </a:p>
          <a:p>
            <a:pPr algn="ctr"/>
            <a:endParaRPr lang="en-US" sz="1600" b="1" dirty="0">
              <a:solidFill>
                <a:srgbClr val="002060"/>
              </a:solidFill>
              <a:ea typeface="Bodoni Ornaments" pitchFamily="2" charset="0"/>
              <a:cs typeface="Castellar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  <a:ea typeface="Bodoni Ornaments" pitchFamily="2" charset="0"/>
                <a:cs typeface="Castellar" panose="020F0502020204030204" pitchFamily="34" charset="0"/>
              </a:rPr>
              <a:t>Shrank by 53% in FY21, but is expected to react and grow at pace of 10% CAGR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b="1" dirty="0">
              <a:solidFill>
                <a:srgbClr val="002060"/>
              </a:solidFill>
              <a:ea typeface="Bodoni Ornaments" pitchFamily="2" charset="0"/>
              <a:cs typeface="Castellar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  <a:ea typeface="Bodoni Ornaments" pitchFamily="2" charset="0"/>
                <a:cs typeface="Castellar" panose="020F0502020204030204" pitchFamily="34" charset="0"/>
              </a:rPr>
              <a:t>Average count of dining out is expected to grow from 2 to 6 by 2025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b="1" dirty="0">
              <a:solidFill>
                <a:srgbClr val="002060"/>
              </a:solidFill>
              <a:ea typeface="Bodoni Ornaments" pitchFamily="2" charset="0"/>
              <a:cs typeface="Castellar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  <a:ea typeface="Bodoni Ornaments" pitchFamily="2" charset="0"/>
                <a:cs typeface="Castellar" panose="020F0502020204030204" pitchFamily="34" charset="0"/>
              </a:rPr>
              <a:t>Unorganized sector is standing at 64% of the market, therefore offering a huge potential of standardization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b="1" dirty="0">
              <a:solidFill>
                <a:srgbClr val="002060"/>
              </a:solidFill>
              <a:ea typeface="Bodoni Ornaments" pitchFamily="2" charset="0"/>
              <a:cs typeface="Castellar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  <a:ea typeface="Bodoni Ornaments" pitchFamily="2" charset="0"/>
                <a:cs typeface="Castellar" panose="020F0502020204030204" pitchFamily="34" charset="0"/>
              </a:rPr>
              <a:t>Average disposable income of household has grown 4 times in last decade and still growing strongly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b="1" dirty="0">
              <a:solidFill>
                <a:srgbClr val="002060"/>
              </a:solidFill>
              <a:ea typeface="Bodoni Ornaments" pitchFamily="2" charset="0"/>
              <a:cs typeface="Castellar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sz="1600" b="1" dirty="0">
              <a:solidFill>
                <a:srgbClr val="002060"/>
              </a:solidFill>
              <a:ea typeface="Bodoni Ornaments" pitchFamily="2" charset="0"/>
              <a:cs typeface="Castellar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868B3B9-51C6-B543-9E9A-374D68D69C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07174" y="4423144"/>
            <a:ext cx="3234718" cy="184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194080" y="363008"/>
            <a:ext cx="969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WAIU – Cosmos Bank: Technical Handshake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56442" y="6556107"/>
            <a:ext cx="4114800" cy="365125"/>
          </a:xfrm>
        </p:spPr>
        <p:txBody>
          <a:bodyPr/>
          <a:lstStyle/>
          <a:p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7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4A0B2-D32A-054B-BB59-DDC38B1905FE}"/>
              </a:ext>
            </a:extLst>
          </p:cNvPr>
          <p:cNvSpPr txBox="1"/>
          <p:nvPr/>
        </p:nvSpPr>
        <p:spPr>
          <a:xfrm>
            <a:off x="1256294" y="1181457"/>
            <a:ext cx="10424205" cy="5347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rgbClr val="7030A0"/>
                </a:solidFill>
              </a:rPr>
              <a:t>Proposal of technical handshake framework:</a:t>
            </a:r>
          </a:p>
          <a:p>
            <a:pPr algn="just"/>
            <a:endParaRPr lang="en-US" sz="1800" b="1" dirty="0">
              <a:solidFill>
                <a:srgbClr val="7030A0"/>
              </a:solidFill>
            </a:endParaRPr>
          </a:p>
          <a:p>
            <a:pPr algn="just"/>
            <a:r>
              <a:rPr lang="en-US" sz="1800" dirty="0">
                <a:solidFill>
                  <a:srgbClr val="002060"/>
                </a:solidFill>
              </a:rPr>
              <a:t>To offer WAIU services to Cosmos Bank customers, a technical integration will be needed between the 2 entities to safely maintain customers data for offer utilization, promotions and signups.</a:t>
            </a:r>
            <a:endParaRPr lang="en-US" dirty="0">
              <a:solidFill>
                <a:srgbClr val="002060"/>
              </a:solidFill>
            </a:endParaRPr>
          </a:p>
          <a:p>
            <a:pPr algn="just">
              <a:spcBef>
                <a:spcPts val="500"/>
              </a:spcBef>
            </a:pPr>
            <a:r>
              <a:rPr lang="en-US" sz="1800" dirty="0">
                <a:solidFill>
                  <a:srgbClr val="002060"/>
                </a:solidFill>
              </a:rPr>
              <a:t>Below is a high-level guidance to achieve this need in a secure &amp; KYC compliant manner: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marL="342900" indent="-342900" algn="just">
              <a:spcBef>
                <a:spcPts val="200"/>
              </a:spcBef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WAIU to build an online platform to securely add/update/upload customer data into a secure database.</a:t>
            </a:r>
          </a:p>
          <a:p>
            <a:pPr marL="342900" indent="-342900" algn="just">
              <a:spcBef>
                <a:spcPts val="200"/>
              </a:spcBef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The platform will be shared with Cosmos Bank, for their servicing team’s utilization.</a:t>
            </a:r>
          </a:p>
          <a:p>
            <a:pPr marL="342900" indent="-342900" algn="just">
              <a:spcBef>
                <a:spcPts val="200"/>
              </a:spcBef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On p</a:t>
            </a:r>
            <a:r>
              <a:rPr lang="en-US" dirty="0">
                <a:solidFill>
                  <a:srgbClr val="0070C0"/>
                </a:solidFill>
              </a:rPr>
              <a:t>eriodic basis (e.g., weekly), servicing representative will add customer’s minimum on the portal. The Data attributes being </a:t>
            </a:r>
            <a:r>
              <a:rPr lang="en-US" b="1" dirty="0">
                <a:solidFill>
                  <a:srgbClr val="0070C0"/>
                </a:solidFill>
              </a:rPr>
              <a:t>Customer Name, Mobile Number, Membership ID, Location &amp; status.</a:t>
            </a:r>
          </a:p>
          <a:p>
            <a:pPr marL="342900" indent="-342900" algn="just">
              <a:spcBef>
                <a:spcPts val="200"/>
              </a:spcBef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WAIU technical team will encrypt the data to store in WAIU database.</a:t>
            </a:r>
          </a:p>
          <a:p>
            <a:pPr marL="342900" indent="-342900" algn="just">
              <a:spcBef>
                <a:spcPts val="200"/>
              </a:spcBef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WAIU will promote SMS/</a:t>
            </a:r>
            <a:r>
              <a:rPr lang="en-US" dirty="0" err="1">
                <a:solidFill>
                  <a:srgbClr val="0070C0"/>
                </a:solidFill>
              </a:rPr>
              <a:t>whatsapp</a:t>
            </a:r>
            <a:r>
              <a:rPr lang="en-US" dirty="0">
                <a:solidFill>
                  <a:srgbClr val="0070C0"/>
                </a:solidFill>
              </a:rPr>
              <a:t> based campaigns to the customers to download and benefit from WAIU app. Cosmos bank to also promote internally via mailers, push notifications, SMS, calls etc.</a:t>
            </a:r>
          </a:p>
          <a:p>
            <a:pPr marL="342900" indent="-342900" algn="just">
              <a:spcBef>
                <a:spcPts val="200"/>
              </a:spcBef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Once the customers joins the WAIU app with registered mobile number, WAIU to service them as Privileged customers and revert the data back to Cosmos bank upon acceptance (if needed).</a:t>
            </a:r>
          </a:p>
          <a:p>
            <a:pPr marL="342900" indent="-342900" algn="just">
              <a:spcBef>
                <a:spcPts val="200"/>
              </a:spcBef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If a customer needs to be dropped by Cosmos Bank, the servicing rep will update the portal with appropriate status, for WAIU to take related action e.g., convert to regular customer.</a:t>
            </a:r>
          </a:p>
          <a:p>
            <a:pPr marL="342900" indent="-342900" algn="just">
              <a:spcBef>
                <a:spcPts val="200"/>
              </a:spcBef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Any other feasibilities as preferred by Cosmos Bank are open for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1745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0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Question &amp; Answers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2" name="Picture 2" descr="https://lh6.googleusercontent.com/dU39hudp5xW59pQ-YihItXjKqrI28tV3G3u-9QiXcMOY1zn_EyLjziKmft1QiwXiaX7NhymbjfZV3rx_wiNrGzhvvgk08xOMHzpfLPootlGFbTJX7vwBc2GS12qF7uRmiUPSAiT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94" y="1318510"/>
            <a:ext cx="7506791" cy="41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30" y="567329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2126" y="567329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3351" y="564472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87901" y="563519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1394" y="5644722"/>
            <a:ext cx="2333625" cy="8286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by TrueVibez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3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99020</TotalTime>
  <Words>1201</Words>
  <Application>Microsoft Macintosh PowerPoint</Application>
  <PresentationFormat>Widescreen</PresentationFormat>
  <Paragraphs>185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Hp</dc:creator>
  <cp:keywords/>
  <dc:description/>
  <cp:lastModifiedBy>Alok Sambuddha</cp:lastModifiedBy>
  <cp:revision>228</cp:revision>
  <cp:lastPrinted>2022-01-31T07:46:25Z</cp:lastPrinted>
  <dcterms:created xsi:type="dcterms:W3CDTF">2020-06-12T02:29:26Z</dcterms:created>
  <dcterms:modified xsi:type="dcterms:W3CDTF">2022-03-10T17:08:24Z</dcterms:modified>
  <cp:category/>
</cp:coreProperties>
</file>