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79" r:id="rId3"/>
    <p:sldId id="257" r:id="rId4"/>
    <p:sldId id="286" r:id="rId5"/>
    <p:sldId id="288" r:id="rId6"/>
    <p:sldId id="282" r:id="rId7"/>
    <p:sldId id="283" r:id="rId8"/>
    <p:sldId id="274" r:id="rId9"/>
    <p:sldId id="273" r:id="rId10"/>
    <p:sldId id="269" r:id="rId11"/>
    <p:sldId id="275" r:id="rId12"/>
    <p:sldId id="278" r:id="rId13"/>
    <p:sldId id="28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6FC"/>
    <a:srgbClr val="F3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04" autoAdjust="0"/>
    <p:restoredTop sz="94660"/>
  </p:normalViewPr>
  <p:slideViewPr>
    <p:cSldViewPr snapToGrid="0">
      <p:cViewPr varScale="1">
        <p:scale>
          <a:sx n="124" d="100"/>
          <a:sy n="124" d="100"/>
        </p:scale>
        <p:origin x="832" y="168"/>
      </p:cViewPr>
      <p:guideLst>
        <p:guide orient="horz" pos="2160"/>
        <p:guide pos="3840"/>
      </p:guideLst>
    </p:cSldViewPr>
  </p:slideViewPr>
  <p:notesTextViewPr>
    <p:cViewPr>
      <p:scale>
        <a:sx n="1" d="1"/>
        <a:sy n="1" d="1"/>
      </p:scale>
      <p:origin x="0" y="0"/>
    </p:cViewPr>
  </p:notesTextViewPr>
  <p:sorterViewPr>
    <p:cViewPr>
      <p:scale>
        <a:sx n="76" d="100"/>
        <a:sy n="76"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852A0E-5291-4502-B672-60D515753F5B}" type="datetimeFigureOut">
              <a:rPr lang="en-IN" smtClean="0"/>
              <a:t>10/01/22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995B08-A0D0-49F5-B4C7-378F2A16BA67}" type="slidenum">
              <a:rPr lang="en-IN" smtClean="0"/>
              <a:t>‹#›</a:t>
            </a:fld>
            <a:endParaRPr lang="en-IN"/>
          </a:p>
        </p:txBody>
      </p:sp>
    </p:spTree>
    <p:extLst>
      <p:ext uri="{BB962C8B-B14F-4D97-AF65-F5344CB8AC3E}">
        <p14:creationId xmlns:p14="http://schemas.microsoft.com/office/powerpoint/2010/main" val="493413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1/10/22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1/10/22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1/10/22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1/10/22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77357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213735"/>
            <a:ext cx="10058400" cy="4895517"/>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1/10/22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154749"/>
            <a:ext cx="9966960" cy="0"/>
          </a:xfrm>
          <a:prstGeom prst="line">
            <a:avLst/>
          </a:prstGeom>
          <a:ln/>
        </p:spPr>
        <p:style>
          <a:lnRef idx="1">
            <a:schemeClr val="accent2"/>
          </a:lnRef>
          <a:fillRef idx="0">
            <a:schemeClr val="accent2"/>
          </a:fillRef>
          <a:effectRef idx="0">
            <a:schemeClr val="accent2"/>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tiff"/></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un.org/development/desa/disabilities/envision2030.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9680" y="314452"/>
            <a:ext cx="10058400" cy="3566160"/>
          </a:xfrm>
        </p:spPr>
        <p:txBody>
          <a:bodyPr/>
          <a:lstStyle/>
          <a:p>
            <a:r>
              <a:rPr lang="en-IN" dirty="0"/>
              <a:t>[Truevibez Pvt. Ltd.]</a:t>
            </a:r>
          </a:p>
        </p:txBody>
      </p:sp>
      <p:sp>
        <p:nvSpPr>
          <p:cNvPr id="5" name="Rectangle 4"/>
          <p:cNvSpPr/>
          <p:nvPr/>
        </p:nvSpPr>
        <p:spPr>
          <a:xfrm>
            <a:off x="4109623" y="3976068"/>
            <a:ext cx="4492255" cy="369332"/>
          </a:xfrm>
          <a:prstGeom prst="rect">
            <a:avLst/>
          </a:prstGeom>
        </p:spPr>
        <p:txBody>
          <a:bodyPr wrap="none">
            <a:spAutoFit/>
          </a:bodyPr>
          <a:lstStyle/>
          <a:p>
            <a:r>
              <a:rPr lang="en-IN" dirty="0"/>
              <a:t>We are hospitality business solution providers</a:t>
            </a:r>
          </a:p>
        </p:txBody>
      </p:sp>
      <p:grpSp>
        <p:nvGrpSpPr>
          <p:cNvPr id="6" name="Group 5"/>
          <p:cNvGrpSpPr/>
          <p:nvPr/>
        </p:nvGrpSpPr>
        <p:grpSpPr>
          <a:xfrm>
            <a:off x="0" y="6144244"/>
            <a:ext cx="12192000" cy="779318"/>
            <a:chOff x="0" y="0"/>
            <a:chExt cx="12192000" cy="810490"/>
          </a:xfrm>
        </p:grpSpPr>
        <p:sp>
          <p:nvSpPr>
            <p:cNvPr id="7" name="Title 1">
              <a:extLst>
                <a:ext uri="{FF2B5EF4-FFF2-40B4-BE49-F238E27FC236}">
                  <a16:creationId xmlns:a16="http://schemas.microsoft.com/office/drawing/2014/main" id="{497318D6-0F02-40BC-9087-90716D47A716}"/>
                </a:ext>
              </a:extLst>
            </p:cNvPr>
            <p:cNvSpPr txBox="1">
              <a:spLocks/>
            </p:cNvSpPr>
            <p:nvPr/>
          </p:nvSpPr>
          <p:spPr>
            <a:xfrm>
              <a:off x="0" y="0"/>
              <a:ext cx="12192000" cy="779318"/>
            </a:xfrm>
            <a:prstGeom prst="rect">
              <a:avLst/>
            </a:prstGeom>
            <a:solidFill>
              <a:srgbClr val="0070C0"/>
            </a:solidFill>
          </p:spPr>
          <p:txBody>
            <a:bodyPr anchor="ctr">
              <a:noAutofit/>
            </a:bodyPr>
            <a:lstStyle>
              <a:defPPr>
                <a:defRPr lang="en-US"/>
              </a:defPPr>
              <a:lvl1pPr>
                <a:lnSpc>
                  <a:spcPct val="90000"/>
                </a:lnSpc>
                <a:spcBef>
                  <a:spcPct val="0"/>
                </a:spcBef>
                <a:buNone/>
                <a:defRPr sz="2400" b="1">
                  <a:solidFill>
                    <a:schemeClr val="accent5">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chemeClr val="bg1"/>
                  </a:solidFill>
                  <a:latin typeface="Arial" panose="020B0604020202020204" pitchFamily="34" charset="0"/>
                  <a:cs typeface="Arial" panose="020B0604020202020204" pitchFamily="34" charset="0"/>
                </a:rPr>
                <a:t>Investment Pitch Deck for Pegasus</a:t>
              </a:r>
              <a:endParaRPr lang="en-US" sz="1400" dirty="0">
                <a:solidFill>
                  <a:schemeClr val="bg1"/>
                </a:solidFill>
              </a:endParaRPr>
            </a:p>
          </p:txBody>
        </p:sp>
        <p:pic>
          <p:nvPicPr>
            <p:cNvPr id="8" name="Picture 4" descr="Image result for pegasus fininvest advisor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9547" y="0"/>
              <a:ext cx="810490" cy="8104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9156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0"/>
            <a:ext cx="12192000" cy="779318"/>
            <a:chOff x="0" y="0"/>
            <a:chExt cx="12192000" cy="810490"/>
          </a:xfrm>
        </p:grpSpPr>
        <p:sp>
          <p:nvSpPr>
            <p:cNvPr id="4" name="Title 1">
              <a:extLst>
                <a:ext uri="{FF2B5EF4-FFF2-40B4-BE49-F238E27FC236}">
                  <a16:creationId xmlns:a16="http://schemas.microsoft.com/office/drawing/2014/main" id="{497318D6-0F02-40BC-9087-90716D47A716}"/>
                </a:ext>
              </a:extLst>
            </p:cNvPr>
            <p:cNvSpPr txBox="1">
              <a:spLocks/>
            </p:cNvSpPr>
            <p:nvPr/>
          </p:nvSpPr>
          <p:spPr>
            <a:xfrm>
              <a:off x="0" y="0"/>
              <a:ext cx="12192000" cy="779318"/>
            </a:xfrm>
            <a:prstGeom prst="rect">
              <a:avLst/>
            </a:prstGeom>
            <a:solidFill>
              <a:srgbClr val="0070C0"/>
            </a:solidFill>
          </p:spPr>
          <p:txBody>
            <a:bodyPr anchor="ctr">
              <a:noAutofit/>
            </a:bodyPr>
            <a:lstStyle>
              <a:defPPr>
                <a:defRPr lang="en-US"/>
              </a:defPPr>
              <a:lvl1pPr>
                <a:lnSpc>
                  <a:spcPct val="90000"/>
                </a:lnSpc>
                <a:spcBef>
                  <a:spcPct val="0"/>
                </a:spcBef>
                <a:buNone/>
                <a:defRPr sz="2400" b="1">
                  <a:solidFill>
                    <a:schemeClr val="accent5">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sz="3200" dirty="0">
                  <a:solidFill>
                    <a:schemeClr val="bg1"/>
                  </a:solidFill>
                  <a:latin typeface="Arial" panose="020B0604020202020204" pitchFamily="34" charset="0"/>
                  <a:cs typeface="Arial" panose="020B0604020202020204" pitchFamily="34" charset="0"/>
                </a:rPr>
                <a:t>Momentum / Traction</a:t>
              </a:r>
            </a:p>
            <a:p>
              <a:r>
                <a:rPr lang="en-IN" sz="1600" dirty="0">
                  <a:solidFill>
                    <a:schemeClr val="bg1"/>
                  </a:solidFill>
                  <a:latin typeface="Arial" panose="020B0604020202020204" pitchFamily="34" charset="0"/>
                  <a:cs typeface="Arial" panose="020B0604020202020204" pitchFamily="34" charset="0"/>
                </a:rPr>
                <a:t>Your key numbers (revenue, customers, strategic alliances &amp; geographical presence</a:t>
              </a:r>
              <a:r>
                <a:rPr lang="en-US" altLang="en-US" sz="1600" dirty="0">
                  <a:solidFill>
                    <a:schemeClr val="bg1"/>
                  </a:solidFill>
                  <a:latin typeface="Arial" panose="020B0604020202020204" pitchFamily="34" charset="0"/>
                  <a:cs typeface="Arial" panose="020B0604020202020204" pitchFamily="34" charset="0"/>
                </a:rPr>
                <a:t>  </a:t>
              </a:r>
            </a:p>
          </p:txBody>
        </p:sp>
        <p:pic>
          <p:nvPicPr>
            <p:cNvPr id="5" name="Picture 4" descr="Image result for pegasus fininvest advisor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9547" y="0"/>
              <a:ext cx="810490" cy="81049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AD81DF5A-E0E8-0541-AB38-168D9B8050AE}"/>
              </a:ext>
            </a:extLst>
          </p:cNvPr>
          <p:cNvSpPr txBox="1"/>
          <p:nvPr/>
        </p:nvSpPr>
        <p:spPr>
          <a:xfrm>
            <a:off x="678738" y="749345"/>
            <a:ext cx="8958421" cy="461665"/>
          </a:xfrm>
          <a:prstGeom prst="rect">
            <a:avLst/>
          </a:prstGeom>
          <a:noFill/>
        </p:spPr>
        <p:txBody>
          <a:bodyPr wrap="square">
            <a:spAutoFit/>
          </a:bodyPr>
          <a:lstStyle/>
          <a:p>
            <a:pPr marL="331788" lvl="3" indent="-285750" defTabSz="969963" eaLnBrk="0" hangingPunct="0">
              <a:spcBef>
                <a:spcPts val="300"/>
              </a:spcBef>
              <a:spcAft>
                <a:spcPts val="300"/>
              </a:spcAft>
              <a:buSzPct val="125000"/>
              <a:buFont typeface="Wingdings" panose="05000000000000000000" pitchFamily="2" charset="2"/>
              <a:buChar char="v"/>
              <a:defRPr/>
            </a:pPr>
            <a:r>
              <a:rPr lang="en-US" sz="2400" b="1" dirty="0">
                <a:solidFill>
                  <a:srgbClr val="002060"/>
                </a:solidFill>
              </a:rPr>
              <a:t>Detailed financials to be shared during the meeting</a:t>
            </a:r>
            <a:endParaRPr lang="en-US" b="1" dirty="0">
              <a:solidFill>
                <a:srgbClr val="00B050"/>
              </a:solidFill>
            </a:endParaRPr>
          </a:p>
        </p:txBody>
      </p:sp>
      <p:graphicFrame>
        <p:nvGraphicFramePr>
          <p:cNvPr id="7" name="Table 22">
            <a:extLst>
              <a:ext uri="{FF2B5EF4-FFF2-40B4-BE49-F238E27FC236}">
                <a16:creationId xmlns:a16="http://schemas.microsoft.com/office/drawing/2014/main" id="{CEC28277-751B-1A47-867B-05C94BDF2C04}"/>
              </a:ext>
            </a:extLst>
          </p:cNvPr>
          <p:cNvGraphicFramePr>
            <a:graphicFrameLocks noGrp="1"/>
          </p:cNvGraphicFramePr>
          <p:nvPr>
            <p:extLst>
              <p:ext uri="{D42A27DB-BD31-4B8C-83A1-F6EECF244321}">
                <p14:modId xmlns:p14="http://schemas.microsoft.com/office/powerpoint/2010/main" val="2901928649"/>
              </p:ext>
            </p:extLst>
          </p:nvPr>
        </p:nvGraphicFramePr>
        <p:xfrm>
          <a:off x="845291" y="1324341"/>
          <a:ext cx="10139034" cy="4988289"/>
        </p:xfrm>
        <a:graphic>
          <a:graphicData uri="http://schemas.openxmlformats.org/drawingml/2006/table">
            <a:tbl>
              <a:tblPr firstRow="1" bandRow="1">
                <a:tableStyleId>{46F890A9-2807-4EBB-B81D-B2AA78EC7F39}</a:tableStyleId>
              </a:tblPr>
              <a:tblGrid>
                <a:gridCol w="731112">
                  <a:extLst>
                    <a:ext uri="{9D8B030D-6E8A-4147-A177-3AD203B41FA5}">
                      <a16:colId xmlns:a16="http://schemas.microsoft.com/office/drawing/2014/main" val="2102275307"/>
                    </a:ext>
                  </a:extLst>
                </a:gridCol>
                <a:gridCol w="3241298">
                  <a:extLst>
                    <a:ext uri="{9D8B030D-6E8A-4147-A177-3AD203B41FA5}">
                      <a16:colId xmlns:a16="http://schemas.microsoft.com/office/drawing/2014/main" val="1911834963"/>
                    </a:ext>
                  </a:extLst>
                </a:gridCol>
                <a:gridCol w="6166624">
                  <a:extLst>
                    <a:ext uri="{9D8B030D-6E8A-4147-A177-3AD203B41FA5}">
                      <a16:colId xmlns:a16="http://schemas.microsoft.com/office/drawing/2014/main" val="2283718322"/>
                    </a:ext>
                  </a:extLst>
                </a:gridCol>
              </a:tblGrid>
              <a:tr h="319225">
                <a:tc>
                  <a:txBody>
                    <a:bodyPr/>
                    <a:lstStyle/>
                    <a:p>
                      <a:pPr algn="ctr" fontAlgn="t"/>
                      <a:r>
                        <a:rPr lang="en-IN" sz="2000" b="1" u="none" strike="noStrike" dirty="0">
                          <a:solidFill>
                            <a:srgbClr val="000000"/>
                          </a:solidFill>
                          <a:effectLst/>
                        </a:rPr>
                        <a:t>S. No.</a:t>
                      </a:r>
                      <a:endParaRPr lang="en-IN" sz="20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l" fontAlgn="t"/>
                      <a:r>
                        <a:rPr lang="en-IN" sz="2000" b="1" u="none" strike="noStrike" dirty="0">
                          <a:solidFill>
                            <a:srgbClr val="000000"/>
                          </a:solidFill>
                          <a:effectLst/>
                        </a:rPr>
                        <a:t>Partner</a:t>
                      </a:r>
                      <a:endParaRPr lang="en-IN" sz="20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l" fontAlgn="t"/>
                      <a:r>
                        <a:rPr lang="en-IN" sz="2000" b="1" u="none" strike="noStrike" dirty="0">
                          <a:solidFill>
                            <a:srgbClr val="000000"/>
                          </a:solidFill>
                          <a:effectLst/>
                        </a:rPr>
                        <a:t>Role</a:t>
                      </a:r>
                      <a:endParaRPr lang="en-IN" sz="20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344940733"/>
                  </a:ext>
                </a:extLst>
              </a:tr>
              <a:tr h="374047">
                <a:tc>
                  <a:txBody>
                    <a:bodyPr/>
                    <a:lstStyle/>
                    <a:p>
                      <a:pPr algn="ctr" fontAlgn="t"/>
                      <a:r>
                        <a:rPr lang="en-IN" sz="1600" b="0" u="none" strike="noStrike" dirty="0">
                          <a:solidFill>
                            <a:srgbClr val="000000"/>
                          </a:solidFill>
                          <a:effectLst/>
                        </a:rPr>
                        <a:t>1</a:t>
                      </a:r>
                      <a:endParaRPr lang="en-IN"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IN" sz="1600" b="0" u="none" strike="noStrike" dirty="0">
                          <a:solidFill>
                            <a:srgbClr val="000000"/>
                          </a:solidFill>
                          <a:effectLst/>
                        </a:rPr>
                        <a:t>NPCI</a:t>
                      </a:r>
                      <a:endParaRPr lang="en-IN"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IN" sz="1600" b="0" u="none" strike="noStrike" dirty="0">
                          <a:solidFill>
                            <a:srgbClr val="000000"/>
                          </a:solidFill>
                          <a:effectLst/>
                        </a:rPr>
                        <a:t>Nth Reward Loyalty platform onboarding &amp; campaigning platform</a:t>
                      </a:r>
                      <a:endParaRPr lang="en-IN"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41467040"/>
                  </a:ext>
                </a:extLst>
              </a:tr>
              <a:tr h="374047">
                <a:tc>
                  <a:txBody>
                    <a:bodyPr/>
                    <a:lstStyle/>
                    <a:p>
                      <a:pPr algn="ctr" fontAlgn="t"/>
                      <a:r>
                        <a:rPr lang="en-IN" sz="1600" b="0" u="none" strike="noStrike">
                          <a:solidFill>
                            <a:srgbClr val="000000"/>
                          </a:solidFill>
                          <a:effectLst/>
                        </a:rPr>
                        <a:t>2</a:t>
                      </a:r>
                      <a:endParaRPr lang="en-IN" sz="1600" b="0" i="0" u="none" strike="noStrike">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IN" sz="1600" b="0" u="none" strike="noStrike" dirty="0">
                          <a:solidFill>
                            <a:srgbClr val="000000"/>
                          </a:solidFill>
                          <a:effectLst/>
                        </a:rPr>
                        <a:t>Cosmos Bank</a:t>
                      </a:r>
                      <a:endParaRPr lang="en-IN"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IN" sz="1600" b="0" u="none" strike="noStrike" dirty="0">
                          <a:solidFill>
                            <a:srgbClr val="000000"/>
                          </a:solidFill>
                          <a:effectLst/>
                        </a:rPr>
                        <a:t>Value add service to bank customers via bank's super-app</a:t>
                      </a:r>
                      <a:endParaRPr lang="en-IN"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0412165"/>
                  </a:ext>
                </a:extLst>
              </a:tr>
              <a:tr h="319225">
                <a:tc>
                  <a:txBody>
                    <a:bodyPr/>
                    <a:lstStyle/>
                    <a:p>
                      <a:pPr algn="ctr" fontAlgn="t"/>
                      <a:r>
                        <a:rPr lang="en-IN" sz="1600" b="0" u="none" strike="noStrike">
                          <a:solidFill>
                            <a:srgbClr val="000000"/>
                          </a:solidFill>
                          <a:effectLst/>
                        </a:rPr>
                        <a:t>3</a:t>
                      </a:r>
                      <a:endParaRPr lang="en-IN" sz="1600" b="0" i="0" u="none" strike="noStrike">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IN" sz="1600" b="0" u="none" strike="noStrike" dirty="0">
                          <a:solidFill>
                            <a:srgbClr val="000000"/>
                          </a:solidFill>
                          <a:effectLst/>
                        </a:rPr>
                        <a:t>KPMG</a:t>
                      </a:r>
                      <a:endParaRPr lang="en-IN"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IN" sz="1600" b="0" u="none" strike="noStrike" dirty="0">
                          <a:solidFill>
                            <a:srgbClr val="000000"/>
                          </a:solidFill>
                          <a:effectLst/>
                        </a:rPr>
                        <a:t>RBI regulatory compliance and licensing services</a:t>
                      </a:r>
                      <a:endParaRPr lang="en-IN"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04056657"/>
                  </a:ext>
                </a:extLst>
              </a:tr>
              <a:tr h="319225">
                <a:tc>
                  <a:txBody>
                    <a:bodyPr/>
                    <a:lstStyle/>
                    <a:p>
                      <a:pPr algn="ctr" fontAlgn="t"/>
                      <a:r>
                        <a:rPr lang="en-IN" sz="1600" b="0" u="none" strike="noStrike">
                          <a:solidFill>
                            <a:srgbClr val="000000"/>
                          </a:solidFill>
                          <a:effectLst/>
                        </a:rPr>
                        <a:t>4</a:t>
                      </a:r>
                      <a:endParaRPr lang="en-IN" sz="1600" b="0" i="0" u="none" strike="noStrike">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IN" sz="1600" b="0" u="none" strike="noStrike" dirty="0">
                          <a:solidFill>
                            <a:srgbClr val="000000"/>
                          </a:solidFill>
                          <a:effectLst/>
                        </a:rPr>
                        <a:t>Bajaj Finserv</a:t>
                      </a:r>
                      <a:endParaRPr lang="en-IN"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IN" sz="1600" b="0" u="none" strike="noStrike" dirty="0">
                          <a:solidFill>
                            <a:srgbClr val="000000"/>
                          </a:solidFill>
                          <a:effectLst/>
                        </a:rPr>
                        <a:t>Financial lending service provider</a:t>
                      </a:r>
                      <a:endParaRPr lang="en-IN"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9485947"/>
                  </a:ext>
                </a:extLst>
              </a:tr>
              <a:tr h="319225">
                <a:tc>
                  <a:txBody>
                    <a:bodyPr/>
                    <a:lstStyle/>
                    <a:p>
                      <a:pPr algn="ctr" fontAlgn="t"/>
                      <a:r>
                        <a:rPr lang="en-IN" sz="1600" b="0" u="none" strike="noStrike">
                          <a:solidFill>
                            <a:srgbClr val="000000"/>
                          </a:solidFill>
                          <a:effectLst/>
                        </a:rPr>
                        <a:t>5</a:t>
                      </a:r>
                      <a:endParaRPr lang="en-IN" sz="1600" b="0" i="0" u="none" strike="noStrike">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IN" sz="1600" b="0" u="none" strike="noStrike" dirty="0">
                          <a:solidFill>
                            <a:srgbClr val="000000"/>
                          </a:solidFill>
                          <a:effectLst/>
                        </a:rPr>
                        <a:t>Payu Finance (Lazypay)</a:t>
                      </a:r>
                      <a:endParaRPr lang="en-IN"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IN" sz="1600" b="0" u="none" strike="noStrike" dirty="0">
                          <a:solidFill>
                            <a:srgbClr val="000000"/>
                          </a:solidFill>
                          <a:effectLst/>
                        </a:rPr>
                        <a:t>Financial lending service provider</a:t>
                      </a:r>
                      <a:endParaRPr lang="en-IN"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2786287"/>
                  </a:ext>
                </a:extLst>
              </a:tr>
              <a:tr h="319225">
                <a:tc>
                  <a:txBody>
                    <a:bodyPr/>
                    <a:lstStyle/>
                    <a:p>
                      <a:pPr algn="ctr" fontAlgn="t"/>
                      <a:r>
                        <a:rPr lang="en-IN" sz="1600" b="0" u="none" strike="noStrike">
                          <a:solidFill>
                            <a:srgbClr val="000000"/>
                          </a:solidFill>
                          <a:effectLst/>
                        </a:rPr>
                        <a:t>6</a:t>
                      </a:r>
                      <a:endParaRPr lang="en-IN" sz="1600" b="0" i="0" u="none" strike="noStrike">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IN" sz="1600" b="0" u="none" strike="noStrike">
                          <a:solidFill>
                            <a:srgbClr val="000000"/>
                          </a:solidFill>
                          <a:effectLst/>
                        </a:rPr>
                        <a:t>Paytm</a:t>
                      </a:r>
                      <a:endParaRPr lang="en-IN" sz="1600" b="0" i="0" u="none" strike="noStrike">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IN" sz="1600" b="0" u="none" strike="noStrike" dirty="0">
                          <a:solidFill>
                            <a:srgbClr val="000000"/>
                          </a:solidFill>
                          <a:effectLst/>
                        </a:rPr>
                        <a:t>Financial lending service provider</a:t>
                      </a:r>
                      <a:endParaRPr lang="en-IN"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1724134"/>
                  </a:ext>
                </a:extLst>
              </a:tr>
              <a:tr h="319225">
                <a:tc>
                  <a:txBody>
                    <a:bodyPr/>
                    <a:lstStyle/>
                    <a:p>
                      <a:pPr algn="ctr" fontAlgn="t"/>
                      <a:r>
                        <a:rPr lang="en-IN" sz="1600" b="0" u="none" strike="noStrike">
                          <a:solidFill>
                            <a:srgbClr val="000000"/>
                          </a:solidFill>
                          <a:effectLst/>
                        </a:rPr>
                        <a:t>7</a:t>
                      </a:r>
                      <a:endParaRPr lang="en-IN" sz="1600" b="0" i="0" u="none" strike="noStrike">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IN" sz="1600" b="0" u="none" strike="noStrike">
                          <a:solidFill>
                            <a:srgbClr val="000000"/>
                          </a:solidFill>
                          <a:effectLst/>
                        </a:rPr>
                        <a:t>Early Salary</a:t>
                      </a:r>
                      <a:endParaRPr lang="en-IN" sz="1600" b="0" i="0" u="none" strike="noStrike">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IN" sz="1600" b="0" u="none" strike="noStrike" dirty="0">
                          <a:solidFill>
                            <a:srgbClr val="000000"/>
                          </a:solidFill>
                          <a:effectLst/>
                        </a:rPr>
                        <a:t>Financial lending service provider</a:t>
                      </a:r>
                      <a:endParaRPr lang="en-IN"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10197614"/>
                  </a:ext>
                </a:extLst>
              </a:tr>
              <a:tr h="319225">
                <a:tc>
                  <a:txBody>
                    <a:bodyPr/>
                    <a:lstStyle/>
                    <a:p>
                      <a:pPr algn="ctr" fontAlgn="t"/>
                      <a:r>
                        <a:rPr lang="en-IN" sz="1600" b="0" u="none" strike="noStrike">
                          <a:solidFill>
                            <a:srgbClr val="000000"/>
                          </a:solidFill>
                          <a:effectLst/>
                        </a:rPr>
                        <a:t>8</a:t>
                      </a:r>
                      <a:endParaRPr lang="en-IN" sz="1600" b="0" i="0" u="none" strike="noStrike">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IN" sz="1600" b="0" u="none" strike="noStrike" dirty="0">
                          <a:solidFill>
                            <a:srgbClr val="000000"/>
                          </a:solidFill>
                          <a:effectLst/>
                        </a:rPr>
                        <a:t>LoanTap</a:t>
                      </a:r>
                      <a:endParaRPr lang="en-IN"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IN" sz="1600" b="0" u="none" strike="noStrike" dirty="0">
                          <a:solidFill>
                            <a:srgbClr val="000000"/>
                          </a:solidFill>
                          <a:effectLst/>
                        </a:rPr>
                        <a:t>Financial lending service provider</a:t>
                      </a:r>
                      <a:endParaRPr lang="en-IN"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3459088"/>
                  </a:ext>
                </a:extLst>
              </a:tr>
              <a:tr h="319225">
                <a:tc>
                  <a:txBody>
                    <a:bodyPr/>
                    <a:lstStyle/>
                    <a:p>
                      <a:pPr algn="ctr" fontAlgn="t"/>
                      <a:r>
                        <a:rPr lang="en-IN" sz="1600" b="0" u="none" strike="noStrike">
                          <a:solidFill>
                            <a:srgbClr val="000000"/>
                          </a:solidFill>
                          <a:effectLst/>
                        </a:rPr>
                        <a:t>9</a:t>
                      </a:r>
                      <a:endParaRPr lang="en-IN" sz="1600" b="0" i="0" u="none" strike="noStrike">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IN" sz="1600" b="0" u="none" strike="noStrike" dirty="0">
                          <a:solidFill>
                            <a:srgbClr val="000000"/>
                          </a:solidFill>
                          <a:effectLst/>
                        </a:rPr>
                        <a:t>Michael Dell Foundation</a:t>
                      </a:r>
                      <a:endParaRPr lang="en-IN"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IN" sz="1600" b="0" u="none" strike="noStrike" dirty="0">
                          <a:solidFill>
                            <a:srgbClr val="000000"/>
                          </a:solidFill>
                          <a:effectLst/>
                        </a:rPr>
                        <a:t>Financial lending service provider</a:t>
                      </a:r>
                      <a:endParaRPr lang="en-IN"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68922891"/>
                  </a:ext>
                </a:extLst>
              </a:tr>
              <a:tr h="409495">
                <a:tc>
                  <a:txBody>
                    <a:bodyPr/>
                    <a:lstStyle/>
                    <a:p>
                      <a:pPr algn="ctr" fontAlgn="t"/>
                      <a:r>
                        <a:rPr lang="en-IN" sz="1600" b="0" u="none" strike="noStrike">
                          <a:solidFill>
                            <a:srgbClr val="000000"/>
                          </a:solidFill>
                          <a:effectLst/>
                        </a:rPr>
                        <a:t>10</a:t>
                      </a:r>
                      <a:endParaRPr lang="en-IN" sz="1600" b="0" i="0" u="none" strike="noStrike">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IN" sz="1600" b="0" u="none" strike="noStrike" dirty="0">
                          <a:solidFill>
                            <a:srgbClr val="000000"/>
                          </a:solidFill>
                          <a:effectLst/>
                        </a:rPr>
                        <a:t>Suniel Shetty (Popcorn Entertainment)</a:t>
                      </a:r>
                      <a:endParaRPr lang="en-IN"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IN" sz="1600" b="0" u="none" strike="noStrike" dirty="0">
                          <a:solidFill>
                            <a:srgbClr val="000000"/>
                          </a:solidFill>
                          <a:effectLst/>
                        </a:rPr>
                        <a:t>Brand Ambassador</a:t>
                      </a:r>
                      <a:endParaRPr lang="en-IN"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2278281"/>
                  </a:ext>
                </a:extLst>
              </a:tr>
              <a:tr h="319225">
                <a:tc>
                  <a:txBody>
                    <a:bodyPr/>
                    <a:lstStyle/>
                    <a:p>
                      <a:pPr algn="ctr" fontAlgn="t"/>
                      <a:r>
                        <a:rPr lang="en-IN" sz="1600" b="0" u="none" strike="noStrike">
                          <a:solidFill>
                            <a:srgbClr val="000000"/>
                          </a:solidFill>
                          <a:effectLst/>
                        </a:rPr>
                        <a:t>11</a:t>
                      </a:r>
                      <a:endParaRPr lang="en-IN" sz="1600" b="0" i="0" u="none" strike="noStrike">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IN" sz="1600" b="0" u="none" strike="noStrike" dirty="0">
                          <a:solidFill>
                            <a:srgbClr val="000000"/>
                          </a:solidFill>
                          <a:effectLst/>
                        </a:rPr>
                        <a:t>TOI, Pune Mirror</a:t>
                      </a:r>
                      <a:endParaRPr lang="en-IN"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IN" sz="1600" b="0" u="none" strike="noStrike" dirty="0">
                          <a:solidFill>
                            <a:srgbClr val="000000"/>
                          </a:solidFill>
                          <a:effectLst/>
                        </a:rPr>
                        <a:t>Media &amp; Advertorials</a:t>
                      </a:r>
                      <a:endParaRPr lang="en-IN"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49974628"/>
                  </a:ext>
                </a:extLst>
              </a:tr>
              <a:tr h="319225">
                <a:tc>
                  <a:txBody>
                    <a:bodyPr/>
                    <a:lstStyle/>
                    <a:p>
                      <a:pPr algn="ctr" fontAlgn="t"/>
                      <a:r>
                        <a:rPr lang="en-IN" sz="1600" b="0" u="none" strike="noStrike">
                          <a:solidFill>
                            <a:srgbClr val="000000"/>
                          </a:solidFill>
                          <a:effectLst/>
                        </a:rPr>
                        <a:t>12</a:t>
                      </a:r>
                      <a:endParaRPr lang="en-IN" sz="1600" b="0" i="0" u="none" strike="noStrike">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IN" sz="1600" b="0" u="none" strike="noStrike">
                          <a:solidFill>
                            <a:srgbClr val="000000"/>
                          </a:solidFill>
                          <a:effectLst/>
                        </a:rPr>
                        <a:t>SonyLiv</a:t>
                      </a:r>
                      <a:endParaRPr lang="en-IN" sz="1600" b="0" i="0" u="none" strike="noStrike">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IN" sz="1600" b="0" u="none" strike="noStrike" dirty="0">
                          <a:solidFill>
                            <a:srgbClr val="000000"/>
                          </a:solidFill>
                          <a:effectLst/>
                        </a:rPr>
                        <a:t>Entertainment and broadcast services</a:t>
                      </a:r>
                      <a:endParaRPr lang="en-IN"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2973554"/>
                  </a:ext>
                </a:extLst>
              </a:tr>
              <a:tr h="319225">
                <a:tc>
                  <a:txBody>
                    <a:bodyPr/>
                    <a:lstStyle/>
                    <a:p>
                      <a:pPr algn="ctr" fontAlgn="t"/>
                      <a:r>
                        <a:rPr lang="en-IN" sz="1600" b="0" u="none" strike="noStrike">
                          <a:solidFill>
                            <a:srgbClr val="000000"/>
                          </a:solidFill>
                          <a:effectLst/>
                        </a:rPr>
                        <a:t>13</a:t>
                      </a:r>
                      <a:endParaRPr lang="en-IN" sz="1600" b="0" i="0" u="none" strike="noStrike">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IN" sz="1600" b="0" u="none" strike="noStrike">
                          <a:solidFill>
                            <a:srgbClr val="000000"/>
                          </a:solidFill>
                          <a:effectLst/>
                        </a:rPr>
                        <a:t>Stratacache (SCALA)</a:t>
                      </a:r>
                      <a:endParaRPr lang="en-IN" sz="1600" b="0" i="0" u="none" strike="noStrike">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IN" sz="1600" b="0" u="none" strike="noStrike" dirty="0">
                          <a:solidFill>
                            <a:srgbClr val="000000"/>
                          </a:solidFill>
                          <a:effectLst/>
                        </a:rPr>
                        <a:t>Broadcast infrastructure and CDN</a:t>
                      </a:r>
                      <a:endParaRPr lang="en-IN"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2152428"/>
                  </a:ext>
                </a:extLst>
              </a:tr>
              <a:tr h="319225">
                <a:tc>
                  <a:txBody>
                    <a:bodyPr/>
                    <a:lstStyle/>
                    <a:p>
                      <a:pPr algn="ctr" fontAlgn="t"/>
                      <a:r>
                        <a:rPr lang="en-IN" sz="1600" b="0" u="none" strike="noStrike">
                          <a:solidFill>
                            <a:srgbClr val="000000"/>
                          </a:solidFill>
                          <a:effectLst/>
                        </a:rPr>
                        <a:t>14</a:t>
                      </a:r>
                      <a:endParaRPr lang="en-IN" sz="1600" b="0" i="0" u="none" strike="noStrike">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IN" sz="1600" b="0" u="none" strike="noStrike" dirty="0">
                          <a:solidFill>
                            <a:srgbClr val="000000"/>
                          </a:solidFill>
                          <a:effectLst/>
                        </a:rPr>
                        <a:t>Sazinga Digital</a:t>
                      </a:r>
                      <a:endParaRPr lang="en-IN"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IN" sz="1600" b="0" u="none" strike="noStrike" dirty="0">
                          <a:solidFill>
                            <a:srgbClr val="000000"/>
                          </a:solidFill>
                          <a:effectLst/>
                        </a:rPr>
                        <a:t>Technical platform development &amp; maintenance</a:t>
                      </a:r>
                      <a:endParaRPr lang="en-IN"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06991784"/>
                  </a:ext>
                </a:extLst>
              </a:tr>
            </a:tbl>
          </a:graphicData>
        </a:graphic>
      </p:graphicFrame>
    </p:spTree>
    <p:extLst>
      <p:ext uri="{BB962C8B-B14F-4D97-AF65-F5344CB8AC3E}">
        <p14:creationId xmlns:p14="http://schemas.microsoft.com/office/powerpoint/2010/main" val="175510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97280" y="1245852"/>
            <a:ext cx="9802368" cy="400110"/>
          </a:xfrm>
          <a:prstGeom prst="rect">
            <a:avLst/>
          </a:prstGeom>
          <a:noFill/>
        </p:spPr>
        <p:txBody>
          <a:bodyPr wrap="square" rtlCol="0">
            <a:spAutoFit/>
          </a:bodyPr>
          <a:lstStyle/>
          <a:p>
            <a:r>
              <a:rPr lang="en-US" sz="2000" dirty="0">
                <a:solidFill>
                  <a:schemeClr val="accent1">
                    <a:lumMod val="75000"/>
                  </a:schemeClr>
                </a:solidFill>
              </a:rPr>
              <a:t>.</a:t>
            </a:r>
            <a:endParaRPr lang="en-US" dirty="0">
              <a:solidFill>
                <a:schemeClr val="accent1">
                  <a:lumMod val="75000"/>
                </a:schemeClr>
              </a:solidFill>
            </a:endParaRPr>
          </a:p>
        </p:txBody>
      </p:sp>
      <p:grpSp>
        <p:nvGrpSpPr>
          <p:cNvPr id="5" name="Group 4"/>
          <p:cNvGrpSpPr/>
          <p:nvPr/>
        </p:nvGrpSpPr>
        <p:grpSpPr>
          <a:xfrm>
            <a:off x="0" y="0"/>
            <a:ext cx="12192000" cy="779318"/>
            <a:chOff x="0" y="0"/>
            <a:chExt cx="12192000" cy="810490"/>
          </a:xfrm>
        </p:grpSpPr>
        <p:sp>
          <p:nvSpPr>
            <p:cNvPr id="6" name="Title 1">
              <a:extLst>
                <a:ext uri="{FF2B5EF4-FFF2-40B4-BE49-F238E27FC236}">
                  <a16:creationId xmlns:a16="http://schemas.microsoft.com/office/drawing/2014/main" id="{497318D6-0F02-40BC-9087-90716D47A716}"/>
                </a:ext>
              </a:extLst>
            </p:cNvPr>
            <p:cNvSpPr txBox="1">
              <a:spLocks/>
            </p:cNvSpPr>
            <p:nvPr/>
          </p:nvSpPr>
          <p:spPr>
            <a:xfrm>
              <a:off x="0" y="0"/>
              <a:ext cx="12192000" cy="779318"/>
            </a:xfrm>
            <a:prstGeom prst="rect">
              <a:avLst/>
            </a:prstGeom>
            <a:solidFill>
              <a:srgbClr val="0070C0"/>
            </a:solidFill>
          </p:spPr>
          <p:txBody>
            <a:bodyPr anchor="ctr">
              <a:noAutofit/>
            </a:bodyPr>
            <a:lstStyle>
              <a:defPPr>
                <a:defRPr lang="en-US"/>
              </a:defPPr>
              <a:lvl1pPr>
                <a:lnSpc>
                  <a:spcPct val="90000"/>
                </a:lnSpc>
                <a:spcBef>
                  <a:spcPct val="0"/>
                </a:spcBef>
                <a:buNone/>
                <a:defRPr sz="2400" b="1">
                  <a:solidFill>
                    <a:schemeClr val="accent5">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sz="3200" dirty="0">
                  <a:solidFill>
                    <a:schemeClr val="bg1"/>
                  </a:solidFill>
                  <a:latin typeface="Arial" panose="020B0604020202020204" pitchFamily="34" charset="0"/>
                  <a:cs typeface="Arial" panose="020B0604020202020204" pitchFamily="34" charset="0"/>
                </a:rPr>
                <a:t>Team + Advisors</a:t>
              </a:r>
            </a:p>
            <a:p>
              <a:r>
                <a:rPr lang="en-US" sz="1600" dirty="0">
                  <a:solidFill>
                    <a:schemeClr val="bg1"/>
                  </a:solidFill>
                  <a:latin typeface="Arial" panose="020B0604020202020204" pitchFamily="34" charset="0"/>
                  <a:cs typeface="Arial" panose="020B0604020202020204" pitchFamily="34" charset="0"/>
                </a:rPr>
                <a:t>Bio of core team member along with their educational background and work experience</a:t>
              </a:r>
              <a:r>
                <a:rPr lang="en-US" altLang="en-US" sz="1600" dirty="0">
                  <a:solidFill>
                    <a:schemeClr val="bg1"/>
                  </a:solidFill>
                  <a:latin typeface="Arial" panose="020B0604020202020204" pitchFamily="34" charset="0"/>
                  <a:cs typeface="Arial" panose="020B0604020202020204" pitchFamily="34" charset="0"/>
                </a:rPr>
                <a:t>  </a:t>
              </a:r>
            </a:p>
          </p:txBody>
        </p:sp>
        <p:pic>
          <p:nvPicPr>
            <p:cNvPr id="7" name="Picture 6" descr="Image result for pegasus fininvest advisor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9547" y="0"/>
              <a:ext cx="810490" cy="810490"/>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Picture 27">
            <a:extLst>
              <a:ext uri="{FF2B5EF4-FFF2-40B4-BE49-F238E27FC236}">
                <a16:creationId xmlns:a16="http://schemas.microsoft.com/office/drawing/2014/main" id="{D39B98BD-7D8F-AD48-86BE-A90606FF0192}"/>
              </a:ext>
            </a:extLst>
          </p:cNvPr>
          <p:cNvPicPr>
            <a:picLocks noChangeAspect="1"/>
          </p:cNvPicPr>
          <p:nvPr/>
        </p:nvPicPr>
        <p:blipFill>
          <a:blip r:embed="rId3"/>
          <a:stretch>
            <a:fillRect/>
          </a:stretch>
        </p:blipFill>
        <p:spPr>
          <a:xfrm>
            <a:off x="4930951" y="1202180"/>
            <a:ext cx="741771" cy="778132"/>
          </a:xfrm>
          <a:prstGeom prst="rect">
            <a:avLst/>
          </a:prstGeom>
        </p:spPr>
      </p:pic>
      <p:pic>
        <p:nvPicPr>
          <p:cNvPr id="29" name="Picture 28">
            <a:extLst>
              <a:ext uri="{FF2B5EF4-FFF2-40B4-BE49-F238E27FC236}">
                <a16:creationId xmlns:a16="http://schemas.microsoft.com/office/drawing/2014/main" id="{7E30E086-761A-E84A-8CDB-CA786D89137C}"/>
              </a:ext>
            </a:extLst>
          </p:cNvPr>
          <p:cNvPicPr>
            <a:picLocks noChangeAspect="1"/>
          </p:cNvPicPr>
          <p:nvPr/>
        </p:nvPicPr>
        <p:blipFill>
          <a:blip r:embed="rId4"/>
          <a:stretch>
            <a:fillRect/>
          </a:stretch>
        </p:blipFill>
        <p:spPr>
          <a:xfrm>
            <a:off x="1531810" y="2586202"/>
            <a:ext cx="288226" cy="386345"/>
          </a:xfrm>
          <a:prstGeom prst="rect">
            <a:avLst/>
          </a:prstGeom>
        </p:spPr>
      </p:pic>
      <p:sp>
        <p:nvSpPr>
          <p:cNvPr id="30" name="TextBox 29">
            <a:extLst>
              <a:ext uri="{FF2B5EF4-FFF2-40B4-BE49-F238E27FC236}">
                <a16:creationId xmlns:a16="http://schemas.microsoft.com/office/drawing/2014/main" id="{0E97CC8F-C08A-4042-8ACD-B28B02D96425}"/>
              </a:ext>
            </a:extLst>
          </p:cNvPr>
          <p:cNvSpPr txBox="1"/>
          <p:nvPr/>
        </p:nvSpPr>
        <p:spPr>
          <a:xfrm>
            <a:off x="3023308" y="1359036"/>
            <a:ext cx="1855251" cy="369332"/>
          </a:xfrm>
          <a:prstGeom prst="rect">
            <a:avLst/>
          </a:prstGeom>
          <a:noFill/>
        </p:spPr>
        <p:txBody>
          <a:bodyPr wrap="none" rtlCol="0">
            <a:spAutoFit/>
          </a:bodyPr>
          <a:lstStyle/>
          <a:p>
            <a:r>
              <a:rPr lang="en-US" dirty="0">
                <a:solidFill>
                  <a:srgbClr val="00B050"/>
                </a:solidFill>
              </a:rPr>
              <a:t>Rajesh Karandikar</a:t>
            </a:r>
          </a:p>
        </p:txBody>
      </p:sp>
      <p:sp>
        <p:nvSpPr>
          <p:cNvPr id="31" name="TextBox 30">
            <a:extLst>
              <a:ext uri="{FF2B5EF4-FFF2-40B4-BE49-F238E27FC236}">
                <a16:creationId xmlns:a16="http://schemas.microsoft.com/office/drawing/2014/main" id="{65CBCF32-2190-F545-866D-9240F1F3D78C}"/>
              </a:ext>
            </a:extLst>
          </p:cNvPr>
          <p:cNvSpPr txBox="1"/>
          <p:nvPr/>
        </p:nvSpPr>
        <p:spPr>
          <a:xfrm>
            <a:off x="6519277" y="1398209"/>
            <a:ext cx="1770036" cy="369332"/>
          </a:xfrm>
          <a:prstGeom prst="rect">
            <a:avLst/>
          </a:prstGeom>
          <a:noFill/>
        </p:spPr>
        <p:txBody>
          <a:bodyPr wrap="none" rtlCol="0">
            <a:spAutoFit/>
          </a:bodyPr>
          <a:lstStyle/>
          <a:p>
            <a:r>
              <a:rPr lang="en-US" dirty="0">
                <a:solidFill>
                  <a:srgbClr val="00B050"/>
                </a:solidFill>
              </a:rPr>
              <a:t>Alok Sambuddha</a:t>
            </a:r>
          </a:p>
        </p:txBody>
      </p:sp>
      <p:sp>
        <p:nvSpPr>
          <p:cNvPr id="32" name="TextBox 31">
            <a:extLst>
              <a:ext uri="{FF2B5EF4-FFF2-40B4-BE49-F238E27FC236}">
                <a16:creationId xmlns:a16="http://schemas.microsoft.com/office/drawing/2014/main" id="{BC8BE5E0-D9A7-4146-98EE-B677DDF5FAEB}"/>
              </a:ext>
            </a:extLst>
          </p:cNvPr>
          <p:cNvSpPr txBox="1"/>
          <p:nvPr/>
        </p:nvSpPr>
        <p:spPr>
          <a:xfrm>
            <a:off x="4846064" y="2157826"/>
            <a:ext cx="1902252" cy="369332"/>
          </a:xfrm>
          <a:prstGeom prst="rect">
            <a:avLst/>
          </a:prstGeom>
          <a:noFill/>
        </p:spPr>
        <p:txBody>
          <a:bodyPr wrap="none" rtlCol="0">
            <a:spAutoFit/>
          </a:bodyPr>
          <a:lstStyle/>
          <a:p>
            <a:pPr algn="ctr"/>
            <a:r>
              <a:rPr lang="en-US" b="1" u="sng" dirty="0">
                <a:solidFill>
                  <a:schemeClr val="accent5">
                    <a:lumMod val="75000"/>
                  </a:schemeClr>
                </a:solidFill>
              </a:rPr>
              <a:t>Board Of Advisors</a:t>
            </a:r>
          </a:p>
        </p:txBody>
      </p:sp>
      <p:sp>
        <p:nvSpPr>
          <p:cNvPr id="33" name="TextBox 32">
            <a:extLst>
              <a:ext uri="{FF2B5EF4-FFF2-40B4-BE49-F238E27FC236}">
                <a16:creationId xmlns:a16="http://schemas.microsoft.com/office/drawing/2014/main" id="{1A54F608-3F27-2843-A04F-791205FF52C3}"/>
              </a:ext>
            </a:extLst>
          </p:cNvPr>
          <p:cNvSpPr txBox="1"/>
          <p:nvPr/>
        </p:nvSpPr>
        <p:spPr>
          <a:xfrm>
            <a:off x="1897830" y="2595660"/>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dirty="0">
                <a:solidFill>
                  <a:schemeClr val="accent5">
                    <a:lumMod val="75000"/>
                  </a:schemeClr>
                </a:solidFill>
              </a:rPr>
              <a:t>Suhas Gokhale : Managing Director, COSMOS Bank, Pune</a:t>
            </a:r>
          </a:p>
        </p:txBody>
      </p:sp>
      <p:sp>
        <p:nvSpPr>
          <p:cNvPr id="34" name="TextBox 33">
            <a:extLst>
              <a:ext uri="{FF2B5EF4-FFF2-40B4-BE49-F238E27FC236}">
                <a16:creationId xmlns:a16="http://schemas.microsoft.com/office/drawing/2014/main" id="{DEB8E4B7-4C95-4340-8BAF-6AB757DCFA72}"/>
              </a:ext>
            </a:extLst>
          </p:cNvPr>
          <p:cNvSpPr txBox="1"/>
          <p:nvPr/>
        </p:nvSpPr>
        <p:spPr>
          <a:xfrm>
            <a:off x="1899423" y="3060001"/>
            <a:ext cx="8323364"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dirty="0">
                <a:solidFill>
                  <a:schemeClr val="accent5">
                    <a:lumMod val="75000"/>
                  </a:schemeClr>
                </a:solidFill>
              </a:rPr>
              <a:t>Rahul Renavikar :Managing Director, Acuris Advisors (GST &amp; Government Policies) – Ex. Big 4 &amp; Tata Motors</a:t>
            </a:r>
          </a:p>
        </p:txBody>
      </p:sp>
      <p:sp>
        <p:nvSpPr>
          <p:cNvPr id="35" name="TextBox 34">
            <a:extLst>
              <a:ext uri="{FF2B5EF4-FFF2-40B4-BE49-F238E27FC236}">
                <a16:creationId xmlns:a16="http://schemas.microsoft.com/office/drawing/2014/main" id="{AF11E4FB-26E0-9D4F-817A-61E7980E5F7B}"/>
              </a:ext>
            </a:extLst>
          </p:cNvPr>
          <p:cNvSpPr txBox="1"/>
          <p:nvPr/>
        </p:nvSpPr>
        <p:spPr>
          <a:xfrm>
            <a:off x="1908104" y="3878145"/>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dirty="0">
                <a:solidFill>
                  <a:schemeClr val="accent5">
                    <a:lumMod val="75000"/>
                  </a:schemeClr>
                </a:solidFill>
              </a:rPr>
              <a:t>Shrikant Chatur; Governance Consultant (ex. VP Commercial - Cummins)</a:t>
            </a:r>
          </a:p>
        </p:txBody>
      </p:sp>
      <p:sp>
        <p:nvSpPr>
          <p:cNvPr id="36" name="TextBox 35">
            <a:extLst>
              <a:ext uri="{FF2B5EF4-FFF2-40B4-BE49-F238E27FC236}">
                <a16:creationId xmlns:a16="http://schemas.microsoft.com/office/drawing/2014/main" id="{C3D5E9CD-4150-364A-A017-9071FE565C41}"/>
              </a:ext>
            </a:extLst>
          </p:cNvPr>
          <p:cNvSpPr txBox="1"/>
          <p:nvPr/>
        </p:nvSpPr>
        <p:spPr>
          <a:xfrm>
            <a:off x="1896953" y="3460630"/>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dirty="0">
                <a:solidFill>
                  <a:schemeClr val="accent5">
                    <a:lumMod val="75000"/>
                  </a:schemeClr>
                </a:solidFill>
              </a:rPr>
              <a:t>Chetan Oswal : Accounts &amp; Legal Counsel</a:t>
            </a:r>
          </a:p>
        </p:txBody>
      </p:sp>
      <p:pic>
        <p:nvPicPr>
          <p:cNvPr id="37" name="Picture 36">
            <a:extLst>
              <a:ext uri="{FF2B5EF4-FFF2-40B4-BE49-F238E27FC236}">
                <a16:creationId xmlns:a16="http://schemas.microsoft.com/office/drawing/2014/main" id="{73C93374-59CB-2341-8DFE-6D3B7E3DFC26}"/>
              </a:ext>
            </a:extLst>
          </p:cNvPr>
          <p:cNvPicPr>
            <a:picLocks noChangeAspect="1"/>
          </p:cNvPicPr>
          <p:nvPr/>
        </p:nvPicPr>
        <p:blipFill>
          <a:blip r:embed="rId3"/>
          <a:stretch>
            <a:fillRect/>
          </a:stretch>
        </p:blipFill>
        <p:spPr>
          <a:xfrm>
            <a:off x="5725114" y="1211016"/>
            <a:ext cx="741771" cy="778132"/>
          </a:xfrm>
          <a:prstGeom prst="rect">
            <a:avLst/>
          </a:prstGeom>
        </p:spPr>
      </p:pic>
      <p:sp>
        <p:nvSpPr>
          <p:cNvPr id="38" name="TextBox 37">
            <a:extLst>
              <a:ext uri="{FF2B5EF4-FFF2-40B4-BE49-F238E27FC236}">
                <a16:creationId xmlns:a16="http://schemas.microsoft.com/office/drawing/2014/main" id="{1AE15B32-4F3B-794D-9493-ACC30D424F0E}"/>
              </a:ext>
            </a:extLst>
          </p:cNvPr>
          <p:cNvSpPr txBox="1"/>
          <p:nvPr/>
        </p:nvSpPr>
        <p:spPr>
          <a:xfrm>
            <a:off x="1931156" y="5224312"/>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dirty="0">
                <a:solidFill>
                  <a:schemeClr val="accent5">
                    <a:lumMod val="75000"/>
                  </a:schemeClr>
                </a:solidFill>
              </a:rPr>
              <a:t>Yogesh Katre : Sales Head, Loantap</a:t>
            </a:r>
          </a:p>
        </p:txBody>
      </p:sp>
      <p:sp>
        <p:nvSpPr>
          <p:cNvPr id="39" name="TextBox 38">
            <a:extLst>
              <a:ext uri="{FF2B5EF4-FFF2-40B4-BE49-F238E27FC236}">
                <a16:creationId xmlns:a16="http://schemas.microsoft.com/office/drawing/2014/main" id="{9DFCDA7E-77D5-1046-B2F5-F5C07C78FFFE}"/>
              </a:ext>
            </a:extLst>
          </p:cNvPr>
          <p:cNvSpPr txBox="1"/>
          <p:nvPr/>
        </p:nvSpPr>
        <p:spPr>
          <a:xfrm>
            <a:off x="1925068" y="4345374"/>
            <a:ext cx="7496334"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dirty="0">
                <a:solidFill>
                  <a:schemeClr val="accent5">
                    <a:lumMod val="75000"/>
                  </a:schemeClr>
                </a:solidFill>
              </a:rPr>
              <a:t>Sanjay Phadke : Fintech Specialist, Ex. EVP Edelweiss &amp; Vayana Network, JP Morgan, HSBC</a:t>
            </a:r>
          </a:p>
        </p:txBody>
      </p:sp>
      <p:sp>
        <p:nvSpPr>
          <p:cNvPr id="40" name="TextBox 39">
            <a:extLst>
              <a:ext uri="{FF2B5EF4-FFF2-40B4-BE49-F238E27FC236}">
                <a16:creationId xmlns:a16="http://schemas.microsoft.com/office/drawing/2014/main" id="{86AB7BAA-FA75-8846-89F0-B2B0C755D071}"/>
              </a:ext>
            </a:extLst>
          </p:cNvPr>
          <p:cNvSpPr txBox="1"/>
          <p:nvPr/>
        </p:nvSpPr>
        <p:spPr>
          <a:xfrm>
            <a:off x="1923357" y="4790709"/>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dirty="0">
                <a:solidFill>
                  <a:schemeClr val="accent5">
                    <a:lumMod val="75000"/>
                  </a:schemeClr>
                </a:solidFill>
              </a:rPr>
              <a:t>Rakesh Malhotra : Media Curator, Ex. Media Head - Sakal</a:t>
            </a:r>
          </a:p>
        </p:txBody>
      </p:sp>
      <p:pic>
        <p:nvPicPr>
          <p:cNvPr id="41" name="Picture 40">
            <a:extLst>
              <a:ext uri="{FF2B5EF4-FFF2-40B4-BE49-F238E27FC236}">
                <a16:creationId xmlns:a16="http://schemas.microsoft.com/office/drawing/2014/main" id="{72F11EF4-2C68-C746-BC44-20020A4EC9FA}"/>
              </a:ext>
            </a:extLst>
          </p:cNvPr>
          <p:cNvPicPr>
            <a:picLocks noChangeAspect="1"/>
          </p:cNvPicPr>
          <p:nvPr/>
        </p:nvPicPr>
        <p:blipFill>
          <a:blip r:embed="rId4"/>
          <a:stretch>
            <a:fillRect/>
          </a:stretch>
        </p:blipFill>
        <p:spPr>
          <a:xfrm>
            <a:off x="1530100" y="2995452"/>
            <a:ext cx="288226" cy="386345"/>
          </a:xfrm>
          <a:prstGeom prst="rect">
            <a:avLst/>
          </a:prstGeom>
        </p:spPr>
      </p:pic>
      <p:pic>
        <p:nvPicPr>
          <p:cNvPr id="42" name="Picture 41">
            <a:extLst>
              <a:ext uri="{FF2B5EF4-FFF2-40B4-BE49-F238E27FC236}">
                <a16:creationId xmlns:a16="http://schemas.microsoft.com/office/drawing/2014/main" id="{AFF1714D-C629-AF49-B3A6-818DCD6FC7D6}"/>
              </a:ext>
            </a:extLst>
          </p:cNvPr>
          <p:cNvPicPr>
            <a:picLocks noChangeAspect="1"/>
          </p:cNvPicPr>
          <p:nvPr/>
        </p:nvPicPr>
        <p:blipFill>
          <a:blip r:embed="rId4"/>
          <a:stretch>
            <a:fillRect/>
          </a:stretch>
        </p:blipFill>
        <p:spPr>
          <a:xfrm>
            <a:off x="1530100" y="3408174"/>
            <a:ext cx="288226" cy="386345"/>
          </a:xfrm>
          <a:prstGeom prst="rect">
            <a:avLst/>
          </a:prstGeom>
        </p:spPr>
      </p:pic>
      <p:pic>
        <p:nvPicPr>
          <p:cNvPr id="43" name="Picture 42">
            <a:extLst>
              <a:ext uri="{FF2B5EF4-FFF2-40B4-BE49-F238E27FC236}">
                <a16:creationId xmlns:a16="http://schemas.microsoft.com/office/drawing/2014/main" id="{88302F0E-CBD5-B345-B7ED-9DF16A39962A}"/>
              </a:ext>
            </a:extLst>
          </p:cNvPr>
          <p:cNvPicPr>
            <a:picLocks noChangeAspect="1"/>
          </p:cNvPicPr>
          <p:nvPr/>
        </p:nvPicPr>
        <p:blipFill>
          <a:blip r:embed="rId4"/>
          <a:stretch>
            <a:fillRect/>
          </a:stretch>
        </p:blipFill>
        <p:spPr>
          <a:xfrm>
            <a:off x="1528390" y="3869671"/>
            <a:ext cx="288226" cy="386345"/>
          </a:xfrm>
          <a:prstGeom prst="rect">
            <a:avLst/>
          </a:prstGeom>
        </p:spPr>
      </p:pic>
      <p:pic>
        <p:nvPicPr>
          <p:cNvPr id="44" name="Picture 43">
            <a:extLst>
              <a:ext uri="{FF2B5EF4-FFF2-40B4-BE49-F238E27FC236}">
                <a16:creationId xmlns:a16="http://schemas.microsoft.com/office/drawing/2014/main" id="{C4F74402-1942-CD44-BA22-DDFF1BC472ED}"/>
              </a:ext>
            </a:extLst>
          </p:cNvPr>
          <p:cNvPicPr>
            <a:picLocks noChangeAspect="1"/>
          </p:cNvPicPr>
          <p:nvPr/>
        </p:nvPicPr>
        <p:blipFill>
          <a:blip r:embed="rId4"/>
          <a:stretch>
            <a:fillRect/>
          </a:stretch>
        </p:blipFill>
        <p:spPr>
          <a:xfrm>
            <a:off x="1530100" y="4343997"/>
            <a:ext cx="288226" cy="386345"/>
          </a:xfrm>
          <a:prstGeom prst="rect">
            <a:avLst/>
          </a:prstGeom>
        </p:spPr>
      </p:pic>
      <p:pic>
        <p:nvPicPr>
          <p:cNvPr id="45" name="Picture 44">
            <a:extLst>
              <a:ext uri="{FF2B5EF4-FFF2-40B4-BE49-F238E27FC236}">
                <a16:creationId xmlns:a16="http://schemas.microsoft.com/office/drawing/2014/main" id="{96AB1892-3617-EF4A-A0E8-72279FF3A887}"/>
              </a:ext>
            </a:extLst>
          </p:cNvPr>
          <p:cNvPicPr>
            <a:picLocks noChangeAspect="1"/>
          </p:cNvPicPr>
          <p:nvPr/>
        </p:nvPicPr>
        <p:blipFill>
          <a:blip r:embed="rId4"/>
          <a:stretch>
            <a:fillRect/>
          </a:stretch>
        </p:blipFill>
        <p:spPr>
          <a:xfrm>
            <a:off x="1528390" y="4753247"/>
            <a:ext cx="288226" cy="386345"/>
          </a:xfrm>
          <a:prstGeom prst="rect">
            <a:avLst/>
          </a:prstGeom>
        </p:spPr>
      </p:pic>
      <p:pic>
        <p:nvPicPr>
          <p:cNvPr id="46" name="Picture 45">
            <a:extLst>
              <a:ext uri="{FF2B5EF4-FFF2-40B4-BE49-F238E27FC236}">
                <a16:creationId xmlns:a16="http://schemas.microsoft.com/office/drawing/2014/main" id="{CDD5940D-3760-6443-88C7-10B4273D6D45}"/>
              </a:ext>
            </a:extLst>
          </p:cNvPr>
          <p:cNvPicPr>
            <a:picLocks noChangeAspect="1"/>
          </p:cNvPicPr>
          <p:nvPr/>
        </p:nvPicPr>
        <p:blipFill>
          <a:blip r:embed="rId4"/>
          <a:stretch>
            <a:fillRect/>
          </a:stretch>
        </p:blipFill>
        <p:spPr>
          <a:xfrm>
            <a:off x="1535827" y="5184422"/>
            <a:ext cx="288226" cy="386345"/>
          </a:xfrm>
          <a:prstGeom prst="rect">
            <a:avLst/>
          </a:prstGeom>
        </p:spPr>
      </p:pic>
      <p:sp>
        <p:nvSpPr>
          <p:cNvPr id="47" name="TextBox 46">
            <a:extLst>
              <a:ext uri="{FF2B5EF4-FFF2-40B4-BE49-F238E27FC236}">
                <a16:creationId xmlns:a16="http://schemas.microsoft.com/office/drawing/2014/main" id="{A6F3C126-DC95-934A-A8DE-BC9E56DDF1DF}"/>
              </a:ext>
            </a:extLst>
          </p:cNvPr>
          <p:cNvSpPr txBox="1"/>
          <p:nvPr/>
        </p:nvSpPr>
        <p:spPr>
          <a:xfrm>
            <a:off x="1938591" y="5633186"/>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dirty="0">
                <a:solidFill>
                  <a:schemeClr val="accent5">
                    <a:lumMod val="75000"/>
                  </a:schemeClr>
                </a:solidFill>
              </a:rPr>
              <a:t>Harun Rashid Khan : Regulatory Advisor, Ex. Deputy Governor RBI</a:t>
            </a:r>
          </a:p>
        </p:txBody>
      </p:sp>
      <p:pic>
        <p:nvPicPr>
          <p:cNvPr id="48" name="Picture 47">
            <a:extLst>
              <a:ext uri="{FF2B5EF4-FFF2-40B4-BE49-F238E27FC236}">
                <a16:creationId xmlns:a16="http://schemas.microsoft.com/office/drawing/2014/main" id="{299C7EB5-7E84-3F46-83E2-CCA7678DD334}"/>
              </a:ext>
            </a:extLst>
          </p:cNvPr>
          <p:cNvPicPr>
            <a:picLocks noChangeAspect="1"/>
          </p:cNvPicPr>
          <p:nvPr/>
        </p:nvPicPr>
        <p:blipFill>
          <a:blip r:embed="rId4"/>
          <a:stretch>
            <a:fillRect/>
          </a:stretch>
        </p:blipFill>
        <p:spPr>
          <a:xfrm>
            <a:off x="1543262" y="5593296"/>
            <a:ext cx="288226" cy="386345"/>
          </a:xfrm>
          <a:prstGeom prst="rect">
            <a:avLst/>
          </a:prstGeom>
        </p:spPr>
      </p:pic>
      <p:sp>
        <p:nvSpPr>
          <p:cNvPr id="49" name="TextBox 48">
            <a:extLst>
              <a:ext uri="{FF2B5EF4-FFF2-40B4-BE49-F238E27FC236}">
                <a16:creationId xmlns:a16="http://schemas.microsoft.com/office/drawing/2014/main" id="{9C82BDB2-AD1F-7A42-921E-C978EABA779D}"/>
              </a:ext>
            </a:extLst>
          </p:cNvPr>
          <p:cNvSpPr txBox="1"/>
          <p:nvPr/>
        </p:nvSpPr>
        <p:spPr>
          <a:xfrm>
            <a:off x="1923724" y="5986307"/>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dirty="0">
                <a:solidFill>
                  <a:schemeClr val="accent5">
                    <a:lumMod val="75000"/>
                  </a:schemeClr>
                </a:solidFill>
              </a:rPr>
              <a:t>Vinay Baijal : Regulatory Advisor, Ex. CGM Banking, RBI</a:t>
            </a:r>
          </a:p>
        </p:txBody>
      </p:sp>
      <p:pic>
        <p:nvPicPr>
          <p:cNvPr id="50" name="Picture 49">
            <a:extLst>
              <a:ext uri="{FF2B5EF4-FFF2-40B4-BE49-F238E27FC236}">
                <a16:creationId xmlns:a16="http://schemas.microsoft.com/office/drawing/2014/main" id="{6F0019DE-D82D-8048-A230-CA7AAE106D3B}"/>
              </a:ext>
            </a:extLst>
          </p:cNvPr>
          <p:cNvPicPr>
            <a:picLocks noChangeAspect="1"/>
          </p:cNvPicPr>
          <p:nvPr/>
        </p:nvPicPr>
        <p:blipFill>
          <a:blip r:embed="rId4"/>
          <a:stretch>
            <a:fillRect/>
          </a:stretch>
        </p:blipFill>
        <p:spPr>
          <a:xfrm>
            <a:off x="1528395" y="5946417"/>
            <a:ext cx="288226" cy="386345"/>
          </a:xfrm>
          <a:prstGeom prst="rect">
            <a:avLst/>
          </a:prstGeom>
        </p:spPr>
      </p:pic>
    </p:spTree>
    <p:extLst>
      <p:ext uri="{BB962C8B-B14F-4D97-AF65-F5344CB8AC3E}">
        <p14:creationId xmlns:p14="http://schemas.microsoft.com/office/powerpoint/2010/main" val="3220717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213735"/>
            <a:ext cx="10058400" cy="3764665"/>
          </a:xfrm>
        </p:spPr>
        <p:txBody>
          <a:bodyPr>
            <a:normAutofit/>
          </a:bodyPr>
          <a:lstStyle/>
          <a:p>
            <a:pPr>
              <a:defRPr/>
            </a:pPr>
            <a:r>
              <a:rPr lang="en-US" dirty="0">
                <a:latin typeface="+mj-lt"/>
                <a:cs typeface="Arial"/>
              </a:rPr>
              <a:t>Include at least 3 years of financial projections</a:t>
            </a:r>
          </a:p>
          <a:p>
            <a:pPr>
              <a:defRPr/>
            </a:pPr>
            <a:r>
              <a:rPr lang="en-US" dirty="0">
                <a:latin typeface="+mj-lt"/>
                <a:cs typeface="Arial"/>
              </a:rPr>
              <a:t>Mention key &amp; critical assumptions in your model of expenses, customer conversion, market penetration % : To be shared over the meeting</a:t>
            </a:r>
          </a:p>
          <a:p>
            <a:pPr>
              <a:defRPr/>
            </a:pPr>
            <a:r>
              <a:rPr lang="en-US" dirty="0">
                <a:latin typeface="+mj-lt"/>
                <a:cs typeface="Arial"/>
              </a:rPr>
              <a:t>Highlight each of these Yearly for at least 3 years:</a:t>
            </a:r>
          </a:p>
          <a:p>
            <a:pPr marL="349250" indent="-228600">
              <a:buFont typeface="Wingdings" panose="05000000000000000000" pitchFamily="2" charset="2"/>
              <a:buChar char="§"/>
              <a:defRPr/>
            </a:pPr>
            <a:r>
              <a:rPr lang="en-US" dirty="0"/>
              <a:t>Total Customers: Y</a:t>
            </a:r>
            <a:r>
              <a:rPr lang="en-US" dirty="0">
                <a:latin typeface="Book Antiqua" panose="02040602050305030304" pitchFamily="18" charset="0"/>
              </a:rPr>
              <a:t>1</a:t>
            </a:r>
            <a:r>
              <a:rPr lang="en-US" dirty="0"/>
              <a:t> =</a:t>
            </a:r>
            <a:r>
              <a:rPr lang="en-US" dirty="0">
                <a:latin typeface="Book Antiqua" panose="02040602050305030304" pitchFamily="18" charset="0"/>
              </a:rPr>
              <a:t>1</a:t>
            </a:r>
            <a:r>
              <a:rPr lang="en-US" dirty="0"/>
              <a:t>L; Y2 = 7.5L; Y3 =30L</a:t>
            </a:r>
          </a:p>
          <a:p>
            <a:pPr marL="349250" indent="-228600">
              <a:buFont typeface="Wingdings" panose="05000000000000000000" pitchFamily="2" charset="2"/>
              <a:buChar char="§"/>
              <a:defRPr/>
            </a:pPr>
            <a:r>
              <a:rPr lang="en-US" dirty="0"/>
              <a:t>Total Revenue / EBITDA: Y</a:t>
            </a:r>
            <a:r>
              <a:rPr lang="en-US" dirty="0">
                <a:latin typeface="Book Antiqua" panose="02040602050305030304" pitchFamily="18" charset="0"/>
              </a:rPr>
              <a:t>1</a:t>
            </a:r>
            <a:r>
              <a:rPr lang="en-US" dirty="0"/>
              <a:t> =3.4CR; Y2 = 25CR; Y3 =100CR</a:t>
            </a:r>
          </a:p>
          <a:p>
            <a:pPr marL="349250" indent="-228600">
              <a:buFont typeface="Wingdings" panose="05000000000000000000" pitchFamily="2" charset="2"/>
              <a:buChar char="§"/>
              <a:defRPr/>
            </a:pPr>
            <a:r>
              <a:rPr lang="en-US" dirty="0"/>
              <a:t>Total Expense: Y</a:t>
            </a:r>
            <a:r>
              <a:rPr lang="en-US" dirty="0">
                <a:latin typeface="Book Antiqua" panose="02040602050305030304" pitchFamily="18" charset="0"/>
              </a:rPr>
              <a:t>1</a:t>
            </a:r>
            <a:r>
              <a:rPr lang="en-US" dirty="0"/>
              <a:t> =11CR; Y2 = 36CR; Y3 =50Cr</a:t>
            </a:r>
          </a:p>
        </p:txBody>
      </p:sp>
      <p:sp>
        <p:nvSpPr>
          <p:cNvPr id="4" name="Rectangle 3"/>
          <p:cNvSpPr/>
          <p:nvPr/>
        </p:nvSpPr>
        <p:spPr>
          <a:xfrm>
            <a:off x="292100" y="1365189"/>
            <a:ext cx="622300" cy="3002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 name="Rectangle 4"/>
          <p:cNvSpPr/>
          <p:nvPr/>
        </p:nvSpPr>
        <p:spPr>
          <a:xfrm rot="16200000">
            <a:off x="-566301" y="2439147"/>
            <a:ext cx="2339102" cy="584775"/>
          </a:xfrm>
          <a:prstGeom prst="rect">
            <a:avLst/>
          </a:prstGeom>
        </p:spPr>
        <p:txBody>
          <a:bodyPr wrap="none">
            <a:spAutoFit/>
          </a:bodyPr>
          <a:lstStyle/>
          <a:p>
            <a:pPr algn="ctr"/>
            <a:r>
              <a:rPr lang="en-US" sz="3200">
                <a:solidFill>
                  <a:srgbClr val="FF0000"/>
                </a:solidFill>
              </a:rPr>
              <a:t>ANNEXURE</a:t>
            </a:r>
            <a:endParaRPr lang="en-US" sz="3200" dirty="0">
              <a:solidFill>
                <a:srgbClr val="FF0000"/>
              </a:solidFill>
            </a:endParaRPr>
          </a:p>
        </p:txBody>
      </p:sp>
      <p:grpSp>
        <p:nvGrpSpPr>
          <p:cNvPr id="6" name="Group 5"/>
          <p:cNvGrpSpPr/>
          <p:nvPr/>
        </p:nvGrpSpPr>
        <p:grpSpPr>
          <a:xfrm>
            <a:off x="0" y="0"/>
            <a:ext cx="12192000" cy="779318"/>
            <a:chOff x="0" y="0"/>
            <a:chExt cx="12192000" cy="810490"/>
          </a:xfrm>
        </p:grpSpPr>
        <p:sp>
          <p:nvSpPr>
            <p:cNvPr id="7" name="Title 1">
              <a:extLst>
                <a:ext uri="{FF2B5EF4-FFF2-40B4-BE49-F238E27FC236}">
                  <a16:creationId xmlns:a16="http://schemas.microsoft.com/office/drawing/2014/main" id="{497318D6-0F02-40BC-9087-90716D47A716}"/>
                </a:ext>
              </a:extLst>
            </p:cNvPr>
            <p:cNvSpPr txBox="1">
              <a:spLocks/>
            </p:cNvSpPr>
            <p:nvPr/>
          </p:nvSpPr>
          <p:spPr>
            <a:xfrm>
              <a:off x="0" y="0"/>
              <a:ext cx="12192000" cy="779318"/>
            </a:xfrm>
            <a:prstGeom prst="rect">
              <a:avLst/>
            </a:prstGeom>
            <a:solidFill>
              <a:srgbClr val="0070C0"/>
            </a:solidFill>
          </p:spPr>
          <p:txBody>
            <a:bodyPr anchor="ctr">
              <a:noAutofit/>
            </a:bodyPr>
            <a:lstStyle>
              <a:defPPr>
                <a:defRPr lang="en-US"/>
              </a:defPPr>
              <a:lvl1pPr>
                <a:lnSpc>
                  <a:spcPct val="90000"/>
                </a:lnSpc>
                <a:spcBef>
                  <a:spcPct val="0"/>
                </a:spcBef>
                <a:buNone/>
                <a:defRPr sz="2400" b="1">
                  <a:solidFill>
                    <a:schemeClr val="accent5">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sz="3200" dirty="0">
                  <a:solidFill>
                    <a:schemeClr val="bg1"/>
                  </a:solidFill>
                  <a:latin typeface="Arial" panose="020B0604020202020204" pitchFamily="34" charset="0"/>
                  <a:cs typeface="Arial" panose="020B0604020202020204" pitchFamily="34" charset="0"/>
                </a:rPr>
                <a:t>Financials</a:t>
              </a:r>
            </a:p>
          </p:txBody>
        </p:sp>
        <p:pic>
          <p:nvPicPr>
            <p:cNvPr id="8" name="Picture 7" descr="Image result for pegasus fininvest advisor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9547" y="0"/>
              <a:ext cx="810490" cy="8104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56335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213735"/>
            <a:ext cx="10058400" cy="3764665"/>
          </a:xfrm>
        </p:spPr>
        <p:txBody>
          <a:bodyPr/>
          <a:lstStyle/>
          <a:p>
            <a:pPr>
              <a:defRPr/>
            </a:pPr>
            <a:r>
              <a:rPr lang="en-US" dirty="0">
                <a:latin typeface="+mj-lt"/>
                <a:cs typeface="Arial"/>
              </a:rPr>
              <a:t>Refer the URL below for Sustainable Development Goals and map your solution benefit  to probable SDG Goals and mention here</a:t>
            </a:r>
          </a:p>
          <a:p>
            <a:pPr>
              <a:defRPr/>
            </a:pPr>
            <a:r>
              <a:rPr lang="en-IN" dirty="0">
                <a:hlinkClick r:id="rId2"/>
              </a:rPr>
              <a:t>https://www.un.org/development/desa/disabilities/envision2030.html</a:t>
            </a:r>
            <a:endParaRPr lang="en-IN" dirty="0"/>
          </a:p>
        </p:txBody>
      </p:sp>
      <p:grpSp>
        <p:nvGrpSpPr>
          <p:cNvPr id="6" name="Group 5"/>
          <p:cNvGrpSpPr/>
          <p:nvPr/>
        </p:nvGrpSpPr>
        <p:grpSpPr>
          <a:xfrm>
            <a:off x="0" y="0"/>
            <a:ext cx="12192000" cy="779318"/>
            <a:chOff x="0" y="0"/>
            <a:chExt cx="12192000" cy="810490"/>
          </a:xfrm>
        </p:grpSpPr>
        <p:sp>
          <p:nvSpPr>
            <p:cNvPr id="7" name="Title 1">
              <a:extLst>
                <a:ext uri="{FF2B5EF4-FFF2-40B4-BE49-F238E27FC236}">
                  <a16:creationId xmlns:a16="http://schemas.microsoft.com/office/drawing/2014/main" id="{497318D6-0F02-40BC-9087-90716D47A716}"/>
                </a:ext>
              </a:extLst>
            </p:cNvPr>
            <p:cNvSpPr txBox="1">
              <a:spLocks/>
            </p:cNvSpPr>
            <p:nvPr/>
          </p:nvSpPr>
          <p:spPr>
            <a:xfrm>
              <a:off x="0" y="0"/>
              <a:ext cx="12192000" cy="779318"/>
            </a:xfrm>
            <a:prstGeom prst="rect">
              <a:avLst/>
            </a:prstGeom>
            <a:solidFill>
              <a:srgbClr val="0070C0"/>
            </a:solidFill>
          </p:spPr>
          <p:txBody>
            <a:bodyPr anchor="ctr">
              <a:noAutofit/>
            </a:bodyPr>
            <a:lstStyle>
              <a:defPPr>
                <a:defRPr lang="en-US"/>
              </a:defPPr>
              <a:lvl1pPr>
                <a:lnSpc>
                  <a:spcPct val="90000"/>
                </a:lnSpc>
                <a:spcBef>
                  <a:spcPct val="0"/>
                </a:spcBef>
                <a:buNone/>
                <a:defRPr sz="2400" b="1">
                  <a:solidFill>
                    <a:schemeClr val="accent5">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sz="3200" dirty="0">
                  <a:solidFill>
                    <a:schemeClr val="bg1"/>
                  </a:solidFill>
                  <a:latin typeface="Arial" panose="020B0604020202020204" pitchFamily="34" charset="0"/>
                  <a:cs typeface="Arial" panose="020B0604020202020204" pitchFamily="34" charset="0"/>
                </a:rPr>
                <a:t>Impact in SDG Terms</a:t>
              </a:r>
            </a:p>
          </p:txBody>
        </p:sp>
        <p:pic>
          <p:nvPicPr>
            <p:cNvPr id="8" name="Picture 7" descr="Image result for pegasus fininvest advisor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9547" y="0"/>
              <a:ext cx="810490" cy="8104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05458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153" y="422768"/>
            <a:ext cx="5499847" cy="773571"/>
          </a:xfrm>
        </p:spPr>
        <p:txBody>
          <a:bodyPr>
            <a:noAutofit/>
          </a:bodyPr>
          <a:lstStyle/>
          <a:p>
            <a:r>
              <a:rPr lang="en-IN" sz="2800" dirty="0"/>
              <a:t>Instructions</a:t>
            </a:r>
          </a:p>
        </p:txBody>
      </p:sp>
      <p:sp>
        <p:nvSpPr>
          <p:cNvPr id="3" name="Content Placeholder 2"/>
          <p:cNvSpPr>
            <a:spLocks noGrp="1"/>
          </p:cNvSpPr>
          <p:nvPr>
            <p:ph idx="1"/>
          </p:nvPr>
        </p:nvSpPr>
        <p:spPr>
          <a:xfrm>
            <a:off x="120823" y="1309873"/>
            <a:ext cx="5862917" cy="5165814"/>
          </a:xfrm>
        </p:spPr>
        <p:txBody>
          <a:bodyPr>
            <a:noAutofit/>
          </a:bodyPr>
          <a:lstStyle/>
          <a:p>
            <a:pPr marL="463550" indent="-342900">
              <a:lnSpc>
                <a:spcPct val="100000"/>
              </a:lnSpc>
              <a:buFont typeface="Wingdings" panose="05000000000000000000" pitchFamily="2" charset="2"/>
              <a:buChar char="§"/>
              <a:defRPr/>
            </a:pPr>
            <a:r>
              <a:rPr lang="en-US" altLang="en-US" sz="1150" dirty="0">
                <a:latin typeface="+mj-lt"/>
              </a:rPr>
              <a:t>This is only meant as an outline – feel free to have your own individual design, color scheme and “look and feel”, as you see fit</a:t>
            </a:r>
          </a:p>
          <a:p>
            <a:pPr marL="463550" indent="-342900">
              <a:lnSpc>
                <a:spcPct val="100000"/>
              </a:lnSpc>
              <a:buFont typeface="Wingdings" panose="05000000000000000000" pitchFamily="2" charset="2"/>
              <a:buChar char="§"/>
              <a:defRPr/>
            </a:pPr>
            <a:r>
              <a:rPr lang="en-US" altLang="en-US" sz="1150" dirty="0">
                <a:latin typeface="+mj-lt"/>
              </a:rPr>
              <a:t>The outline given to the right (and the rest of the slides in this presentation) are the most crucial elements for any investment pitch. So it is imperative that your</a:t>
            </a:r>
            <a:r>
              <a:rPr lang="en-US" altLang="en-US" sz="1150" dirty="0"/>
              <a:t> have included content for each and every following slide</a:t>
            </a:r>
            <a:endParaRPr lang="en-US" altLang="en-US" sz="1150" dirty="0">
              <a:latin typeface="+mj-lt"/>
            </a:endParaRPr>
          </a:p>
          <a:p>
            <a:pPr marL="463550" indent="-342900">
              <a:lnSpc>
                <a:spcPct val="100000"/>
              </a:lnSpc>
              <a:buFont typeface="Wingdings" panose="05000000000000000000" pitchFamily="2" charset="2"/>
              <a:buChar char="§"/>
              <a:defRPr/>
            </a:pPr>
            <a:r>
              <a:rPr lang="en-US" altLang="en-US" sz="1150" dirty="0">
                <a:latin typeface="+mj-lt"/>
              </a:rPr>
              <a:t>Avoid text where possible – whatever text is in the slide is only supposed to be an “aid” to what you will mention– so trim and convert all text into points, wherever possible</a:t>
            </a:r>
          </a:p>
          <a:p>
            <a:pPr marL="463550" indent="-342900">
              <a:lnSpc>
                <a:spcPct val="100000"/>
              </a:lnSpc>
              <a:buFont typeface="Wingdings" panose="05000000000000000000" pitchFamily="2" charset="2"/>
              <a:buChar char="§"/>
              <a:defRPr/>
            </a:pPr>
            <a:r>
              <a:rPr lang="en-US" altLang="en-US" sz="1150" dirty="0">
                <a:latin typeface="+mj-lt"/>
              </a:rPr>
              <a:t>Use pictures, graphics, charts, etc. – these speak far more words than any amount of text</a:t>
            </a:r>
          </a:p>
          <a:p>
            <a:pPr marL="463550" indent="-342900">
              <a:lnSpc>
                <a:spcPct val="100000"/>
              </a:lnSpc>
              <a:buFont typeface="Wingdings" panose="05000000000000000000" pitchFamily="2" charset="2"/>
              <a:buChar char="§"/>
              <a:defRPr/>
            </a:pPr>
            <a:endParaRPr lang="en-US" altLang="en-US" sz="1150" dirty="0">
              <a:latin typeface="+mj-lt"/>
            </a:endParaRPr>
          </a:p>
        </p:txBody>
      </p:sp>
      <p:sp>
        <p:nvSpPr>
          <p:cNvPr id="4" name="Title 1"/>
          <p:cNvSpPr txBox="1">
            <a:spLocks/>
          </p:cNvSpPr>
          <p:nvPr/>
        </p:nvSpPr>
        <p:spPr>
          <a:xfrm>
            <a:off x="6118415" y="392532"/>
            <a:ext cx="5741894" cy="77357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2800" dirty="0"/>
              <a:t>Outline for your pitch deck</a:t>
            </a:r>
          </a:p>
        </p:txBody>
      </p:sp>
      <p:sp>
        <p:nvSpPr>
          <p:cNvPr id="5" name="Content Placeholder 2"/>
          <p:cNvSpPr txBox="1">
            <a:spLocks/>
          </p:cNvSpPr>
          <p:nvPr/>
        </p:nvSpPr>
        <p:spPr>
          <a:xfrm>
            <a:off x="6118413" y="1323521"/>
            <a:ext cx="5741896" cy="501225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77850" indent="-457200">
              <a:lnSpc>
                <a:spcPct val="100000"/>
              </a:lnSpc>
              <a:buFont typeface="+mj-lt"/>
              <a:buAutoNum type="arabicPeriod"/>
              <a:defRPr/>
            </a:pPr>
            <a:r>
              <a:rPr lang="en-US" altLang="en-US" dirty="0"/>
              <a:t>Vision &amp; Mission Statement</a:t>
            </a:r>
          </a:p>
          <a:p>
            <a:pPr marL="577850" indent="-457200">
              <a:lnSpc>
                <a:spcPct val="100000"/>
              </a:lnSpc>
              <a:buFont typeface="+mj-lt"/>
              <a:buAutoNum type="arabicPeriod"/>
              <a:defRPr/>
            </a:pPr>
            <a:r>
              <a:rPr lang="en-US" altLang="en-US" dirty="0"/>
              <a:t>The Problem Statement &amp; Current Alternatives</a:t>
            </a:r>
            <a:endParaRPr lang="en-US" altLang="en-US" u="sng" dirty="0"/>
          </a:p>
          <a:p>
            <a:pPr marL="577850" indent="-457200">
              <a:lnSpc>
                <a:spcPct val="100000"/>
              </a:lnSpc>
              <a:buFont typeface="+mj-lt"/>
              <a:buAutoNum type="arabicPeriod"/>
              <a:defRPr/>
            </a:pPr>
            <a:r>
              <a:rPr lang="en-US" altLang="en-US" dirty="0"/>
              <a:t>Your offering: Product/ Service</a:t>
            </a:r>
          </a:p>
          <a:p>
            <a:pPr marL="577850" indent="-457200">
              <a:lnSpc>
                <a:spcPct val="100000"/>
              </a:lnSpc>
              <a:buFont typeface="+mj-lt"/>
              <a:buAutoNum type="arabicPeriod"/>
              <a:defRPr/>
            </a:pPr>
            <a:r>
              <a:rPr lang="en-US" altLang="en-US" dirty="0"/>
              <a:t>Market Opportunity</a:t>
            </a:r>
          </a:p>
          <a:p>
            <a:pPr marL="577850" indent="-457200">
              <a:lnSpc>
                <a:spcPct val="100000"/>
              </a:lnSpc>
              <a:buFont typeface="+mj-lt"/>
              <a:buAutoNum type="arabicPeriod"/>
              <a:defRPr/>
            </a:pPr>
            <a:r>
              <a:rPr lang="en-US" altLang="en-US" dirty="0"/>
              <a:t>Competition</a:t>
            </a:r>
          </a:p>
          <a:p>
            <a:pPr marL="577850" indent="-457200">
              <a:lnSpc>
                <a:spcPct val="100000"/>
              </a:lnSpc>
              <a:buFont typeface="+mj-lt"/>
              <a:buAutoNum type="arabicPeriod"/>
              <a:defRPr/>
            </a:pPr>
            <a:r>
              <a:rPr lang="en-US" altLang="en-US" dirty="0"/>
              <a:t>Market Approach &amp; Growth Strategy</a:t>
            </a:r>
          </a:p>
          <a:p>
            <a:pPr marL="577850" indent="-457200">
              <a:lnSpc>
                <a:spcPct val="100000"/>
              </a:lnSpc>
              <a:buFont typeface="+mj-lt"/>
              <a:buAutoNum type="arabicPeriod"/>
              <a:defRPr/>
            </a:pPr>
            <a:r>
              <a:rPr lang="en-US" altLang="en-US" dirty="0"/>
              <a:t>Revenue Model</a:t>
            </a:r>
          </a:p>
          <a:p>
            <a:pPr marL="577850" indent="-457200">
              <a:lnSpc>
                <a:spcPct val="100000"/>
              </a:lnSpc>
              <a:buFont typeface="+mj-lt"/>
              <a:buAutoNum type="arabicPeriod"/>
              <a:defRPr/>
            </a:pPr>
            <a:r>
              <a:rPr lang="en-US" altLang="en-US" dirty="0"/>
              <a:t>Momentum / Traction</a:t>
            </a:r>
          </a:p>
          <a:p>
            <a:pPr marL="577850" indent="-457200">
              <a:lnSpc>
                <a:spcPct val="100000"/>
              </a:lnSpc>
              <a:buFont typeface="+mj-lt"/>
              <a:buAutoNum type="arabicPeriod"/>
              <a:defRPr/>
            </a:pPr>
            <a:r>
              <a:rPr lang="en-US" altLang="en-US" dirty="0"/>
              <a:t>Team + Advisors</a:t>
            </a:r>
          </a:p>
          <a:p>
            <a:pPr marL="577850" indent="-457200">
              <a:lnSpc>
                <a:spcPct val="100000"/>
              </a:lnSpc>
              <a:buFont typeface="+mj-lt"/>
              <a:buAutoNum type="arabicPeriod"/>
              <a:defRPr/>
            </a:pPr>
            <a:r>
              <a:rPr lang="en-US" altLang="en-US" dirty="0"/>
              <a:t>Financials (Annexure)</a:t>
            </a:r>
          </a:p>
          <a:p>
            <a:pPr marL="577850" indent="-457200">
              <a:lnSpc>
                <a:spcPct val="100000"/>
              </a:lnSpc>
              <a:buFont typeface="+mj-lt"/>
              <a:buAutoNum type="arabicPeriod"/>
              <a:defRPr/>
            </a:pPr>
            <a:endParaRPr lang="en-US" altLang="en-US" dirty="0"/>
          </a:p>
        </p:txBody>
      </p:sp>
      <p:grpSp>
        <p:nvGrpSpPr>
          <p:cNvPr id="7" name="Group 6"/>
          <p:cNvGrpSpPr/>
          <p:nvPr/>
        </p:nvGrpSpPr>
        <p:grpSpPr>
          <a:xfrm>
            <a:off x="0" y="0"/>
            <a:ext cx="12192000" cy="779318"/>
            <a:chOff x="0" y="0"/>
            <a:chExt cx="12192000" cy="810490"/>
          </a:xfrm>
        </p:grpSpPr>
        <p:sp>
          <p:nvSpPr>
            <p:cNvPr id="8" name="Title 1">
              <a:extLst>
                <a:ext uri="{FF2B5EF4-FFF2-40B4-BE49-F238E27FC236}">
                  <a16:creationId xmlns:a16="http://schemas.microsoft.com/office/drawing/2014/main" id="{497318D6-0F02-40BC-9087-90716D47A716}"/>
                </a:ext>
              </a:extLst>
            </p:cNvPr>
            <p:cNvSpPr txBox="1">
              <a:spLocks/>
            </p:cNvSpPr>
            <p:nvPr/>
          </p:nvSpPr>
          <p:spPr>
            <a:xfrm>
              <a:off x="0" y="0"/>
              <a:ext cx="12192000" cy="779318"/>
            </a:xfrm>
            <a:prstGeom prst="rect">
              <a:avLst/>
            </a:prstGeom>
            <a:solidFill>
              <a:srgbClr val="0070C0"/>
            </a:solidFill>
          </p:spPr>
          <p:txBody>
            <a:bodyPr anchor="ctr">
              <a:noAutofit/>
            </a:bodyPr>
            <a:lstStyle>
              <a:defPPr>
                <a:defRPr lang="en-US"/>
              </a:defPPr>
              <a:lvl1pPr>
                <a:lnSpc>
                  <a:spcPct val="90000"/>
                </a:lnSpc>
                <a:spcBef>
                  <a:spcPct val="0"/>
                </a:spcBef>
                <a:buNone/>
                <a:defRPr sz="2400" b="1">
                  <a:solidFill>
                    <a:schemeClr val="accent5">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chemeClr val="bg1"/>
                  </a:solidFill>
                  <a:latin typeface="Arial" panose="020B0604020202020204" pitchFamily="34" charset="0"/>
                  <a:cs typeface="Arial" panose="020B0604020202020204" pitchFamily="34" charset="0"/>
                </a:rPr>
                <a:t>Investment Pitch Deck for Pegasus</a:t>
              </a:r>
              <a:endParaRPr lang="en-US" sz="1400" dirty="0">
                <a:solidFill>
                  <a:schemeClr val="bg1"/>
                </a:solidFill>
              </a:endParaRPr>
            </a:p>
          </p:txBody>
        </p:sp>
        <p:pic>
          <p:nvPicPr>
            <p:cNvPr id="9" name="Picture 4" descr="Image result for pegasus fininvest advisor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9547" y="0"/>
              <a:ext cx="810490" cy="8104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20357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0"/>
            <a:ext cx="12192000" cy="779318"/>
            <a:chOff x="0" y="0"/>
            <a:chExt cx="12192000" cy="810490"/>
          </a:xfrm>
        </p:grpSpPr>
        <p:sp>
          <p:nvSpPr>
            <p:cNvPr id="6" name="Title 1">
              <a:extLst>
                <a:ext uri="{FF2B5EF4-FFF2-40B4-BE49-F238E27FC236}">
                  <a16:creationId xmlns:a16="http://schemas.microsoft.com/office/drawing/2014/main" id="{497318D6-0F02-40BC-9087-90716D47A716}"/>
                </a:ext>
              </a:extLst>
            </p:cNvPr>
            <p:cNvSpPr txBox="1">
              <a:spLocks/>
            </p:cNvSpPr>
            <p:nvPr/>
          </p:nvSpPr>
          <p:spPr>
            <a:xfrm>
              <a:off x="0" y="0"/>
              <a:ext cx="12192000" cy="779318"/>
            </a:xfrm>
            <a:prstGeom prst="rect">
              <a:avLst/>
            </a:prstGeom>
            <a:solidFill>
              <a:srgbClr val="0070C0"/>
            </a:solidFill>
          </p:spPr>
          <p:txBody>
            <a:bodyPr anchor="ctr">
              <a:noAutofit/>
            </a:bodyPr>
            <a:lstStyle>
              <a:defPPr>
                <a:defRPr lang="en-US"/>
              </a:defPPr>
              <a:lvl1pPr>
                <a:lnSpc>
                  <a:spcPct val="90000"/>
                </a:lnSpc>
                <a:spcBef>
                  <a:spcPct val="0"/>
                </a:spcBef>
                <a:buNone/>
                <a:defRPr sz="2400" b="1">
                  <a:solidFill>
                    <a:schemeClr val="accent5">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dirty="0">
                  <a:solidFill>
                    <a:schemeClr val="bg1"/>
                  </a:solidFill>
                  <a:latin typeface="Arial" panose="020B0604020202020204" pitchFamily="34" charset="0"/>
                  <a:cs typeface="Arial" panose="020B0604020202020204" pitchFamily="34" charset="0"/>
                </a:rPr>
                <a:t>Vision &amp; Mission Statement</a:t>
              </a:r>
              <a:endParaRPr lang="en-US" sz="3200" dirty="0">
                <a:solidFill>
                  <a:schemeClr val="bg1"/>
                </a:solidFill>
                <a:latin typeface="Arial" panose="020B0604020202020204" pitchFamily="34" charset="0"/>
                <a:cs typeface="Arial" panose="020B0604020202020204" pitchFamily="34" charset="0"/>
              </a:endParaRPr>
            </a:p>
          </p:txBody>
        </p:sp>
        <p:pic>
          <p:nvPicPr>
            <p:cNvPr id="7" name="Picture 4" descr="Image result for pegasus fininvest advisor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9547" y="0"/>
              <a:ext cx="810490" cy="810490"/>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TextBox 7">
            <a:extLst>
              <a:ext uri="{FF2B5EF4-FFF2-40B4-BE49-F238E27FC236}">
                <a16:creationId xmlns:a16="http://schemas.microsoft.com/office/drawing/2014/main" id="{DC43A345-2C2B-0C48-B333-12AD7E3DF384}"/>
              </a:ext>
            </a:extLst>
          </p:cNvPr>
          <p:cNvSpPr txBox="1"/>
          <p:nvPr/>
        </p:nvSpPr>
        <p:spPr>
          <a:xfrm>
            <a:off x="133563" y="1141194"/>
            <a:ext cx="11517331" cy="4575612"/>
          </a:xfrm>
          <a:prstGeom prst="rect">
            <a:avLst/>
          </a:prstGeom>
          <a:noFill/>
        </p:spPr>
        <p:txBody>
          <a:bodyPr wrap="square">
            <a:spAutoFit/>
          </a:bodyPr>
          <a:lstStyle/>
          <a:p>
            <a:pPr marL="331788" lvl="3" indent="-285750" defTabSz="969963" eaLnBrk="0" hangingPunct="0">
              <a:spcBef>
                <a:spcPts val="1000"/>
              </a:spcBef>
              <a:spcAft>
                <a:spcPts val="600"/>
              </a:spcAft>
              <a:buSzPct val="125000"/>
              <a:buFont typeface="Wingdings" panose="05000000000000000000" pitchFamily="2" charset="2"/>
              <a:buChar char="v"/>
              <a:defRPr/>
            </a:pPr>
            <a:r>
              <a:rPr lang="en-US" sz="2400" b="1" dirty="0">
                <a:solidFill>
                  <a:srgbClr val="002060"/>
                </a:solidFill>
              </a:rPr>
              <a:t>Mission:</a:t>
            </a:r>
          </a:p>
          <a:p>
            <a:pPr marL="46038" lvl="3" algn="just" defTabSz="969963" eaLnBrk="0" hangingPunct="0">
              <a:spcBef>
                <a:spcPts val="1000"/>
              </a:spcBef>
              <a:spcAft>
                <a:spcPts val="600"/>
              </a:spcAft>
              <a:buSzPct val="125000"/>
              <a:defRPr/>
            </a:pPr>
            <a:r>
              <a:rPr lang="en-US" sz="1800" dirty="0">
                <a:solidFill>
                  <a:srgbClr val="002060"/>
                </a:solidFill>
              </a:rPr>
              <a:t>To create a global service provider of hospitality industry, realizing pioneering advancements in established services and accomplish mutual growth for both our partners &amp; customers</a:t>
            </a:r>
          </a:p>
          <a:p>
            <a:pPr marL="331788" lvl="3" indent="-285750" defTabSz="969963" eaLnBrk="0" hangingPunct="0">
              <a:spcBef>
                <a:spcPts val="1000"/>
              </a:spcBef>
              <a:spcAft>
                <a:spcPts val="600"/>
              </a:spcAft>
              <a:buSzPct val="125000"/>
              <a:buFont typeface="Wingdings" panose="05000000000000000000" pitchFamily="2" charset="2"/>
              <a:buChar char="v"/>
              <a:defRPr/>
            </a:pPr>
            <a:r>
              <a:rPr lang="en-US" sz="2400" b="1" dirty="0">
                <a:solidFill>
                  <a:srgbClr val="002060"/>
                </a:solidFill>
              </a:rPr>
              <a:t>Vision:</a:t>
            </a:r>
          </a:p>
          <a:p>
            <a:pPr marL="46038" lvl="3" algn="just" defTabSz="969963" eaLnBrk="0" hangingPunct="0">
              <a:spcBef>
                <a:spcPts val="1000"/>
              </a:spcBef>
              <a:spcAft>
                <a:spcPts val="600"/>
              </a:spcAft>
              <a:buSzPct val="125000"/>
              <a:defRPr/>
            </a:pPr>
            <a:r>
              <a:rPr lang="en-US" dirty="0">
                <a:solidFill>
                  <a:srgbClr val="002060"/>
                </a:solidFill>
              </a:rPr>
              <a:t>WAIŪ is </a:t>
            </a:r>
            <a:r>
              <a:rPr lang="en-US" sz="1800" dirty="0">
                <a:solidFill>
                  <a:srgbClr val="002060"/>
                </a:solidFill>
              </a:rPr>
              <a:t>dedicated to provide modern &amp; innovative solutions to our hospitality partners, via introduction of technology evolution in their offerings and creating avenues of inspiring new business horizons.</a:t>
            </a:r>
          </a:p>
          <a:p>
            <a:pPr marL="331788" lvl="3" indent="-285750" defTabSz="969963" eaLnBrk="0" hangingPunct="0">
              <a:spcBef>
                <a:spcPts val="1000"/>
              </a:spcBef>
              <a:spcAft>
                <a:spcPts val="600"/>
              </a:spcAft>
              <a:buSzPct val="125000"/>
              <a:buFont typeface="Wingdings" panose="05000000000000000000" pitchFamily="2" charset="2"/>
              <a:buChar char="v"/>
              <a:defRPr/>
            </a:pPr>
            <a:r>
              <a:rPr lang="en-US" sz="2400" b="1" dirty="0">
                <a:solidFill>
                  <a:srgbClr val="002060"/>
                </a:solidFill>
              </a:rPr>
              <a:t>Values:</a:t>
            </a:r>
          </a:p>
          <a:p>
            <a:pPr marL="388938" lvl="3" indent="-342900" algn="just" defTabSz="969963" eaLnBrk="0" hangingPunct="0">
              <a:spcBef>
                <a:spcPts val="1000"/>
              </a:spcBef>
              <a:spcAft>
                <a:spcPts val="600"/>
              </a:spcAft>
              <a:buSzPct val="125000"/>
              <a:buFont typeface="Wingdings" panose="05000000000000000000" pitchFamily="2" charset="2"/>
              <a:buChar char="Ø"/>
              <a:defRPr/>
            </a:pPr>
            <a:r>
              <a:rPr lang="en-US" sz="1800" b="1" dirty="0">
                <a:solidFill>
                  <a:srgbClr val="002060"/>
                </a:solidFill>
              </a:rPr>
              <a:t>Innovation through Leadership </a:t>
            </a:r>
            <a:r>
              <a:rPr lang="en-US" sz="1800" dirty="0">
                <a:solidFill>
                  <a:srgbClr val="002060"/>
                </a:solidFill>
              </a:rPr>
              <a:t>: To become vanguard of hospitality experience enrichment</a:t>
            </a:r>
          </a:p>
          <a:p>
            <a:pPr marL="388938" lvl="3" indent="-342900" algn="just" defTabSz="969963" eaLnBrk="0" hangingPunct="0">
              <a:spcBef>
                <a:spcPts val="1000"/>
              </a:spcBef>
              <a:spcAft>
                <a:spcPts val="600"/>
              </a:spcAft>
              <a:buSzPct val="125000"/>
              <a:buFont typeface="Wingdings" panose="05000000000000000000" pitchFamily="2" charset="2"/>
              <a:buChar char="Ø"/>
              <a:defRPr/>
            </a:pPr>
            <a:r>
              <a:rPr lang="en-US" sz="1800" b="1" dirty="0">
                <a:solidFill>
                  <a:srgbClr val="002060"/>
                </a:solidFill>
              </a:rPr>
              <a:t>Modernization &amp; Elegance </a:t>
            </a:r>
            <a:r>
              <a:rPr lang="en-US" sz="1800" dirty="0">
                <a:solidFill>
                  <a:srgbClr val="002060"/>
                </a:solidFill>
              </a:rPr>
              <a:t>: To develop ultramodern hospitality business solutions</a:t>
            </a:r>
          </a:p>
          <a:p>
            <a:pPr marL="388938" lvl="3" indent="-342900" algn="just" defTabSz="969963" eaLnBrk="0" hangingPunct="0">
              <a:spcBef>
                <a:spcPts val="1000"/>
              </a:spcBef>
              <a:spcAft>
                <a:spcPts val="600"/>
              </a:spcAft>
              <a:buSzPct val="125000"/>
              <a:buFont typeface="Wingdings" panose="05000000000000000000" pitchFamily="2" charset="2"/>
              <a:buChar char="Ø"/>
              <a:defRPr/>
            </a:pPr>
            <a:r>
              <a:rPr lang="en-US" sz="1800" b="1" dirty="0">
                <a:solidFill>
                  <a:srgbClr val="002060"/>
                </a:solidFill>
              </a:rPr>
              <a:t>Focus &amp; Evolution </a:t>
            </a:r>
            <a:r>
              <a:rPr lang="en-US" sz="1800" dirty="0">
                <a:solidFill>
                  <a:srgbClr val="002060"/>
                </a:solidFill>
              </a:rPr>
              <a:t>: Relentlessly strive to improve business value through performance</a:t>
            </a:r>
          </a:p>
        </p:txBody>
      </p:sp>
    </p:spTree>
    <p:extLst>
      <p:ext uri="{BB962C8B-B14F-4D97-AF65-F5344CB8AC3E}">
        <p14:creationId xmlns:p14="http://schemas.microsoft.com/office/powerpoint/2010/main" val="2110456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12192000" cy="779318"/>
            <a:chOff x="0" y="0"/>
            <a:chExt cx="12192000" cy="810490"/>
          </a:xfrm>
        </p:grpSpPr>
        <p:sp>
          <p:nvSpPr>
            <p:cNvPr id="5" name="Title 1">
              <a:extLst>
                <a:ext uri="{FF2B5EF4-FFF2-40B4-BE49-F238E27FC236}">
                  <a16:creationId xmlns:a16="http://schemas.microsoft.com/office/drawing/2014/main" id="{497318D6-0F02-40BC-9087-90716D47A716}"/>
                </a:ext>
              </a:extLst>
            </p:cNvPr>
            <p:cNvSpPr txBox="1">
              <a:spLocks/>
            </p:cNvSpPr>
            <p:nvPr/>
          </p:nvSpPr>
          <p:spPr>
            <a:xfrm>
              <a:off x="0" y="0"/>
              <a:ext cx="12192000" cy="779318"/>
            </a:xfrm>
            <a:prstGeom prst="rect">
              <a:avLst/>
            </a:prstGeom>
            <a:solidFill>
              <a:srgbClr val="0070C0"/>
            </a:solidFill>
          </p:spPr>
          <p:txBody>
            <a:bodyPr anchor="ctr">
              <a:noAutofit/>
            </a:bodyPr>
            <a:lstStyle>
              <a:defPPr>
                <a:defRPr lang="en-US"/>
              </a:defPPr>
              <a:lvl1pPr>
                <a:lnSpc>
                  <a:spcPct val="90000"/>
                </a:lnSpc>
                <a:spcBef>
                  <a:spcPct val="0"/>
                </a:spcBef>
                <a:buNone/>
                <a:defRPr sz="2400" b="1">
                  <a:solidFill>
                    <a:schemeClr val="accent5">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sz="3200" dirty="0">
                  <a:solidFill>
                    <a:schemeClr val="bg1"/>
                  </a:solidFill>
                  <a:latin typeface="Arial" panose="020B0604020202020204" pitchFamily="34" charset="0"/>
                  <a:cs typeface="Arial" panose="020B0604020202020204" pitchFamily="34" charset="0"/>
                </a:rPr>
                <a:t>The Problem Statement &amp; Current Alternatives: </a:t>
              </a:r>
              <a:br>
                <a:rPr lang="en-US" altLang="en-US" sz="3200" dirty="0"/>
              </a:br>
              <a:r>
                <a:rPr lang="en-US" altLang="en-US" sz="1600" dirty="0">
                  <a:solidFill>
                    <a:schemeClr val="bg1"/>
                  </a:solidFill>
                </a:rPr>
                <a:t>What </a:t>
              </a:r>
              <a:r>
                <a:rPr lang="en-US" altLang="en-US" sz="1600" u="sng" dirty="0">
                  <a:solidFill>
                    <a:schemeClr val="bg1"/>
                  </a:solidFill>
                </a:rPr>
                <a:t>gaps</a:t>
              </a:r>
              <a:r>
                <a:rPr lang="en-US" altLang="en-US" sz="1600" dirty="0">
                  <a:solidFill>
                    <a:schemeClr val="bg1"/>
                  </a:solidFill>
                </a:rPr>
                <a:t> do you fill and </a:t>
              </a:r>
              <a:r>
                <a:rPr lang="en-US" altLang="en-US" sz="1600" u="sng" dirty="0">
                  <a:solidFill>
                    <a:schemeClr val="bg1"/>
                  </a:solidFill>
                </a:rPr>
                <a:t>for whom</a:t>
              </a:r>
              <a:r>
                <a:rPr lang="en-US" altLang="en-US" sz="1600" dirty="0">
                  <a:solidFill>
                    <a:schemeClr val="bg1"/>
                  </a:solidFill>
                </a:rPr>
                <a:t>? </a:t>
              </a:r>
              <a:endParaRPr lang="en-US" sz="3200" dirty="0">
                <a:solidFill>
                  <a:schemeClr val="bg1"/>
                </a:solidFill>
                <a:latin typeface="Arial" panose="020B0604020202020204" pitchFamily="34" charset="0"/>
                <a:cs typeface="Arial" panose="020B0604020202020204" pitchFamily="34" charset="0"/>
              </a:endParaRPr>
            </a:p>
          </p:txBody>
        </p:sp>
        <p:pic>
          <p:nvPicPr>
            <p:cNvPr id="6" name="Picture 4" descr="Image result for pegasus fininvest advisor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9547" y="0"/>
              <a:ext cx="810490" cy="810490"/>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Box 6">
            <a:extLst>
              <a:ext uri="{FF2B5EF4-FFF2-40B4-BE49-F238E27FC236}">
                <a16:creationId xmlns:a16="http://schemas.microsoft.com/office/drawing/2014/main" id="{C417D6FE-9563-0A47-9BCD-5A2B93F75981}"/>
              </a:ext>
            </a:extLst>
          </p:cNvPr>
          <p:cNvSpPr txBox="1"/>
          <p:nvPr/>
        </p:nvSpPr>
        <p:spPr>
          <a:xfrm>
            <a:off x="133563" y="1141194"/>
            <a:ext cx="11517331" cy="3826689"/>
          </a:xfrm>
          <a:prstGeom prst="rect">
            <a:avLst/>
          </a:prstGeom>
          <a:noFill/>
        </p:spPr>
        <p:txBody>
          <a:bodyPr wrap="square">
            <a:spAutoFit/>
          </a:bodyPr>
          <a:lstStyle/>
          <a:p>
            <a:pPr marL="331788" lvl="3" indent="-285750" defTabSz="969963" eaLnBrk="0" hangingPunct="0">
              <a:spcBef>
                <a:spcPts val="1000"/>
              </a:spcBef>
              <a:spcAft>
                <a:spcPts val="600"/>
              </a:spcAft>
              <a:buSzPct val="125000"/>
              <a:buFont typeface="Wingdings" panose="05000000000000000000" pitchFamily="2" charset="2"/>
              <a:buChar char="v"/>
              <a:defRPr/>
            </a:pPr>
            <a:r>
              <a:rPr lang="en-US" sz="1600" b="1" dirty="0">
                <a:solidFill>
                  <a:srgbClr val="002060"/>
                </a:solidFill>
              </a:rPr>
              <a:t>Opportunity:</a:t>
            </a:r>
          </a:p>
          <a:p>
            <a:pPr marL="46038" lvl="3" defTabSz="969963" eaLnBrk="0" hangingPunct="0">
              <a:spcBef>
                <a:spcPts val="1000"/>
              </a:spcBef>
              <a:spcAft>
                <a:spcPts val="600"/>
              </a:spcAft>
              <a:buSzPct val="125000"/>
              <a:defRPr/>
            </a:pPr>
            <a:r>
              <a:rPr lang="en-US" sz="1600" dirty="0">
                <a:solidFill>
                  <a:srgbClr val="002060"/>
                </a:solidFill>
              </a:rPr>
              <a:t>Hospitality business has not taken full benefit of the advancement of technology and still operates on the legacy model as its ever been.  There are a wide range of service offerings that both the restaurants and their consumer can explore with technology innovations, to mutually benefit from each other. </a:t>
            </a:r>
          </a:p>
          <a:p>
            <a:pPr marL="46038" lvl="3" defTabSz="969963" eaLnBrk="0" hangingPunct="0">
              <a:spcBef>
                <a:spcPts val="1000"/>
              </a:spcBef>
              <a:spcAft>
                <a:spcPts val="600"/>
              </a:spcAft>
              <a:buSzPct val="125000"/>
              <a:defRPr/>
            </a:pPr>
            <a:r>
              <a:rPr lang="en-US" sz="1600" dirty="0">
                <a:solidFill>
                  <a:srgbClr val="002060"/>
                </a:solidFill>
              </a:rPr>
              <a:t>A great amount of owner’s investment goes into developing a restaurant but not always they maximize the benefits of it. At the same time a customer goes out for a great experience to a restaurant, but is not always assured of it.</a:t>
            </a:r>
          </a:p>
          <a:p>
            <a:pPr marL="46038" lvl="3" defTabSz="969963" eaLnBrk="0" hangingPunct="0">
              <a:spcBef>
                <a:spcPts val="1000"/>
              </a:spcBef>
              <a:spcAft>
                <a:spcPts val="600"/>
              </a:spcAft>
              <a:buSzPct val="125000"/>
              <a:defRPr/>
            </a:pPr>
            <a:r>
              <a:rPr lang="en-US" sz="1600" dirty="0">
                <a:solidFill>
                  <a:srgbClr val="002060"/>
                </a:solidFill>
              </a:rPr>
              <a:t>Truevibez is dedicated to bridge these gaps and are looing to open a host of new features through the means of technology and also by bringing cross-industry partnerships together.</a:t>
            </a:r>
          </a:p>
          <a:p>
            <a:pPr marL="46038" lvl="3" defTabSz="969963" eaLnBrk="0" hangingPunct="0">
              <a:spcBef>
                <a:spcPts val="1000"/>
              </a:spcBef>
              <a:spcAft>
                <a:spcPts val="600"/>
              </a:spcAft>
              <a:buSzPct val="125000"/>
              <a:defRPr/>
            </a:pPr>
            <a:r>
              <a:rPr lang="en-US" sz="1600" dirty="0">
                <a:solidFill>
                  <a:srgbClr val="002060"/>
                </a:solidFill>
              </a:rPr>
              <a:t>We have a 360</a:t>
            </a:r>
            <a:r>
              <a:rPr lang="en-IN" sz="1600" dirty="0">
                <a:solidFill>
                  <a:srgbClr val="002060"/>
                </a:solidFill>
              </a:rPr>
              <a:t>° solution scope, with target customers being across hospitality industry i.e. Restaurants, restaurant staff and consumers. </a:t>
            </a:r>
          </a:p>
          <a:p>
            <a:pPr marL="46038" lvl="3" defTabSz="969963" eaLnBrk="0" hangingPunct="0">
              <a:spcBef>
                <a:spcPts val="1000"/>
              </a:spcBef>
              <a:spcAft>
                <a:spcPts val="600"/>
              </a:spcAft>
              <a:buSzPct val="125000"/>
              <a:defRPr/>
            </a:pPr>
            <a:r>
              <a:rPr lang="en-IN" sz="1600" dirty="0">
                <a:solidFill>
                  <a:srgbClr val="002060"/>
                </a:solidFill>
              </a:rPr>
              <a:t>In addition, with our corporate partnerships, a range of new products would be available to even beyond those involved with hospitality industry, thus truly making this a cross-industry platform.</a:t>
            </a:r>
            <a:endParaRPr lang="en-US" sz="1600" dirty="0">
              <a:solidFill>
                <a:srgbClr val="002060"/>
              </a:solidFill>
            </a:endParaRPr>
          </a:p>
        </p:txBody>
      </p:sp>
    </p:spTree>
    <p:extLst>
      <p:ext uri="{BB962C8B-B14F-4D97-AF65-F5344CB8AC3E}">
        <p14:creationId xmlns:p14="http://schemas.microsoft.com/office/powerpoint/2010/main" val="1694448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0"/>
            <a:ext cx="12192000" cy="779318"/>
            <a:chOff x="0" y="0"/>
            <a:chExt cx="12192000" cy="810490"/>
          </a:xfrm>
        </p:grpSpPr>
        <p:sp>
          <p:nvSpPr>
            <p:cNvPr id="4" name="Title 1">
              <a:extLst>
                <a:ext uri="{FF2B5EF4-FFF2-40B4-BE49-F238E27FC236}">
                  <a16:creationId xmlns:a16="http://schemas.microsoft.com/office/drawing/2014/main" id="{497318D6-0F02-40BC-9087-90716D47A716}"/>
                </a:ext>
              </a:extLst>
            </p:cNvPr>
            <p:cNvSpPr txBox="1">
              <a:spLocks/>
            </p:cNvSpPr>
            <p:nvPr/>
          </p:nvSpPr>
          <p:spPr>
            <a:xfrm>
              <a:off x="0" y="0"/>
              <a:ext cx="12192000" cy="779318"/>
            </a:xfrm>
            <a:prstGeom prst="rect">
              <a:avLst/>
            </a:prstGeom>
            <a:solidFill>
              <a:srgbClr val="0070C0"/>
            </a:solidFill>
          </p:spPr>
          <p:txBody>
            <a:bodyPr anchor="ctr">
              <a:noAutofit/>
            </a:bodyPr>
            <a:lstStyle>
              <a:defPPr>
                <a:defRPr lang="en-US"/>
              </a:defPPr>
              <a:lvl1pPr>
                <a:lnSpc>
                  <a:spcPct val="90000"/>
                </a:lnSpc>
                <a:spcBef>
                  <a:spcPct val="0"/>
                </a:spcBef>
                <a:buNone/>
                <a:defRPr sz="2400" b="1">
                  <a:solidFill>
                    <a:schemeClr val="accent5">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sz="3200" dirty="0">
                  <a:solidFill>
                    <a:schemeClr val="bg1"/>
                  </a:solidFill>
                  <a:latin typeface="Arial" panose="020B0604020202020204" pitchFamily="34" charset="0"/>
                  <a:cs typeface="Arial" panose="020B0604020202020204" pitchFamily="34" charset="0"/>
                </a:rPr>
                <a:t>Your offerings: Product/ Service/Solution  </a:t>
              </a:r>
              <a:r>
                <a:rPr lang="en-US" altLang="en-US" sz="1600" u="sng" dirty="0">
                  <a:solidFill>
                    <a:schemeClr val="bg1"/>
                  </a:solidFill>
                  <a:latin typeface="Arial" panose="020B0604020202020204" pitchFamily="34" charset="0"/>
                  <a:cs typeface="Arial" panose="020B0604020202020204" pitchFamily="34" charset="0"/>
                </a:rPr>
                <a:t>How is it better</a:t>
              </a:r>
              <a:r>
                <a:rPr lang="en-US" altLang="en-US" sz="1600" dirty="0">
                  <a:solidFill>
                    <a:schemeClr val="bg1"/>
                  </a:solidFill>
                  <a:latin typeface="Arial" panose="020B0604020202020204" pitchFamily="34" charset="0"/>
                  <a:cs typeface="Arial" panose="020B0604020202020204" pitchFamily="34" charset="0"/>
                </a:rPr>
                <a:t> than others?</a:t>
              </a:r>
              <a:r>
                <a:rPr lang="en-US" altLang="en-US" sz="3200" dirty="0">
                  <a:solidFill>
                    <a:schemeClr val="bg1"/>
                  </a:solidFill>
                  <a:latin typeface="Arial" panose="020B0604020202020204" pitchFamily="34" charset="0"/>
                  <a:cs typeface="Arial" panose="020B0604020202020204" pitchFamily="34" charset="0"/>
                </a:rPr>
                <a:t> </a:t>
              </a:r>
              <a:endParaRPr lang="en-US" sz="3200" dirty="0">
                <a:solidFill>
                  <a:schemeClr val="bg1"/>
                </a:solidFill>
                <a:latin typeface="Arial" panose="020B0604020202020204" pitchFamily="34" charset="0"/>
                <a:cs typeface="Arial" panose="020B0604020202020204" pitchFamily="34" charset="0"/>
              </a:endParaRPr>
            </a:p>
          </p:txBody>
        </p:sp>
        <p:pic>
          <p:nvPicPr>
            <p:cNvPr id="5" name="Picture 4" descr="Image result for pegasus fininvest advisor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9547" y="0"/>
              <a:ext cx="810490" cy="81049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3EFE4977-9C72-6B4E-B529-6809157D7B0B}"/>
              </a:ext>
            </a:extLst>
          </p:cNvPr>
          <p:cNvSpPr txBox="1"/>
          <p:nvPr/>
        </p:nvSpPr>
        <p:spPr>
          <a:xfrm>
            <a:off x="154756" y="1486233"/>
            <a:ext cx="11815281" cy="4575612"/>
          </a:xfrm>
          <a:prstGeom prst="rect">
            <a:avLst/>
          </a:prstGeom>
          <a:noFill/>
        </p:spPr>
        <p:txBody>
          <a:bodyPr wrap="square">
            <a:spAutoFit/>
          </a:bodyPr>
          <a:lstStyle/>
          <a:p>
            <a:pPr marL="331788" lvl="3" indent="-285750" defTabSz="969963" eaLnBrk="0" hangingPunct="0">
              <a:spcBef>
                <a:spcPts val="300"/>
              </a:spcBef>
              <a:spcAft>
                <a:spcPts val="300"/>
              </a:spcAft>
              <a:buSzPct val="125000"/>
              <a:buFont typeface="Wingdings" panose="05000000000000000000" pitchFamily="2" charset="2"/>
              <a:buChar char="v"/>
              <a:defRPr/>
            </a:pPr>
            <a:r>
              <a:rPr lang="en-US" sz="2400" b="1" dirty="0">
                <a:solidFill>
                  <a:srgbClr val="002060"/>
                </a:solidFill>
              </a:rPr>
              <a:t>Next Level Hospitality Service Offerings</a:t>
            </a:r>
          </a:p>
          <a:p>
            <a:pPr marL="46038" lvl="3" defTabSz="969963" eaLnBrk="0" hangingPunct="0">
              <a:spcBef>
                <a:spcPts val="1000"/>
              </a:spcBef>
              <a:spcAft>
                <a:spcPts val="600"/>
              </a:spcAft>
              <a:buSzPct val="125000"/>
              <a:defRPr/>
            </a:pPr>
            <a:r>
              <a:rPr lang="en-US" dirty="0">
                <a:solidFill>
                  <a:srgbClr val="002060"/>
                </a:solidFill>
              </a:rPr>
              <a:t>Truevibez aims to introduce industry first features in hospitality, keeping the best interest of Restaurant owners and their underserved staff in mind, not just the customers. Key services offered by Truevibez, under the project WAIU are:</a:t>
            </a:r>
          </a:p>
          <a:p>
            <a:pPr marL="46038" lvl="3" defTabSz="969963" eaLnBrk="0" hangingPunct="0">
              <a:spcBef>
                <a:spcPts val="100"/>
              </a:spcBef>
              <a:spcAft>
                <a:spcPts val="100"/>
              </a:spcAft>
              <a:buSzPct val="125000"/>
              <a:defRPr/>
            </a:pPr>
            <a:r>
              <a:rPr lang="en-US" b="1" u="sng" dirty="0">
                <a:solidFill>
                  <a:srgbClr val="7030A0"/>
                </a:solidFill>
              </a:rPr>
              <a:t>Phase One:</a:t>
            </a:r>
          </a:p>
          <a:p>
            <a:pPr marL="388938" lvl="3" indent="-342900" defTabSz="969963" eaLnBrk="0" hangingPunct="0">
              <a:spcBef>
                <a:spcPts val="100"/>
              </a:spcBef>
              <a:spcAft>
                <a:spcPts val="100"/>
              </a:spcAft>
              <a:buSzPct val="125000"/>
              <a:buFont typeface="Wingdings" pitchFamily="2" charset="2"/>
              <a:buChar char="Ø"/>
              <a:defRPr/>
            </a:pPr>
            <a:r>
              <a:rPr lang="en-US" b="1" dirty="0">
                <a:solidFill>
                  <a:srgbClr val="00B050"/>
                </a:solidFill>
              </a:rPr>
              <a:t>Clique : Eat Now-Pay Later during the lean phases</a:t>
            </a:r>
          </a:p>
          <a:p>
            <a:pPr marL="388938" lvl="3" indent="-342900" defTabSz="969963" eaLnBrk="0" hangingPunct="0">
              <a:spcBef>
                <a:spcPts val="100"/>
              </a:spcBef>
              <a:spcAft>
                <a:spcPts val="100"/>
              </a:spcAft>
              <a:buSzPct val="125000"/>
              <a:buFont typeface="Wingdings" pitchFamily="2" charset="2"/>
              <a:buChar char="Ø"/>
              <a:defRPr/>
            </a:pPr>
            <a:r>
              <a:rPr lang="en-US" b="1" dirty="0">
                <a:solidFill>
                  <a:srgbClr val="00B050"/>
                </a:solidFill>
              </a:rPr>
              <a:t>Clique : Restaurant staff financial lending for their important needs</a:t>
            </a:r>
          </a:p>
          <a:p>
            <a:pPr marL="388938" lvl="3" indent="-342900" defTabSz="969963" eaLnBrk="0" hangingPunct="0">
              <a:spcBef>
                <a:spcPts val="100"/>
              </a:spcBef>
              <a:spcAft>
                <a:spcPts val="100"/>
              </a:spcAft>
              <a:buSzPct val="125000"/>
              <a:buFont typeface="Wingdings" pitchFamily="2" charset="2"/>
              <a:buChar char="Ø"/>
              <a:defRPr/>
            </a:pPr>
            <a:endParaRPr lang="en-US" dirty="0">
              <a:solidFill>
                <a:srgbClr val="00B0F0"/>
              </a:solidFill>
            </a:endParaRPr>
          </a:p>
          <a:p>
            <a:pPr marL="46038" lvl="3" defTabSz="969963" eaLnBrk="0" hangingPunct="0">
              <a:spcBef>
                <a:spcPts val="100"/>
              </a:spcBef>
              <a:spcAft>
                <a:spcPts val="100"/>
              </a:spcAft>
              <a:buSzPct val="125000"/>
              <a:defRPr/>
            </a:pPr>
            <a:r>
              <a:rPr lang="en-US" b="1" u="sng" dirty="0">
                <a:solidFill>
                  <a:srgbClr val="7030A0"/>
                </a:solidFill>
              </a:rPr>
              <a:t>Phase Two:</a:t>
            </a:r>
            <a:endParaRPr lang="en-US" dirty="0">
              <a:solidFill>
                <a:srgbClr val="7030A0"/>
              </a:solidFill>
            </a:endParaRPr>
          </a:p>
          <a:p>
            <a:pPr marL="388938" lvl="3" indent="-342900" defTabSz="969963" eaLnBrk="0" hangingPunct="0">
              <a:spcBef>
                <a:spcPts val="100"/>
              </a:spcBef>
              <a:spcAft>
                <a:spcPts val="100"/>
              </a:spcAft>
              <a:buSzPct val="125000"/>
              <a:buFont typeface="Wingdings" pitchFamily="2" charset="2"/>
              <a:buChar char="Ø"/>
              <a:defRPr/>
            </a:pPr>
            <a:r>
              <a:rPr lang="en-US" dirty="0">
                <a:solidFill>
                  <a:srgbClr val="00B0F0"/>
                </a:solidFill>
              </a:rPr>
              <a:t>Broadcast &amp; Live Streaming of finest artist performances</a:t>
            </a:r>
          </a:p>
          <a:p>
            <a:pPr marL="388938" lvl="3" indent="-342900" defTabSz="969963" eaLnBrk="0" hangingPunct="0">
              <a:spcBef>
                <a:spcPts val="100"/>
              </a:spcBef>
              <a:spcAft>
                <a:spcPts val="100"/>
              </a:spcAft>
              <a:buSzPct val="125000"/>
              <a:buFont typeface="Wingdings" pitchFamily="2" charset="2"/>
              <a:buChar char="Ø"/>
              <a:defRPr/>
            </a:pPr>
            <a:r>
              <a:rPr lang="en-US" dirty="0">
                <a:solidFill>
                  <a:srgbClr val="002060"/>
                </a:solidFill>
              </a:rPr>
              <a:t>Logistics &amp; Governance to fix some of restaurant’s major pain areas</a:t>
            </a:r>
          </a:p>
          <a:p>
            <a:pPr marL="388938" lvl="3" indent="-342900" defTabSz="969963" eaLnBrk="0" hangingPunct="0">
              <a:spcBef>
                <a:spcPts val="100"/>
              </a:spcBef>
              <a:spcAft>
                <a:spcPts val="100"/>
              </a:spcAft>
              <a:buSzPct val="125000"/>
              <a:buFont typeface="Wingdings" pitchFamily="2" charset="2"/>
              <a:buChar char="Ø"/>
              <a:defRPr/>
            </a:pPr>
            <a:r>
              <a:rPr lang="en-US" dirty="0">
                <a:solidFill>
                  <a:srgbClr val="002060"/>
                </a:solidFill>
              </a:rPr>
              <a:t>Guaranteed discounts on F&amp;B services</a:t>
            </a:r>
          </a:p>
          <a:p>
            <a:pPr marL="388938" lvl="3" indent="-342900" defTabSz="969963" eaLnBrk="0" hangingPunct="0">
              <a:spcBef>
                <a:spcPts val="100"/>
              </a:spcBef>
              <a:spcAft>
                <a:spcPts val="100"/>
              </a:spcAft>
              <a:buSzPct val="125000"/>
              <a:buFont typeface="Wingdings" pitchFamily="2" charset="2"/>
              <a:buChar char="Ø"/>
              <a:defRPr/>
            </a:pPr>
            <a:r>
              <a:rPr lang="en-US" dirty="0">
                <a:solidFill>
                  <a:srgbClr val="002060"/>
                </a:solidFill>
              </a:rPr>
              <a:t>Gift F&amp;B services to Friends &amp; Family</a:t>
            </a:r>
          </a:p>
          <a:p>
            <a:pPr marL="388938" lvl="3" indent="-342900" defTabSz="969963" eaLnBrk="0" hangingPunct="0">
              <a:spcBef>
                <a:spcPts val="100"/>
              </a:spcBef>
              <a:spcAft>
                <a:spcPts val="100"/>
              </a:spcAft>
              <a:buSzPct val="125000"/>
              <a:buFont typeface="Wingdings" pitchFamily="2" charset="2"/>
              <a:buChar char="Ø"/>
              <a:defRPr/>
            </a:pPr>
            <a:r>
              <a:rPr lang="en-US" dirty="0">
                <a:solidFill>
                  <a:srgbClr val="002060"/>
                </a:solidFill>
              </a:rPr>
              <a:t>Socializing &amp; Gaming in premises of restaurant</a:t>
            </a:r>
          </a:p>
          <a:p>
            <a:pPr marL="388938" lvl="3" indent="-342900" defTabSz="969963" eaLnBrk="0" hangingPunct="0">
              <a:spcBef>
                <a:spcPts val="100"/>
              </a:spcBef>
              <a:spcAft>
                <a:spcPts val="100"/>
              </a:spcAft>
              <a:buSzPct val="125000"/>
              <a:buFont typeface="Wingdings" pitchFamily="2" charset="2"/>
              <a:buChar char="Ø"/>
              <a:defRPr/>
            </a:pPr>
            <a:r>
              <a:rPr lang="en-US" dirty="0">
                <a:solidFill>
                  <a:srgbClr val="002060"/>
                </a:solidFill>
              </a:rPr>
              <a:t>Pre-paid Point Based Services (PBS)</a:t>
            </a:r>
            <a:endParaRPr lang="en-US" dirty="0"/>
          </a:p>
        </p:txBody>
      </p:sp>
    </p:spTree>
    <p:extLst>
      <p:ext uri="{BB962C8B-B14F-4D97-AF65-F5344CB8AC3E}">
        <p14:creationId xmlns:p14="http://schemas.microsoft.com/office/powerpoint/2010/main" val="840732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0"/>
            <a:ext cx="12192000" cy="779318"/>
            <a:chOff x="0" y="0"/>
            <a:chExt cx="12192000" cy="810490"/>
          </a:xfrm>
        </p:grpSpPr>
        <p:sp>
          <p:nvSpPr>
            <p:cNvPr id="4" name="Title 1">
              <a:extLst>
                <a:ext uri="{FF2B5EF4-FFF2-40B4-BE49-F238E27FC236}">
                  <a16:creationId xmlns:a16="http://schemas.microsoft.com/office/drawing/2014/main" id="{497318D6-0F02-40BC-9087-90716D47A716}"/>
                </a:ext>
              </a:extLst>
            </p:cNvPr>
            <p:cNvSpPr txBox="1">
              <a:spLocks/>
            </p:cNvSpPr>
            <p:nvPr/>
          </p:nvSpPr>
          <p:spPr>
            <a:xfrm>
              <a:off x="0" y="0"/>
              <a:ext cx="12192000" cy="779318"/>
            </a:xfrm>
            <a:prstGeom prst="rect">
              <a:avLst/>
            </a:prstGeom>
            <a:solidFill>
              <a:srgbClr val="0070C0"/>
            </a:solidFill>
          </p:spPr>
          <p:txBody>
            <a:bodyPr anchor="ctr">
              <a:noAutofit/>
            </a:bodyPr>
            <a:lstStyle>
              <a:defPPr>
                <a:defRPr lang="en-US"/>
              </a:defPPr>
              <a:lvl1pPr>
                <a:lnSpc>
                  <a:spcPct val="90000"/>
                </a:lnSpc>
                <a:spcBef>
                  <a:spcPct val="0"/>
                </a:spcBef>
                <a:buNone/>
                <a:defRPr sz="2400" b="1">
                  <a:solidFill>
                    <a:schemeClr val="accent5">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chemeClr val="bg1"/>
                  </a:solidFill>
                  <a:latin typeface="Arial" panose="020B0604020202020204" pitchFamily="34" charset="0"/>
                  <a:cs typeface="Arial" panose="020B0604020202020204" pitchFamily="34" charset="0"/>
                </a:rPr>
                <a:t>MARKET OPPORTUNITY</a:t>
              </a:r>
              <a:r>
                <a:rPr lang="en-US" altLang="en-US" sz="3200" dirty="0">
                  <a:solidFill>
                    <a:schemeClr val="bg1"/>
                  </a:solidFill>
                  <a:latin typeface="Arial" panose="020B0604020202020204" pitchFamily="34" charset="0"/>
                  <a:cs typeface="Arial" panose="020B0604020202020204" pitchFamily="34" charset="0"/>
                </a:rPr>
                <a:t> </a:t>
              </a:r>
            </a:p>
            <a:p>
              <a:r>
                <a:rPr lang="en-US" sz="1600" dirty="0">
                  <a:solidFill>
                    <a:schemeClr val="bg1"/>
                  </a:solidFill>
                  <a:latin typeface="Arial" panose="020B0604020202020204" pitchFamily="34" charset="0"/>
                  <a:cs typeface="Arial" panose="020B0604020202020204" pitchFamily="34" charset="0"/>
                </a:rPr>
                <a:t>Indicate total market Size &amp; Your targeted share (customer base)</a:t>
              </a:r>
              <a:endParaRPr lang="en-US" sz="3200" dirty="0">
                <a:solidFill>
                  <a:schemeClr val="bg1"/>
                </a:solidFill>
                <a:latin typeface="Arial" panose="020B0604020202020204" pitchFamily="34" charset="0"/>
                <a:cs typeface="Arial" panose="020B0604020202020204" pitchFamily="34" charset="0"/>
              </a:endParaRPr>
            </a:p>
          </p:txBody>
        </p:sp>
        <p:pic>
          <p:nvPicPr>
            <p:cNvPr id="5" name="Picture 4" descr="Image result for pegasus fininvest advisor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9547" y="0"/>
              <a:ext cx="810490" cy="81049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CD2E7386-0DBA-BF4F-9DB5-A88F73DBBC4D}"/>
              </a:ext>
            </a:extLst>
          </p:cNvPr>
          <p:cNvSpPr txBox="1"/>
          <p:nvPr/>
        </p:nvSpPr>
        <p:spPr>
          <a:xfrm>
            <a:off x="154756" y="1486233"/>
            <a:ext cx="11815281" cy="4932119"/>
          </a:xfrm>
          <a:prstGeom prst="rect">
            <a:avLst/>
          </a:prstGeom>
          <a:noFill/>
        </p:spPr>
        <p:txBody>
          <a:bodyPr wrap="square">
            <a:spAutoFit/>
          </a:bodyPr>
          <a:lstStyle/>
          <a:p>
            <a:pPr marL="331788" lvl="3" indent="-285750" defTabSz="969963" eaLnBrk="0" hangingPunct="0">
              <a:spcBef>
                <a:spcPts val="300"/>
              </a:spcBef>
              <a:spcAft>
                <a:spcPts val="300"/>
              </a:spcAft>
              <a:buSzPct val="125000"/>
              <a:buFont typeface="Wingdings" panose="05000000000000000000" pitchFamily="2" charset="2"/>
              <a:buChar char="v"/>
              <a:defRPr/>
            </a:pPr>
            <a:r>
              <a:rPr lang="en-US" sz="2400" b="1" dirty="0">
                <a:solidFill>
                  <a:srgbClr val="002060"/>
                </a:solidFill>
              </a:rPr>
              <a:t>NRAI survey reflects:</a:t>
            </a:r>
          </a:p>
          <a:p>
            <a:pPr marL="331788" lvl="3" indent="-285750" defTabSz="969963" eaLnBrk="0" hangingPunct="0">
              <a:spcAft>
                <a:spcPts val="300"/>
              </a:spcAft>
              <a:buSzPct val="125000"/>
              <a:buFont typeface="Arial" panose="020B0604020202020204" pitchFamily="34" charset="0"/>
              <a:buChar char="•"/>
              <a:defRPr/>
            </a:pPr>
            <a:r>
              <a:rPr lang="en-US" dirty="0">
                <a:solidFill>
                  <a:srgbClr val="002060"/>
                </a:solidFill>
              </a:rPr>
              <a:t>Current market size of Indian food service industry: </a:t>
            </a:r>
            <a:r>
              <a:rPr lang="en-IN" dirty="0">
                <a:solidFill>
                  <a:srgbClr val="002060"/>
                </a:solidFill>
              </a:rPr>
              <a:t>₹</a:t>
            </a:r>
            <a:r>
              <a:rPr lang="en-US" dirty="0">
                <a:solidFill>
                  <a:srgbClr val="002060"/>
                </a:solidFill>
              </a:rPr>
              <a:t>4.23 TR and growing at 10% CAGR.</a:t>
            </a:r>
          </a:p>
          <a:p>
            <a:pPr marL="331788" lvl="3" indent="-285750" defTabSz="969963" eaLnBrk="0" hangingPunct="0">
              <a:spcAft>
                <a:spcPts val="300"/>
              </a:spcAft>
              <a:buSzPct val="125000"/>
              <a:buFont typeface="Arial" panose="020B0604020202020204" pitchFamily="34" charset="0"/>
              <a:buChar char="•"/>
              <a:defRPr/>
            </a:pPr>
            <a:r>
              <a:rPr lang="en-US" dirty="0">
                <a:solidFill>
                  <a:srgbClr val="002060"/>
                </a:solidFill>
              </a:rPr>
              <a:t>Estimated customers eating our are about 4.2CR</a:t>
            </a:r>
          </a:p>
          <a:p>
            <a:pPr marL="331788" lvl="3" indent="-285750" defTabSz="969963" eaLnBrk="0" hangingPunct="0">
              <a:spcAft>
                <a:spcPts val="300"/>
              </a:spcAft>
              <a:buSzPct val="125000"/>
              <a:buFont typeface="Arial" panose="020B0604020202020204" pitchFamily="34" charset="0"/>
              <a:buChar char="•"/>
              <a:defRPr/>
            </a:pPr>
            <a:r>
              <a:rPr lang="en-US" dirty="0">
                <a:solidFill>
                  <a:srgbClr val="002060"/>
                </a:solidFill>
              </a:rPr>
              <a:t>Restaurant services employs 73 Lakh people </a:t>
            </a:r>
          </a:p>
          <a:p>
            <a:pPr marL="331788" lvl="3" indent="-285750" defTabSz="969963" eaLnBrk="0" hangingPunct="0">
              <a:spcAft>
                <a:spcPts val="300"/>
              </a:spcAft>
              <a:buSzPct val="125000"/>
              <a:buFont typeface="Arial" panose="020B0604020202020204" pitchFamily="34" charset="0"/>
              <a:buChar char="•"/>
              <a:defRPr/>
            </a:pPr>
            <a:r>
              <a:rPr lang="en-US" dirty="0">
                <a:solidFill>
                  <a:srgbClr val="002060"/>
                </a:solidFill>
              </a:rPr>
              <a:t>Organized market share stands at 33% </a:t>
            </a:r>
          </a:p>
          <a:p>
            <a:pPr marL="331788" lvl="3" indent="-285750" defTabSz="969963" eaLnBrk="0" hangingPunct="0">
              <a:spcAft>
                <a:spcPts val="300"/>
              </a:spcAft>
              <a:buSzPct val="125000"/>
              <a:buFont typeface="Arial" panose="020B0604020202020204" pitchFamily="34" charset="0"/>
              <a:buChar char="•"/>
              <a:defRPr/>
            </a:pPr>
            <a:r>
              <a:rPr lang="en-US" dirty="0">
                <a:solidFill>
                  <a:srgbClr val="002060"/>
                </a:solidFill>
              </a:rPr>
              <a:t>Top 8 cities contribute 42% of the overall food business revenue in the country</a:t>
            </a:r>
          </a:p>
          <a:p>
            <a:pPr marL="331788" lvl="3" indent="-285750" defTabSz="969963" eaLnBrk="0" hangingPunct="0">
              <a:spcAft>
                <a:spcPts val="300"/>
              </a:spcAft>
              <a:buSzPct val="125000"/>
              <a:buFont typeface="Arial" panose="020B0604020202020204" pitchFamily="34" charset="0"/>
              <a:buChar char="•"/>
              <a:defRPr/>
            </a:pPr>
            <a:endParaRPr lang="en-US" dirty="0">
              <a:solidFill>
                <a:srgbClr val="002060"/>
              </a:solidFill>
            </a:endParaRPr>
          </a:p>
          <a:p>
            <a:pPr marL="331788" lvl="3" indent="-285750" defTabSz="969963" eaLnBrk="0" hangingPunct="0">
              <a:spcAft>
                <a:spcPts val="300"/>
              </a:spcAft>
              <a:buSzPct val="125000"/>
              <a:buFont typeface="Arial" panose="020B0604020202020204" pitchFamily="34" charset="0"/>
              <a:buChar char="•"/>
              <a:defRPr/>
            </a:pPr>
            <a:r>
              <a:rPr lang="en-US" sz="2400" b="1" dirty="0">
                <a:solidFill>
                  <a:srgbClr val="002060"/>
                </a:solidFill>
              </a:rPr>
              <a:t>WAIU scope &amp; coverage:</a:t>
            </a:r>
          </a:p>
          <a:p>
            <a:pPr marL="331788" lvl="3" indent="-285750" defTabSz="969963" eaLnBrk="0" hangingPunct="0">
              <a:spcAft>
                <a:spcPts val="300"/>
              </a:spcAft>
              <a:buSzPct val="125000"/>
              <a:buFont typeface="Arial" panose="020B0604020202020204" pitchFamily="34" charset="0"/>
              <a:buChar char="•"/>
              <a:defRPr/>
            </a:pPr>
            <a:r>
              <a:rPr lang="en-US" dirty="0">
                <a:solidFill>
                  <a:srgbClr val="002060"/>
                </a:solidFill>
              </a:rPr>
              <a:t>Fine &amp; casual dining restaurants with upmarket facilities </a:t>
            </a:r>
          </a:p>
          <a:p>
            <a:pPr marL="331788" lvl="3" indent="-285750" defTabSz="969963" eaLnBrk="0" hangingPunct="0">
              <a:spcAft>
                <a:spcPts val="300"/>
              </a:spcAft>
              <a:buSzPct val="125000"/>
              <a:buFont typeface="Arial" panose="020B0604020202020204" pitchFamily="34" charset="0"/>
              <a:buChar char="•"/>
              <a:defRPr/>
            </a:pPr>
            <a:r>
              <a:rPr lang="en-US" dirty="0">
                <a:solidFill>
                  <a:srgbClr val="002060"/>
                </a:solidFill>
              </a:rPr>
              <a:t>Launch target of 10 cities (7 metropolitan regions) by end of first year of operation</a:t>
            </a:r>
          </a:p>
          <a:p>
            <a:pPr marL="331788" lvl="3" indent="-285750" defTabSz="969963" eaLnBrk="0" hangingPunct="0">
              <a:spcAft>
                <a:spcPts val="300"/>
              </a:spcAft>
              <a:buSzPct val="125000"/>
              <a:buFont typeface="Arial" panose="020B0604020202020204" pitchFamily="34" charset="0"/>
              <a:buChar char="•"/>
              <a:defRPr/>
            </a:pPr>
            <a:r>
              <a:rPr lang="en-US" dirty="0">
                <a:solidFill>
                  <a:srgbClr val="002060"/>
                </a:solidFill>
              </a:rPr>
              <a:t>Launch target of 200 restaurants per city, with scope of reaching 500 by end of first year &amp; 2000 by Y3</a:t>
            </a:r>
          </a:p>
          <a:p>
            <a:pPr marL="331788" lvl="3" indent="-285750" defTabSz="969963" eaLnBrk="0" hangingPunct="0">
              <a:spcAft>
                <a:spcPts val="300"/>
              </a:spcAft>
              <a:buSzPct val="125000"/>
              <a:buFont typeface="Arial" panose="020B0604020202020204" pitchFamily="34" charset="0"/>
              <a:buChar char="•"/>
              <a:defRPr/>
            </a:pPr>
            <a:r>
              <a:rPr lang="en-US" dirty="0">
                <a:solidFill>
                  <a:srgbClr val="002060"/>
                </a:solidFill>
              </a:rPr>
              <a:t>With corporate partnerships, scope of coverage to be 10Cr potential consumers and 10L direct customers by Y3</a:t>
            </a:r>
          </a:p>
          <a:p>
            <a:pPr marL="331788" lvl="3" indent="-285750" defTabSz="969963" eaLnBrk="0" hangingPunct="0">
              <a:spcAft>
                <a:spcPts val="300"/>
              </a:spcAft>
              <a:buSzPct val="125000"/>
              <a:buFont typeface="Arial" panose="020B0604020202020204" pitchFamily="34" charset="0"/>
              <a:buChar char="•"/>
              <a:defRPr/>
            </a:pPr>
            <a:r>
              <a:rPr lang="en-US" dirty="0">
                <a:solidFill>
                  <a:srgbClr val="002060"/>
                </a:solidFill>
              </a:rPr>
              <a:t>Staff lending to be offered to all restaurants and possibly other industry partners as real estate, manufacturing etc. Initial scope of staff lending will be about 20000 employees in first year, generating a loan book of 140CR.</a:t>
            </a:r>
          </a:p>
          <a:p>
            <a:pPr marL="331788" lvl="3" indent="-285750" defTabSz="969963" eaLnBrk="0" hangingPunct="0">
              <a:spcAft>
                <a:spcPts val="300"/>
              </a:spcAft>
              <a:buSzPct val="125000"/>
              <a:buFont typeface="Arial" panose="020B0604020202020204" pitchFamily="34" charset="0"/>
              <a:buChar char="•"/>
              <a:defRPr/>
            </a:pPr>
            <a:endParaRPr lang="en-US" dirty="0">
              <a:solidFill>
                <a:srgbClr val="002060"/>
              </a:solidFill>
            </a:endParaRPr>
          </a:p>
        </p:txBody>
      </p:sp>
    </p:spTree>
    <p:extLst>
      <p:ext uri="{BB962C8B-B14F-4D97-AF65-F5344CB8AC3E}">
        <p14:creationId xmlns:p14="http://schemas.microsoft.com/office/powerpoint/2010/main" val="810570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12192000" cy="779318"/>
            <a:chOff x="0" y="0"/>
            <a:chExt cx="12192000" cy="810490"/>
          </a:xfrm>
        </p:grpSpPr>
        <p:sp>
          <p:nvSpPr>
            <p:cNvPr id="5" name="Title 1">
              <a:extLst>
                <a:ext uri="{FF2B5EF4-FFF2-40B4-BE49-F238E27FC236}">
                  <a16:creationId xmlns:a16="http://schemas.microsoft.com/office/drawing/2014/main" id="{497318D6-0F02-40BC-9087-90716D47A716}"/>
                </a:ext>
              </a:extLst>
            </p:cNvPr>
            <p:cNvSpPr txBox="1">
              <a:spLocks/>
            </p:cNvSpPr>
            <p:nvPr/>
          </p:nvSpPr>
          <p:spPr>
            <a:xfrm>
              <a:off x="0" y="0"/>
              <a:ext cx="12192000" cy="779318"/>
            </a:xfrm>
            <a:prstGeom prst="rect">
              <a:avLst/>
            </a:prstGeom>
            <a:solidFill>
              <a:srgbClr val="0070C0"/>
            </a:solidFill>
          </p:spPr>
          <p:txBody>
            <a:bodyPr anchor="ctr">
              <a:noAutofit/>
            </a:bodyPr>
            <a:lstStyle>
              <a:defPPr>
                <a:defRPr lang="en-US"/>
              </a:defPPr>
              <a:lvl1pPr>
                <a:lnSpc>
                  <a:spcPct val="90000"/>
                </a:lnSpc>
                <a:spcBef>
                  <a:spcPct val="0"/>
                </a:spcBef>
                <a:buNone/>
                <a:defRPr sz="2400" b="1">
                  <a:solidFill>
                    <a:schemeClr val="accent5">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chemeClr val="bg1"/>
                  </a:solidFill>
                  <a:latin typeface="Arial" panose="020B0604020202020204" pitchFamily="34" charset="0"/>
                  <a:cs typeface="Arial" panose="020B0604020202020204" pitchFamily="34" charset="0"/>
                </a:rPr>
                <a:t>COMPETITION</a:t>
              </a:r>
              <a:endParaRPr lang="en-US" altLang="en-US" sz="3200" dirty="0">
                <a:solidFill>
                  <a:schemeClr val="bg1"/>
                </a:solidFill>
                <a:latin typeface="Arial" panose="020B0604020202020204" pitchFamily="34" charset="0"/>
                <a:cs typeface="Arial" panose="020B0604020202020204" pitchFamily="34" charset="0"/>
              </a:endParaRPr>
            </a:p>
            <a:p>
              <a:r>
                <a:rPr lang="en-US" sz="1600" dirty="0">
                  <a:solidFill>
                    <a:schemeClr val="bg1"/>
                  </a:solidFill>
                  <a:latin typeface="Arial" panose="020B0604020202020204" pitchFamily="34" charset="0"/>
                  <a:cs typeface="Arial" panose="020B0604020202020204" pitchFamily="34" charset="0"/>
                </a:rPr>
                <a:t>Where do you exist in the large overall market space? &amp; What is your secret sauce?</a:t>
              </a:r>
            </a:p>
          </p:txBody>
        </p:sp>
        <p:pic>
          <p:nvPicPr>
            <p:cNvPr id="6" name="Picture 5" descr="Image result for pegasus fininvest advisor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9547" y="0"/>
              <a:ext cx="810490" cy="810490"/>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TextBox 7">
            <a:extLst>
              <a:ext uri="{FF2B5EF4-FFF2-40B4-BE49-F238E27FC236}">
                <a16:creationId xmlns:a16="http://schemas.microsoft.com/office/drawing/2014/main" id="{8A414967-6C39-5B40-B17A-08A94F31CC76}"/>
              </a:ext>
            </a:extLst>
          </p:cNvPr>
          <p:cNvSpPr txBox="1"/>
          <p:nvPr/>
        </p:nvSpPr>
        <p:spPr>
          <a:xfrm>
            <a:off x="154756" y="1486233"/>
            <a:ext cx="11815281" cy="5273238"/>
          </a:xfrm>
          <a:prstGeom prst="rect">
            <a:avLst/>
          </a:prstGeom>
          <a:noFill/>
        </p:spPr>
        <p:txBody>
          <a:bodyPr wrap="square">
            <a:spAutoFit/>
          </a:bodyPr>
          <a:lstStyle/>
          <a:p>
            <a:pPr marL="46038" lvl="3" defTabSz="969963" eaLnBrk="0" hangingPunct="0">
              <a:spcBef>
                <a:spcPts val="1000"/>
              </a:spcBef>
              <a:spcAft>
                <a:spcPts val="600"/>
              </a:spcAft>
              <a:buSzPct val="125000"/>
              <a:defRPr/>
            </a:pPr>
            <a:r>
              <a:rPr lang="en-US" dirty="0">
                <a:solidFill>
                  <a:srgbClr val="002060"/>
                </a:solidFill>
              </a:rPr>
              <a:t>We are a startup presently and have developed corporate partnerships to offer the services developed under WAIU program.</a:t>
            </a:r>
          </a:p>
          <a:p>
            <a:pPr marL="46038" lvl="3" defTabSz="969963" eaLnBrk="0" hangingPunct="0">
              <a:spcBef>
                <a:spcPts val="1000"/>
              </a:spcBef>
              <a:spcAft>
                <a:spcPts val="600"/>
              </a:spcAft>
              <a:buSzPct val="125000"/>
              <a:defRPr/>
            </a:pPr>
            <a:r>
              <a:rPr lang="en-US" dirty="0">
                <a:solidFill>
                  <a:srgbClr val="002060"/>
                </a:solidFill>
              </a:rPr>
              <a:t>The key differentiators offered by our solution are:</a:t>
            </a:r>
          </a:p>
          <a:p>
            <a:pPr marL="331788" lvl="3" indent="-285750" defTabSz="969963" eaLnBrk="0" hangingPunct="0">
              <a:spcBef>
                <a:spcPts val="1000"/>
              </a:spcBef>
              <a:spcAft>
                <a:spcPts val="600"/>
              </a:spcAft>
              <a:buSzPct val="125000"/>
              <a:buFont typeface="Wingdings" pitchFamily="2" charset="2"/>
              <a:buChar char="ü"/>
              <a:defRPr/>
            </a:pPr>
            <a:r>
              <a:rPr lang="en-US" b="1" dirty="0">
                <a:solidFill>
                  <a:srgbClr val="002060"/>
                </a:solidFill>
              </a:rPr>
              <a:t>Technology innovations</a:t>
            </a:r>
            <a:r>
              <a:rPr lang="en-US" dirty="0">
                <a:solidFill>
                  <a:srgbClr val="002060"/>
                </a:solidFill>
              </a:rPr>
              <a:t>: In the digital age, the importance of ecommerce is well known however not comprehensively adopted by hospitality businesses. Sharing, socializing, gaming and more value for money are just some of the benefits we will introduce for the consumer, but at the same time the businesses will benefit from new entertainment, logistics and governance products to optimize their overall efficiency and return on investments.</a:t>
            </a:r>
          </a:p>
          <a:p>
            <a:pPr marL="331788" lvl="3" indent="-285750" defTabSz="969963" eaLnBrk="0" hangingPunct="0">
              <a:spcBef>
                <a:spcPts val="1000"/>
              </a:spcBef>
              <a:spcAft>
                <a:spcPts val="600"/>
              </a:spcAft>
              <a:buSzPct val="125000"/>
              <a:buFont typeface="Wingdings" pitchFamily="2" charset="2"/>
              <a:buChar char="ü"/>
              <a:defRPr/>
            </a:pPr>
            <a:r>
              <a:rPr lang="en-US" b="1" dirty="0">
                <a:solidFill>
                  <a:srgbClr val="002060"/>
                </a:solidFill>
              </a:rPr>
              <a:t>Cross industry products:  </a:t>
            </a:r>
            <a:r>
              <a:rPr lang="en-US" dirty="0">
                <a:solidFill>
                  <a:srgbClr val="002060"/>
                </a:solidFill>
              </a:rPr>
              <a:t>We will bring together a combination of financial, media and entertainment services to increase the overall hospitality experience of everyone involved in hospitality business. In addition, these service will have scope outside hospitality industry as well, and can be easily customized to service similar opportunities in other industries like manufacturing, real estate as well.</a:t>
            </a:r>
          </a:p>
          <a:p>
            <a:pPr marL="331788" lvl="3" indent="-285750" defTabSz="969963" eaLnBrk="0" hangingPunct="0">
              <a:spcBef>
                <a:spcPts val="1000"/>
              </a:spcBef>
              <a:spcAft>
                <a:spcPts val="600"/>
              </a:spcAft>
              <a:buSzPct val="125000"/>
              <a:buFont typeface="Wingdings" pitchFamily="2" charset="2"/>
              <a:buChar char="ü"/>
              <a:defRPr/>
            </a:pPr>
            <a:r>
              <a:rPr lang="en-US" b="1" dirty="0">
                <a:solidFill>
                  <a:srgbClr val="002060"/>
                </a:solidFill>
              </a:rPr>
              <a:t>Celebrity Branding</a:t>
            </a:r>
            <a:r>
              <a:rPr lang="en-US" dirty="0">
                <a:solidFill>
                  <a:srgbClr val="002060"/>
                </a:solidFill>
              </a:rPr>
              <a:t>: As hospitality is closely mapped to entertainment, we have taken specific steps to ensure our marketing and advertisement program involves popular but related names, whose influence will increase both reach and acceptance of our products, along with improving the average ticket size of the restaurant spend.</a:t>
            </a:r>
          </a:p>
          <a:p>
            <a:pPr marL="331788" lvl="3" indent="-285750" defTabSz="969963" eaLnBrk="0" hangingPunct="0">
              <a:spcBef>
                <a:spcPts val="1000"/>
              </a:spcBef>
              <a:spcAft>
                <a:spcPts val="600"/>
              </a:spcAft>
              <a:buSzPct val="125000"/>
              <a:buFont typeface="Wingdings" pitchFamily="2" charset="2"/>
              <a:buChar char="ü"/>
              <a:defRPr/>
            </a:pPr>
            <a:endParaRPr lang="en-US" dirty="0">
              <a:solidFill>
                <a:srgbClr val="002060"/>
              </a:solidFill>
            </a:endParaRPr>
          </a:p>
        </p:txBody>
      </p:sp>
    </p:spTree>
    <p:extLst>
      <p:ext uri="{BB962C8B-B14F-4D97-AF65-F5344CB8AC3E}">
        <p14:creationId xmlns:p14="http://schemas.microsoft.com/office/powerpoint/2010/main" val="1124365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483" y="1213735"/>
            <a:ext cx="11876926" cy="5012404"/>
          </a:xfrm>
        </p:spPr>
        <p:txBody>
          <a:bodyPr>
            <a:normAutofit fontScale="85000" lnSpcReduction="20000"/>
          </a:bodyPr>
          <a:lstStyle/>
          <a:p>
            <a:r>
              <a:rPr lang="en-US" altLang="en-US" dirty="0">
                <a:latin typeface="+mj-lt"/>
                <a:cs typeface="Arial" panose="020B0604020202020204" pitchFamily="34" charset="0"/>
              </a:rPr>
              <a:t>Where are your customers looking today and finding help? </a:t>
            </a:r>
            <a:r>
              <a:rPr lang="en-US" altLang="en-US" dirty="0">
                <a:solidFill>
                  <a:srgbClr val="00B0F0"/>
                </a:solidFill>
                <a:latin typeface="+mj-lt"/>
                <a:cs typeface="Arial" panose="020B0604020202020204" pitchFamily="34" charset="0"/>
              </a:rPr>
              <a:t>F&amp;B customers today are pampered to procure services at comfort of their home but our aim is to bring them back to restaurants to enjoy the full experience the restaurant has to offer, not just food. In addition, every restaurant staff also become our extended sales team and customer at the same time.</a:t>
            </a:r>
          </a:p>
          <a:p>
            <a:r>
              <a:rPr lang="en-US" altLang="en-US" dirty="0">
                <a:latin typeface="+mj-lt"/>
                <a:cs typeface="Arial" panose="020B0604020202020204" pitchFamily="34" charset="0"/>
              </a:rPr>
              <a:t>Where will you get in front of them? </a:t>
            </a:r>
            <a:r>
              <a:rPr lang="en-US" altLang="en-US" dirty="0">
                <a:solidFill>
                  <a:srgbClr val="00B0F0"/>
                </a:solidFill>
                <a:latin typeface="+mj-lt"/>
                <a:cs typeface="Arial" panose="020B0604020202020204" pitchFamily="34" charset="0"/>
              </a:rPr>
              <a:t>Our </a:t>
            </a:r>
            <a:r>
              <a:rPr lang="en-US" dirty="0">
                <a:solidFill>
                  <a:srgbClr val="00B0F0"/>
                </a:solidFill>
                <a:latin typeface="+mj-lt"/>
                <a:cs typeface="Arial" panose="020B0604020202020204" pitchFamily="34" charset="0"/>
              </a:rPr>
              <a:t>360</a:t>
            </a:r>
            <a:r>
              <a:rPr lang="en-IN" dirty="0">
                <a:solidFill>
                  <a:srgbClr val="00B0F0"/>
                </a:solidFill>
                <a:latin typeface="+mj-lt"/>
                <a:cs typeface="Arial" panose="020B0604020202020204" pitchFamily="34" charset="0"/>
              </a:rPr>
              <a:t>° solution will ensure visibility of our platform on all sorts of media like paper, digital, offline, </a:t>
            </a:r>
            <a:r>
              <a:rPr lang="en-IN" dirty="0" err="1">
                <a:solidFill>
                  <a:srgbClr val="00B0F0"/>
                </a:solidFill>
                <a:latin typeface="+mj-lt"/>
                <a:cs typeface="Arial" panose="020B0604020202020204" pitchFamily="34" charset="0"/>
              </a:rPr>
              <a:t>sms</a:t>
            </a:r>
            <a:r>
              <a:rPr lang="en-IN" dirty="0">
                <a:solidFill>
                  <a:srgbClr val="00B0F0"/>
                </a:solidFill>
                <a:latin typeface="+mj-lt"/>
                <a:cs typeface="Arial" panose="020B0604020202020204" pitchFamily="34" charset="0"/>
              </a:rPr>
              <a:t>/</a:t>
            </a:r>
            <a:r>
              <a:rPr lang="en-IN" dirty="0" err="1">
                <a:solidFill>
                  <a:srgbClr val="00B0F0"/>
                </a:solidFill>
                <a:latin typeface="+mj-lt"/>
                <a:cs typeface="Arial" panose="020B0604020202020204" pitchFamily="34" charset="0"/>
              </a:rPr>
              <a:t>whatsapp</a:t>
            </a:r>
            <a:r>
              <a:rPr lang="en-IN" dirty="0">
                <a:solidFill>
                  <a:srgbClr val="00B0F0"/>
                </a:solidFill>
                <a:latin typeface="+mj-lt"/>
                <a:cs typeface="Arial" panose="020B0604020202020204" pitchFamily="34" charset="0"/>
              </a:rPr>
              <a:t>, radio, TVC. In addition, there will be planned events like felicitation ceremonies for restaurant owners and festivals for consumers to learn more about our solution and benefit from launch offers and deals.</a:t>
            </a:r>
            <a:endParaRPr lang="en-US" altLang="en-US" dirty="0">
              <a:solidFill>
                <a:srgbClr val="00B0F0"/>
              </a:solidFill>
              <a:latin typeface="+mj-lt"/>
              <a:cs typeface="Arial" panose="020B0604020202020204" pitchFamily="34" charset="0"/>
            </a:endParaRPr>
          </a:p>
          <a:p>
            <a:r>
              <a:rPr lang="en-US" altLang="en-US" dirty="0">
                <a:latin typeface="+mj-lt"/>
                <a:cs typeface="Arial" panose="020B0604020202020204" pitchFamily="34" charset="0"/>
              </a:rPr>
              <a:t>How will you achieve your target growth rates? </a:t>
            </a:r>
            <a:r>
              <a:rPr lang="en-US" altLang="en-US" dirty="0">
                <a:solidFill>
                  <a:srgbClr val="00B0F0"/>
                </a:solidFill>
                <a:latin typeface="+mj-lt"/>
                <a:cs typeface="Arial" panose="020B0604020202020204" pitchFamily="34" charset="0"/>
              </a:rPr>
              <a:t>It’s a planned exercise in collaboration with our corporate and merchant partners, bonded with the marketing content with support from our media tie-ups. There is also a targeted sales and support programs which is constantly strive to reach the planned merchant &amp; consumer demography. Also we will have a phased project plan to ensure we always have a product in hand to reach with dynamics of the market behavior and competition.</a:t>
            </a:r>
          </a:p>
          <a:p>
            <a:r>
              <a:rPr lang="en-US" altLang="en-US" dirty="0">
                <a:latin typeface="+mj-lt"/>
                <a:cs typeface="Arial" panose="020B0604020202020204" pitchFamily="34" charset="0"/>
              </a:rPr>
              <a:t>What are the most important and unique channels and methods you will use to find and win customers? </a:t>
            </a:r>
            <a:r>
              <a:rPr lang="en-US" altLang="en-US" dirty="0">
                <a:solidFill>
                  <a:srgbClr val="00B0F0"/>
                </a:solidFill>
                <a:latin typeface="+mj-lt"/>
                <a:cs typeface="Arial" panose="020B0604020202020204" pitchFamily="34" charset="0"/>
              </a:rPr>
              <a:t>As mentioned above, our </a:t>
            </a:r>
            <a:r>
              <a:rPr lang="en-US" dirty="0">
                <a:solidFill>
                  <a:srgbClr val="00B0F0"/>
                </a:solidFill>
              </a:rPr>
              <a:t>360</a:t>
            </a:r>
            <a:r>
              <a:rPr lang="en-IN" dirty="0">
                <a:solidFill>
                  <a:srgbClr val="00B0F0"/>
                </a:solidFill>
              </a:rPr>
              <a:t>° marketing strategy will be omnipresent representing a range of products having appeal to a segregated but wide range of demography.</a:t>
            </a:r>
            <a:endParaRPr lang="en-US" altLang="en-US" dirty="0">
              <a:solidFill>
                <a:srgbClr val="00B0F0"/>
              </a:solidFill>
              <a:latin typeface="+mj-lt"/>
              <a:cs typeface="Arial" panose="020B0604020202020204" pitchFamily="34" charset="0"/>
            </a:endParaRPr>
          </a:p>
          <a:p>
            <a:r>
              <a:rPr lang="en-US" altLang="en-US" dirty="0">
                <a:latin typeface="+mj-lt"/>
                <a:cs typeface="Arial" panose="020B0604020202020204" pitchFamily="34" charset="0"/>
              </a:rPr>
              <a:t>How are you doing it differently than others in the space? </a:t>
            </a:r>
            <a:r>
              <a:rPr lang="en-US" altLang="en-US" dirty="0">
                <a:solidFill>
                  <a:srgbClr val="00B0F0"/>
                </a:solidFill>
                <a:latin typeface="+mj-lt"/>
                <a:cs typeface="Arial" panose="020B0604020202020204" pitchFamily="34" charset="0"/>
              </a:rPr>
              <a:t>We are adopting a market first strategy by developing focused solution for each segment of interest, instead of targeting the entire customer landscape.  Also the convergence of industries will expand the appeal to non-traditional services as well, which usually are often needed by customers.</a:t>
            </a:r>
          </a:p>
          <a:p>
            <a:r>
              <a:rPr lang="en-US" altLang="en-US" dirty="0">
                <a:latin typeface="+mj-lt"/>
                <a:cs typeface="Arial" panose="020B0604020202020204" pitchFamily="34" charset="0"/>
              </a:rPr>
              <a:t>Product/service development plans? </a:t>
            </a:r>
            <a:r>
              <a:rPr lang="en-US" altLang="en-US" dirty="0">
                <a:solidFill>
                  <a:srgbClr val="00B0F0"/>
                </a:solidFill>
                <a:latin typeface="+mj-lt"/>
                <a:cs typeface="Arial" panose="020B0604020202020204" pitchFamily="34" charset="0"/>
              </a:rPr>
              <a:t>We have a phased development, launch and expansion plan. At an overview level, we are developing a credit product on priority to launch in one city first. Once the solution has been stabilized and self-sustaining, we will expand it horizontally and vertically to more restaurants and geographies. While at it, we will also be developing and launching more follow-up products to stable geographies as &amp; when we meet those milestones and KPIs.</a:t>
            </a:r>
          </a:p>
        </p:txBody>
      </p:sp>
      <p:grpSp>
        <p:nvGrpSpPr>
          <p:cNvPr id="4" name="Group 3"/>
          <p:cNvGrpSpPr/>
          <p:nvPr/>
        </p:nvGrpSpPr>
        <p:grpSpPr>
          <a:xfrm>
            <a:off x="0" y="0"/>
            <a:ext cx="12192000" cy="779318"/>
            <a:chOff x="0" y="0"/>
            <a:chExt cx="12192000" cy="810490"/>
          </a:xfrm>
        </p:grpSpPr>
        <p:sp>
          <p:nvSpPr>
            <p:cNvPr id="5" name="Title 1">
              <a:extLst>
                <a:ext uri="{FF2B5EF4-FFF2-40B4-BE49-F238E27FC236}">
                  <a16:creationId xmlns:a16="http://schemas.microsoft.com/office/drawing/2014/main" id="{497318D6-0F02-40BC-9087-90716D47A716}"/>
                </a:ext>
              </a:extLst>
            </p:cNvPr>
            <p:cNvSpPr txBox="1">
              <a:spLocks/>
            </p:cNvSpPr>
            <p:nvPr/>
          </p:nvSpPr>
          <p:spPr>
            <a:xfrm>
              <a:off x="0" y="0"/>
              <a:ext cx="12192000" cy="779318"/>
            </a:xfrm>
            <a:prstGeom prst="rect">
              <a:avLst/>
            </a:prstGeom>
            <a:solidFill>
              <a:srgbClr val="0070C0"/>
            </a:solidFill>
          </p:spPr>
          <p:txBody>
            <a:bodyPr anchor="ctr">
              <a:noAutofit/>
            </a:bodyPr>
            <a:lstStyle>
              <a:defPPr>
                <a:defRPr lang="en-US"/>
              </a:defPPr>
              <a:lvl1pPr>
                <a:lnSpc>
                  <a:spcPct val="90000"/>
                </a:lnSpc>
                <a:spcBef>
                  <a:spcPct val="0"/>
                </a:spcBef>
                <a:buNone/>
                <a:defRPr sz="2400" b="1">
                  <a:solidFill>
                    <a:schemeClr val="accent5">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sz="3200" dirty="0">
                  <a:solidFill>
                    <a:schemeClr val="bg1"/>
                  </a:solidFill>
                  <a:latin typeface="Arial" panose="020B0604020202020204" pitchFamily="34" charset="0"/>
                  <a:cs typeface="Arial" panose="020B0604020202020204" pitchFamily="34" charset="0"/>
                </a:rPr>
                <a:t>Market Approach &amp; Growth</a:t>
              </a:r>
            </a:p>
          </p:txBody>
        </p:sp>
        <p:pic>
          <p:nvPicPr>
            <p:cNvPr id="6" name="Picture 5" descr="Image result for pegasus fininvest advisor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9547" y="0"/>
              <a:ext cx="810490" cy="8104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17808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0"/>
            <a:ext cx="12192000" cy="779318"/>
            <a:chOff x="0" y="0"/>
            <a:chExt cx="12192000" cy="810490"/>
          </a:xfrm>
        </p:grpSpPr>
        <p:sp>
          <p:nvSpPr>
            <p:cNvPr id="4" name="Title 1">
              <a:extLst>
                <a:ext uri="{FF2B5EF4-FFF2-40B4-BE49-F238E27FC236}">
                  <a16:creationId xmlns:a16="http://schemas.microsoft.com/office/drawing/2014/main" id="{497318D6-0F02-40BC-9087-90716D47A716}"/>
                </a:ext>
              </a:extLst>
            </p:cNvPr>
            <p:cNvSpPr txBox="1">
              <a:spLocks/>
            </p:cNvSpPr>
            <p:nvPr/>
          </p:nvSpPr>
          <p:spPr>
            <a:xfrm>
              <a:off x="0" y="0"/>
              <a:ext cx="12192000" cy="779318"/>
            </a:xfrm>
            <a:prstGeom prst="rect">
              <a:avLst/>
            </a:prstGeom>
            <a:solidFill>
              <a:srgbClr val="0070C0"/>
            </a:solidFill>
          </p:spPr>
          <p:txBody>
            <a:bodyPr anchor="ctr">
              <a:noAutofit/>
            </a:bodyPr>
            <a:lstStyle>
              <a:defPPr>
                <a:defRPr lang="en-US"/>
              </a:defPPr>
              <a:lvl1pPr>
                <a:lnSpc>
                  <a:spcPct val="90000"/>
                </a:lnSpc>
                <a:spcBef>
                  <a:spcPct val="0"/>
                </a:spcBef>
                <a:buNone/>
                <a:defRPr sz="2400" b="1">
                  <a:solidFill>
                    <a:schemeClr val="accent5">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sz="3200" dirty="0">
                  <a:solidFill>
                    <a:schemeClr val="bg1"/>
                  </a:solidFill>
                  <a:latin typeface="Arial" panose="020B0604020202020204" pitchFamily="34" charset="0"/>
                  <a:cs typeface="Arial" panose="020B0604020202020204" pitchFamily="34" charset="0"/>
                </a:rPr>
                <a:t>Revenue Model </a:t>
              </a:r>
              <a:r>
                <a:rPr lang="en-IN" sz="1600" dirty="0">
                  <a:solidFill>
                    <a:schemeClr val="bg1"/>
                  </a:solidFill>
                  <a:latin typeface="Arial" panose="020B0604020202020204" pitchFamily="34" charset="0"/>
                  <a:cs typeface="Arial" panose="020B0604020202020204" pitchFamily="34" charset="0"/>
                </a:rPr>
                <a:t>How do you make money?</a:t>
              </a:r>
              <a:r>
                <a:rPr lang="en-US" altLang="en-US" sz="1600" dirty="0">
                  <a:solidFill>
                    <a:schemeClr val="bg1"/>
                  </a:solidFill>
                  <a:latin typeface="Arial" panose="020B0604020202020204" pitchFamily="34" charset="0"/>
                  <a:cs typeface="Arial" panose="020B0604020202020204" pitchFamily="34" charset="0"/>
                </a:rPr>
                <a:t>  </a:t>
              </a:r>
            </a:p>
          </p:txBody>
        </p:sp>
        <p:pic>
          <p:nvPicPr>
            <p:cNvPr id="5" name="Picture 4" descr="Image result for pegasus fininvest advisor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9547" y="0"/>
              <a:ext cx="810490" cy="81049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A1951B36-EA36-3248-9249-CD971175D305}"/>
              </a:ext>
            </a:extLst>
          </p:cNvPr>
          <p:cNvSpPr txBox="1"/>
          <p:nvPr/>
        </p:nvSpPr>
        <p:spPr>
          <a:xfrm>
            <a:off x="154756" y="1486233"/>
            <a:ext cx="11815281" cy="4714111"/>
          </a:xfrm>
          <a:prstGeom prst="rect">
            <a:avLst/>
          </a:prstGeom>
          <a:noFill/>
        </p:spPr>
        <p:txBody>
          <a:bodyPr wrap="square">
            <a:spAutoFit/>
          </a:bodyPr>
          <a:lstStyle/>
          <a:p>
            <a:pPr marL="331788" lvl="3" indent="-285750" defTabSz="969963" eaLnBrk="0" hangingPunct="0">
              <a:spcBef>
                <a:spcPts val="300"/>
              </a:spcBef>
              <a:spcAft>
                <a:spcPts val="300"/>
              </a:spcAft>
              <a:buSzPct val="125000"/>
              <a:buFont typeface="Wingdings" panose="05000000000000000000" pitchFamily="2" charset="2"/>
              <a:buChar char="v"/>
              <a:defRPr/>
            </a:pPr>
            <a:r>
              <a:rPr lang="en-US" sz="2400" b="1" dirty="0">
                <a:solidFill>
                  <a:srgbClr val="002060"/>
                </a:solidFill>
              </a:rPr>
              <a:t>We have several revenue stream which will be introduced in a phased manner and here is a brief summary:</a:t>
            </a:r>
            <a:endParaRPr lang="en-US" dirty="0">
              <a:solidFill>
                <a:srgbClr val="002060"/>
              </a:solidFill>
            </a:endParaRPr>
          </a:p>
          <a:p>
            <a:pPr marL="46038" lvl="3" defTabSz="969963" eaLnBrk="0" hangingPunct="0">
              <a:spcBef>
                <a:spcPts val="100"/>
              </a:spcBef>
              <a:spcAft>
                <a:spcPts val="100"/>
              </a:spcAft>
              <a:buSzPct val="125000"/>
              <a:defRPr/>
            </a:pPr>
            <a:r>
              <a:rPr lang="en-US" b="1" u="sng" dirty="0">
                <a:solidFill>
                  <a:srgbClr val="7030A0"/>
                </a:solidFill>
              </a:rPr>
              <a:t>Phase One:</a:t>
            </a:r>
          </a:p>
          <a:p>
            <a:pPr marL="388938" lvl="3" indent="-342900" defTabSz="969963" eaLnBrk="0" hangingPunct="0">
              <a:spcBef>
                <a:spcPts val="100"/>
              </a:spcBef>
              <a:spcAft>
                <a:spcPts val="100"/>
              </a:spcAft>
              <a:buSzPct val="125000"/>
              <a:buFont typeface="Wingdings" pitchFamily="2" charset="2"/>
              <a:buChar char="Ø"/>
              <a:defRPr/>
            </a:pPr>
            <a:r>
              <a:rPr lang="en-US" b="1" dirty="0">
                <a:solidFill>
                  <a:srgbClr val="00B050"/>
                </a:solidFill>
              </a:rPr>
              <a:t>Credit services: The revenue will be generated from commission charged to the restaurants, for bringing new and high-spending consumers to their premises.</a:t>
            </a:r>
          </a:p>
          <a:p>
            <a:pPr marL="388938" lvl="3" indent="-342900" defTabSz="969963" eaLnBrk="0" hangingPunct="0">
              <a:spcBef>
                <a:spcPts val="100"/>
              </a:spcBef>
              <a:spcAft>
                <a:spcPts val="100"/>
              </a:spcAft>
              <a:buSzPct val="125000"/>
              <a:buFont typeface="Wingdings" pitchFamily="2" charset="2"/>
              <a:buChar char="Ø"/>
              <a:defRPr/>
            </a:pPr>
            <a:endParaRPr lang="en-US" dirty="0">
              <a:solidFill>
                <a:srgbClr val="00B0F0"/>
              </a:solidFill>
            </a:endParaRPr>
          </a:p>
          <a:p>
            <a:pPr marL="46038" lvl="3" defTabSz="969963" eaLnBrk="0" hangingPunct="0">
              <a:spcBef>
                <a:spcPts val="100"/>
              </a:spcBef>
              <a:spcAft>
                <a:spcPts val="100"/>
              </a:spcAft>
              <a:buSzPct val="125000"/>
              <a:defRPr/>
            </a:pPr>
            <a:r>
              <a:rPr lang="en-US" b="1" u="sng" dirty="0">
                <a:solidFill>
                  <a:srgbClr val="7030A0"/>
                </a:solidFill>
              </a:rPr>
              <a:t>Phase Two:</a:t>
            </a:r>
            <a:endParaRPr lang="en-US" dirty="0">
              <a:solidFill>
                <a:srgbClr val="7030A0"/>
              </a:solidFill>
            </a:endParaRPr>
          </a:p>
          <a:p>
            <a:pPr marL="388938" lvl="3" indent="-342900" defTabSz="969963" eaLnBrk="0" hangingPunct="0">
              <a:spcBef>
                <a:spcPts val="100"/>
              </a:spcBef>
              <a:spcAft>
                <a:spcPts val="100"/>
              </a:spcAft>
              <a:buSzPct val="125000"/>
              <a:buFont typeface="Wingdings" pitchFamily="2" charset="2"/>
              <a:buChar char="Ø"/>
              <a:defRPr/>
            </a:pPr>
            <a:r>
              <a:rPr lang="en-US" b="1" dirty="0">
                <a:solidFill>
                  <a:srgbClr val="00B050"/>
                </a:solidFill>
              </a:rPr>
              <a:t>F&amp;B services:  A new range of consumer driven offerings will allow higher traction at the restaurants, for which restaurants will need to pay platform and payment gateway charges.</a:t>
            </a:r>
          </a:p>
          <a:p>
            <a:pPr marL="388938" lvl="3" indent="-342900" defTabSz="969963" eaLnBrk="0" hangingPunct="0">
              <a:spcBef>
                <a:spcPts val="100"/>
              </a:spcBef>
              <a:spcAft>
                <a:spcPts val="100"/>
              </a:spcAft>
              <a:buSzPct val="125000"/>
              <a:buFont typeface="Wingdings" pitchFamily="2" charset="2"/>
              <a:buChar char="Ø"/>
              <a:defRPr/>
            </a:pPr>
            <a:endParaRPr lang="en-US" b="1" dirty="0">
              <a:solidFill>
                <a:srgbClr val="00B050"/>
              </a:solidFill>
            </a:endParaRPr>
          </a:p>
          <a:p>
            <a:pPr marL="46038" lvl="3" defTabSz="969963" eaLnBrk="0" hangingPunct="0">
              <a:spcBef>
                <a:spcPts val="100"/>
              </a:spcBef>
              <a:spcAft>
                <a:spcPts val="100"/>
              </a:spcAft>
              <a:buSzPct val="125000"/>
              <a:defRPr/>
            </a:pPr>
            <a:r>
              <a:rPr lang="en-US" b="1" u="sng" dirty="0">
                <a:solidFill>
                  <a:srgbClr val="7030A0"/>
                </a:solidFill>
              </a:rPr>
              <a:t>Phase Three:</a:t>
            </a:r>
            <a:endParaRPr lang="en-US" dirty="0">
              <a:solidFill>
                <a:srgbClr val="7030A0"/>
              </a:solidFill>
            </a:endParaRPr>
          </a:p>
          <a:p>
            <a:pPr marL="388938" lvl="3" indent="-342900" defTabSz="969963" eaLnBrk="0" hangingPunct="0">
              <a:spcBef>
                <a:spcPts val="100"/>
              </a:spcBef>
              <a:spcAft>
                <a:spcPts val="100"/>
              </a:spcAft>
              <a:buSzPct val="125000"/>
              <a:buFont typeface="Wingdings" pitchFamily="2" charset="2"/>
              <a:buChar char="Ø"/>
              <a:defRPr/>
            </a:pPr>
            <a:r>
              <a:rPr lang="en-US" b="1" dirty="0">
                <a:solidFill>
                  <a:srgbClr val="00B050"/>
                </a:solidFill>
              </a:rPr>
              <a:t>Subscription services: For special services like entertainment and governance, we will sign-up restaurants having the facilities to utilize and offer those services to their customer, based on a subscription fee.</a:t>
            </a:r>
          </a:p>
          <a:p>
            <a:pPr marL="388938" lvl="3" indent="-342900" defTabSz="969963" eaLnBrk="0" hangingPunct="0">
              <a:spcBef>
                <a:spcPts val="100"/>
              </a:spcBef>
              <a:spcAft>
                <a:spcPts val="100"/>
              </a:spcAft>
              <a:buSzPct val="125000"/>
              <a:buFont typeface="Wingdings" pitchFamily="2" charset="2"/>
              <a:buChar char="Ø"/>
              <a:defRPr/>
            </a:pPr>
            <a:endParaRPr lang="en-US" b="1" dirty="0">
              <a:solidFill>
                <a:srgbClr val="00B050"/>
              </a:solidFill>
            </a:endParaRPr>
          </a:p>
          <a:p>
            <a:pPr marL="388938" lvl="3" indent="-342900" defTabSz="969963" eaLnBrk="0" hangingPunct="0">
              <a:spcBef>
                <a:spcPts val="100"/>
              </a:spcBef>
              <a:spcAft>
                <a:spcPts val="100"/>
              </a:spcAft>
              <a:buSzPct val="125000"/>
              <a:buFont typeface="Wingdings" pitchFamily="2" charset="2"/>
              <a:buChar char="Ø"/>
              <a:defRPr/>
            </a:pPr>
            <a:endParaRPr lang="en-US" b="1" dirty="0">
              <a:solidFill>
                <a:srgbClr val="00B050"/>
              </a:solidFill>
            </a:endParaRPr>
          </a:p>
        </p:txBody>
      </p:sp>
    </p:spTree>
    <p:extLst>
      <p:ext uri="{BB962C8B-B14F-4D97-AF65-F5344CB8AC3E}">
        <p14:creationId xmlns:p14="http://schemas.microsoft.com/office/powerpoint/2010/main" val="1016376871"/>
      </p:ext>
    </p:extLst>
  </p:cSld>
  <p:clrMapOvr>
    <a:masterClrMapping/>
  </p:clrMapOvr>
</p:sld>
</file>

<file path=ppt/theme/theme1.xml><?xml version="1.0" encoding="utf-8"?>
<a:theme xmlns:a="http://schemas.openxmlformats.org/drawingml/2006/main" name="Retrospec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Gill Sans MT">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1662</TotalTime>
  <Words>2013</Words>
  <Application>Microsoft Macintosh PowerPoint</Application>
  <PresentationFormat>Widescreen</PresentationFormat>
  <Paragraphs>163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 Antiqua</vt:lpstr>
      <vt:lpstr>Calibri</vt:lpstr>
      <vt:lpstr>Gill Sans MT</vt:lpstr>
      <vt:lpstr>Wingdings</vt:lpstr>
      <vt:lpstr>Retrospect</vt:lpstr>
      <vt:lpstr>[Truevibez Pvt. Ltd.]</vt:lpstr>
      <vt:lpstr>Instructions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Shivam</dc:creator>
  <cp:lastModifiedBy>Alok Sambuddha</cp:lastModifiedBy>
  <cp:revision>116</cp:revision>
  <dcterms:created xsi:type="dcterms:W3CDTF">2015-03-20T09:42:58Z</dcterms:created>
  <dcterms:modified xsi:type="dcterms:W3CDTF">2022-01-10T07:20:53Z</dcterms:modified>
</cp:coreProperties>
</file>