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2"/>
  </p:notesMasterIdLst>
  <p:sldIdLst>
    <p:sldId id="260" r:id="rId2"/>
    <p:sldId id="282" r:id="rId3"/>
    <p:sldId id="283" r:id="rId4"/>
    <p:sldId id="285" r:id="rId5"/>
    <p:sldId id="325" r:id="rId6"/>
    <p:sldId id="324" r:id="rId7"/>
    <p:sldId id="277" r:id="rId8"/>
    <p:sldId id="321" r:id="rId9"/>
    <p:sldId id="327"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Sambuddha" initials="AS" lastIdx="2" clrIdx="0">
    <p:extLst>
      <p:ext uri="{19B8F6BF-5375-455C-9EA6-DF929625EA0E}">
        <p15:presenceInfo xmlns:p15="http://schemas.microsoft.com/office/powerpoint/2012/main" userId="S::alok.sambuddha1@aexp.com::d88f7542-2bc4-4ac8-b320-9b35e471aa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9" autoAdjust="0"/>
    <p:restoredTop sz="94434" autoAdjust="0"/>
  </p:normalViewPr>
  <p:slideViewPr>
    <p:cSldViewPr snapToGrid="0">
      <p:cViewPr varScale="1">
        <p:scale>
          <a:sx n="124" d="100"/>
          <a:sy n="124" d="100"/>
        </p:scale>
        <p:origin x="1040"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3/10/22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323138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6</a:t>
            </a:fld>
            <a:endParaRPr lang="en-US" dirty="0"/>
          </a:p>
        </p:txBody>
      </p:sp>
    </p:spTree>
    <p:extLst>
      <p:ext uri="{BB962C8B-B14F-4D97-AF65-F5344CB8AC3E}">
        <p14:creationId xmlns:p14="http://schemas.microsoft.com/office/powerpoint/2010/main" val="270142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7</a:t>
            </a:fld>
            <a:endParaRPr lang="en-US" dirty="0"/>
          </a:p>
        </p:txBody>
      </p:sp>
    </p:spTree>
    <p:extLst>
      <p:ext uri="{BB962C8B-B14F-4D97-AF65-F5344CB8AC3E}">
        <p14:creationId xmlns:p14="http://schemas.microsoft.com/office/powerpoint/2010/main" val="98462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8</a:t>
            </a:fld>
            <a:endParaRPr lang="en-US" dirty="0"/>
          </a:p>
        </p:txBody>
      </p:sp>
    </p:spTree>
    <p:extLst>
      <p:ext uri="{BB962C8B-B14F-4D97-AF65-F5344CB8AC3E}">
        <p14:creationId xmlns:p14="http://schemas.microsoft.com/office/powerpoint/2010/main" val="289677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3/10/22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3/10/22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3/10/22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3/10/22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3/10/22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3/10/22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3/10/22</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3/10/22</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3/10/22</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3/10/22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3/10/22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3/10/22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0.png"/><Relationship Id="rId17" Type="http://schemas.openxmlformats.org/officeDocument/2006/relationships/hyperlink" Target="mailto:Alok.Sambuddha@hotel24k.com" TargetMode="External"/><Relationship Id="rId2" Type="http://schemas.openxmlformats.org/officeDocument/2006/relationships/image" Target="../media/image2.png"/><Relationship Id="rId16" Type="http://schemas.openxmlformats.org/officeDocument/2006/relationships/hyperlink" Target="mailto:RajeshKarandikar@hotel24k.com"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9.png"/><Relationship Id="rId5" Type="http://schemas.openxmlformats.org/officeDocument/2006/relationships/image" Target="../media/image5.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7.tiff"/><Relationship Id="rId5" Type="http://schemas.openxmlformats.org/officeDocument/2006/relationships/image" Target="../media/image5.png"/><Relationship Id="rId10" Type="http://schemas.openxmlformats.org/officeDocument/2006/relationships/image" Target="../media/image16.tiff"/><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85914" y="1091297"/>
            <a:ext cx="8786812" cy="5111401"/>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WAIŪ– </a:t>
            </a:r>
            <a:r>
              <a:rPr lang="en-US" sz="3200" dirty="0">
                <a:solidFill>
                  <a:schemeClr val="accent5">
                    <a:lumMod val="75000"/>
                  </a:schemeClr>
                </a:solidFill>
                <a:latin typeface="Arial Black" panose="020B0A04020102020204" pitchFamily="34" charset="0"/>
              </a:rPr>
              <a:t>A Celebration Of Sharing Happiness</a:t>
            </a:r>
            <a:endParaRPr lang="en-US" sz="32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09"/>
            <a:ext cx="7516941" cy="41436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10</a:t>
            </a:fld>
            <a:endParaRPr lang="en-US" dirty="0"/>
          </a:p>
        </p:txBody>
      </p:sp>
      <p:sp>
        <p:nvSpPr>
          <p:cNvPr id="28" name="TextBox 27">
            <a:extLst>
              <a:ext uri="{FF2B5EF4-FFF2-40B4-BE49-F238E27FC236}">
                <a16:creationId xmlns:a16="http://schemas.microsoft.com/office/drawing/2014/main" id="{B60B54D2-65EC-1843-8027-47FCED753EED}"/>
              </a:ext>
            </a:extLst>
          </p:cNvPr>
          <p:cNvSpPr txBox="1"/>
          <p:nvPr/>
        </p:nvSpPr>
        <p:spPr>
          <a:xfrm>
            <a:off x="6658187" y="3698130"/>
            <a:ext cx="3400213" cy="1731243"/>
          </a:xfrm>
          <a:prstGeom prst="rect">
            <a:avLst/>
          </a:prstGeom>
          <a:noFill/>
        </p:spPr>
        <p:txBody>
          <a:bodyPr wrap="square" tIns="0">
            <a:spAutoFit/>
          </a:bodyPr>
          <a:lstStyle/>
          <a:p>
            <a:pPr marL="46038" lvl="3" algn="just" defTabSz="969963" eaLnBrk="0" hangingPunct="0">
              <a:buSzPct val="125000"/>
              <a:defRPr/>
            </a:pPr>
            <a:r>
              <a:rPr lang="en-US" sz="1600" b="1" dirty="0">
                <a:solidFill>
                  <a:schemeClr val="bg1"/>
                </a:solidFill>
                <a:latin typeface="+mj-lt"/>
              </a:rPr>
              <a:t>Rajesh Karandikar : +91 98507 88899</a:t>
            </a:r>
          </a:p>
          <a:p>
            <a:pPr marL="46038" lvl="3" algn="just" defTabSz="969963" eaLnBrk="0" hangingPunct="0">
              <a:spcBef>
                <a:spcPts val="300"/>
              </a:spcBef>
              <a:buSzPct val="125000"/>
              <a:defRPr/>
            </a:pPr>
            <a:r>
              <a:rPr lang="en-US" sz="1400" b="1" dirty="0">
                <a:solidFill>
                  <a:schemeClr val="bg1"/>
                </a:solidFill>
                <a:latin typeface="+mj-lt"/>
                <a:hlinkClick r:id="rId16">
                  <a:extLst>
                    <a:ext uri="{A12FA001-AC4F-418D-AE19-62706E023703}">
                      <ahyp:hlinkClr xmlns:ahyp="http://schemas.microsoft.com/office/drawing/2018/hyperlinkcolor" val="tx"/>
                    </a:ext>
                  </a:extLst>
                </a:hlinkClick>
              </a:rPr>
              <a:t>RajeshKarandikar@hotel24k.com</a:t>
            </a:r>
            <a:endParaRPr lang="en-US" sz="1400" b="1" dirty="0">
              <a:solidFill>
                <a:schemeClr val="bg1"/>
              </a:solidFill>
              <a:latin typeface="+mj-lt"/>
            </a:endParaRPr>
          </a:p>
          <a:p>
            <a:pPr marL="46038" lvl="3" algn="just" defTabSz="969963" eaLnBrk="0" hangingPunct="0">
              <a:spcBef>
                <a:spcPts val="300"/>
              </a:spcBef>
              <a:buSzPct val="125000"/>
              <a:defRPr/>
            </a:pPr>
            <a:endParaRPr lang="en-US" sz="1400" b="1" dirty="0">
              <a:solidFill>
                <a:schemeClr val="bg1"/>
              </a:solidFill>
              <a:latin typeface="+mj-lt"/>
            </a:endParaRPr>
          </a:p>
          <a:p>
            <a:pPr marL="46038" lvl="3" algn="just" defTabSz="969963" eaLnBrk="0" hangingPunct="0">
              <a:buSzPct val="125000"/>
              <a:defRPr/>
            </a:pPr>
            <a:endParaRPr lang="en-US" sz="1400" b="1" dirty="0">
              <a:solidFill>
                <a:schemeClr val="bg1"/>
              </a:solidFill>
              <a:latin typeface="+mj-lt"/>
            </a:endParaRPr>
          </a:p>
          <a:p>
            <a:pPr marL="46038" lvl="3" algn="just" defTabSz="969963" eaLnBrk="0" hangingPunct="0">
              <a:buSzPct val="125000"/>
              <a:defRPr/>
            </a:pPr>
            <a:r>
              <a:rPr lang="en-US" sz="1600" b="1" dirty="0">
                <a:solidFill>
                  <a:schemeClr val="bg1"/>
                </a:solidFill>
                <a:latin typeface="+mj-lt"/>
              </a:rPr>
              <a:t>Alok Sambuddha   : +91 80800 71197</a:t>
            </a:r>
          </a:p>
          <a:p>
            <a:pPr marL="46038" lvl="3" algn="just" defTabSz="969963" eaLnBrk="0" hangingPunct="0">
              <a:spcBef>
                <a:spcPts val="300"/>
              </a:spcBef>
              <a:buSzPct val="125000"/>
              <a:defRPr/>
            </a:pPr>
            <a:r>
              <a:rPr lang="en-US" sz="1400" b="1" dirty="0">
                <a:solidFill>
                  <a:schemeClr val="bg1"/>
                </a:solidFill>
                <a:hlinkClick r:id="rId17">
                  <a:extLst>
                    <a:ext uri="{A12FA001-AC4F-418D-AE19-62706E023703}">
                      <ahyp:hlinkClr xmlns:ahyp="http://schemas.microsoft.com/office/drawing/2018/hyperlinkcolor" val="tx"/>
                    </a:ext>
                  </a:extLst>
                </a:hlinkClick>
              </a:rPr>
              <a:t>Alok.Sambuddha@hotel24k.com</a:t>
            </a:r>
            <a:endParaRPr lang="en-US" sz="1400" b="1" dirty="0">
              <a:solidFill>
                <a:schemeClr val="bg1"/>
              </a:solidFill>
            </a:endParaRPr>
          </a:p>
          <a:p>
            <a:pPr marL="46038" lvl="3" algn="just" defTabSz="969963" eaLnBrk="0" hangingPunct="0">
              <a:buSzPct val="125000"/>
              <a:defRPr/>
            </a:pPr>
            <a:endParaRPr lang="en-US" sz="1400" b="1" dirty="0">
              <a:solidFill>
                <a:schemeClr val="bg1"/>
              </a:solidFill>
            </a:endParaRPr>
          </a:p>
        </p:txBody>
      </p:sp>
    </p:spTree>
    <p:extLst>
      <p:ext uri="{BB962C8B-B14F-4D97-AF65-F5344CB8AC3E}">
        <p14:creationId xmlns:p14="http://schemas.microsoft.com/office/powerpoint/2010/main" val="33527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Pvt. Ltd. :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a:t>
            </a:r>
            <a:r>
              <a:rPr lang="en-US" sz="1900" b="1" dirty="0">
                <a:solidFill>
                  <a:srgbClr val="002060"/>
                </a:solidFill>
              </a:rPr>
              <a:t>WAIU</a:t>
            </a:r>
            <a:r>
              <a:rPr lang="en-US" sz="1900" dirty="0">
                <a:solidFill>
                  <a:srgbClr val="002060"/>
                </a:solidFill>
              </a:rPr>
              <a:t>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383584" y="388561"/>
            <a:ext cx="831222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WAIŪ : Vision &amp; Key Features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sp>
        <p:nvSpPr>
          <p:cNvPr id="23" name="TextBox 22">
            <a:extLst>
              <a:ext uri="{FF2B5EF4-FFF2-40B4-BE49-F238E27FC236}">
                <a16:creationId xmlns:a16="http://schemas.microsoft.com/office/drawing/2014/main" id="{2F625FE3-0B47-944C-9BD0-B987E772ECD0}"/>
              </a:ext>
            </a:extLst>
          </p:cNvPr>
          <p:cNvSpPr txBox="1"/>
          <p:nvPr/>
        </p:nvSpPr>
        <p:spPr>
          <a:xfrm>
            <a:off x="1321940" y="1175506"/>
            <a:ext cx="10267309" cy="4885953"/>
          </a:xfrm>
          <a:prstGeom prst="rect">
            <a:avLst/>
          </a:prstGeom>
          <a:noFill/>
        </p:spPr>
        <p:txBody>
          <a:bodyPr wrap="square" rtlCol="0">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000" b="1" dirty="0">
                <a:solidFill>
                  <a:srgbClr val="002060"/>
                </a:solidFill>
              </a:rPr>
              <a:t>Vision:</a:t>
            </a:r>
          </a:p>
          <a:p>
            <a:pPr marL="46038" lvl="3" algn="just" defTabSz="969963" eaLnBrk="0" hangingPunct="0">
              <a:spcBef>
                <a:spcPts val="300"/>
              </a:spcBef>
              <a:spcAft>
                <a:spcPts val="300"/>
              </a:spcAft>
              <a:buSzPct val="125000"/>
              <a:defRPr/>
            </a:pPr>
            <a:r>
              <a:rPr lang="en-US" sz="16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300"/>
              </a:spcBef>
              <a:spcAft>
                <a:spcPts val="300"/>
              </a:spcAft>
              <a:buSzPct val="125000"/>
              <a:defRPr/>
            </a:pPr>
            <a:endParaRPr lang="en-US" sz="1600" dirty="0">
              <a:solidFill>
                <a:srgbClr val="002060"/>
              </a:solidFill>
            </a:endParaRPr>
          </a:p>
          <a:p>
            <a:pPr marL="331788" lvl="3" indent="-285750" defTabSz="969963" eaLnBrk="0" hangingPunct="0">
              <a:spcBef>
                <a:spcPts val="300"/>
              </a:spcBef>
              <a:spcAft>
                <a:spcPts val="300"/>
              </a:spcAft>
              <a:buSzPct val="125000"/>
              <a:buFont typeface="Wingdings" panose="05000000000000000000" pitchFamily="2" charset="2"/>
              <a:buChar char="v"/>
              <a:defRPr/>
            </a:pPr>
            <a:r>
              <a:rPr lang="en-US" sz="2000" b="1" dirty="0">
                <a:solidFill>
                  <a:srgbClr val="002060"/>
                </a:solidFill>
              </a:rPr>
              <a:t>Next Level Hospitality Service Offerings</a:t>
            </a:r>
          </a:p>
          <a:p>
            <a:pPr marL="46038" lvl="3" defTabSz="969963" eaLnBrk="0" hangingPunct="0">
              <a:spcBef>
                <a:spcPts val="1000"/>
              </a:spcBef>
              <a:spcAft>
                <a:spcPts val="600"/>
              </a:spcAft>
              <a:buSzPct val="125000"/>
              <a:defRPr/>
            </a:pPr>
            <a:r>
              <a:rPr lang="en-US" sz="1600" dirty="0">
                <a:solidFill>
                  <a:srgbClr val="002060"/>
                </a:solidFill>
              </a:rPr>
              <a:t>WAIU aims to introduce industry first features in hospitality, keeping the best interest of Restaurant owners and their underserved staff in mind, not just the customers. Key services offered by WAIU are:</a:t>
            </a:r>
          </a:p>
          <a:p>
            <a:pPr marL="46038" lvl="3" defTabSz="969963" eaLnBrk="0" hangingPunct="0">
              <a:spcBef>
                <a:spcPts val="100"/>
              </a:spcBef>
              <a:spcAft>
                <a:spcPts val="100"/>
              </a:spcAft>
              <a:buSzPct val="125000"/>
              <a:defRPr/>
            </a:pPr>
            <a:r>
              <a:rPr lang="en-US" sz="1600" b="1" u="sng" dirty="0">
                <a:solidFill>
                  <a:srgbClr val="00B050"/>
                </a:solidFill>
              </a:rPr>
              <a:t>Phase One:</a:t>
            </a:r>
          </a:p>
          <a:p>
            <a:pPr marL="388938" lvl="3" indent="-342900" defTabSz="969963" eaLnBrk="0" hangingPunct="0">
              <a:spcBef>
                <a:spcPts val="100"/>
              </a:spcBef>
              <a:spcAft>
                <a:spcPts val="100"/>
              </a:spcAft>
              <a:buSzPct val="125000"/>
              <a:buFont typeface="Wingdings" pitchFamily="2" charset="2"/>
              <a:buChar char="Ø"/>
              <a:defRPr/>
            </a:pPr>
            <a:r>
              <a:rPr lang="en-US" sz="1600" b="1" dirty="0">
                <a:solidFill>
                  <a:srgbClr val="00B050"/>
                </a:solidFill>
              </a:rPr>
              <a:t>Eat Now-Pay Later for restaurant F&amp;B customers</a:t>
            </a:r>
          </a:p>
          <a:p>
            <a:pPr marL="388938" lvl="3" indent="-342900" defTabSz="969963" eaLnBrk="0" hangingPunct="0">
              <a:spcBef>
                <a:spcPts val="100"/>
              </a:spcBef>
              <a:spcAft>
                <a:spcPts val="100"/>
              </a:spcAft>
              <a:buSzPct val="125000"/>
              <a:buFont typeface="Wingdings" pitchFamily="2" charset="2"/>
              <a:buChar char="Ø"/>
              <a:defRPr/>
            </a:pPr>
            <a:r>
              <a:rPr lang="en-US" sz="1600" b="1" dirty="0">
                <a:solidFill>
                  <a:srgbClr val="00B050"/>
                </a:solidFill>
              </a:rPr>
              <a:t>Restaurant staff financial lending for their important needs</a:t>
            </a:r>
            <a:endParaRPr lang="en-US" sz="1600" dirty="0">
              <a:solidFill>
                <a:srgbClr val="00B0F0"/>
              </a:solidFill>
            </a:endParaRPr>
          </a:p>
          <a:p>
            <a:pPr marL="388938" lvl="3" indent="-342900" defTabSz="969963" eaLnBrk="0" hangingPunct="0">
              <a:spcBef>
                <a:spcPts val="100"/>
              </a:spcBef>
              <a:spcAft>
                <a:spcPts val="100"/>
              </a:spcAft>
              <a:buSzPct val="125000"/>
              <a:buFont typeface="Wingdings" pitchFamily="2" charset="2"/>
              <a:buChar char="Ø"/>
              <a:defRPr/>
            </a:pPr>
            <a:endParaRPr lang="en-US" sz="1600" dirty="0">
              <a:solidFill>
                <a:srgbClr val="00B0F0"/>
              </a:solidFill>
            </a:endParaRPr>
          </a:p>
          <a:p>
            <a:pPr marL="46038" lvl="3" defTabSz="969963" eaLnBrk="0" hangingPunct="0">
              <a:spcBef>
                <a:spcPts val="100"/>
              </a:spcBef>
              <a:spcAft>
                <a:spcPts val="100"/>
              </a:spcAft>
              <a:buSzPct val="125000"/>
              <a:defRPr/>
            </a:pPr>
            <a:r>
              <a:rPr lang="en-US" sz="1600" b="1" u="sng" dirty="0">
                <a:solidFill>
                  <a:schemeClr val="tx1">
                    <a:lumMod val="95000"/>
                    <a:lumOff val="5000"/>
                  </a:schemeClr>
                </a:solidFill>
              </a:rPr>
              <a:t>Phase Two: Following Phase One stabilization in 10 cities</a:t>
            </a:r>
            <a:endParaRPr lang="en-US" sz="1600" dirty="0">
              <a:solidFill>
                <a:schemeClr val="tx1">
                  <a:lumMod val="95000"/>
                  <a:lumOff val="5000"/>
                </a:schemeClr>
              </a:solidFill>
            </a:endParaRP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chemeClr val="tx1">
                    <a:lumMod val="95000"/>
                    <a:lumOff val="5000"/>
                  </a:schemeClr>
                </a:solidFill>
              </a:rPr>
              <a:t>Interactive media performances at partner restaurant venues</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Logistics &amp; Governance to address some of restaurant’s major issues &amp; improvement areas</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Socializing &amp; Gaming in premises of restaurant, to promote interaction and upsell</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Pre-paid Point Based Services (PBS)</a:t>
            </a:r>
          </a:p>
        </p:txBody>
      </p:sp>
    </p:spTree>
    <p:extLst>
      <p:ext uri="{BB962C8B-B14F-4D97-AF65-F5344CB8AC3E}">
        <p14:creationId xmlns:p14="http://schemas.microsoft.com/office/powerpoint/2010/main" val="52694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393858" y="397259"/>
            <a:ext cx="10423028" cy="507831"/>
          </a:xfrm>
          <a:prstGeom prst="rect">
            <a:avLst/>
          </a:prstGeom>
          <a:noFill/>
        </p:spPr>
        <p:txBody>
          <a:bodyPr wrap="square" rtlCol="0">
            <a:spAutoFit/>
          </a:bodyPr>
          <a:lstStyle/>
          <a:p>
            <a:r>
              <a:rPr lang="en-US" sz="2700" b="1" dirty="0">
                <a:solidFill>
                  <a:srgbClr val="00B050"/>
                </a:solidFill>
                <a:latin typeface="Arial Black" panose="020B0A04020102020204" pitchFamily="34" charset="0"/>
              </a:rPr>
              <a:t>WAIU – Flagship Program of Truevibez</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6</a:t>
            </a:fld>
            <a:endParaRPr lang="en-US" dirty="0"/>
          </a:p>
        </p:txBody>
      </p:sp>
      <p:sp>
        <p:nvSpPr>
          <p:cNvPr id="22" name="TextBox 21">
            <a:extLst>
              <a:ext uri="{FF2B5EF4-FFF2-40B4-BE49-F238E27FC236}">
                <a16:creationId xmlns:a16="http://schemas.microsoft.com/office/drawing/2014/main" id="{9C177A82-6E67-A44D-81D5-0574879673BF}"/>
              </a:ext>
            </a:extLst>
          </p:cNvPr>
          <p:cNvSpPr txBox="1"/>
          <p:nvPr/>
        </p:nvSpPr>
        <p:spPr>
          <a:xfrm>
            <a:off x="1273169" y="1074007"/>
            <a:ext cx="8154569" cy="677108"/>
          </a:xfrm>
          <a:prstGeom prst="rect">
            <a:avLst/>
          </a:prstGeom>
          <a:noFill/>
        </p:spPr>
        <p:txBody>
          <a:bodyPr wrap="square" rtlCol="0">
            <a:spAutoFit/>
          </a:bodyPr>
          <a:lstStyle/>
          <a:p>
            <a:pPr algn="just"/>
            <a:r>
              <a:rPr lang="en-US" sz="1900" dirty="0">
                <a:solidFill>
                  <a:srgbClr val="002060"/>
                </a:solidFill>
              </a:rPr>
              <a:t>Clique is premium service offered to our finest customers &amp; business partners, to mutually benefit through means of microfinancing services.</a:t>
            </a:r>
          </a:p>
        </p:txBody>
      </p:sp>
      <p:sp>
        <p:nvSpPr>
          <p:cNvPr id="23" name="TextBox 22">
            <a:extLst>
              <a:ext uri="{FF2B5EF4-FFF2-40B4-BE49-F238E27FC236}">
                <a16:creationId xmlns:a16="http://schemas.microsoft.com/office/drawing/2014/main" id="{4AC15984-3360-144B-ADBE-AA14FC5D45C5}"/>
              </a:ext>
            </a:extLst>
          </p:cNvPr>
          <p:cNvSpPr txBox="1"/>
          <p:nvPr/>
        </p:nvSpPr>
        <p:spPr>
          <a:xfrm>
            <a:off x="3349824" y="2072664"/>
            <a:ext cx="8154569" cy="1554272"/>
          </a:xfrm>
          <a:prstGeom prst="rect">
            <a:avLst/>
          </a:prstGeom>
          <a:noFill/>
        </p:spPr>
        <p:txBody>
          <a:bodyPr wrap="square" rtlCol="0">
            <a:spAutoFit/>
          </a:bodyPr>
          <a:lstStyle/>
          <a:p>
            <a:pPr algn="just"/>
            <a:r>
              <a:rPr lang="en-US" sz="1900" dirty="0">
                <a:solidFill>
                  <a:srgbClr val="002060"/>
                </a:solidFill>
              </a:rPr>
              <a:t>For customer expecting an event to visit restaurant but without available liquid funding, Clique will open up a line of credit in handshake with a lender (NBFC). The customer can request this restaurant-focused credit line and once approved, use it at any partner restaurant. Piloting with 200 restaurants in Pune, we aim to expand to 10 key cities by EOY and have </a:t>
            </a:r>
            <a:r>
              <a:rPr lang="en-US" sz="1900" b="1" dirty="0">
                <a:solidFill>
                  <a:srgbClr val="002060"/>
                </a:solidFill>
              </a:rPr>
              <a:t>3000 restaurant partners by 2023</a:t>
            </a:r>
            <a:r>
              <a:rPr lang="en-US" sz="1900" dirty="0">
                <a:solidFill>
                  <a:srgbClr val="002060"/>
                </a:solidFill>
              </a:rPr>
              <a:t>.</a:t>
            </a:r>
          </a:p>
        </p:txBody>
      </p:sp>
      <p:sp>
        <p:nvSpPr>
          <p:cNvPr id="24" name="TextBox 23">
            <a:extLst>
              <a:ext uri="{FF2B5EF4-FFF2-40B4-BE49-F238E27FC236}">
                <a16:creationId xmlns:a16="http://schemas.microsoft.com/office/drawing/2014/main" id="{8B499B0D-A000-8E4A-B748-552B4ECA9029}"/>
              </a:ext>
            </a:extLst>
          </p:cNvPr>
          <p:cNvSpPr txBox="1"/>
          <p:nvPr/>
        </p:nvSpPr>
        <p:spPr>
          <a:xfrm>
            <a:off x="3190478" y="5319721"/>
            <a:ext cx="8626408" cy="969496"/>
          </a:xfrm>
          <a:prstGeom prst="rect">
            <a:avLst/>
          </a:prstGeom>
          <a:noFill/>
        </p:spPr>
        <p:txBody>
          <a:bodyPr wrap="square" rtlCol="0">
            <a:spAutoFit/>
          </a:bodyPr>
          <a:lstStyle/>
          <a:p>
            <a:pPr algn="just"/>
            <a:r>
              <a:rPr lang="en-US" sz="1900" dirty="0">
                <a:solidFill>
                  <a:srgbClr val="002060"/>
                </a:solidFill>
              </a:rPr>
              <a:t>With microfinance market anticipated to grow with CAGR of 40% through 2025, NBFC-MFIs will be its greatest beneficiaries. In F&amp;B segment, unbanked microlending has only reached 12-15% of the prospective market.</a:t>
            </a:r>
          </a:p>
        </p:txBody>
      </p:sp>
      <p:sp>
        <p:nvSpPr>
          <p:cNvPr id="25" name="TextBox 24">
            <a:extLst>
              <a:ext uri="{FF2B5EF4-FFF2-40B4-BE49-F238E27FC236}">
                <a16:creationId xmlns:a16="http://schemas.microsoft.com/office/drawing/2014/main" id="{54E1BE04-AE13-6946-87D6-8E2F5F49E99E}"/>
              </a:ext>
            </a:extLst>
          </p:cNvPr>
          <p:cNvSpPr txBox="1"/>
          <p:nvPr/>
        </p:nvSpPr>
        <p:spPr>
          <a:xfrm>
            <a:off x="1308350" y="4016482"/>
            <a:ext cx="8255996" cy="969496"/>
          </a:xfrm>
          <a:prstGeom prst="rect">
            <a:avLst/>
          </a:prstGeom>
          <a:noFill/>
        </p:spPr>
        <p:txBody>
          <a:bodyPr wrap="square" rtlCol="0">
            <a:spAutoFit/>
          </a:bodyPr>
          <a:lstStyle/>
          <a:p>
            <a:pPr algn="just"/>
            <a:r>
              <a:rPr lang="en-US" sz="1900" dirty="0">
                <a:solidFill>
                  <a:srgbClr val="002060"/>
                </a:solidFill>
              </a:rPr>
              <a:t>Restaurant staff currently face many challenges in requesting loans from banks and NBFCs however from recommendation of a partner merchants, a low-medium size credit pool will be made available to them with flexible repayment options.</a:t>
            </a:r>
          </a:p>
        </p:txBody>
      </p:sp>
      <p:pic>
        <p:nvPicPr>
          <p:cNvPr id="2054" name="Picture 6">
            <a:extLst>
              <a:ext uri="{FF2B5EF4-FFF2-40B4-BE49-F238E27FC236}">
                <a16:creationId xmlns:a16="http://schemas.microsoft.com/office/drawing/2014/main" id="{8D317688-EB4C-3446-8A9E-DC6C5FF48F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27485" y="1074972"/>
            <a:ext cx="691346" cy="8633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bstract illustration of multicolor youth people. Vector logo design  template. Concept for social network, partnership, teamwork, creativity,  friendship, business cooperation, sport team. Stock Vector | Adobe Stock">
            <a:extLst>
              <a:ext uri="{FF2B5EF4-FFF2-40B4-BE49-F238E27FC236}">
                <a16:creationId xmlns:a16="http://schemas.microsoft.com/office/drawing/2014/main" id="{A4055DEC-7B69-D347-9637-CA80142698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2193" y="1968583"/>
            <a:ext cx="1436543" cy="143654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1,051 Growth Chart Business Illustrations &amp;amp; Clip Art - iStock">
            <a:extLst>
              <a:ext uri="{FF2B5EF4-FFF2-40B4-BE49-F238E27FC236}">
                <a16:creationId xmlns:a16="http://schemas.microsoft.com/office/drawing/2014/main" id="{1F5ED9DA-A230-4646-951D-A0954DFB09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2276" y="5277953"/>
            <a:ext cx="1561746" cy="106157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AD044D3-8FF6-3C47-887C-F26A50A8B6BB}"/>
              </a:ext>
            </a:extLst>
          </p:cNvPr>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8AB6019F-6C99-FC4A-9B2D-ABD363C378A0}"/>
              </a:ext>
            </a:extLst>
          </p:cNvPr>
          <p:cNvSpPr txBox="1"/>
          <p:nvPr/>
        </p:nvSpPr>
        <p:spPr>
          <a:xfrm>
            <a:off x="1305751" y="3717728"/>
            <a:ext cx="6097712" cy="369332"/>
          </a:xfrm>
          <a:prstGeom prst="rect">
            <a:avLst/>
          </a:prstGeom>
          <a:noFill/>
        </p:spPr>
        <p:txBody>
          <a:bodyPr wrap="square">
            <a:spAutoFit/>
          </a:bodyPr>
          <a:lstStyle/>
          <a:p>
            <a:r>
              <a:rPr lang="en-US" b="1" dirty="0">
                <a:solidFill>
                  <a:srgbClr val="7030A0"/>
                </a:solidFill>
              </a:rPr>
              <a:t>Merchant Staff Financial Lending</a:t>
            </a:r>
          </a:p>
        </p:txBody>
      </p:sp>
      <p:sp>
        <p:nvSpPr>
          <p:cNvPr id="29" name="TextBox 28">
            <a:extLst>
              <a:ext uri="{FF2B5EF4-FFF2-40B4-BE49-F238E27FC236}">
                <a16:creationId xmlns:a16="http://schemas.microsoft.com/office/drawing/2014/main" id="{736E8C92-48B6-1940-AF6A-AC8BECF9F775}"/>
              </a:ext>
            </a:extLst>
          </p:cNvPr>
          <p:cNvSpPr txBox="1"/>
          <p:nvPr/>
        </p:nvSpPr>
        <p:spPr>
          <a:xfrm>
            <a:off x="3334861" y="1823755"/>
            <a:ext cx="6097712" cy="369332"/>
          </a:xfrm>
          <a:prstGeom prst="rect">
            <a:avLst/>
          </a:prstGeom>
          <a:noFill/>
        </p:spPr>
        <p:txBody>
          <a:bodyPr wrap="square">
            <a:spAutoFit/>
          </a:bodyPr>
          <a:lstStyle/>
          <a:p>
            <a:r>
              <a:rPr lang="en-US" b="1" dirty="0">
                <a:solidFill>
                  <a:srgbClr val="7030A0"/>
                </a:solidFill>
              </a:rPr>
              <a:t>Dine Now, Pay Later</a:t>
            </a:r>
          </a:p>
        </p:txBody>
      </p:sp>
      <p:pic>
        <p:nvPicPr>
          <p:cNvPr id="5" name="Picture 4">
            <a:extLst>
              <a:ext uri="{FF2B5EF4-FFF2-40B4-BE49-F238E27FC236}">
                <a16:creationId xmlns:a16="http://schemas.microsoft.com/office/drawing/2014/main" id="{D0AAFEA4-EDF6-C740-9E5D-D01ABB994DD5}"/>
              </a:ext>
            </a:extLst>
          </p:cNvPr>
          <p:cNvPicPr>
            <a:picLocks noChangeAspect="1"/>
          </p:cNvPicPr>
          <p:nvPr/>
        </p:nvPicPr>
        <p:blipFill>
          <a:blip r:embed="rId14"/>
          <a:stretch>
            <a:fillRect/>
          </a:stretch>
        </p:blipFill>
        <p:spPr>
          <a:xfrm>
            <a:off x="10108272" y="3959606"/>
            <a:ext cx="980640" cy="969496"/>
          </a:xfrm>
          <a:prstGeom prst="rect">
            <a:avLst/>
          </a:prstGeom>
        </p:spPr>
      </p:pic>
    </p:spTree>
    <p:extLst>
      <p:ext uri="{BB962C8B-B14F-4D97-AF65-F5344CB8AC3E}">
        <p14:creationId xmlns:p14="http://schemas.microsoft.com/office/powerpoint/2010/main" val="324612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WAIU – High Level System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7</a:t>
            </a:fld>
            <a:endParaRPr lang="en-US" dirty="0"/>
          </a:p>
        </p:txBody>
      </p:sp>
      <p:pic>
        <p:nvPicPr>
          <p:cNvPr id="23" name="Picture 4">
            <a:extLst>
              <a:ext uri="{FF2B5EF4-FFF2-40B4-BE49-F238E27FC236}">
                <a16:creationId xmlns:a16="http://schemas.microsoft.com/office/drawing/2014/main" id="{E4063015-9389-7B41-B46F-16BDE6F5AD4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9818" y="980814"/>
            <a:ext cx="8737600" cy="361692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A31DC2AC-4313-B746-B3A2-F715F120CDF3}"/>
              </a:ext>
            </a:extLst>
          </p:cNvPr>
          <p:cNvSpPr/>
          <p:nvPr/>
        </p:nvSpPr>
        <p:spPr>
          <a:xfrm>
            <a:off x="1622888" y="4735036"/>
            <a:ext cx="9807547" cy="1589349"/>
          </a:xfrm>
          <a:prstGeom prst="rect">
            <a:avLst/>
          </a:prstGeo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Font typeface="Wingdings" pitchFamily="2" charset="2"/>
              <a:buChar char="v"/>
            </a:pPr>
            <a:r>
              <a:rPr lang="en-US" sz="1600" dirty="0">
                <a:solidFill>
                  <a:schemeClr val="tx1"/>
                </a:solidFill>
              </a:rPr>
              <a:t>WAIU pilot is planned in Pune, Maharashtra in </a:t>
            </a:r>
            <a:r>
              <a:rPr lang="en-US" sz="1600" dirty="0">
                <a:solidFill>
                  <a:srgbClr val="00B050"/>
                </a:solidFill>
              </a:rPr>
              <a:t>March-2022</a:t>
            </a:r>
            <a:r>
              <a:rPr lang="en-US" sz="1600" dirty="0">
                <a:solidFill>
                  <a:schemeClr val="tx1"/>
                </a:solidFill>
              </a:rPr>
              <a:t>, with in initial partnerships with 200 top restaurants.</a:t>
            </a:r>
          </a:p>
          <a:p>
            <a:pPr marL="342900" indent="-342900">
              <a:buFont typeface="Wingdings" pitchFamily="2" charset="2"/>
              <a:buChar char="v"/>
            </a:pPr>
            <a:r>
              <a:rPr lang="en-US" sz="1600" dirty="0">
                <a:solidFill>
                  <a:schemeClr val="tx1"/>
                </a:solidFill>
              </a:rPr>
              <a:t>By end of 2022, WAIU will be expanded in </a:t>
            </a:r>
            <a:r>
              <a:rPr lang="en-US" sz="1600" dirty="0">
                <a:solidFill>
                  <a:srgbClr val="00B050"/>
                </a:solidFill>
              </a:rPr>
              <a:t>10 key cities across India</a:t>
            </a:r>
            <a:r>
              <a:rPr lang="en-US" sz="1600" dirty="0">
                <a:solidFill>
                  <a:schemeClr val="tx1"/>
                </a:solidFill>
              </a:rPr>
              <a:t>, with a partner merchant base of 3000+</a:t>
            </a:r>
          </a:p>
          <a:p>
            <a:pPr marL="342900" indent="-342900">
              <a:buFont typeface="Wingdings" pitchFamily="2" charset="2"/>
              <a:buChar char="v"/>
            </a:pPr>
            <a:r>
              <a:rPr lang="en-US" sz="1600" dirty="0">
                <a:solidFill>
                  <a:schemeClr val="tx1"/>
                </a:solidFill>
              </a:rPr>
              <a:t>Each restaurant to have average of </a:t>
            </a:r>
            <a:r>
              <a:rPr lang="en-US" sz="1600" dirty="0">
                <a:solidFill>
                  <a:srgbClr val="00B050"/>
                </a:solidFill>
              </a:rPr>
              <a:t>5000+ customers per restaurant</a:t>
            </a:r>
            <a:r>
              <a:rPr lang="en-US" sz="1600" dirty="0">
                <a:solidFill>
                  <a:schemeClr val="tx1"/>
                </a:solidFill>
              </a:rPr>
              <a:t>, allowing a significant solution coverage</a:t>
            </a:r>
          </a:p>
          <a:p>
            <a:pPr marL="342900" indent="-342900">
              <a:buFont typeface="Wingdings" pitchFamily="2" charset="2"/>
              <a:buChar char="v"/>
            </a:pPr>
            <a:r>
              <a:rPr lang="en-US" sz="1600" dirty="0">
                <a:solidFill>
                  <a:schemeClr val="tx1"/>
                </a:solidFill>
              </a:rPr>
              <a:t>Platform development is complete with merchant signup &amp; brand positioning and collaterals in design</a:t>
            </a:r>
          </a:p>
          <a:p>
            <a:pPr marL="342900" indent="-342900">
              <a:buFont typeface="Wingdings" pitchFamily="2" charset="2"/>
              <a:buChar char="v"/>
            </a:pPr>
            <a:r>
              <a:rPr lang="en-US" sz="1600" dirty="0">
                <a:solidFill>
                  <a:schemeClr val="tx1"/>
                </a:solidFill>
              </a:rPr>
              <a:t>WAIU will expand to </a:t>
            </a:r>
            <a:r>
              <a:rPr lang="en-US" sz="1600" dirty="0">
                <a:solidFill>
                  <a:srgbClr val="00B050"/>
                </a:solidFill>
              </a:rPr>
              <a:t>Tier-2 cities by end of 2022</a:t>
            </a:r>
            <a:r>
              <a:rPr lang="en-US" sz="1600" dirty="0">
                <a:solidFill>
                  <a:schemeClr val="tx1"/>
                </a:solidFill>
              </a:rPr>
              <a:t>, to support its NBFC partners already operational there</a:t>
            </a:r>
          </a:p>
          <a:p>
            <a:pPr marL="342900" indent="-342900">
              <a:buFont typeface="Wingdings" pitchFamily="2" charset="2"/>
              <a:buChar char="v"/>
            </a:pPr>
            <a:r>
              <a:rPr lang="en-US" sz="1600" dirty="0">
                <a:solidFill>
                  <a:schemeClr val="tx1"/>
                </a:solidFill>
              </a:rPr>
              <a:t>Wider WAIU Phase-2 features, including merchant lending, will be launched in </a:t>
            </a:r>
            <a:r>
              <a:rPr lang="en-US" sz="1600" dirty="0">
                <a:solidFill>
                  <a:srgbClr val="00B050"/>
                </a:solidFill>
              </a:rPr>
              <a:t>Q3 2022.</a:t>
            </a:r>
          </a:p>
        </p:txBody>
      </p:sp>
    </p:spTree>
    <p:extLst>
      <p:ext uri="{BB962C8B-B14F-4D97-AF65-F5344CB8AC3E}">
        <p14:creationId xmlns:p14="http://schemas.microsoft.com/office/powerpoint/2010/main" val="163719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6" y="394717"/>
            <a:ext cx="7785635"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Budweiser – Impacts &amp; Benefits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8</a:t>
            </a:fld>
            <a:endParaRPr lang="en-US" dirty="0"/>
          </a:p>
        </p:txBody>
      </p:sp>
      <p:pic>
        <p:nvPicPr>
          <p:cNvPr id="3" name="Picture 2">
            <a:extLst>
              <a:ext uri="{FF2B5EF4-FFF2-40B4-BE49-F238E27FC236}">
                <a16:creationId xmlns:a16="http://schemas.microsoft.com/office/drawing/2014/main" id="{0CD11D5F-1F89-0746-A90F-88F48E726BD6}"/>
              </a:ext>
            </a:extLst>
          </p:cNvPr>
          <p:cNvPicPr>
            <a:picLocks noChangeAspect="1"/>
          </p:cNvPicPr>
          <p:nvPr/>
        </p:nvPicPr>
        <p:blipFill>
          <a:blip r:embed="rId11"/>
          <a:stretch>
            <a:fillRect/>
          </a:stretch>
        </p:blipFill>
        <p:spPr>
          <a:xfrm>
            <a:off x="4356606" y="1863347"/>
            <a:ext cx="3449762" cy="3784136"/>
          </a:xfrm>
          <a:prstGeom prst="rect">
            <a:avLst/>
          </a:prstGeom>
        </p:spPr>
      </p:pic>
      <p:sp>
        <p:nvSpPr>
          <p:cNvPr id="22" name="TextBox 21">
            <a:extLst>
              <a:ext uri="{FF2B5EF4-FFF2-40B4-BE49-F238E27FC236}">
                <a16:creationId xmlns:a16="http://schemas.microsoft.com/office/drawing/2014/main" id="{970AEFFC-FBA3-3D4F-8ED2-E8EEA5B2704F}"/>
              </a:ext>
            </a:extLst>
          </p:cNvPr>
          <p:cNvSpPr txBox="1"/>
          <p:nvPr/>
        </p:nvSpPr>
        <p:spPr>
          <a:xfrm>
            <a:off x="4319196" y="1033398"/>
            <a:ext cx="4177462" cy="923330"/>
          </a:xfrm>
          <a:prstGeom prst="rect">
            <a:avLst/>
          </a:prstGeom>
          <a:noFill/>
        </p:spPr>
        <p:txBody>
          <a:bodyPr wrap="square" rtlCol="0">
            <a:spAutoFit/>
          </a:bodyPr>
          <a:lstStyle/>
          <a:p>
            <a:pPr algn="ctr"/>
            <a:r>
              <a:rPr lang="en-US" sz="2200" b="1" dirty="0">
                <a:solidFill>
                  <a:schemeClr val="accent2">
                    <a:lumMod val="75000"/>
                  </a:schemeClr>
                </a:solidFill>
              </a:rPr>
              <a:t>Increased visibility</a:t>
            </a:r>
          </a:p>
          <a:p>
            <a:r>
              <a:rPr lang="en-US" sz="1600" dirty="0">
                <a:solidFill>
                  <a:schemeClr val="accent2">
                    <a:lumMod val="75000"/>
                  </a:schemeClr>
                </a:solidFill>
              </a:rPr>
              <a:t>In premium WAIU partner restaurants would increase Budweiser client conversions Pan-India </a:t>
            </a:r>
          </a:p>
        </p:txBody>
      </p:sp>
      <p:sp>
        <p:nvSpPr>
          <p:cNvPr id="23" name="TextBox 22">
            <a:extLst>
              <a:ext uri="{FF2B5EF4-FFF2-40B4-BE49-F238E27FC236}">
                <a16:creationId xmlns:a16="http://schemas.microsoft.com/office/drawing/2014/main" id="{103E2B34-24FF-6E44-867C-0E5F86C7E8C2}"/>
              </a:ext>
            </a:extLst>
          </p:cNvPr>
          <p:cNvSpPr txBox="1"/>
          <p:nvPr/>
        </p:nvSpPr>
        <p:spPr>
          <a:xfrm>
            <a:off x="7734189" y="2423613"/>
            <a:ext cx="4216106" cy="1692771"/>
          </a:xfrm>
          <a:prstGeom prst="rect">
            <a:avLst/>
          </a:prstGeom>
          <a:noFill/>
        </p:spPr>
        <p:txBody>
          <a:bodyPr wrap="square" rtlCol="0">
            <a:spAutoFit/>
          </a:bodyPr>
          <a:lstStyle/>
          <a:p>
            <a:r>
              <a:rPr lang="en-US" sz="2000" b="1" dirty="0">
                <a:solidFill>
                  <a:schemeClr val="accent6">
                    <a:lumMod val="75000"/>
                  </a:schemeClr>
                </a:solidFill>
              </a:rPr>
              <a:t>Long Term Agreement</a:t>
            </a:r>
          </a:p>
          <a:p>
            <a:r>
              <a:rPr lang="en-US" sz="1600" dirty="0">
                <a:solidFill>
                  <a:schemeClr val="accent6">
                    <a:lumMod val="75000"/>
                  </a:schemeClr>
                </a:solidFill>
              </a:rPr>
              <a:t>With WAIU as an upcoming restaurant aggregator would benefit Budweiser recognition &amp; acceptance, throughout the sharp growth curve of WAIU</a:t>
            </a:r>
          </a:p>
          <a:p>
            <a:endParaRPr lang="en-US" sz="1600" dirty="0">
              <a:solidFill>
                <a:schemeClr val="accent6">
                  <a:lumMod val="75000"/>
                </a:schemeClr>
              </a:solidFill>
            </a:endParaRPr>
          </a:p>
        </p:txBody>
      </p:sp>
      <p:sp>
        <p:nvSpPr>
          <p:cNvPr id="24" name="TextBox 23">
            <a:extLst>
              <a:ext uri="{FF2B5EF4-FFF2-40B4-BE49-F238E27FC236}">
                <a16:creationId xmlns:a16="http://schemas.microsoft.com/office/drawing/2014/main" id="{4BB7555E-F8B5-3144-A08F-C05D6C7B4871}"/>
              </a:ext>
            </a:extLst>
          </p:cNvPr>
          <p:cNvSpPr txBox="1"/>
          <p:nvPr/>
        </p:nvSpPr>
        <p:spPr>
          <a:xfrm>
            <a:off x="1202158" y="2675014"/>
            <a:ext cx="3420736" cy="923330"/>
          </a:xfrm>
          <a:prstGeom prst="rect">
            <a:avLst/>
          </a:prstGeom>
          <a:noFill/>
        </p:spPr>
        <p:txBody>
          <a:bodyPr wrap="square" rtlCol="0">
            <a:spAutoFit/>
          </a:bodyPr>
          <a:lstStyle/>
          <a:p>
            <a:r>
              <a:rPr lang="en-US" sz="2200" b="1" dirty="0">
                <a:solidFill>
                  <a:srgbClr val="7030A0"/>
                </a:solidFill>
              </a:rPr>
              <a:t>Increased Client Count</a:t>
            </a:r>
            <a:endParaRPr lang="en-US" sz="1200" dirty="0">
              <a:solidFill>
                <a:srgbClr val="7030A0"/>
              </a:solidFill>
            </a:endParaRPr>
          </a:p>
          <a:p>
            <a:r>
              <a:rPr lang="en-US" sz="1600" dirty="0">
                <a:solidFill>
                  <a:srgbClr val="7030A0"/>
                </a:solidFill>
              </a:rPr>
              <a:t>To be benefitted from </a:t>
            </a:r>
            <a:r>
              <a:rPr lang="en-US" sz="1600" b="1" dirty="0">
                <a:solidFill>
                  <a:srgbClr val="7030A0"/>
                </a:solidFill>
              </a:rPr>
              <a:t>3000+</a:t>
            </a:r>
            <a:r>
              <a:rPr lang="en-US" sz="1600" dirty="0">
                <a:solidFill>
                  <a:srgbClr val="7030A0"/>
                </a:solidFill>
              </a:rPr>
              <a:t> premium WAIU restaurants partners by Q2 2023</a:t>
            </a:r>
          </a:p>
        </p:txBody>
      </p:sp>
      <p:sp>
        <p:nvSpPr>
          <p:cNvPr id="25" name="TextBox 24">
            <a:extLst>
              <a:ext uri="{FF2B5EF4-FFF2-40B4-BE49-F238E27FC236}">
                <a16:creationId xmlns:a16="http://schemas.microsoft.com/office/drawing/2014/main" id="{7805BACC-BB19-B740-BED3-424381C6867C}"/>
              </a:ext>
            </a:extLst>
          </p:cNvPr>
          <p:cNvSpPr txBox="1"/>
          <p:nvPr/>
        </p:nvSpPr>
        <p:spPr>
          <a:xfrm>
            <a:off x="7806368" y="4164848"/>
            <a:ext cx="3420736" cy="923330"/>
          </a:xfrm>
          <a:prstGeom prst="rect">
            <a:avLst/>
          </a:prstGeom>
          <a:noFill/>
        </p:spPr>
        <p:txBody>
          <a:bodyPr wrap="square" rtlCol="0">
            <a:spAutoFit/>
          </a:bodyPr>
          <a:lstStyle/>
          <a:p>
            <a:r>
              <a:rPr lang="en-US" sz="2200" b="1" dirty="0">
                <a:solidFill>
                  <a:srgbClr val="7030A0"/>
                </a:solidFill>
              </a:rPr>
              <a:t>High Customer Retention</a:t>
            </a:r>
          </a:p>
          <a:p>
            <a:r>
              <a:rPr lang="en-US" sz="1600" dirty="0">
                <a:solidFill>
                  <a:srgbClr val="7030A0"/>
                </a:solidFill>
              </a:rPr>
              <a:t>Through advertisement on WAIU app nationally to </a:t>
            </a:r>
            <a:r>
              <a:rPr lang="en-US" sz="1600" b="1" dirty="0">
                <a:solidFill>
                  <a:srgbClr val="7030A0"/>
                </a:solidFill>
              </a:rPr>
              <a:t>6.5Cr+ customers</a:t>
            </a:r>
          </a:p>
        </p:txBody>
      </p:sp>
      <p:sp>
        <p:nvSpPr>
          <p:cNvPr id="26" name="TextBox 25">
            <a:extLst>
              <a:ext uri="{FF2B5EF4-FFF2-40B4-BE49-F238E27FC236}">
                <a16:creationId xmlns:a16="http://schemas.microsoft.com/office/drawing/2014/main" id="{73A74E82-0F5C-2A43-9C5E-D7D506575D7B}"/>
              </a:ext>
            </a:extLst>
          </p:cNvPr>
          <p:cNvSpPr txBox="1"/>
          <p:nvPr/>
        </p:nvSpPr>
        <p:spPr>
          <a:xfrm>
            <a:off x="1251610" y="4002523"/>
            <a:ext cx="3252922" cy="1415772"/>
          </a:xfrm>
          <a:prstGeom prst="rect">
            <a:avLst/>
          </a:prstGeom>
          <a:noFill/>
        </p:spPr>
        <p:txBody>
          <a:bodyPr wrap="square" rtlCol="0">
            <a:spAutoFit/>
          </a:bodyPr>
          <a:lstStyle/>
          <a:p>
            <a:r>
              <a:rPr lang="en-US" sz="2200" b="1" dirty="0">
                <a:solidFill>
                  <a:schemeClr val="accent6">
                    <a:lumMod val="75000"/>
                  </a:schemeClr>
                </a:solidFill>
              </a:rPr>
              <a:t>Increased Sales</a:t>
            </a:r>
          </a:p>
          <a:p>
            <a:r>
              <a:rPr lang="en-US" sz="1600" dirty="0">
                <a:solidFill>
                  <a:schemeClr val="accent6">
                    <a:lumMod val="75000"/>
                  </a:schemeClr>
                </a:solidFill>
              </a:rPr>
              <a:t>Even with only 10% conversion rate, Budweiser can bring sale volume of </a:t>
            </a:r>
            <a:r>
              <a:rPr lang="en-US" sz="1600" b="1" dirty="0">
                <a:solidFill>
                  <a:schemeClr val="accent6">
                    <a:lumMod val="75000"/>
                  </a:schemeClr>
                </a:solidFill>
              </a:rPr>
              <a:t>additional Rs 3CR, by Q1 2023.</a:t>
            </a:r>
          </a:p>
          <a:p>
            <a:r>
              <a:rPr lang="en-US" sz="1600" dirty="0">
                <a:solidFill>
                  <a:schemeClr val="accent6">
                    <a:lumMod val="75000"/>
                  </a:schemeClr>
                </a:solidFill>
              </a:rPr>
              <a:t>This could be </a:t>
            </a:r>
            <a:r>
              <a:rPr lang="en-US" sz="1600" b="1" dirty="0">
                <a:solidFill>
                  <a:schemeClr val="accent6">
                    <a:lumMod val="75000"/>
                  </a:schemeClr>
                </a:solidFill>
              </a:rPr>
              <a:t>10CR, by Q1 2024.</a:t>
            </a:r>
          </a:p>
        </p:txBody>
      </p:sp>
      <p:sp>
        <p:nvSpPr>
          <p:cNvPr id="27" name="TextBox 26">
            <a:extLst>
              <a:ext uri="{FF2B5EF4-FFF2-40B4-BE49-F238E27FC236}">
                <a16:creationId xmlns:a16="http://schemas.microsoft.com/office/drawing/2014/main" id="{9DB1A893-613C-9A43-9CAD-5228FB71BE6D}"/>
              </a:ext>
            </a:extLst>
          </p:cNvPr>
          <p:cNvSpPr txBox="1"/>
          <p:nvPr/>
        </p:nvSpPr>
        <p:spPr>
          <a:xfrm>
            <a:off x="4072467" y="5511064"/>
            <a:ext cx="4312615" cy="1169551"/>
          </a:xfrm>
          <a:prstGeom prst="rect">
            <a:avLst/>
          </a:prstGeom>
          <a:noFill/>
        </p:spPr>
        <p:txBody>
          <a:bodyPr wrap="square" rtlCol="0">
            <a:spAutoFit/>
          </a:bodyPr>
          <a:lstStyle/>
          <a:p>
            <a:pPr algn="ctr"/>
            <a:r>
              <a:rPr lang="en-US" sz="2200" b="1" dirty="0">
                <a:solidFill>
                  <a:schemeClr val="accent2">
                    <a:lumMod val="75000"/>
                  </a:schemeClr>
                </a:solidFill>
              </a:rPr>
              <a:t>Events &amp; Promotions</a:t>
            </a:r>
          </a:p>
          <a:p>
            <a:r>
              <a:rPr lang="en-US" sz="1600" dirty="0">
                <a:solidFill>
                  <a:schemeClr val="accent2">
                    <a:lumMod val="75000"/>
                  </a:schemeClr>
                </a:solidFill>
              </a:rPr>
              <a:t>Co-hosted events like Budweiser-WAIU events (music, comedy, gaming, dance ) at WAIU restaurants will provide great brand recognition</a:t>
            </a:r>
          </a:p>
        </p:txBody>
      </p:sp>
    </p:spTree>
    <p:extLst>
      <p:ext uri="{BB962C8B-B14F-4D97-AF65-F5344CB8AC3E}">
        <p14:creationId xmlns:p14="http://schemas.microsoft.com/office/powerpoint/2010/main" val="34746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Our Team</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174513" y="6574139"/>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9</a:t>
            </a:fld>
            <a:endParaRPr lang="en-US" dirty="0"/>
          </a:p>
        </p:txBody>
      </p:sp>
      <p:pic>
        <p:nvPicPr>
          <p:cNvPr id="4" name="Picture 3">
            <a:extLst>
              <a:ext uri="{FF2B5EF4-FFF2-40B4-BE49-F238E27FC236}">
                <a16:creationId xmlns:a16="http://schemas.microsoft.com/office/drawing/2014/main" id="{A5207DA1-CDC8-3540-9962-617945B914F1}"/>
              </a:ext>
            </a:extLst>
          </p:cNvPr>
          <p:cNvPicPr>
            <a:picLocks noChangeAspect="1"/>
          </p:cNvPicPr>
          <p:nvPr/>
        </p:nvPicPr>
        <p:blipFill>
          <a:blip r:embed="rId10"/>
          <a:stretch>
            <a:fillRect/>
          </a:stretch>
        </p:blipFill>
        <p:spPr>
          <a:xfrm>
            <a:off x="4930951" y="1397386"/>
            <a:ext cx="741771" cy="778132"/>
          </a:xfrm>
          <a:prstGeom prst="rect">
            <a:avLst/>
          </a:prstGeom>
        </p:spPr>
      </p:pic>
      <p:pic>
        <p:nvPicPr>
          <p:cNvPr id="5" name="Picture 4">
            <a:extLst>
              <a:ext uri="{FF2B5EF4-FFF2-40B4-BE49-F238E27FC236}">
                <a16:creationId xmlns:a16="http://schemas.microsoft.com/office/drawing/2014/main" id="{713A851F-E2A5-A146-B61F-CF84478767E2}"/>
              </a:ext>
            </a:extLst>
          </p:cNvPr>
          <p:cNvPicPr>
            <a:picLocks noChangeAspect="1"/>
          </p:cNvPicPr>
          <p:nvPr/>
        </p:nvPicPr>
        <p:blipFill>
          <a:blip r:embed="rId11"/>
          <a:stretch>
            <a:fillRect/>
          </a:stretch>
        </p:blipFill>
        <p:spPr>
          <a:xfrm>
            <a:off x="1531810" y="2822504"/>
            <a:ext cx="288226" cy="386345"/>
          </a:xfrm>
          <a:prstGeom prst="rect">
            <a:avLst/>
          </a:prstGeom>
        </p:spPr>
      </p:pic>
      <p:sp>
        <p:nvSpPr>
          <p:cNvPr id="7" name="TextBox 6">
            <a:extLst>
              <a:ext uri="{FF2B5EF4-FFF2-40B4-BE49-F238E27FC236}">
                <a16:creationId xmlns:a16="http://schemas.microsoft.com/office/drawing/2014/main" id="{A596F7B2-A534-7D49-897B-8A62D06FC110}"/>
              </a:ext>
            </a:extLst>
          </p:cNvPr>
          <p:cNvSpPr txBox="1"/>
          <p:nvPr/>
        </p:nvSpPr>
        <p:spPr>
          <a:xfrm>
            <a:off x="3023308" y="1554242"/>
            <a:ext cx="1855251" cy="369332"/>
          </a:xfrm>
          <a:prstGeom prst="rect">
            <a:avLst/>
          </a:prstGeom>
          <a:noFill/>
        </p:spPr>
        <p:txBody>
          <a:bodyPr wrap="none" rtlCol="0">
            <a:spAutoFit/>
          </a:bodyPr>
          <a:lstStyle/>
          <a:p>
            <a:r>
              <a:rPr lang="en-US" dirty="0">
                <a:solidFill>
                  <a:srgbClr val="00B050"/>
                </a:solidFill>
              </a:rPr>
              <a:t>Rajesh Karandikar</a:t>
            </a:r>
          </a:p>
        </p:txBody>
      </p:sp>
      <p:sp>
        <p:nvSpPr>
          <p:cNvPr id="25" name="TextBox 24">
            <a:extLst>
              <a:ext uri="{FF2B5EF4-FFF2-40B4-BE49-F238E27FC236}">
                <a16:creationId xmlns:a16="http://schemas.microsoft.com/office/drawing/2014/main" id="{A0E9A5B5-F831-4A49-A464-F410F4E19EF3}"/>
              </a:ext>
            </a:extLst>
          </p:cNvPr>
          <p:cNvSpPr txBox="1"/>
          <p:nvPr/>
        </p:nvSpPr>
        <p:spPr>
          <a:xfrm>
            <a:off x="6519277" y="1593415"/>
            <a:ext cx="1770036" cy="369332"/>
          </a:xfrm>
          <a:prstGeom prst="rect">
            <a:avLst/>
          </a:prstGeom>
          <a:noFill/>
        </p:spPr>
        <p:txBody>
          <a:bodyPr wrap="none" rtlCol="0">
            <a:spAutoFit/>
          </a:bodyPr>
          <a:lstStyle/>
          <a:p>
            <a:r>
              <a:rPr lang="en-US" dirty="0">
                <a:solidFill>
                  <a:srgbClr val="00B050"/>
                </a:solidFill>
              </a:rPr>
              <a:t>Alok Sambuddha</a:t>
            </a:r>
          </a:p>
        </p:txBody>
      </p:sp>
      <p:sp>
        <p:nvSpPr>
          <p:cNvPr id="26" name="TextBox 25">
            <a:extLst>
              <a:ext uri="{FF2B5EF4-FFF2-40B4-BE49-F238E27FC236}">
                <a16:creationId xmlns:a16="http://schemas.microsoft.com/office/drawing/2014/main" id="{41814C11-DC2B-F24B-9AB1-BFF573DAAAF7}"/>
              </a:ext>
            </a:extLst>
          </p:cNvPr>
          <p:cNvSpPr txBox="1"/>
          <p:nvPr/>
        </p:nvSpPr>
        <p:spPr>
          <a:xfrm>
            <a:off x="5183527" y="1040923"/>
            <a:ext cx="1184491" cy="369332"/>
          </a:xfrm>
          <a:prstGeom prst="rect">
            <a:avLst/>
          </a:prstGeom>
          <a:noFill/>
        </p:spPr>
        <p:txBody>
          <a:bodyPr wrap="none" rtlCol="0">
            <a:spAutoFit/>
          </a:bodyPr>
          <a:lstStyle/>
          <a:p>
            <a:pPr algn="ctr"/>
            <a:r>
              <a:rPr lang="en-US" b="1" u="sng" dirty="0">
                <a:solidFill>
                  <a:srgbClr val="00B050"/>
                </a:solidFill>
              </a:rPr>
              <a:t>Promoters</a:t>
            </a:r>
          </a:p>
        </p:txBody>
      </p:sp>
      <p:sp>
        <p:nvSpPr>
          <p:cNvPr id="27" name="TextBox 26">
            <a:extLst>
              <a:ext uri="{FF2B5EF4-FFF2-40B4-BE49-F238E27FC236}">
                <a16:creationId xmlns:a16="http://schemas.microsoft.com/office/drawing/2014/main" id="{CCA263DC-017C-2B45-9ABA-F1D2EEA903C2}"/>
              </a:ext>
            </a:extLst>
          </p:cNvPr>
          <p:cNvSpPr txBox="1"/>
          <p:nvPr/>
        </p:nvSpPr>
        <p:spPr>
          <a:xfrm>
            <a:off x="4846064" y="2394128"/>
            <a:ext cx="1902252" cy="369332"/>
          </a:xfrm>
          <a:prstGeom prst="rect">
            <a:avLst/>
          </a:prstGeom>
          <a:noFill/>
        </p:spPr>
        <p:txBody>
          <a:bodyPr wrap="none" rtlCol="0">
            <a:spAutoFit/>
          </a:bodyPr>
          <a:lstStyle/>
          <a:p>
            <a:pPr algn="ctr"/>
            <a:r>
              <a:rPr lang="en-US" b="1" u="sng" dirty="0">
                <a:solidFill>
                  <a:schemeClr val="accent5">
                    <a:lumMod val="75000"/>
                  </a:schemeClr>
                </a:solidFill>
              </a:rPr>
              <a:t>Board Of Advisors</a:t>
            </a:r>
          </a:p>
        </p:txBody>
      </p:sp>
      <p:sp>
        <p:nvSpPr>
          <p:cNvPr id="29" name="TextBox 28">
            <a:extLst>
              <a:ext uri="{FF2B5EF4-FFF2-40B4-BE49-F238E27FC236}">
                <a16:creationId xmlns:a16="http://schemas.microsoft.com/office/drawing/2014/main" id="{3FFEE3F2-3B80-5347-9F5B-A8227F0C5E39}"/>
              </a:ext>
            </a:extLst>
          </p:cNvPr>
          <p:cNvSpPr txBox="1"/>
          <p:nvPr/>
        </p:nvSpPr>
        <p:spPr>
          <a:xfrm>
            <a:off x="1897830" y="283196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Suhas Gokhale </a:t>
            </a:r>
            <a:r>
              <a:rPr lang="en-US" sz="1400" dirty="0">
                <a:solidFill>
                  <a:schemeClr val="accent5">
                    <a:lumMod val="75000"/>
                  </a:schemeClr>
                </a:solidFill>
              </a:rPr>
              <a:t>: Managing Director, COSMOS Bank, Pune</a:t>
            </a:r>
          </a:p>
        </p:txBody>
      </p:sp>
      <p:sp>
        <p:nvSpPr>
          <p:cNvPr id="32" name="TextBox 31">
            <a:extLst>
              <a:ext uri="{FF2B5EF4-FFF2-40B4-BE49-F238E27FC236}">
                <a16:creationId xmlns:a16="http://schemas.microsoft.com/office/drawing/2014/main" id="{A17CDE15-2D09-9348-BD3D-EEE62C5B29C0}"/>
              </a:ext>
            </a:extLst>
          </p:cNvPr>
          <p:cNvSpPr txBox="1"/>
          <p:nvPr/>
        </p:nvSpPr>
        <p:spPr>
          <a:xfrm>
            <a:off x="1899423" y="3296303"/>
            <a:ext cx="818461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Rahul Renavikar </a:t>
            </a:r>
            <a:r>
              <a:rPr lang="en-US" sz="1400" dirty="0">
                <a:solidFill>
                  <a:schemeClr val="accent5">
                    <a:lumMod val="75000"/>
                  </a:schemeClr>
                </a:solidFill>
              </a:rPr>
              <a:t>:Managing Director, Acuris Advisors (GST &amp; Government Policies) – Ex. Big 4 &amp; Tata Motors</a:t>
            </a:r>
          </a:p>
        </p:txBody>
      </p:sp>
      <p:sp>
        <p:nvSpPr>
          <p:cNvPr id="34" name="TextBox 33">
            <a:extLst>
              <a:ext uri="{FF2B5EF4-FFF2-40B4-BE49-F238E27FC236}">
                <a16:creationId xmlns:a16="http://schemas.microsoft.com/office/drawing/2014/main" id="{66B4B3A7-BB87-8B4B-91C2-16D512B368A1}"/>
              </a:ext>
            </a:extLst>
          </p:cNvPr>
          <p:cNvSpPr txBox="1"/>
          <p:nvPr/>
        </p:nvSpPr>
        <p:spPr>
          <a:xfrm>
            <a:off x="1908104" y="4114447"/>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Shrikant Chatur </a:t>
            </a:r>
            <a:r>
              <a:rPr lang="en-US" sz="1400" dirty="0">
                <a:solidFill>
                  <a:schemeClr val="accent5">
                    <a:lumMod val="75000"/>
                  </a:schemeClr>
                </a:solidFill>
              </a:rPr>
              <a:t>: Governance Consultant (ex. VP Commercial - Cummins)</a:t>
            </a:r>
          </a:p>
        </p:txBody>
      </p:sp>
      <p:sp>
        <p:nvSpPr>
          <p:cNvPr id="36" name="TextBox 35">
            <a:extLst>
              <a:ext uri="{FF2B5EF4-FFF2-40B4-BE49-F238E27FC236}">
                <a16:creationId xmlns:a16="http://schemas.microsoft.com/office/drawing/2014/main" id="{3EC5F6BC-885E-9D42-B323-D40A80821886}"/>
              </a:ext>
            </a:extLst>
          </p:cNvPr>
          <p:cNvSpPr txBox="1"/>
          <p:nvPr/>
        </p:nvSpPr>
        <p:spPr>
          <a:xfrm>
            <a:off x="1896953" y="369693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Chetan Oswal </a:t>
            </a:r>
            <a:r>
              <a:rPr lang="en-US" sz="1400" dirty="0">
                <a:solidFill>
                  <a:schemeClr val="accent5">
                    <a:lumMod val="75000"/>
                  </a:schemeClr>
                </a:solidFill>
              </a:rPr>
              <a:t>: Accounts &amp; Legal Counsel</a:t>
            </a:r>
          </a:p>
        </p:txBody>
      </p:sp>
      <p:pic>
        <p:nvPicPr>
          <p:cNvPr id="37" name="Picture 36">
            <a:extLst>
              <a:ext uri="{FF2B5EF4-FFF2-40B4-BE49-F238E27FC236}">
                <a16:creationId xmlns:a16="http://schemas.microsoft.com/office/drawing/2014/main" id="{DC9D6D5C-2E10-7345-A123-D17903D08428}"/>
              </a:ext>
            </a:extLst>
          </p:cNvPr>
          <p:cNvPicPr>
            <a:picLocks noChangeAspect="1"/>
          </p:cNvPicPr>
          <p:nvPr/>
        </p:nvPicPr>
        <p:blipFill>
          <a:blip r:embed="rId10"/>
          <a:stretch>
            <a:fillRect/>
          </a:stretch>
        </p:blipFill>
        <p:spPr>
          <a:xfrm>
            <a:off x="5725114" y="1406222"/>
            <a:ext cx="741771" cy="778132"/>
          </a:xfrm>
          <a:prstGeom prst="rect">
            <a:avLst/>
          </a:prstGeom>
        </p:spPr>
      </p:pic>
      <p:sp>
        <p:nvSpPr>
          <p:cNvPr id="46" name="TextBox 45">
            <a:extLst>
              <a:ext uri="{FF2B5EF4-FFF2-40B4-BE49-F238E27FC236}">
                <a16:creationId xmlns:a16="http://schemas.microsoft.com/office/drawing/2014/main" id="{AE6F4AC7-C5AB-F845-AC27-90E50233B06F}"/>
              </a:ext>
            </a:extLst>
          </p:cNvPr>
          <p:cNvSpPr txBox="1"/>
          <p:nvPr/>
        </p:nvSpPr>
        <p:spPr>
          <a:xfrm>
            <a:off x="1922610" y="5460614"/>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Yogesh Katre </a:t>
            </a:r>
            <a:r>
              <a:rPr lang="en-US" sz="1400" dirty="0">
                <a:solidFill>
                  <a:schemeClr val="accent5">
                    <a:lumMod val="75000"/>
                  </a:schemeClr>
                </a:solidFill>
              </a:rPr>
              <a:t>: Sales Head, Loantap</a:t>
            </a:r>
          </a:p>
        </p:txBody>
      </p:sp>
      <p:sp>
        <p:nvSpPr>
          <p:cNvPr id="53" name="TextBox 52">
            <a:extLst>
              <a:ext uri="{FF2B5EF4-FFF2-40B4-BE49-F238E27FC236}">
                <a16:creationId xmlns:a16="http://schemas.microsoft.com/office/drawing/2014/main" id="{BCC88476-CC34-8344-A1BF-89BE55D2BFCB}"/>
              </a:ext>
            </a:extLst>
          </p:cNvPr>
          <p:cNvSpPr txBox="1"/>
          <p:nvPr/>
        </p:nvSpPr>
        <p:spPr>
          <a:xfrm>
            <a:off x="1925068" y="4581676"/>
            <a:ext cx="749633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Sanjay Phadke </a:t>
            </a:r>
            <a:r>
              <a:rPr lang="en-US" sz="1400" dirty="0">
                <a:solidFill>
                  <a:schemeClr val="accent5">
                    <a:lumMod val="75000"/>
                  </a:schemeClr>
                </a:solidFill>
              </a:rPr>
              <a:t>: Fintech Specialist, Ex. EVP Edelweiss &amp; Vayana Network, JP Morgan, HSBC</a:t>
            </a:r>
          </a:p>
        </p:txBody>
      </p:sp>
      <p:sp>
        <p:nvSpPr>
          <p:cNvPr id="55" name="TextBox 54">
            <a:extLst>
              <a:ext uri="{FF2B5EF4-FFF2-40B4-BE49-F238E27FC236}">
                <a16:creationId xmlns:a16="http://schemas.microsoft.com/office/drawing/2014/main" id="{568F2FBB-6F7A-A64B-8D10-821B91686B0D}"/>
              </a:ext>
            </a:extLst>
          </p:cNvPr>
          <p:cNvSpPr txBox="1"/>
          <p:nvPr/>
        </p:nvSpPr>
        <p:spPr>
          <a:xfrm>
            <a:off x="1923357" y="50270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Rakesh Malhotra </a:t>
            </a:r>
            <a:r>
              <a:rPr lang="en-US" sz="1400" dirty="0">
                <a:solidFill>
                  <a:schemeClr val="accent5">
                    <a:lumMod val="75000"/>
                  </a:schemeClr>
                </a:solidFill>
              </a:rPr>
              <a:t>: Media Curator, Ex. Media Head - Sakal</a:t>
            </a:r>
          </a:p>
        </p:txBody>
      </p:sp>
      <p:pic>
        <p:nvPicPr>
          <p:cNvPr id="56" name="Picture 55">
            <a:extLst>
              <a:ext uri="{FF2B5EF4-FFF2-40B4-BE49-F238E27FC236}">
                <a16:creationId xmlns:a16="http://schemas.microsoft.com/office/drawing/2014/main" id="{42908488-50FF-C44F-ACB3-34DF2CB5B27E}"/>
              </a:ext>
            </a:extLst>
          </p:cNvPr>
          <p:cNvPicPr>
            <a:picLocks noChangeAspect="1"/>
          </p:cNvPicPr>
          <p:nvPr/>
        </p:nvPicPr>
        <p:blipFill>
          <a:blip r:embed="rId11"/>
          <a:stretch>
            <a:fillRect/>
          </a:stretch>
        </p:blipFill>
        <p:spPr>
          <a:xfrm>
            <a:off x="1530100" y="3231754"/>
            <a:ext cx="288226" cy="386345"/>
          </a:xfrm>
          <a:prstGeom prst="rect">
            <a:avLst/>
          </a:prstGeom>
        </p:spPr>
      </p:pic>
      <p:pic>
        <p:nvPicPr>
          <p:cNvPr id="57" name="Picture 56">
            <a:extLst>
              <a:ext uri="{FF2B5EF4-FFF2-40B4-BE49-F238E27FC236}">
                <a16:creationId xmlns:a16="http://schemas.microsoft.com/office/drawing/2014/main" id="{721F539C-6F15-0C4B-9FDD-B3670064A81B}"/>
              </a:ext>
            </a:extLst>
          </p:cNvPr>
          <p:cNvPicPr>
            <a:picLocks noChangeAspect="1"/>
          </p:cNvPicPr>
          <p:nvPr/>
        </p:nvPicPr>
        <p:blipFill>
          <a:blip r:embed="rId11"/>
          <a:stretch>
            <a:fillRect/>
          </a:stretch>
        </p:blipFill>
        <p:spPr>
          <a:xfrm>
            <a:off x="1530100" y="3644476"/>
            <a:ext cx="288226" cy="386345"/>
          </a:xfrm>
          <a:prstGeom prst="rect">
            <a:avLst/>
          </a:prstGeom>
        </p:spPr>
      </p:pic>
      <p:pic>
        <p:nvPicPr>
          <p:cNvPr id="58" name="Picture 57">
            <a:extLst>
              <a:ext uri="{FF2B5EF4-FFF2-40B4-BE49-F238E27FC236}">
                <a16:creationId xmlns:a16="http://schemas.microsoft.com/office/drawing/2014/main" id="{8D0DBCED-6FAF-944B-A815-441DD609742D}"/>
              </a:ext>
            </a:extLst>
          </p:cNvPr>
          <p:cNvPicPr>
            <a:picLocks noChangeAspect="1"/>
          </p:cNvPicPr>
          <p:nvPr/>
        </p:nvPicPr>
        <p:blipFill>
          <a:blip r:embed="rId11"/>
          <a:stretch>
            <a:fillRect/>
          </a:stretch>
        </p:blipFill>
        <p:spPr>
          <a:xfrm>
            <a:off x="1528390" y="4105973"/>
            <a:ext cx="288226" cy="386345"/>
          </a:xfrm>
          <a:prstGeom prst="rect">
            <a:avLst/>
          </a:prstGeom>
        </p:spPr>
      </p:pic>
      <p:pic>
        <p:nvPicPr>
          <p:cNvPr id="59" name="Picture 58">
            <a:extLst>
              <a:ext uri="{FF2B5EF4-FFF2-40B4-BE49-F238E27FC236}">
                <a16:creationId xmlns:a16="http://schemas.microsoft.com/office/drawing/2014/main" id="{73BFB20D-0674-804F-AD7F-EF6AD5D029B2}"/>
              </a:ext>
            </a:extLst>
          </p:cNvPr>
          <p:cNvPicPr>
            <a:picLocks noChangeAspect="1"/>
          </p:cNvPicPr>
          <p:nvPr/>
        </p:nvPicPr>
        <p:blipFill>
          <a:blip r:embed="rId11"/>
          <a:stretch>
            <a:fillRect/>
          </a:stretch>
        </p:blipFill>
        <p:spPr>
          <a:xfrm>
            <a:off x="1530100" y="4580299"/>
            <a:ext cx="288226" cy="386345"/>
          </a:xfrm>
          <a:prstGeom prst="rect">
            <a:avLst/>
          </a:prstGeom>
        </p:spPr>
      </p:pic>
      <p:pic>
        <p:nvPicPr>
          <p:cNvPr id="60" name="Picture 59">
            <a:extLst>
              <a:ext uri="{FF2B5EF4-FFF2-40B4-BE49-F238E27FC236}">
                <a16:creationId xmlns:a16="http://schemas.microsoft.com/office/drawing/2014/main" id="{E19406CA-5836-5A49-86C6-A62FABF7713B}"/>
              </a:ext>
            </a:extLst>
          </p:cNvPr>
          <p:cNvPicPr>
            <a:picLocks noChangeAspect="1"/>
          </p:cNvPicPr>
          <p:nvPr/>
        </p:nvPicPr>
        <p:blipFill>
          <a:blip r:embed="rId11"/>
          <a:stretch>
            <a:fillRect/>
          </a:stretch>
        </p:blipFill>
        <p:spPr>
          <a:xfrm>
            <a:off x="1528390" y="4989549"/>
            <a:ext cx="288226" cy="386345"/>
          </a:xfrm>
          <a:prstGeom prst="rect">
            <a:avLst/>
          </a:prstGeom>
        </p:spPr>
      </p:pic>
      <p:pic>
        <p:nvPicPr>
          <p:cNvPr id="61" name="Picture 60">
            <a:extLst>
              <a:ext uri="{FF2B5EF4-FFF2-40B4-BE49-F238E27FC236}">
                <a16:creationId xmlns:a16="http://schemas.microsoft.com/office/drawing/2014/main" id="{AE85A34B-24B4-9A4C-855D-4A2CCDF7F43C}"/>
              </a:ext>
            </a:extLst>
          </p:cNvPr>
          <p:cNvPicPr>
            <a:picLocks noChangeAspect="1"/>
          </p:cNvPicPr>
          <p:nvPr/>
        </p:nvPicPr>
        <p:blipFill>
          <a:blip r:embed="rId11"/>
          <a:stretch>
            <a:fillRect/>
          </a:stretch>
        </p:blipFill>
        <p:spPr>
          <a:xfrm>
            <a:off x="1535827" y="5420724"/>
            <a:ext cx="288226" cy="386345"/>
          </a:xfrm>
          <a:prstGeom prst="rect">
            <a:avLst/>
          </a:prstGeom>
        </p:spPr>
      </p:pic>
      <p:sp>
        <p:nvSpPr>
          <p:cNvPr id="62" name="TextBox 61">
            <a:extLst>
              <a:ext uri="{FF2B5EF4-FFF2-40B4-BE49-F238E27FC236}">
                <a16:creationId xmlns:a16="http://schemas.microsoft.com/office/drawing/2014/main" id="{FFAAE66E-29A6-954E-9CA3-2D1C0D805F4A}"/>
              </a:ext>
            </a:extLst>
          </p:cNvPr>
          <p:cNvSpPr txBox="1"/>
          <p:nvPr/>
        </p:nvSpPr>
        <p:spPr>
          <a:xfrm>
            <a:off x="1914064" y="58416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Harun Rashid Khan </a:t>
            </a:r>
            <a:r>
              <a:rPr lang="en-US" sz="1400" dirty="0">
                <a:solidFill>
                  <a:schemeClr val="accent5">
                    <a:lumMod val="75000"/>
                  </a:schemeClr>
                </a:solidFill>
              </a:rPr>
              <a:t>: Regulatory Advisor, Ex. Deputy Governor RBI</a:t>
            </a:r>
          </a:p>
        </p:txBody>
      </p:sp>
      <p:pic>
        <p:nvPicPr>
          <p:cNvPr id="63" name="Picture 62">
            <a:extLst>
              <a:ext uri="{FF2B5EF4-FFF2-40B4-BE49-F238E27FC236}">
                <a16:creationId xmlns:a16="http://schemas.microsoft.com/office/drawing/2014/main" id="{0E0AE973-3EDC-CE4D-923A-9451A0F59F47}"/>
              </a:ext>
            </a:extLst>
          </p:cNvPr>
          <p:cNvPicPr>
            <a:picLocks noChangeAspect="1"/>
          </p:cNvPicPr>
          <p:nvPr/>
        </p:nvPicPr>
        <p:blipFill>
          <a:blip r:embed="rId11"/>
          <a:stretch>
            <a:fillRect/>
          </a:stretch>
        </p:blipFill>
        <p:spPr>
          <a:xfrm>
            <a:off x="1543262" y="5829598"/>
            <a:ext cx="288226" cy="386345"/>
          </a:xfrm>
          <a:prstGeom prst="rect">
            <a:avLst/>
          </a:prstGeom>
        </p:spPr>
      </p:pic>
      <p:sp>
        <p:nvSpPr>
          <p:cNvPr id="64" name="TextBox 63">
            <a:extLst>
              <a:ext uri="{FF2B5EF4-FFF2-40B4-BE49-F238E27FC236}">
                <a16:creationId xmlns:a16="http://schemas.microsoft.com/office/drawing/2014/main" id="{5D1BDFB8-B875-914D-8C5F-FFEC60EAB0C0}"/>
              </a:ext>
            </a:extLst>
          </p:cNvPr>
          <p:cNvSpPr txBox="1"/>
          <p:nvPr/>
        </p:nvSpPr>
        <p:spPr>
          <a:xfrm>
            <a:off x="1923724" y="6222609"/>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Vinay Baijal </a:t>
            </a:r>
            <a:r>
              <a:rPr lang="en-US" sz="1400" dirty="0">
                <a:solidFill>
                  <a:schemeClr val="accent5">
                    <a:lumMod val="75000"/>
                  </a:schemeClr>
                </a:solidFill>
              </a:rPr>
              <a:t>: Regulatory Advisor, Ex. CGM Banking, RBI</a:t>
            </a:r>
          </a:p>
        </p:txBody>
      </p:sp>
      <p:pic>
        <p:nvPicPr>
          <p:cNvPr id="65" name="Picture 64">
            <a:extLst>
              <a:ext uri="{FF2B5EF4-FFF2-40B4-BE49-F238E27FC236}">
                <a16:creationId xmlns:a16="http://schemas.microsoft.com/office/drawing/2014/main" id="{44D2F114-9602-FC49-9E42-CE070F2A697F}"/>
              </a:ext>
            </a:extLst>
          </p:cNvPr>
          <p:cNvPicPr>
            <a:picLocks noChangeAspect="1"/>
          </p:cNvPicPr>
          <p:nvPr/>
        </p:nvPicPr>
        <p:blipFill>
          <a:blip r:embed="rId11"/>
          <a:stretch>
            <a:fillRect/>
          </a:stretch>
        </p:blipFill>
        <p:spPr>
          <a:xfrm>
            <a:off x="1528395" y="6182719"/>
            <a:ext cx="288226" cy="386345"/>
          </a:xfrm>
          <a:prstGeom prst="rect">
            <a:avLst/>
          </a:prstGeom>
        </p:spPr>
      </p:pic>
    </p:spTree>
    <p:extLst>
      <p:ext uri="{BB962C8B-B14F-4D97-AF65-F5344CB8AC3E}">
        <p14:creationId xmlns:p14="http://schemas.microsoft.com/office/powerpoint/2010/main" val="193456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73839</TotalTime>
  <Words>1414</Words>
  <Application>Microsoft Macintosh PowerPoint</Application>
  <PresentationFormat>Widescreen</PresentationFormat>
  <Paragraphs>127</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229</cp:revision>
  <cp:lastPrinted>2021-12-03T13:34:54Z</cp:lastPrinted>
  <dcterms:created xsi:type="dcterms:W3CDTF">2020-06-12T02:29:26Z</dcterms:created>
  <dcterms:modified xsi:type="dcterms:W3CDTF">2022-03-10T16:42:32Z</dcterms:modified>
</cp:coreProperties>
</file>