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2"/>
  </p:notesMasterIdLst>
  <p:sldIdLst>
    <p:sldId id="260" r:id="rId2"/>
    <p:sldId id="282" r:id="rId3"/>
    <p:sldId id="283" r:id="rId4"/>
    <p:sldId id="285" r:id="rId5"/>
    <p:sldId id="277" r:id="rId6"/>
    <p:sldId id="329" r:id="rId7"/>
    <p:sldId id="311" r:id="rId8"/>
    <p:sldId id="328" r:id="rId9"/>
    <p:sldId id="327"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9" autoAdjust="0"/>
    <p:restoredTop sz="94434" autoAdjust="0"/>
  </p:normalViewPr>
  <p:slideViewPr>
    <p:cSldViewPr snapToGrid="0">
      <p:cViewPr varScale="1">
        <p:scale>
          <a:sx n="115" d="100"/>
          <a:sy n="115" d="100"/>
        </p:scale>
        <p:origin x="216" y="3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4/2/22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98462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6</a:t>
            </a:fld>
            <a:endParaRPr lang="en-US" dirty="0"/>
          </a:p>
        </p:txBody>
      </p:sp>
    </p:spTree>
    <p:extLst>
      <p:ext uri="{BB962C8B-B14F-4D97-AF65-F5344CB8AC3E}">
        <p14:creationId xmlns:p14="http://schemas.microsoft.com/office/powerpoint/2010/main" val="134946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7</a:t>
            </a:fld>
            <a:endParaRPr lang="en-US" dirty="0"/>
          </a:p>
        </p:txBody>
      </p:sp>
    </p:spTree>
    <p:extLst>
      <p:ext uri="{BB962C8B-B14F-4D97-AF65-F5344CB8AC3E}">
        <p14:creationId xmlns:p14="http://schemas.microsoft.com/office/powerpoint/2010/main" val="103725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4/2/22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4/2/22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4/2/22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4/2/22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4/2/22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4/2/22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4/2/22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4/2/22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4/2/22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4/2/22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4/2/22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4/2/22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image" Target="../media/image5.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2.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5.tiff"/><Relationship Id="rId5" Type="http://schemas.openxmlformats.org/officeDocument/2006/relationships/image" Target="../media/image5.png"/><Relationship Id="rId10" Type="http://schemas.openxmlformats.org/officeDocument/2006/relationships/image" Target="../media/image14.tiff"/><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61256" y="859869"/>
            <a:ext cx="11698514" cy="646331"/>
          </a:xfrm>
          <a:prstGeom prst="rect">
            <a:avLst/>
          </a:prstGeom>
          <a:noFill/>
        </p:spPr>
        <p:txBody>
          <a:bodyPr wrap="square" rtlCol="0">
            <a:spAutoFit/>
          </a:bodyPr>
          <a:lstStyle/>
          <a:p>
            <a:pPr algn="ctr"/>
            <a:r>
              <a:rPr lang="en-US" sz="3600" b="1" dirty="0">
                <a:solidFill>
                  <a:schemeClr val="accent5">
                    <a:lumMod val="75000"/>
                  </a:schemeClr>
                </a:solidFill>
                <a:latin typeface="Arial Black" panose="020B0A04020102020204" pitchFamily="34" charset="0"/>
              </a:rPr>
              <a:t>WAIU – Experience Luxury At </a:t>
            </a:r>
            <a:r>
              <a:rPr lang="en-US" sz="3600" dirty="0">
                <a:solidFill>
                  <a:schemeClr val="accent5">
                    <a:lumMod val="75000"/>
                  </a:schemeClr>
                </a:solidFill>
                <a:latin typeface="Arial Black" panose="020B0A04020102020204" pitchFamily="34" charset="0"/>
              </a:rPr>
              <a:t>Convenience</a:t>
            </a:r>
            <a:endParaRPr lang="en-US" sz="36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pic>
        <p:nvPicPr>
          <p:cNvPr id="7" name="Picture 6">
            <a:extLst>
              <a:ext uri="{FF2B5EF4-FFF2-40B4-BE49-F238E27FC236}">
                <a16:creationId xmlns:a16="http://schemas.microsoft.com/office/drawing/2014/main" id="{9BF8BC77-7CCC-6548-9D4D-C1CA18133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593550"/>
            <a:ext cx="4227816" cy="4227816"/>
          </a:xfrm>
          <a:prstGeom prst="rect">
            <a:avLst/>
          </a:prstGeom>
        </p:spPr>
      </p:pic>
    </p:spTree>
    <p:extLst>
      <p:ext uri="{BB962C8B-B14F-4D97-AF65-F5344CB8AC3E}">
        <p14:creationId xmlns:p14="http://schemas.microsoft.com/office/powerpoint/2010/main" val="98275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10</a:t>
            </a:fld>
            <a:endParaRPr lang="en-US" dirty="0"/>
          </a:p>
        </p:txBody>
      </p:sp>
    </p:spTree>
    <p:extLst>
      <p:ext uri="{BB962C8B-B14F-4D97-AF65-F5344CB8AC3E}">
        <p14:creationId xmlns:p14="http://schemas.microsoft.com/office/powerpoint/2010/main" val="33527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 Mission, Vision &amp; Values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Mission:</a:t>
            </a:r>
          </a:p>
          <a:p>
            <a:pPr marL="46038" lvl="3" algn="just" defTabSz="969963" eaLnBrk="0" hangingPunct="0">
              <a:spcBef>
                <a:spcPts val="10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Vision:</a:t>
            </a:r>
          </a:p>
          <a:p>
            <a:pPr marL="46038" lvl="3" algn="just" defTabSz="969963" eaLnBrk="0" hangingPunct="0">
              <a:spcBef>
                <a:spcPts val="1000"/>
              </a:spcBef>
              <a:spcAft>
                <a:spcPts val="600"/>
              </a:spcAft>
              <a:buSzPct val="125000"/>
              <a:defRPr/>
            </a:pPr>
            <a:r>
              <a:rPr lang="en-US" sz="1900" dirty="0">
                <a:solidFill>
                  <a:srgbClr val="002060"/>
                </a:solidFill>
              </a:rPr>
              <a:t>Truevibez is dedicated to provide modern &amp; innovative solutions to our hospitality partners, via introduction of technology evolution in their offerings and creating avenues of inspiring new business horizons.</a:t>
            </a:r>
          </a:p>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Values:</a:t>
            </a:r>
          </a:p>
          <a:p>
            <a:pPr marL="388938" lvl="3" indent="-342900" algn="just" defTabSz="969963" eaLnBrk="0" hangingPunct="0">
              <a:spcBef>
                <a:spcPts val="1000"/>
              </a:spcBef>
              <a:spcAft>
                <a:spcPts val="600"/>
              </a:spcAft>
              <a:buSzPct val="125000"/>
              <a:buFont typeface="Wingdings" panose="05000000000000000000" pitchFamily="2" charset="2"/>
              <a:buChar char="Ø"/>
              <a:defRPr/>
            </a:pPr>
            <a:r>
              <a:rPr lang="en-US" sz="1900" b="1" dirty="0">
                <a:solidFill>
                  <a:srgbClr val="002060"/>
                </a:solidFill>
              </a:rPr>
              <a:t>Innovation through Leadership </a:t>
            </a:r>
            <a:r>
              <a:rPr lang="en-US" sz="1900" dirty="0">
                <a:solidFill>
                  <a:srgbClr val="002060"/>
                </a:solidFill>
              </a:rPr>
              <a:t>: To become vanguard of hospitality experience enrichment</a:t>
            </a:r>
          </a:p>
          <a:p>
            <a:pPr marL="388938" lvl="3" indent="-342900" algn="just" defTabSz="969963" eaLnBrk="0" hangingPunct="0">
              <a:spcBef>
                <a:spcPts val="1000"/>
              </a:spcBef>
              <a:spcAft>
                <a:spcPts val="600"/>
              </a:spcAft>
              <a:buSzPct val="125000"/>
              <a:buFont typeface="Wingdings" panose="05000000000000000000" pitchFamily="2" charset="2"/>
              <a:buChar char="Ø"/>
              <a:defRPr/>
            </a:pPr>
            <a:r>
              <a:rPr lang="en-US" sz="1900" b="1" dirty="0">
                <a:solidFill>
                  <a:srgbClr val="002060"/>
                </a:solidFill>
              </a:rPr>
              <a:t>Modernization &amp; Elegance </a:t>
            </a:r>
            <a:r>
              <a:rPr lang="en-US" sz="1900" dirty="0">
                <a:solidFill>
                  <a:srgbClr val="002060"/>
                </a:solidFill>
              </a:rPr>
              <a:t>: To develop ultramodern hospitality business solutions</a:t>
            </a:r>
          </a:p>
          <a:p>
            <a:pPr marL="388938" lvl="3" indent="-342900" algn="just" defTabSz="969963" eaLnBrk="0" hangingPunct="0">
              <a:spcBef>
                <a:spcPts val="1000"/>
              </a:spcBef>
              <a:spcAft>
                <a:spcPts val="600"/>
              </a:spcAft>
              <a:buSzPct val="125000"/>
              <a:buFont typeface="Wingdings" panose="05000000000000000000" pitchFamily="2" charset="2"/>
              <a:buChar char="Ø"/>
              <a:defRPr/>
            </a:pPr>
            <a:r>
              <a:rPr lang="en-US" sz="1900" b="1" dirty="0">
                <a:solidFill>
                  <a:srgbClr val="002060"/>
                </a:solidFill>
              </a:rPr>
              <a:t>Focus &amp; Evolution </a:t>
            </a:r>
            <a:r>
              <a:rPr lang="en-US" sz="1900" dirty="0">
                <a:solidFill>
                  <a:srgbClr val="002060"/>
                </a:solidFill>
              </a:rPr>
              <a:t>: Relentlessly strive to improve business value through performance</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WAIU – High Level System Flow</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pic>
        <p:nvPicPr>
          <p:cNvPr id="23" name="Picture 4">
            <a:extLst>
              <a:ext uri="{FF2B5EF4-FFF2-40B4-BE49-F238E27FC236}">
                <a16:creationId xmlns:a16="http://schemas.microsoft.com/office/drawing/2014/main" id="{3333CCD6-C5A3-D74D-A448-91892A26A2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9818" y="980814"/>
            <a:ext cx="8737600" cy="361692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CAE01FA3-1669-B549-AD0D-70D7A2D51064}"/>
              </a:ext>
            </a:extLst>
          </p:cNvPr>
          <p:cNvSpPr/>
          <p:nvPr/>
        </p:nvSpPr>
        <p:spPr>
          <a:xfrm>
            <a:off x="1622888" y="4735036"/>
            <a:ext cx="10077542" cy="1705749"/>
          </a:xfrm>
          <a:prstGeom prst="rect">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Wingdings" pitchFamily="2" charset="2"/>
              <a:buChar char="v"/>
            </a:pPr>
            <a:r>
              <a:rPr lang="en-US" sz="1400" dirty="0">
                <a:solidFill>
                  <a:schemeClr val="tx1"/>
                </a:solidFill>
              </a:rPr>
              <a:t>WAIU pilot is planned in Kolhapur, Maharashtra in </a:t>
            </a:r>
            <a:r>
              <a:rPr lang="en-US" sz="1400" dirty="0">
                <a:solidFill>
                  <a:srgbClr val="00B050"/>
                </a:solidFill>
              </a:rPr>
              <a:t>April-2022</a:t>
            </a:r>
            <a:r>
              <a:rPr lang="en-US" sz="1400" dirty="0">
                <a:solidFill>
                  <a:schemeClr val="tx1"/>
                </a:solidFill>
              </a:rPr>
              <a:t>, with in initial partnerships with 50 top restaurants.</a:t>
            </a:r>
          </a:p>
          <a:p>
            <a:pPr marL="342900" indent="-342900">
              <a:buFont typeface="Wingdings" pitchFamily="2" charset="2"/>
              <a:buChar char="v"/>
            </a:pPr>
            <a:r>
              <a:rPr lang="en-US" sz="1400" dirty="0">
                <a:solidFill>
                  <a:schemeClr val="tx1"/>
                </a:solidFill>
              </a:rPr>
              <a:t>WAIU launch is planned in Pune, Maharashtra in </a:t>
            </a:r>
            <a:r>
              <a:rPr lang="en-US" sz="1400" dirty="0">
                <a:solidFill>
                  <a:srgbClr val="00B050"/>
                </a:solidFill>
              </a:rPr>
              <a:t>April-2022</a:t>
            </a:r>
            <a:r>
              <a:rPr lang="en-US" sz="1400" dirty="0">
                <a:solidFill>
                  <a:schemeClr val="tx1"/>
                </a:solidFill>
              </a:rPr>
              <a:t>, with in initial partnerships with 200 top restaurants.</a:t>
            </a:r>
          </a:p>
          <a:p>
            <a:pPr marL="342900" indent="-342900">
              <a:buFont typeface="Wingdings" pitchFamily="2" charset="2"/>
              <a:buChar char="v"/>
            </a:pPr>
            <a:r>
              <a:rPr lang="en-US" sz="1400" dirty="0">
                <a:solidFill>
                  <a:schemeClr val="tx1"/>
                </a:solidFill>
              </a:rPr>
              <a:t>By end of 2022, WAIU will be expanded in </a:t>
            </a:r>
            <a:r>
              <a:rPr lang="en-US" sz="1400" dirty="0">
                <a:solidFill>
                  <a:srgbClr val="00B050"/>
                </a:solidFill>
              </a:rPr>
              <a:t>10 key cities across India</a:t>
            </a:r>
            <a:r>
              <a:rPr lang="en-US" sz="1400" dirty="0">
                <a:solidFill>
                  <a:schemeClr val="tx1"/>
                </a:solidFill>
              </a:rPr>
              <a:t>, with a partner merchant base of 3000+</a:t>
            </a:r>
          </a:p>
          <a:p>
            <a:pPr marL="342900" indent="-342900">
              <a:buFont typeface="Wingdings" pitchFamily="2" charset="2"/>
              <a:buChar char="v"/>
            </a:pPr>
            <a:r>
              <a:rPr lang="en-US" sz="1400" dirty="0">
                <a:solidFill>
                  <a:schemeClr val="tx1"/>
                </a:solidFill>
              </a:rPr>
              <a:t>Each restaurant to have average of </a:t>
            </a:r>
            <a:r>
              <a:rPr lang="en-US" sz="1400" dirty="0">
                <a:solidFill>
                  <a:srgbClr val="00B050"/>
                </a:solidFill>
              </a:rPr>
              <a:t>5000+ customers per restaurant</a:t>
            </a:r>
            <a:r>
              <a:rPr lang="en-US" sz="1400" dirty="0">
                <a:solidFill>
                  <a:schemeClr val="tx1"/>
                </a:solidFill>
              </a:rPr>
              <a:t>, allowing a significant platform coverage</a:t>
            </a:r>
          </a:p>
          <a:p>
            <a:pPr marL="342900" indent="-342900">
              <a:buFont typeface="Wingdings" pitchFamily="2" charset="2"/>
              <a:buChar char="v"/>
            </a:pPr>
            <a:r>
              <a:rPr lang="en-US" sz="1400" dirty="0">
                <a:solidFill>
                  <a:schemeClr val="tx1"/>
                </a:solidFill>
              </a:rPr>
              <a:t>Platform development is complete with merchant signup &amp; brand positioning and collaterals in design</a:t>
            </a:r>
          </a:p>
          <a:p>
            <a:pPr marL="342900" indent="-342900">
              <a:buFont typeface="Wingdings" pitchFamily="2" charset="2"/>
              <a:buChar char="v"/>
            </a:pPr>
            <a:r>
              <a:rPr lang="en-US" sz="1400" dirty="0">
                <a:solidFill>
                  <a:schemeClr val="tx1"/>
                </a:solidFill>
              </a:rPr>
              <a:t>WAIU will start services in </a:t>
            </a:r>
            <a:r>
              <a:rPr lang="en-US" sz="1400" dirty="0">
                <a:solidFill>
                  <a:srgbClr val="00B050"/>
                </a:solidFill>
              </a:rPr>
              <a:t>Tier-2 cities in 2023</a:t>
            </a:r>
            <a:r>
              <a:rPr lang="en-US" sz="1400" dirty="0">
                <a:solidFill>
                  <a:schemeClr val="tx1"/>
                </a:solidFill>
              </a:rPr>
              <a:t>, to support its NBFC partners already operational there</a:t>
            </a:r>
          </a:p>
          <a:p>
            <a:pPr marL="342900" indent="-342900">
              <a:buFont typeface="Wingdings" pitchFamily="2" charset="2"/>
              <a:buChar char="v"/>
            </a:pPr>
            <a:r>
              <a:rPr lang="en-US" sz="1400" dirty="0">
                <a:solidFill>
                  <a:schemeClr val="tx1"/>
                </a:solidFill>
              </a:rPr>
              <a:t>Wider WAIU Phase-2 features, including merchant lending, will be launched in </a:t>
            </a:r>
            <a:r>
              <a:rPr lang="en-US" sz="1400" dirty="0">
                <a:solidFill>
                  <a:srgbClr val="00B050"/>
                </a:solidFill>
              </a:rPr>
              <a:t>Q3 2022.</a:t>
            </a:r>
          </a:p>
        </p:txBody>
      </p:sp>
    </p:spTree>
    <p:extLst>
      <p:ext uri="{BB962C8B-B14F-4D97-AF65-F5344CB8AC3E}">
        <p14:creationId xmlns:p14="http://schemas.microsoft.com/office/powerpoint/2010/main" val="163719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989444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Strategic Alliance – WAIU &amp; Amhi Kolhapuri</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62138" y="6538530"/>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6</a:t>
            </a:fld>
            <a:endParaRPr lang="en-US" dirty="0"/>
          </a:p>
        </p:txBody>
      </p:sp>
      <p:sp>
        <p:nvSpPr>
          <p:cNvPr id="35" name="Rectangle 34">
            <a:extLst>
              <a:ext uri="{FF2B5EF4-FFF2-40B4-BE49-F238E27FC236}">
                <a16:creationId xmlns:a16="http://schemas.microsoft.com/office/drawing/2014/main" id="{56C44EEF-DD35-184E-8D8C-303F5CEC33AB}"/>
              </a:ext>
            </a:extLst>
          </p:cNvPr>
          <p:cNvSpPr/>
          <p:nvPr/>
        </p:nvSpPr>
        <p:spPr>
          <a:xfrm>
            <a:off x="1269997" y="1114942"/>
            <a:ext cx="10377485" cy="2983056"/>
          </a:xfrm>
          <a:prstGeom prst="rect">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marL="285750" indent="-285750">
              <a:buFont typeface="Wingdings" pitchFamily="2" charset="2"/>
              <a:buChar char="ü"/>
            </a:pPr>
            <a:r>
              <a:rPr lang="en-US" sz="1600" dirty="0">
                <a:solidFill>
                  <a:schemeClr val="tx1"/>
                </a:solidFill>
              </a:rPr>
              <a:t>Both WAIU &amp; Amhi Kolhapuri are aiming to bring lively people of Kolhapur together in their own ways</a:t>
            </a:r>
          </a:p>
          <a:p>
            <a:endParaRPr lang="en-US" sz="1600" dirty="0">
              <a:solidFill>
                <a:schemeClr val="tx1"/>
              </a:solidFill>
            </a:endParaRPr>
          </a:p>
          <a:p>
            <a:pPr marL="285750" indent="-285750">
              <a:buFont typeface="Wingdings" pitchFamily="2" charset="2"/>
              <a:buChar char="ü"/>
            </a:pPr>
            <a:r>
              <a:rPr lang="en-US" sz="1600" dirty="0">
                <a:solidFill>
                  <a:schemeClr val="tx1"/>
                </a:solidFill>
              </a:rPr>
              <a:t>In past 5 years, familiarity of digital services &amp; ecommerce has increased sharply in Kolhapur</a:t>
            </a:r>
          </a:p>
          <a:p>
            <a:pPr marL="285750" indent="-285750">
              <a:buFont typeface="Wingdings" pitchFamily="2" charset="2"/>
              <a:buChar char="ü"/>
            </a:pPr>
            <a:endParaRPr lang="en-US" sz="1600" dirty="0">
              <a:solidFill>
                <a:schemeClr val="tx1"/>
              </a:solidFill>
            </a:endParaRPr>
          </a:p>
          <a:p>
            <a:pPr marL="285750" indent="-285750">
              <a:buFont typeface="Wingdings" pitchFamily="2" charset="2"/>
              <a:buChar char="ü"/>
            </a:pPr>
            <a:r>
              <a:rPr lang="en-US" sz="1600" dirty="0">
                <a:solidFill>
                  <a:schemeClr val="tx1"/>
                </a:solidFill>
              </a:rPr>
              <a:t>Average Kolhapuri resident is now spending more on lifestyle &amp; convenience products than ever before</a:t>
            </a:r>
          </a:p>
          <a:p>
            <a:endParaRPr lang="en-US" sz="1600" dirty="0">
              <a:solidFill>
                <a:schemeClr val="tx1"/>
              </a:solidFill>
            </a:endParaRPr>
          </a:p>
          <a:p>
            <a:pPr marL="285750" indent="-285750">
              <a:buFont typeface="Wingdings" pitchFamily="2" charset="2"/>
              <a:buChar char="ü"/>
            </a:pPr>
            <a:r>
              <a:rPr lang="en-US" sz="1600" dirty="0">
                <a:solidFill>
                  <a:schemeClr val="tx1"/>
                </a:solidFill>
              </a:rPr>
              <a:t>More partnerships will provide innovative online features for the most loved aspect in Kolhapur– </a:t>
            </a:r>
            <a:r>
              <a:rPr lang="en-US" sz="1600" b="1" dirty="0">
                <a:solidFill>
                  <a:srgbClr val="00B050"/>
                </a:solidFill>
              </a:rPr>
              <a:t>Kolhapuri Cuisine !!</a:t>
            </a:r>
          </a:p>
          <a:p>
            <a:pPr marL="285750" indent="-285750">
              <a:buFont typeface="Wingdings" pitchFamily="2" charset="2"/>
              <a:buChar char="ü"/>
            </a:pPr>
            <a:endParaRPr lang="en-US" sz="1600" dirty="0">
              <a:solidFill>
                <a:schemeClr val="tx1"/>
              </a:solidFill>
            </a:endParaRPr>
          </a:p>
          <a:p>
            <a:pPr marL="285750" indent="-285750">
              <a:buFont typeface="Wingdings" pitchFamily="2" charset="2"/>
              <a:buChar char="ü"/>
            </a:pPr>
            <a:r>
              <a:rPr lang="en-US" sz="1600" dirty="0">
                <a:solidFill>
                  <a:schemeClr val="tx1"/>
                </a:solidFill>
              </a:rPr>
              <a:t>Amhi Kolhapur &amp; WAIU will create first wave of new-age services in Kolhapur, to achieve mutual success for many years </a:t>
            </a:r>
          </a:p>
          <a:p>
            <a:pPr marL="285750" indent="-285750">
              <a:buFont typeface="Wingdings" pitchFamily="2" charset="2"/>
              <a:buChar char="ü"/>
            </a:pPr>
            <a:endParaRPr lang="en-US" sz="1600" dirty="0">
              <a:solidFill>
                <a:schemeClr val="tx1"/>
              </a:solidFill>
            </a:endParaRPr>
          </a:p>
          <a:p>
            <a:pPr marL="285750" indent="-285750">
              <a:buFont typeface="Wingdings" pitchFamily="2" charset="2"/>
              <a:buChar char="ü"/>
            </a:pPr>
            <a:r>
              <a:rPr lang="en-US" sz="1600" dirty="0">
                <a:solidFill>
                  <a:schemeClr val="tx1"/>
                </a:solidFill>
              </a:rPr>
              <a:t>In coming weeks, we have also planned to add online restaurant table booking &amp; event management services, to benefit both Kolhapuri residents &amp; restaurants</a:t>
            </a:r>
          </a:p>
          <a:p>
            <a:pPr marL="285750" indent="-285750">
              <a:buFont typeface="Wingdings" pitchFamily="2" charset="2"/>
              <a:buChar char="ü"/>
            </a:pPr>
            <a:endParaRPr lang="en-US" sz="1400" dirty="0">
              <a:solidFill>
                <a:schemeClr val="tx1"/>
              </a:solidFill>
            </a:endParaRPr>
          </a:p>
          <a:p>
            <a:pPr marL="285750" indent="-285750">
              <a:buFont typeface="Wingdings" pitchFamily="2" charset="2"/>
              <a:buChar char="ü"/>
            </a:pPr>
            <a:endParaRPr lang="en-US" sz="1400" dirty="0">
              <a:solidFill>
                <a:srgbClr val="00B050"/>
              </a:solidFill>
            </a:endParaRPr>
          </a:p>
        </p:txBody>
      </p:sp>
      <p:pic>
        <p:nvPicPr>
          <p:cNvPr id="6" name="Picture 5">
            <a:extLst>
              <a:ext uri="{FF2B5EF4-FFF2-40B4-BE49-F238E27FC236}">
                <a16:creationId xmlns:a16="http://schemas.microsoft.com/office/drawing/2014/main" id="{23474CD2-F094-1148-A872-F28A4B63957C}"/>
              </a:ext>
            </a:extLst>
          </p:cNvPr>
          <p:cNvPicPr>
            <a:picLocks noChangeAspect="1"/>
          </p:cNvPicPr>
          <p:nvPr/>
        </p:nvPicPr>
        <p:blipFill>
          <a:blip r:embed="rId11"/>
          <a:stretch>
            <a:fillRect/>
          </a:stretch>
        </p:blipFill>
        <p:spPr>
          <a:xfrm>
            <a:off x="1687883" y="4618480"/>
            <a:ext cx="2460900" cy="1807802"/>
          </a:xfrm>
          <a:prstGeom prst="rect">
            <a:avLst/>
          </a:prstGeom>
        </p:spPr>
      </p:pic>
      <p:sp>
        <p:nvSpPr>
          <p:cNvPr id="25" name="TextBox 24">
            <a:extLst>
              <a:ext uri="{FF2B5EF4-FFF2-40B4-BE49-F238E27FC236}">
                <a16:creationId xmlns:a16="http://schemas.microsoft.com/office/drawing/2014/main" id="{B3E2F680-1843-C840-9233-4C3ECAF01763}"/>
              </a:ext>
            </a:extLst>
          </p:cNvPr>
          <p:cNvSpPr txBox="1"/>
          <p:nvPr/>
        </p:nvSpPr>
        <p:spPr>
          <a:xfrm>
            <a:off x="1125597" y="4201158"/>
            <a:ext cx="4176842" cy="338554"/>
          </a:xfrm>
          <a:prstGeom prst="rect">
            <a:avLst/>
          </a:prstGeom>
          <a:noFill/>
        </p:spPr>
        <p:txBody>
          <a:bodyPr wrap="square">
            <a:spAutoFit/>
          </a:bodyPr>
          <a:lstStyle/>
          <a:p>
            <a:r>
              <a:rPr lang="en-US" sz="1600" b="1" dirty="0">
                <a:solidFill>
                  <a:srgbClr val="00B050"/>
                </a:solidFill>
              </a:rPr>
              <a:t>B2B Service Partnership Highlights</a:t>
            </a:r>
          </a:p>
        </p:txBody>
      </p:sp>
      <p:sp>
        <p:nvSpPr>
          <p:cNvPr id="27" name="TextBox 26">
            <a:extLst>
              <a:ext uri="{FF2B5EF4-FFF2-40B4-BE49-F238E27FC236}">
                <a16:creationId xmlns:a16="http://schemas.microsoft.com/office/drawing/2014/main" id="{71059951-E725-B64C-956D-2BD2FB9B72DE}"/>
              </a:ext>
            </a:extLst>
          </p:cNvPr>
          <p:cNvSpPr txBox="1"/>
          <p:nvPr/>
        </p:nvSpPr>
        <p:spPr>
          <a:xfrm>
            <a:off x="4148783" y="4607601"/>
            <a:ext cx="7551646" cy="369332"/>
          </a:xfrm>
          <a:prstGeom prst="rect">
            <a:avLst/>
          </a:prstGeom>
          <a:noFill/>
        </p:spPr>
        <p:txBody>
          <a:bodyPr wrap="square">
            <a:spAutoFit/>
          </a:bodyPr>
          <a:lstStyle/>
          <a:p>
            <a:r>
              <a:rPr lang="en-US" sz="1800" dirty="0">
                <a:solidFill>
                  <a:schemeClr val="tx1"/>
                </a:solidFill>
              </a:rPr>
              <a:t>1. Kolhapur launch offers of DNPL &amp; 10% discount to Amhi Kolhapuri members</a:t>
            </a:r>
            <a:endParaRPr lang="en-US" dirty="0"/>
          </a:p>
        </p:txBody>
      </p:sp>
      <p:sp>
        <p:nvSpPr>
          <p:cNvPr id="29" name="TextBox 28">
            <a:extLst>
              <a:ext uri="{FF2B5EF4-FFF2-40B4-BE49-F238E27FC236}">
                <a16:creationId xmlns:a16="http://schemas.microsoft.com/office/drawing/2014/main" id="{31797FBA-68CE-1847-B6A0-1DC40D579DCA}"/>
              </a:ext>
            </a:extLst>
          </p:cNvPr>
          <p:cNvSpPr txBox="1"/>
          <p:nvPr/>
        </p:nvSpPr>
        <p:spPr>
          <a:xfrm>
            <a:off x="4148783" y="5076714"/>
            <a:ext cx="7091646" cy="369332"/>
          </a:xfrm>
          <a:prstGeom prst="rect">
            <a:avLst/>
          </a:prstGeom>
          <a:noFill/>
        </p:spPr>
        <p:txBody>
          <a:bodyPr wrap="square">
            <a:spAutoFit/>
          </a:bodyPr>
          <a:lstStyle/>
          <a:p>
            <a:r>
              <a:rPr lang="en-US" sz="1800" dirty="0">
                <a:solidFill>
                  <a:schemeClr val="tx1"/>
                </a:solidFill>
              </a:rPr>
              <a:t>2. Referral service for Amhi Kolhapuri members, for additional benefits</a:t>
            </a:r>
            <a:endParaRPr lang="en-US" dirty="0"/>
          </a:p>
        </p:txBody>
      </p:sp>
      <p:sp>
        <p:nvSpPr>
          <p:cNvPr id="30" name="TextBox 29">
            <a:extLst>
              <a:ext uri="{FF2B5EF4-FFF2-40B4-BE49-F238E27FC236}">
                <a16:creationId xmlns:a16="http://schemas.microsoft.com/office/drawing/2014/main" id="{C4387CE9-E3DA-6742-B716-78B56A2650AC}"/>
              </a:ext>
            </a:extLst>
          </p:cNvPr>
          <p:cNvSpPr txBox="1"/>
          <p:nvPr/>
        </p:nvSpPr>
        <p:spPr>
          <a:xfrm>
            <a:off x="4148783" y="5578083"/>
            <a:ext cx="6097712" cy="369332"/>
          </a:xfrm>
          <a:prstGeom prst="rect">
            <a:avLst/>
          </a:prstGeom>
          <a:noFill/>
        </p:spPr>
        <p:txBody>
          <a:bodyPr wrap="square">
            <a:spAutoFit/>
          </a:bodyPr>
          <a:lstStyle/>
          <a:p>
            <a:r>
              <a:rPr lang="en-US" sz="1800" dirty="0">
                <a:solidFill>
                  <a:schemeClr val="tx1"/>
                </a:solidFill>
              </a:rPr>
              <a:t>3. Commercial support to Amhi Kolhapuri promoters</a:t>
            </a:r>
            <a:endParaRPr lang="en-US" dirty="0"/>
          </a:p>
        </p:txBody>
      </p:sp>
      <p:sp>
        <p:nvSpPr>
          <p:cNvPr id="31" name="TextBox 30">
            <a:extLst>
              <a:ext uri="{FF2B5EF4-FFF2-40B4-BE49-F238E27FC236}">
                <a16:creationId xmlns:a16="http://schemas.microsoft.com/office/drawing/2014/main" id="{1757132C-6E60-804C-A0D3-2C1FA6B77132}"/>
              </a:ext>
            </a:extLst>
          </p:cNvPr>
          <p:cNvSpPr txBox="1"/>
          <p:nvPr/>
        </p:nvSpPr>
        <p:spPr>
          <a:xfrm>
            <a:off x="4148782" y="6051511"/>
            <a:ext cx="7551646" cy="369332"/>
          </a:xfrm>
          <a:prstGeom prst="rect">
            <a:avLst/>
          </a:prstGeom>
          <a:noFill/>
        </p:spPr>
        <p:txBody>
          <a:bodyPr wrap="square">
            <a:spAutoFit/>
          </a:bodyPr>
          <a:lstStyle/>
          <a:p>
            <a:r>
              <a:rPr lang="en-US" sz="1800" dirty="0">
                <a:solidFill>
                  <a:schemeClr val="tx1"/>
                </a:solidFill>
              </a:rPr>
              <a:t>4. Restaurant table, Hotel accommodation and event booking service </a:t>
            </a:r>
            <a:endParaRPr lang="en-US" dirty="0"/>
          </a:p>
        </p:txBody>
      </p:sp>
    </p:spTree>
    <p:extLst>
      <p:ext uri="{BB962C8B-B14F-4D97-AF65-F5344CB8AC3E}">
        <p14:creationId xmlns:p14="http://schemas.microsoft.com/office/powerpoint/2010/main" val="47254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713069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Amhi Kolhapuri Partnership</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3159" y="6314707"/>
            <a:ext cx="4114800" cy="365125"/>
          </a:xfrm>
        </p:spPr>
        <p:txBody>
          <a:bodyPr/>
          <a:lstStyle/>
          <a:p>
            <a:r>
              <a:rPr lang="en-US" dirty="0"/>
              <a:t>Confidential and Proprietary. Copyright (c) by TrueVibez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7</a:t>
            </a:fld>
            <a:endParaRPr lang="en-US" dirty="0"/>
          </a:p>
        </p:txBody>
      </p:sp>
      <p:pic>
        <p:nvPicPr>
          <p:cNvPr id="1026" name="Picture 2" descr="Amhi Kolhapuri - Amhi Kolhapuri updated their cover photo.">
            <a:extLst>
              <a:ext uri="{FF2B5EF4-FFF2-40B4-BE49-F238E27FC236}">
                <a16:creationId xmlns:a16="http://schemas.microsoft.com/office/drawing/2014/main" id="{E6F3C47B-4B0C-094D-AB3F-5674C5DE17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07692" y="280776"/>
            <a:ext cx="1340886" cy="6314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2FB162-FFF6-7C42-AC58-C30893ED884B}"/>
              </a:ext>
            </a:extLst>
          </p:cNvPr>
          <p:cNvPicPr>
            <a:picLocks noChangeAspect="1"/>
          </p:cNvPicPr>
          <p:nvPr/>
        </p:nvPicPr>
        <p:blipFill>
          <a:blip r:embed="rId12"/>
          <a:stretch>
            <a:fillRect/>
          </a:stretch>
        </p:blipFill>
        <p:spPr>
          <a:xfrm>
            <a:off x="9742712" y="248159"/>
            <a:ext cx="517017" cy="684030"/>
          </a:xfrm>
          <a:prstGeom prst="rect">
            <a:avLst/>
          </a:prstGeom>
        </p:spPr>
      </p:pic>
      <p:sp>
        <p:nvSpPr>
          <p:cNvPr id="41" name="TextBox 40">
            <a:extLst>
              <a:ext uri="{FF2B5EF4-FFF2-40B4-BE49-F238E27FC236}">
                <a16:creationId xmlns:a16="http://schemas.microsoft.com/office/drawing/2014/main" id="{199ED1F1-F272-F845-AA6D-A7B81A024086}"/>
              </a:ext>
            </a:extLst>
          </p:cNvPr>
          <p:cNvSpPr txBox="1"/>
          <p:nvPr/>
        </p:nvSpPr>
        <p:spPr>
          <a:xfrm>
            <a:off x="8981992" y="56013"/>
            <a:ext cx="196490" cy="1015663"/>
          </a:xfrm>
          <a:prstGeom prst="rect">
            <a:avLst/>
          </a:prstGeom>
          <a:noFill/>
        </p:spPr>
        <p:txBody>
          <a:bodyPr wrap="square">
            <a:spAutoFit/>
          </a:bodyPr>
          <a:lstStyle/>
          <a:p>
            <a:r>
              <a:rPr lang="en-US" sz="6000" dirty="0"/>
              <a:t>+</a:t>
            </a:r>
          </a:p>
        </p:txBody>
      </p:sp>
      <p:graphicFrame>
        <p:nvGraphicFramePr>
          <p:cNvPr id="5" name="Table 4">
            <a:extLst>
              <a:ext uri="{FF2B5EF4-FFF2-40B4-BE49-F238E27FC236}">
                <a16:creationId xmlns:a16="http://schemas.microsoft.com/office/drawing/2014/main" id="{7D90FD02-504F-C541-AA6C-F1DE6CE9F503}"/>
              </a:ext>
            </a:extLst>
          </p:cNvPr>
          <p:cNvGraphicFramePr>
            <a:graphicFrameLocks noGrp="1"/>
          </p:cNvGraphicFramePr>
          <p:nvPr>
            <p:extLst>
              <p:ext uri="{D42A27DB-BD31-4B8C-83A1-F6EECF244321}">
                <p14:modId xmlns:p14="http://schemas.microsoft.com/office/powerpoint/2010/main" val="3570274786"/>
              </p:ext>
            </p:extLst>
          </p:nvPr>
        </p:nvGraphicFramePr>
        <p:xfrm>
          <a:off x="1663776" y="1156771"/>
          <a:ext cx="9829862" cy="4979258"/>
        </p:xfrm>
        <a:graphic>
          <a:graphicData uri="http://schemas.openxmlformats.org/drawingml/2006/table">
            <a:tbl>
              <a:tblPr>
                <a:tableStyleId>{5C22544A-7EE6-4342-B048-85BDC9FD1C3A}</a:tableStyleId>
              </a:tblPr>
              <a:tblGrid>
                <a:gridCol w="3166436">
                  <a:extLst>
                    <a:ext uri="{9D8B030D-6E8A-4147-A177-3AD203B41FA5}">
                      <a16:colId xmlns:a16="http://schemas.microsoft.com/office/drawing/2014/main" val="2812158843"/>
                    </a:ext>
                  </a:extLst>
                </a:gridCol>
                <a:gridCol w="1009962">
                  <a:extLst>
                    <a:ext uri="{9D8B030D-6E8A-4147-A177-3AD203B41FA5}">
                      <a16:colId xmlns:a16="http://schemas.microsoft.com/office/drawing/2014/main" val="2714101908"/>
                    </a:ext>
                  </a:extLst>
                </a:gridCol>
                <a:gridCol w="1009962">
                  <a:extLst>
                    <a:ext uri="{9D8B030D-6E8A-4147-A177-3AD203B41FA5}">
                      <a16:colId xmlns:a16="http://schemas.microsoft.com/office/drawing/2014/main" val="2338632713"/>
                    </a:ext>
                  </a:extLst>
                </a:gridCol>
                <a:gridCol w="1009962">
                  <a:extLst>
                    <a:ext uri="{9D8B030D-6E8A-4147-A177-3AD203B41FA5}">
                      <a16:colId xmlns:a16="http://schemas.microsoft.com/office/drawing/2014/main" val="1473870921"/>
                    </a:ext>
                  </a:extLst>
                </a:gridCol>
                <a:gridCol w="1009962">
                  <a:extLst>
                    <a:ext uri="{9D8B030D-6E8A-4147-A177-3AD203B41FA5}">
                      <a16:colId xmlns:a16="http://schemas.microsoft.com/office/drawing/2014/main" val="949135947"/>
                    </a:ext>
                  </a:extLst>
                </a:gridCol>
                <a:gridCol w="1311789">
                  <a:extLst>
                    <a:ext uri="{9D8B030D-6E8A-4147-A177-3AD203B41FA5}">
                      <a16:colId xmlns:a16="http://schemas.microsoft.com/office/drawing/2014/main" val="1951951256"/>
                    </a:ext>
                  </a:extLst>
                </a:gridCol>
                <a:gridCol w="1311789">
                  <a:extLst>
                    <a:ext uri="{9D8B030D-6E8A-4147-A177-3AD203B41FA5}">
                      <a16:colId xmlns:a16="http://schemas.microsoft.com/office/drawing/2014/main" val="3831530598"/>
                    </a:ext>
                  </a:extLst>
                </a:gridCol>
              </a:tblGrid>
              <a:tr h="297533">
                <a:tc gridSpan="7">
                  <a:txBody>
                    <a:bodyPr/>
                    <a:lstStyle/>
                    <a:p>
                      <a:pPr algn="ctr" fontAlgn="b"/>
                      <a:r>
                        <a:rPr lang="en-IN" sz="2400" b="1" u="none" strike="noStrike" dirty="0">
                          <a:effectLst/>
                        </a:rPr>
                        <a:t>WAIU - Amhi Kolhapuri Partnership</a:t>
                      </a:r>
                      <a:endParaRPr lang="en-IN" sz="2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5165208"/>
                  </a:ext>
                </a:extLst>
              </a:tr>
              <a:tr h="327287">
                <a:tc gridSpan="7">
                  <a:txBody>
                    <a:bodyPr/>
                    <a:lstStyle/>
                    <a:p>
                      <a:pPr algn="ctr" fontAlgn="b"/>
                      <a:r>
                        <a:rPr lang="en-IN" sz="2000" b="1" u="none" strike="noStrike" dirty="0">
                          <a:effectLst/>
                        </a:rPr>
                        <a:t>Model 1 - Revenue sharing - 5 Years</a:t>
                      </a:r>
                      <a:endParaRPr lang="en-IN"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6314054"/>
                  </a:ext>
                </a:extLst>
              </a:tr>
              <a:tr h="258774">
                <a:tc>
                  <a:txBody>
                    <a:bodyPr/>
                    <a:lstStyle/>
                    <a:p>
                      <a:pPr algn="l" fontAlgn="b"/>
                      <a:r>
                        <a:rPr lang="en-IN" sz="1600" u="none" strike="noStrike" dirty="0">
                          <a:effectLst/>
                        </a:rPr>
                        <a:t>Total customers</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Month 1</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Month 2</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Month 3</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Month 12</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Month 36</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Month 60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2312374"/>
                  </a:ext>
                </a:extLst>
              </a:tr>
              <a:tr h="258774">
                <a:tc>
                  <a:txBody>
                    <a:bodyPr/>
                    <a:lstStyle/>
                    <a:p>
                      <a:pPr algn="l" fontAlgn="b"/>
                      <a:r>
                        <a:rPr lang="en-IN" sz="1600" u="none" strike="noStrike" dirty="0">
                          <a:effectLst/>
                        </a:rPr>
                        <a:t>Downloads till date</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2500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5000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7500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30000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60000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100000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5987400"/>
                  </a:ext>
                </a:extLst>
              </a:tr>
              <a:tr h="507819">
                <a:tc>
                  <a:txBody>
                    <a:bodyPr/>
                    <a:lstStyle/>
                    <a:p>
                      <a:pPr algn="l" fontAlgn="b"/>
                      <a:r>
                        <a:rPr lang="en-IN" sz="1600" u="none" strike="noStrike">
                          <a:effectLst/>
                        </a:rPr>
                        <a:t>Transactions Count @ 10% conversion</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250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500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750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3000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6000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3732841"/>
                  </a:ext>
                </a:extLst>
              </a:tr>
              <a:tr h="258774">
                <a:tc>
                  <a:txBody>
                    <a:bodyPr/>
                    <a:lstStyle/>
                    <a:p>
                      <a:pPr algn="l" fontAlgn="b"/>
                      <a:r>
                        <a:rPr lang="en-IN" sz="1600" u="none" strike="noStrike">
                          <a:effectLst/>
                        </a:rPr>
                        <a:t>Average Transaction value</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7066937"/>
                  </a:ext>
                </a:extLst>
              </a:tr>
              <a:tr h="258774">
                <a:tc>
                  <a:txBody>
                    <a:bodyPr/>
                    <a:lstStyle/>
                    <a:p>
                      <a:pPr algn="l" fontAlgn="b"/>
                      <a:r>
                        <a:rPr lang="en-IN" sz="1600" u="none" strike="noStrike">
                          <a:effectLst/>
                        </a:rPr>
                        <a:t>Total billing</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₹3,75,000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₹7,50,000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₹11,25,000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₹45,00,000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₹90,00,000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₹1,50,00,000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1199713"/>
                  </a:ext>
                </a:extLst>
              </a:tr>
              <a:tr h="258774">
                <a:tc>
                  <a:txBody>
                    <a:bodyPr/>
                    <a:lstStyle/>
                    <a:p>
                      <a:pPr algn="l" fontAlgn="b"/>
                      <a:r>
                        <a:rPr lang="en-IN" sz="1600" u="none" strike="noStrike">
                          <a:effectLst/>
                        </a:rPr>
                        <a:t>Amhi Kolhapuri Commission</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fontAlgn="b"/>
                      <a:r>
                        <a:rPr lang="en-IN" sz="1600" u="none" strike="noStrike" dirty="0">
                          <a:effectLst/>
                        </a:rPr>
                        <a:t>0.10%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6824869"/>
                  </a:ext>
                </a:extLst>
              </a:tr>
              <a:tr h="258774">
                <a:tc>
                  <a:txBody>
                    <a:bodyPr/>
                    <a:lstStyle/>
                    <a:p>
                      <a:pPr algn="l" fontAlgn="b"/>
                      <a:r>
                        <a:rPr lang="en-IN" sz="1600" u="none" strike="noStrike">
                          <a:effectLst/>
                        </a:rPr>
                        <a:t>Amhi Kolhapuri Earning</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₹375</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₹750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₹1,125</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a:effectLst/>
                        </a:rPr>
                        <a:t>₹4,500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₹9,000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600" u="none" strike="noStrike" dirty="0">
                          <a:effectLst/>
                        </a:rPr>
                        <a:t>₹15,000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9749090"/>
                  </a:ext>
                </a:extLst>
              </a:tr>
              <a:tr h="297533">
                <a:tc gridSpan="7">
                  <a:txBody>
                    <a:bodyPr/>
                    <a:lstStyle/>
                    <a:p>
                      <a:pPr algn="ctr" fontAlgn="b"/>
                      <a:r>
                        <a:rPr lang="en-IN" sz="1800" u="none" strike="noStrike" dirty="0">
                          <a:effectLst/>
                        </a:rPr>
                        <a:t>Total Earning At End of Tenure = 7 Lacs</a:t>
                      </a:r>
                      <a:endParaRPr lang="en-IN"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911067"/>
                  </a:ext>
                </a:extLst>
              </a:tr>
              <a:tr h="258774">
                <a:tc gridSpan="7">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0447218"/>
                  </a:ext>
                </a:extLst>
              </a:tr>
              <a:tr h="327287">
                <a:tc gridSpan="7">
                  <a:txBody>
                    <a:bodyPr/>
                    <a:lstStyle/>
                    <a:p>
                      <a:pPr algn="ctr" fontAlgn="b"/>
                      <a:r>
                        <a:rPr lang="en-IN" sz="2000" b="1" u="none" strike="noStrike" dirty="0">
                          <a:effectLst/>
                        </a:rPr>
                        <a:t>Model 2 - Per download based - 5 Years</a:t>
                      </a:r>
                      <a:endParaRPr lang="en-IN"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9452383"/>
                  </a:ext>
                </a:extLst>
              </a:tr>
              <a:tr h="258774">
                <a:tc>
                  <a:txBody>
                    <a:bodyPr/>
                    <a:lstStyle/>
                    <a:p>
                      <a:pPr algn="l" fontAlgn="b"/>
                      <a:r>
                        <a:rPr lang="en-IN" sz="1600" u="none" strike="noStrike">
                          <a:effectLst/>
                        </a:rPr>
                        <a:t>Total customers</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Month 1</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Month 2</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dirty="0">
                          <a:effectLst/>
                        </a:rPr>
                        <a:t>Month 3</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Month 12</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Month 36</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Month 60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76080370"/>
                  </a:ext>
                </a:extLst>
              </a:tr>
              <a:tr h="258774">
                <a:tc>
                  <a:txBody>
                    <a:bodyPr/>
                    <a:lstStyle/>
                    <a:p>
                      <a:pPr algn="l" fontAlgn="b"/>
                      <a:r>
                        <a:rPr lang="en-IN" sz="1600" u="none" strike="noStrike">
                          <a:effectLst/>
                        </a:rPr>
                        <a:t>Downloads till date</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2500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5000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dirty="0">
                          <a:effectLst/>
                        </a:rPr>
                        <a:t>7500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dirty="0">
                          <a:effectLst/>
                        </a:rPr>
                        <a:t>30000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60000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100000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82519900"/>
                  </a:ext>
                </a:extLst>
              </a:tr>
              <a:tr h="258774">
                <a:tc>
                  <a:txBody>
                    <a:bodyPr/>
                    <a:lstStyle/>
                    <a:p>
                      <a:pPr algn="l" fontAlgn="b"/>
                      <a:r>
                        <a:rPr lang="en-IN" sz="1600" u="none" strike="noStrike">
                          <a:effectLst/>
                        </a:rPr>
                        <a:t>Amhi Kolhapuri Per download rate</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6">
                  <a:txBody>
                    <a:bodyPr/>
                    <a:lstStyle/>
                    <a:p>
                      <a:pPr algn="ct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18734207"/>
                  </a:ext>
                </a:extLst>
              </a:tr>
              <a:tr h="258774">
                <a:tc>
                  <a:txBody>
                    <a:bodyPr/>
                    <a:lstStyle/>
                    <a:p>
                      <a:pPr algn="l" fontAlgn="b"/>
                      <a:r>
                        <a:rPr lang="en-IN" sz="1600" u="none" strike="noStrike">
                          <a:effectLst/>
                        </a:rPr>
                        <a:t>Amhi Kolhapuri earnings till date</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₹25,000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₹50,000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₹75,000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a:effectLst/>
                        </a:rPr>
                        <a:t>₹3,00,000</a:t>
                      </a:r>
                      <a:endParaRPr lang="en-IN"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dirty="0">
                          <a:effectLst/>
                        </a:rPr>
                        <a:t>₹6,00,000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IN" sz="1600" u="none" strike="noStrike" dirty="0">
                          <a:effectLst/>
                        </a:rPr>
                        <a:t>₹10,00,000</a:t>
                      </a:r>
                      <a:endParaRPr lang="en-IN"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08053931"/>
                  </a:ext>
                </a:extLst>
              </a:tr>
              <a:tr h="297533">
                <a:tc gridSpan="7">
                  <a:txBody>
                    <a:bodyPr/>
                    <a:lstStyle/>
                    <a:p>
                      <a:pPr algn="ctr" fontAlgn="b"/>
                      <a:r>
                        <a:rPr lang="en-IN" sz="1800" u="none" strike="noStrike" dirty="0">
                          <a:effectLst/>
                        </a:rPr>
                        <a:t>Total Earning At End of Tenure = 10 Lacs</a:t>
                      </a:r>
                      <a:endParaRPr lang="en-IN"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1194759"/>
                  </a:ext>
                </a:extLst>
              </a:tr>
            </a:tbl>
          </a:graphicData>
        </a:graphic>
      </p:graphicFrame>
    </p:spTree>
    <p:extLst>
      <p:ext uri="{BB962C8B-B14F-4D97-AF65-F5344CB8AC3E}">
        <p14:creationId xmlns:p14="http://schemas.microsoft.com/office/powerpoint/2010/main" val="309073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Corporate Partnership</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224340" y="6356350"/>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8</a:t>
            </a:fld>
            <a:endParaRPr lang="en-US" dirty="0"/>
          </a:p>
        </p:txBody>
      </p:sp>
      <p:graphicFrame>
        <p:nvGraphicFramePr>
          <p:cNvPr id="22" name="Table 22">
            <a:extLst>
              <a:ext uri="{FF2B5EF4-FFF2-40B4-BE49-F238E27FC236}">
                <a16:creationId xmlns:a16="http://schemas.microsoft.com/office/drawing/2014/main" id="{2BB58E01-63E7-8041-9D8E-7C59915A9442}"/>
              </a:ext>
            </a:extLst>
          </p:cNvPr>
          <p:cNvGraphicFramePr>
            <a:graphicFrameLocks noGrp="1"/>
          </p:cNvGraphicFramePr>
          <p:nvPr>
            <p:extLst>
              <p:ext uri="{D42A27DB-BD31-4B8C-83A1-F6EECF244321}">
                <p14:modId xmlns:p14="http://schemas.microsoft.com/office/powerpoint/2010/main" val="1827882554"/>
              </p:ext>
            </p:extLst>
          </p:nvPr>
        </p:nvGraphicFramePr>
        <p:xfrm>
          <a:off x="1278811" y="1192117"/>
          <a:ext cx="10568109" cy="4349839"/>
        </p:xfrm>
        <a:graphic>
          <a:graphicData uri="http://schemas.openxmlformats.org/drawingml/2006/table">
            <a:tbl>
              <a:tblPr firstRow="1" bandRow="1">
                <a:tableStyleId>{93296810-A885-4BE3-A3E7-6D5BEEA58F35}</a:tableStyleId>
              </a:tblPr>
              <a:tblGrid>
                <a:gridCol w="762052">
                  <a:extLst>
                    <a:ext uri="{9D8B030D-6E8A-4147-A177-3AD203B41FA5}">
                      <a16:colId xmlns:a16="http://schemas.microsoft.com/office/drawing/2014/main" val="2102275307"/>
                    </a:ext>
                  </a:extLst>
                </a:gridCol>
                <a:gridCol w="4171845">
                  <a:extLst>
                    <a:ext uri="{9D8B030D-6E8A-4147-A177-3AD203B41FA5}">
                      <a16:colId xmlns:a16="http://schemas.microsoft.com/office/drawing/2014/main" val="1911834963"/>
                    </a:ext>
                  </a:extLst>
                </a:gridCol>
                <a:gridCol w="5634212">
                  <a:extLst>
                    <a:ext uri="{9D8B030D-6E8A-4147-A177-3AD203B41FA5}">
                      <a16:colId xmlns:a16="http://schemas.microsoft.com/office/drawing/2014/main" val="2283718322"/>
                    </a:ext>
                  </a:extLst>
                </a:gridCol>
              </a:tblGrid>
              <a:tr h="319225">
                <a:tc>
                  <a:txBody>
                    <a:bodyPr/>
                    <a:lstStyle/>
                    <a:p>
                      <a:pPr algn="ctr" fontAlgn="t"/>
                      <a:r>
                        <a:rPr lang="en-IN" sz="2000" b="1" u="none" strike="noStrike" dirty="0">
                          <a:solidFill>
                            <a:srgbClr val="000000"/>
                          </a:solidFill>
                          <a:effectLst/>
                        </a:rPr>
                        <a:t>S. No.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2000" b="1" u="none" strike="noStrike">
                          <a:solidFill>
                            <a:srgbClr val="000000"/>
                          </a:solidFill>
                          <a:effectLst/>
                        </a:rPr>
                        <a:t>Partner</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2000" b="1" u="none" strike="noStrike" dirty="0">
                          <a:solidFill>
                            <a:srgbClr val="000000"/>
                          </a:solidFill>
                          <a:effectLst/>
                        </a:rPr>
                        <a:t>Role</a:t>
                      </a:r>
                      <a:endParaRPr lang="en-IN" sz="20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44940733"/>
                  </a:ext>
                </a:extLst>
              </a:tr>
              <a:tr h="374047">
                <a:tc>
                  <a:txBody>
                    <a:bodyPr/>
                    <a:lstStyle/>
                    <a:p>
                      <a:pPr algn="ctr" fontAlgn="t"/>
                      <a:r>
                        <a:rPr lang="en-IN" sz="1600" b="0" u="none" strike="noStrike" dirty="0">
                          <a:solidFill>
                            <a:srgbClr val="000000"/>
                          </a:solidFill>
                          <a:effectLst/>
                        </a:rPr>
                        <a:t>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NPCI</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Nth Reward Loyalty platform onboarding &amp; campaigning platform</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41467040"/>
                  </a:ext>
                </a:extLst>
              </a:tr>
              <a:tr h="374047">
                <a:tc>
                  <a:txBody>
                    <a:bodyPr/>
                    <a:lstStyle/>
                    <a:p>
                      <a:pPr algn="ctr" fontAlgn="t"/>
                      <a:r>
                        <a:rPr lang="en-IN" sz="1600" b="0" u="none" strike="noStrike">
                          <a:solidFill>
                            <a:srgbClr val="000000"/>
                          </a:solidFill>
                          <a:effectLst/>
                        </a:rPr>
                        <a:t>2</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Cosmos Bank / Lokmanya Co-Operative Society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Value add service to bank customers via bank's super-app</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970412165"/>
                  </a:ext>
                </a:extLst>
              </a:tr>
              <a:tr h="319225">
                <a:tc>
                  <a:txBody>
                    <a:bodyPr/>
                    <a:lstStyle/>
                    <a:p>
                      <a:pPr algn="ctr" fontAlgn="t"/>
                      <a:r>
                        <a:rPr lang="en-IN" sz="1600" b="0" u="none" strike="noStrike">
                          <a:solidFill>
                            <a:srgbClr val="000000"/>
                          </a:solidFill>
                          <a:effectLst/>
                        </a:rPr>
                        <a:t>3</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KPMG</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RBI regulatory compliance and licensing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04056657"/>
                  </a:ext>
                </a:extLst>
              </a:tr>
              <a:tr h="319225">
                <a:tc>
                  <a:txBody>
                    <a:bodyPr/>
                    <a:lstStyle/>
                    <a:p>
                      <a:pPr algn="ctr" fontAlgn="t"/>
                      <a:r>
                        <a:rPr lang="en-IN" sz="1600" b="0" i="0" u="none" strike="noStrike" dirty="0">
                          <a:solidFill>
                            <a:srgbClr val="000000"/>
                          </a:solidFill>
                          <a:effectLst/>
                          <a:latin typeface="Calibri" panose="020F0502020204030204" pitchFamily="34" charset="0"/>
                        </a:rPr>
                        <a:t>4</a:t>
                      </a:r>
                    </a:p>
                  </a:txBody>
                  <a:tcPr marL="9525" marR="9525" marT="9525" marB="0"/>
                </a:tc>
                <a:tc>
                  <a:txBody>
                    <a:bodyPr/>
                    <a:lstStyle/>
                    <a:p>
                      <a:pPr algn="l" fontAlgn="t"/>
                      <a:r>
                        <a:rPr lang="en-IN" sz="1600" b="0" u="none" strike="noStrike" dirty="0">
                          <a:solidFill>
                            <a:srgbClr val="000000"/>
                          </a:solidFill>
                          <a:effectLst/>
                        </a:rPr>
                        <a:t>Payu Finance (Lazypay)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12786287"/>
                  </a:ext>
                </a:extLst>
              </a:tr>
              <a:tr h="319225">
                <a:tc>
                  <a:txBody>
                    <a:bodyPr/>
                    <a:lstStyle/>
                    <a:p>
                      <a:pPr algn="ctr" fontAlgn="t"/>
                      <a:r>
                        <a:rPr lang="en-IN" sz="16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IN" sz="1600" b="0" u="none" strike="noStrike" dirty="0">
                          <a:solidFill>
                            <a:srgbClr val="000000"/>
                          </a:solidFill>
                          <a:effectLst/>
                        </a:rPr>
                        <a:t>ZestMoney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651724134"/>
                  </a:ext>
                </a:extLst>
              </a:tr>
              <a:tr h="319225">
                <a:tc>
                  <a:txBody>
                    <a:bodyPr/>
                    <a:lstStyle/>
                    <a:p>
                      <a:pPr algn="ctr" fontAlgn="t"/>
                      <a:r>
                        <a:rPr lang="en-IN" sz="16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IN" sz="1600" b="0" u="none" strike="noStrike" dirty="0">
                          <a:solidFill>
                            <a:srgbClr val="000000"/>
                          </a:solidFill>
                          <a:effectLst/>
                        </a:rPr>
                        <a:t>Early Salary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10197614"/>
                  </a:ext>
                </a:extLst>
              </a:tr>
              <a:tr h="319225">
                <a:tc>
                  <a:txBody>
                    <a:bodyPr/>
                    <a:lstStyle/>
                    <a:p>
                      <a:pPr algn="ctr" fontAlgn="t"/>
                      <a:r>
                        <a:rPr lang="en-IN" sz="16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IN" sz="1600" b="0" u="none" strike="noStrike" dirty="0">
                          <a:solidFill>
                            <a:srgbClr val="000000"/>
                          </a:solidFill>
                          <a:effectLst/>
                        </a:rPr>
                        <a:t>LoanTap</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703459088"/>
                  </a:ext>
                </a:extLst>
              </a:tr>
              <a:tr h="319225">
                <a:tc>
                  <a:txBody>
                    <a:bodyPr/>
                    <a:lstStyle/>
                    <a:p>
                      <a:pPr algn="ctr" fontAlgn="t"/>
                      <a:r>
                        <a:rPr lang="en-IN" sz="1600" b="0" i="0" u="none" strike="noStrike" dirty="0">
                          <a:solidFill>
                            <a:srgbClr val="000000"/>
                          </a:solidFill>
                          <a:effectLst/>
                          <a:latin typeface="Calibri" panose="020F0502020204030204" pitchFamily="34" charset="0"/>
                        </a:rPr>
                        <a:t>8</a:t>
                      </a:r>
                    </a:p>
                  </a:txBody>
                  <a:tcPr marL="9525" marR="9525" marT="9525" marB="0"/>
                </a:tc>
                <a:tc>
                  <a:txBody>
                    <a:bodyPr/>
                    <a:lstStyle/>
                    <a:p>
                      <a:pPr algn="l" fontAlgn="t"/>
                      <a:r>
                        <a:rPr lang="en-IN" sz="1600" b="0" u="none" strike="noStrike" dirty="0">
                          <a:solidFill>
                            <a:srgbClr val="000000"/>
                          </a:solidFill>
                          <a:effectLst/>
                        </a:rPr>
                        <a:t>Michael Dell Foundation</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68922891"/>
                  </a:ext>
                </a:extLst>
              </a:tr>
              <a:tr h="409495">
                <a:tc>
                  <a:txBody>
                    <a:bodyPr/>
                    <a:lstStyle/>
                    <a:p>
                      <a:pPr algn="ctr" fontAlgn="t"/>
                      <a:r>
                        <a:rPr lang="en-IN" sz="1600" b="0" i="0" u="none" strike="noStrike" dirty="0">
                          <a:solidFill>
                            <a:srgbClr val="000000"/>
                          </a:solidFill>
                          <a:effectLst/>
                          <a:latin typeface="Calibri" panose="020F0502020204030204" pitchFamily="34" charset="0"/>
                        </a:rPr>
                        <a:t>9</a:t>
                      </a:r>
                    </a:p>
                  </a:txBody>
                  <a:tcPr marL="9525" marR="9525" marT="9525" marB="0"/>
                </a:tc>
                <a:tc>
                  <a:txBody>
                    <a:bodyPr/>
                    <a:lstStyle/>
                    <a:p>
                      <a:pPr algn="l" fontAlgn="t"/>
                      <a:r>
                        <a:rPr lang="en-IN" sz="1600" b="0" u="none" strike="noStrike" dirty="0">
                          <a:solidFill>
                            <a:srgbClr val="000000"/>
                          </a:solidFill>
                          <a:effectLst/>
                        </a:rPr>
                        <a:t>ICICI Bank / Yes Bank</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Ongoing discussions on lending options and expansion of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22278281"/>
                  </a:ext>
                </a:extLst>
              </a:tr>
              <a:tr h="319225">
                <a:tc>
                  <a:txBody>
                    <a:bodyPr/>
                    <a:lstStyle/>
                    <a:p>
                      <a:pPr algn="ctr" fontAlgn="t"/>
                      <a:r>
                        <a:rPr lang="en-IN" sz="1600" b="0" i="0" u="none" strike="noStrike" dirty="0">
                          <a:solidFill>
                            <a:srgbClr val="000000"/>
                          </a:solidFill>
                          <a:effectLst/>
                          <a:latin typeface="Calibri" panose="020F0502020204030204" pitchFamily="34" charset="0"/>
                        </a:rPr>
                        <a:t>10</a:t>
                      </a:r>
                    </a:p>
                  </a:txBody>
                  <a:tcPr marL="9525" marR="9525" marT="9525" marB="0"/>
                </a:tc>
                <a:tc>
                  <a:txBody>
                    <a:bodyPr/>
                    <a:lstStyle/>
                    <a:p>
                      <a:pPr algn="l" fontAlgn="t"/>
                      <a:r>
                        <a:rPr lang="en-IN" sz="1600" b="0" u="none" strike="noStrike" dirty="0">
                          <a:solidFill>
                            <a:srgbClr val="000000"/>
                          </a:solidFill>
                          <a:effectLst/>
                        </a:rPr>
                        <a:t>Suniel Shetty (Popcorn Entertainment)</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Brand Ambassador</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49974628"/>
                  </a:ext>
                </a:extLst>
              </a:tr>
              <a:tr h="319225">
                <a:tc>
                  <a:txBody>
                    <a:bodyPr/>
                    <a:lstStyle/>
                    <a:p>
                      <a:pPr algn="ctr" fontAlgn="t"/>
                      <a:r>
                        <a:rPr lang="en-IN" sz="1600" b="0" u="none" strike="noStrike" dirty="0">
                          <a:solidFill>
                            <a:srgbClr val="000000"/>
                          </a:solidFill>
                          <a:effectLst/>
                        </a:rPr>
                        <a:t>11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TOI, Pune Mirror</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Media &amp; Advertorials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006991784"/>
                  </a:ext>
                </a:extLst>
              </a:tr>
              <a:tr h="319225">
                <a:tc>
                  <a:txBody>
                    <a:bodyPr/>
                    <a:lstStyle/>
                    <a:p>
                      <a:pPr algn="ctr" fontAlgn="t"/>
                      <a:r>
                        <a:rPr lang="en-IN" sz="1600" b="0" u="none" strike="noStrike" dirty="0">
                          <a:solidFill>
                            <a:srgbClr val="000000"/>
                          </a:solidFill>
                          <a:effectLst/>
                        </a:rPr>
                        <a:t>12</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Sazinga Digital</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Technical platform development &amp; maintenance</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415003297"/>
                  </a:ext>
                </a:extLst>
              </a:tr>
            </a:tbl>
          </a:graphicData>
        </a:graphic>
      </p:graphicFrame>
    </p:spTree>
    <p:extLst>
      <p:ext uri="{BB962C8B-B14F-4D97-AF65-F5344CB8AC3E}">
        <p14:creationId xmlns:p14="http://schemas.microsoft.com/office/powerpoint/2010/main" val="38623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Our Team</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174513" y="6574139"/>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a:xfrm>
            <a:off x="9073686" y="6263237"/>
            <a:ext cx="2743200" cy="365125"/>
          </a:xfrm>
        </p:spPr>
        <p:txBody>
          <a:bodyPr/>
          <a:lstStyle/>
          <a:p>
            <a:fld id="{D4960F7B-5716-4810-A91D-46252C2EC1F4}" type="slidenum">
              <a:rPr lang="en-US" smtClean="0"/>
              <a:t>9</a:t>
            </a:fld>
            <a:endParaRPr lang="en-US" dirty="0"/>
          </a:p>
        </p:txBody>
      </p:sp>
      <p:pic>
        <p:nvPicPr>
          <p:cNvPr id="4" name="Picture 3">
            <a:extLst>
              <a:ext uri="{FF2B5EF4-FFF2-40B4-BE49-F238E27FC236}">
                <a16:creationId xmlns:a16="http://schemas.microsoft.com/office/drawing/2014/main" id="{A5207DA1-CDC8-3540-9962-617945B914F1}"/>
              </a:ext>
            </a:extLst>
          </p:cNvPr>
          <p:cNvPicPr>
            <a:picLocks noChangeAspect="1"/>
          </p:cNvPicPr>
          <p:nvPr/>
        </p:nvPicPr>
        <p:blipFill>
          <a:blip r:embed="rId10"/>
          <a:stretch>
            <a:fillRect/>
          </a:stretch>
        </p:blipFill>
        <p:spPr>
          <a:xfrm>
            <a:off x="4930951" y="1397386"/>
            <a:ext cx="741771" cy="778132"/>
          </a:xfrm>
          <a:prstGeom prst="rect">
            <a:avLst/>
          </a:prstGeom>
        </p:spPr>
      </p:pic>
      <p:sp>
        <p:nvSpPr>
          <p:cNvPr id="7" name="TextBox 6">
            <a:extLst>
              <a:ext uri="{FF2B5EF4-FFF2-40B4-BE49-F238E27FC236}">
                <a16:creationId xmlns:a16="http://schemas.microsoft.com/office/drawing/2014/main" id="{A596F7B2-A534-7D49-897B-8A62D06FC110}"/>
              </a:ext>
            </a:extLst>
          </p:cNvPr>
          <p:cNvSpPr txBox="1"/>
          <p:nvPr/>
        </p:nvSpPr>
        <p:spPr>
          <a:xfrm>
            <a:off x="3023308" y="1554242"/>
            <a:ext cx="1855251" cy="369332"/>
          </a:xfrm>
          <a:prstGeom prst="rect">
            <a:avLst/>
          </a:prstGeom>
          <a:noFill/>
        </p:spPr>
        <p:txBody>
          <a:bodyPr wrap="none" rtlCol="0">
            <a:spAutoFit/>
          </a:bodyPr>
          <a:lstStyle/>
          <a:p>
            <a:r>
              <a:rPr lang="en-US" dirty="0">
                <a:solidFill>
                  <a:srgbClr val="00B050"/>
                </a:solidFill>
              </a:rPr>
              <a:t>Rajesh Karandikar</a:t>
            </a:r>
          </a:p>
        </p:txBody>
      </p:sp>
      <p:sp>
        <p:nvSpPr>
          <p:cNvPr id="25" name="TextBox 24">
            <a:extLst>
              <a:ext uri="{FF2B5EF4-FFF2-40B4-BE49-F238E27FC236}">
                <a16:creationId xmlns:a16="http://schemas.microsoft.com/office/drawing/2014/main" id="{A0E9A5B5-F831-4A49-A464-F410F4E19EF3}"/>
              </a:ext>
            </a:extLst>
          </p:cNvPr>
          <p:cNvSpPr txBox="1"/>
          <p:nvPr/>
        </p:nvSpPr>
        <p:spPr>
          <a:xfrm>
            <a:off x="6519277" y="1593415"/>
            <a:ext cx="1770036" cy="369332"/>
          </a:xfrm>
          <a:prstGeom prst="rect">
            <a:avLst/>
          </a:prstGeom>
          <a:noFill/>
        </p:spPr>
        <p:txBody>
          <a:bodyPr wrap="none" rtlCol="0">
            <a:spAutoFit/>
          </a:bodyPr>
          <a:lstStyle/>
          <a:p>
            <a:r>
              <a:rPr lang="en-US" dirty="0">
                <a:solidFill>
                  <a:srgbClr val="00B050"/>
                </a:solidFill>
              </a:rPr>
              <a:t>Alok Sambuddha</a:t>
            </a:r>
          </a:p>
        </p:txBody>
      </p:sp>
      <p:sp>
        <p:nvSpPr>
          <p:cNvPr id="26" name="TextBox 25">
            <a:extLst>
              <a:ext uri="{FF2B5EF4-FFF2-40B4-BE49-F238E27FC236}">
                <a16:creationId xmlns:a16="http://schemas.microsoft.com/office/drawing/2014/main" id="{41814C11-DC2B-F24B-9AB1-BFF573DAAAF7}"/>
              </a:ext>
            </a:extLst>
          </p:cNvPr>
          <p:cNvSpPr txBox="1"/>
          <p:nvPr/>
        </p:nvSpPr>
        <p:spPr>
          <a:xfrm>
            <a:off x="5183527" y="1040923"/>
            <a:ext cx="1184491" cy="369332"/>
          </a:xfrm>
          <a:prstGeom prst="rect">
            <a:avLst/>
          </a:prstGeom>
          <a:noFill/>
        </p:spPr>
        <p:txBody>
          <a:bodyPr wrap="none" rtlCol="0">
            <a:spAutoFit/>
          </a:bodyPr>
          <a:lstStyle/>
          <a:p>
            <a:pPr algn="ctr"/>
            <a:r>
              <a:rPr lang="en-US" b="1" u="sng" dirty="0">
                <a:solidFill>
                  <a:srgbClr val="00B050"/>
                </a:solidFill>
              </a:rPr>
              <a:t>Promoters</a:t>
            </a:r>
          </a:p>
        </p:txBody>
      </p:sp>
      <p:sp>
        <p:nvSpPr>
          <p:cNvPr id="27" name="TextBox 26">
            <a:extLst>
              <a:ext uri="{FF2B5EF4-FFF2-40B4-BE49-F238E27FC236}">
                <a16:creationId xmlns:a16="http://schemas.microsoft.com/office/drawing/2014/main" id="{CCA263DC-017C-2B45-9ABA-F1D2EEA903C2}"/>
              </a:ext>
            </a:extLst>
          </p:cNvPr>
          <p:cNvSpPr txBox="1"/>
          <p:nvPr/>
        </p:nvSpPr>
        <p:spPr>
          <a:xfrm>
            <a:off x="4846064" y="2394128"/>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32" name="TextBox 31">
            <a:extLst>
              <a:ext uri="{FF2B5EF4-FFF2-40B4-BE49-F238E27FC236}">
                <a16:creationId xmlns:a16="http://schemas.microsoft.com/office/drawing/2014/main" id="{A17CDE15-2D09-9348-BD3D-EEE62C5B29C0}"/>
              </a:ext>
            </a:extLst>
          </p:cNvPr>
          <p:cNvSpPr txBox="1"/>
          <p:nvPr/>
        </p:nvSpPr>
        <p:spPr>
          <a:xfrm>
            <a:off x="1899423" y="2926435"/>
            <a:ext cx="818461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Rahul Renavikar </a:t>
            </a:r>
            <a:r>
              <a:rPr lang="en-US" sz="1400" dirty="0">
                <a:solidFill>
                  <a:schemeClr val="accent5">
                    <a:lumMod val="75000"/>
                  </a:schemeClr>
                </a:solidFill>
              </a:rPr>
              <a:t>:Managing Director, Acuris Advisors (GST &amp; Government Policies) – Ex. Big 4 &amp; Tata Motors</a:t>
            </a:r>
          </a:p>
        </p:txBody>
      </p:sp>
      <p:sp>
        <p:nvSpPr>
          <p:cNvPr id="34" name="TextBox 33">
            <a:extLst>
              <a:ext uri="{FF2B5EF4-FFF2-40B4-BE49-F238E27FC236}">
                <a16:creationId xmlns:a16="http://schemas.microsoft.com/office/drawing/2014/main" id="{66B4B3A7-BB87-8B4B-91C2-16D512B368A1}"/>
              </a:ext>
            </a:extLst>
          </p:cNvPr>
          <p:cNvSpPr txBox="1"/>
          <p:nvPr/>
        </p:nvSpPr>
        <p:spPr>
          <a:xfrm>
            <a:off x="1908104" y="374457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Shrikant Chatur </a:t>
            </a:r>
            <a:r>
              <a:rPr lang="en-US" sz="1400" dirty="0">
                <a:solidFill>
                  <a:schemeClr val="accent5">
                    <a:lumMod val="75000"/>
                  </a:schemeClr>
                </a:solidFill>
              </a:rPr>
              <a:t>: Governance Consultant (ex. VP Commercial - Cummins)</a:t>
            </a:r>
          </a:p>
        </p:txBody>
      </p:sp>
      <p:sp>
        <p:nvSpPr>
          <p:cNvPr id="36" name="TextBox 35">
            <a:extLst>
              <a:ext uri="{FF2B5EF4-FFF2-40B4-BE49-F238E27FC236}">
                <a16:creationId xmlns:a16="http://schemas.microsoft.com/office/drawing/2014/main" id="{3EC5F6BC-885E-9D42-B323-D40A80821886}"/>
              </a:ext>
            </a:extLst>
          </p:cNvPr>
          <p:cNvSpPr txBox="1"/>
          <p:nvPr/>
        </p:nvSpPr>
        <p:spPr>
          <a:xfrm>
            <a:off x="1896953" y="3327064"/>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Chetan Oswal </a:t>
            </a:r>
            <a:r>
              <a:rPr lang="en-US" sz="1400" dirty="0">
                <a:solidFill>
                  <a:schemeClr val="accent5">
                    <a:lumMod val="75000"/>
                  </a:schemeClr>
                </a:solidFill>
              </a:rPr>
              <a:t>: Accounts &amp; Legal Counsel</a:t>
            </a:r>
          </a:p>
        </p:txBody>
      </p:sp>
      <p:pic>
        <p:nvPicPr>
          <p:cNvPr id="37" name="Picture 36">
            <a:extLst>
              <a:ext uri="{FF2B5EF4-FFF2-40B4-BE49-F238E27FC236}">
                <a16:creationId xmlns:a16="http://schemas.microsoft.com/office/drawing/2014/main" id="{DC9D6D5C-2E10-7345-A123-D17903D08428}"/>
              </a:ext>
            </a:extLst>
          </p:cNvPr>
          <p:cNvPicPr>
            <a:picLocks noChangeAspect="1"/>
          </p:cNvPicPr>
          <p:nvPr/>
        </p:nvPicPr>
        <p:blipFill>
          <a:blip r:embed="rId10"/>
          <a:stretch>
            <a:fillRect/>
          </a:stretch>
        </p:blipFill>
        <p:spPr>
          <a:xfrm>
            <a:off x="5725114" y="1406222"/>
            <a:ext cx="741771" cy="778132"/>
          </a:xfrm>
          <a:prstGeom prst="rect">
            <a:avLst/>
          </a:prstGeom>
        </p:spPr>
      </p:pic>
      <p:sp>
        <p:nvSpPr>
          <p:cNvPr id="46" name="TextBox 45">
            <a:extLst>
              <a:ext uri="{FF2B5EF4-FFF2-40B4-BE49-F238E27FC236}">
                <a16:creationId xmlns:a16="http://schemas.microsoft.com/office/drawing/2014/main" id="{AE6F4AC7-C5AB-F845-AC27-90E50233B06F}"/>
              </a:ext>
            </a:extLst>
          </p:cNvPr>
          <p:cNvSpPr txBox="1"/>
          <p:nvPr/>
        </p:nvSpPr>
        <p:spPr>
          <a:xfrm>
            <a:off x="1922610" y="5090746"/>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Yogesh Katre </a:t>
            </a:r>
            <a:r>
              <a:rPr lang="en-US" sz="1400" dirty="0">
                <a:solidFill>
                  <a:schemeClr val="accent5">
                    <a:lumMod val="75000"/>
                  </a:schemeClr>
                </a:solidFill>
              </a:rPr>
              <a:t>: Sales Head, Loantap</a:t>
            </a:r>
          </a:p>
        </p:txBody>
      </p:sp>
      <p:sp>
        <p:nvSpPr>
          <p:cNvPr id="53" name="TextBox 52">
            <a:extLst>
              <a:ext uri="{FF2B5EF4-FFF2-40B4-BE49-F238E27FC236}">
                <a16:creationId xmlns:a16="http://schemas.microsoft.com/office/drawing/2014/main" id="{BCC88476-CC34-8344-A1BF-89BE55D2BFCB}"/>
              </a:ext>
            </a:extLst>
          </p:cNvPr>
          <p:cNvSpPr txBox="1"/>
          <p:nvPr/>
        </p:nvSpPr>
        <p:spPr>
          <a:xfrm>
            <a:off x="1925068" y="4211808"/>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Sanjay Phadke </a:t>
            </a:r>
            <a:r>
              <a:rPr lang="en-US" sz="1400" dirty="0">
                <a:solidFill>
                  <a:schemeClr val="accent5">
                    <a:lumMod val="75000"/>
                  </a:schemeClr>
                </a:solidFill>
              </a:rPr>
              <a:t>: Fintech Specialist, Ex. EVP Edelweiss &amp; Vayana Network, JP Morgan, HSBC</a:t>
            </a:r>
          </a:p>
        </p:txBody>
      </p:sp>
      <p:sp>
        <p:nvSpPr>
          <p:cNvPr id="55" name="TextBox 54">
            <a:extLst>
              <a:ext uri="{FF2B5EF4-FFF2-40B4-BE49-F238E27FC236}">
                <a16:creationId xmlns:a16="http://schemas.microsoft.com/office/drawing/2014/main" id="{568F2FBB-6F7A-A64B-8D10-821B91686B0D}"/>
              </a:ext>
            </a:extLst>
          </p:cNvPr>
          <p:cNvSpPr txBox="1"/>
          <p:nvPr/>
        </p:nvSpPr>
        <p:spPr>
          <a:xfrm>
            <a:off x="1923357" y="4657143"/>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Rakesh Malhotra </a:t>
            </a:r>
            <a:r>
              <a:rPr lang="en-US" sz="1400" dirty="0">
                <a:solidFill>
                  <a:schemeClr val="accent5">
                    <a:lumMod val="75000"/>
                  </a:schemeClr>
                </a:solidFill>
              </a:rPr>
              <a:t>: Media Curator, Ex. Media Head - Sakal</a:t>
            </a:r>
          </a:p>
        </p:txBody>
      </p:sp>
      <p:pic>
        <p:nvPicPr>
          <p:cNvPr id="56" name="Picture 55">
            <a:extLst>
              <a:ext uri="{FF2B5EF4-FFF2-40B4-BE49-F238E27FC236}">
                <a16:creationId xmlns:a16="http://schemas.microsoft.com/office/drawing/2014/main" id="{42908488-50FF-C44F-ACB3-34DF2CB5B27E}"/>
              </a:ext>
            </a:extLst>
          </p:cNvPr>
          <p:cNvPicPr>
            <a:picLocks noChangeAspect="1"/>
          </p:cNvPicPr>
          <p:nvPr/>
        </p:nvPicPr>
        <p:blipFill>
          <a:blip r:embed="rId11"/>
          <a:stretch>
            <a:fillRect/>
          </a:stretch>
        </p:blipFill>
        <p:spPr>
          <a:xfrm>
            <a:off x="1530100" y="2861886"/>
            <a:ext cx="288226" cy="386345"/>
          </a:xfrm>
          <a:prstGeom prst="rect">
            <a:avLst/>
          </a:prstGeom>
        </p:spPr>
      </p:pic>
      <p:pic>
        <p:nvPicPr>
          <p:cNvPr id="57" name="Picture 56">
            <a:extLst>
              <a:ext uri="{FF2B5EF4-FFF2-40B4-BE49-F238E27FC236}">
                <a16:creationId xmlns:a16="http://schemas.microsoft.com/office/drawing/2014/main" id="{721F539C-6F15-0C4B-9FDD-B3670064A81B}"/>
              </a:ext>
            </a:extLst>
          </p:cNvPr>
          <p:cNvPicPr>
            <a:picLocks noChangeAspect="1"/>
          </p:cNvPicPr>
          <p:nvPr/>
        </p:nvPicPr>
        <p:blipFill>
          <a:blip r:embed="rId11"/>
          <a:stretch>
            <a:fillRect/>
          </a:stretch>
        </p:blipFill>
        <p:spPr>
          <a:xfrm>
            <a:off x="1530100" y="3274608"/>
            <a:ext cx="288226" cy="386345"/>
          </a:xfrm>
          <a:prstGeom prst="rect">
            <a:avLst/>
          </a:prstGeom>
        </p:spPr>
      </p:pic>
      <p:pic>
        <p:nvPicPr>
          <p:cNvPr id="58" name="Picture 57">
            <a:extLst>
              <a:ext uri="{FF2B5EF4-FFF2-40B4-BE49-F238E27FC236}">
                <a16:creationId xmlns:a16="http://schemas.microsoft.com/office/drawing/2014/main" id="{8D0DBCED-6FAF-944B-A815-441DD609742D}"/>
              </a:ext>
            </a:extLst>
          </p:cNvPr>
          <p:cNvPicPr>
            <a:picLocks noChangeAspect="1"/>
          </p:cNvPicPr>
          <p:nvPr/>
        </p:nvPicPr>
        <p:blipFill>
          <a:blip r:embed="rId11"/>
          <a:stretch>
            <a:fillRect/>
          </a:stretch>
        </p:blipFill>
        <p:spPr>
          <a:xfrm>
            <a:off x="1528390" y="3736105"/>
            <a:ext cx="288226" cy="386345"/>
          </a:xfrm>
          <a:prstGeom prst="rect">
            <a:avLst/>
          </a:prstGeom>
        </p:spPr>
      </p:pic>
      <p:pic>
        <p:nvPicPr>
          <p:cNvPr id="59" name="Picture 58">
            <a:extLst>
              <a:ext uri="{FF2B5EF4-FFF2-40B4-BE49-F238E27FC236}">
                <a16:creationId xmlns:a16="http://schemas.microsoft.com/office/drawing/2014/main" id="{73BFB20D-0674-804F-AD7F-EF6AD5D029B2}"/>
              </a:ext>
            </a:extLst>
          </p:cNvPr>
          <p:cNvPicPr>
            <a:picLocks noChangeAspect="1"/>
          </p:cNvPicPr>
          <p:nvPr/>
        </p:nvPicPr>
        <p:blipFill>
          <a:blip r:embed="rId11"/>
          <a:stretch>
            <a:fillRect/>
          </a:stretch>
        </p:blipFill>
        <p:spPr>
          <a:xfrm>
            <a:off x="1530100" y="4210431"/>
            <a:ext cx="288226" cy="386345"/>
          </a:xfrm>
          <a:prstGeom prst="rect">
            <a:avLst/>
          </a:prstGeom>
        </p:spPr>
      </p:pic>
      <p:pic>
        <p:nvPicPr>
          <p:cNvPr id="60" name="Picture 59">
            <a:extLst>
              <a:ext uri="{FF2B5EF4-FFF2-40B4-BE49-F238E27FC236}">
                <a16:creationId xmlns:a16="http://schemas.microsoft.com/office/drawing/2014/main" id="{E19406CA-5836-5A49-86C6-A62FABF7713B}"/>
              </a:ext>
            </a:extLst>
          </p:cNvPr>
          <p:cNvPicPr>
            <a:picLocks noChangeAspect="1"/>
          </p:cNvPicPr>
          <p:nvPr/>
        </p:nvPicPr>
        <p:blipFill>
          <a:blip r:embed="rId11"/>
          <a:stretch>
            <a:fillRect/>
          </a:stretch>
        </p:blipFill>
        <p:spPr>
          <a:xfrm>
            <a:off x="1528390" y="4619681"/>
            <a:ext cx="288226" cy="386345"/>
          </a:xfrm>
          <a:prstGeom prst="rect">
            <a:avLst/>
          </a:prstGeom>
        </p:spPr>
      </p:pic>
      <p:pic>
        <p:nvPicPr>
          <p:cNvPr id="61" name="Picture 60">
            <a:extLst>
              <a:ext uri="{FF2B5EF4-FFF2-40B4-BE49-F238E27FC236}">
                <a16:creationId xmlns:a16="http://schemas.microsoft.com/office/drawing/2014/main" id="{AE85A34B-24B4-9A4C-855D-4A2CCDF7F43C}"/>
              </a:ext>
            </a:extLst>
          </p:cNvPr>
          <p:cNvPicPr>
            <a:picLocks noChangeAspect="1"/>
          </p:cNvPicPr>
          <p:nvPr/>
        </p:nvPicPr>
        <p:blipFill>
          <a:blip r:embed="rId11"/>
          <a:stretch>
            <a:fillRect/>
          </a:stretch>
        </p:blipFill>
        <p:spPr>
          <a:xfrm>
            <a:off x="1535827" y="5050856"/>
            <a:ext cx="288226" cy="386345"/>
          </a:xfrm>
          <a:prstGeom prst="rect">
            <a:avLst/>
          </a:prstGeom>
        </p:spPr>
      </p:pic>
      <p:sp>
        <p:nvSpPr>
          <p:cNvPr id="62" name="TextBox 61">
            <a:extLst>
              <a:ext uri="{FF2B5EF4-FFF2-40B4-BE49-F238E27FC236}">
                <a16:creationId xmlns:a16="http://schemas.microsoft.com/office/drawing/2014/main" id="{FFAAE66E-29A6-954E-9CA3-2D1C0D805F4A}"/>
              </a:ext>
            </a:extLst>
          </p:cNvPr>
          <p:cNvSpPr txBox="1"/>
          <p:nvPr/>
        </p:nvSpPr>
        <p:spPr>
          <a:xfrm>
            <a:off x="1914064" y="5471743"/>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Harun Rashid Khan </a:t>
            </a:r>
            <a:r>
              <a:rPr lang="en-US" sz="1400" dirty="0">
                <a:solidFill>
                  <a:schemeClr val="accent5">
                    <a:lumMod val="75000"/>
                  </a:schemeClr>
                </a:solidFill>
              </a:rPr>
              <a:t>: Regulatory Advisor, Ex. Deputy Governor RBI</a:t>
            </a:r>
          </a:p>
        </p:txBody>
      </p:sp>
      <p:pic>
        <p:nvPicPr>
          <p:cNvPr id="63" name="Picture 62">
            <a:extLst>
              <a:ext uri="{FF2B5EF4-FFF2-40B4-BE49-F238E27FC236}">
                <a16:creationId xmlns:a16="http://schemas.microsoft.com/office/drawing/2014/main" id="{0E0AE973-3EDC-CE4D-923A-9451A0F59F47}"/>
              </a:ext>
            </a:extLst>
          </p:cNvPr>
          <p:cNvPicPr>
            <a:picLocks noChangeAspect="1"/>
          </p:cNvPicPr>
          <p:nvPr/>
        </p:nvPicPr>
        <p:blipFill>
          <a:blip r:embed="rId11"/>
          <a:stretch>
            <a:fillRect/>
          </a:stretch>
        </p:blipFill>
        <p:spPr>
          <a:xfrm>
            <a:off x="1543262" y="5459730"/>
            <a:ext cx="288226" cy="386345"/>
          </a:xfrm>
          <a:prstGeom prst="rect">
            <a:avLst/>
          </a:prstGeom>
        </p:spPr>
      </p:pic>
      <p:sp>
        <p:nvSpPr>
          <p:cNvPr id="64" name="TextBox 63">
            <a:extLst>
              <a:ext uri="{FF2B5EF4-FFF2-40B4-BE49-F238E27FC236}">
                <a16:creationId xmlns:a16="http://schemas.microsoft.com/office/drawing/2014/main" id="{5D1BDFB8-B875-914D-8C5F-FFEC60EAB0C0}"/>
              </a:ext>
            </a:extLst>
          </p:cNvPr>
          <p:cNvSpPr txBox="1"/>
          <p:nvPr/>
        </p:nvSpPr>
        <p:spPr>
          <a:xfrm>
            <a:off x="1923724" y="585274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Vinay Baijal </a:t>
            </a:r>
            <a:r>
              <a:rPr lang="en-US" sz="1400" dirty="0">
                <a:solidFill>
                  <a:schemeClr val="accent5">
                    <a:lumMod val="75000"/>
                  </a:schemeClr>
                </a:solidFill>
              </a:rPr>
              <a:t>: Regulatory Advisor, Ex. CGM Banking, RBI</a:t>
            </a:r>
          </a:p>
        </p:txBody>
      </p:sp>
      <p:pic>
        <p:nvPicPr>
          <p:cNvPr id="65" name="Picture 64">
            <a:extLst>
              <a:ext uri="{FF2B5EF4-FFF2-40B4-BE49-F238E27FC236}">
                <a16:creationId xmlns:a16="http://schemas.microsoft.com/office/drawing/2014/main" id="{44D2F114-9602-FC49-9E42-CE070F2A697F}"/>
              </a:ext>
            </a:extLst>
          </p:cNvPr>
          <p:cNvPicPr>
            <a:picLocks noChangeAspect="1"/>
          </p:cNvPicPr>
          <p:nvPr/>
        </p:nvPicPr>
        <p:blipFill>
          <a:blip r:embed="rId11"/>
          <a:stretch>
            <a:fillRect/>
          </a:stretch>
        </p:blipFill>
        <p:spPr>
          <a:xfrm>
            <a:off x="1528395" y="5812851"/>
            <a:ext cx="288226" cy="386345"/>
          </a:xfrm>
          <a:prstGeom prst="rect">
            <a:avLst/>
          </a:prstGeom>
        </p:spPr>
      </p:pic>
    </p:spTree>
    <p:extLst>
      <p:ext uri="{BB962C8B-B14F-4D97-AF65-F5344CB8AC3E}">
        <p14:creationId xmlns:p14="http://schemas.microsoft.com/office/powerpoint/2010/main" val="193456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64163</TotalTime>
  <Words>1401</Words>
  <Application>Microsoft Macintosh PowerPoint</Application>
  <PresentationFormat>Widescreen</PresentationFormat>
  <Paragraphs>216</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221</cp:revision>
  <cp:lastPrinted>2021-11-11T17:48:08Z</cp:lastPrinted>
  <dcterms:created xsi:type="dcterms:W3CDTF">2020-06-12T02:29:26Z</dcterms:created>
  <dcterms:modified xsi:type="dcterms:W3CDTF">2022-04-02T14:10:04Z</dcterms:modified>
</cp:coreProperties>
</file>