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12"/>
  </p:notesMasterIdLst>
  <p:sldIdLst>
    <p:sldId id="260" r:id="rId2"/>
    <p:sldId id="280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1021"/>
    <a:srgbClr val="F99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E395D-62CB-447E-BD08-11E805417D0B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ECDC2-5A63-49D5-BC07-7C0B0C0E82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4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2DF9-9C84-4EB7-9564-2D7315C2ECB6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9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8788-3F72-49C0-A070-96F1FD1A38EF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7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DFAA-4884-4751-AF86-70B77E41BA89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0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A757-DC7D-49B8-9F89-613CB30BAC16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1470-11BF-4465-98BC-9B196EAAB9C5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3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DEE6-F9F3-4FEC-9F6D-41492BFC8296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4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FE8A-7EB4-4BF8-B539-5DF494DE50AE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1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7084-49FB-4314-BF3A-B5D6AFF1D2F6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6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496F-F879-4832-A4C4-2D4C49BF178E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0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21C4-64E8-43FE-810B-9EEED753D398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2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1F5D-9B3A-4672-A2C8-AE64AD46C2BC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2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96475-D385-459C-BCE4-9470CF82E179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3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2230" y="352871"/>
            <a:ext cx="11698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PERSONAL LIQUOR CONSUMPTION LICENSE</a:t>
            </a:r>
            <a:endParaRPr lang="en-US" sz="3200" b="1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78440" y="6356350"/>
            <a:ext cx="4114800" cy="365125"/>
          </a:xfrm>
        </p:spPr>
        <p:txBody>
          <a:bodyPr/>
          <a:lstStyle/>
          <a:p>
            <a:r>
              <a:rPr lang="en-US" dirty="0" smtClean="0"/>
              <a:t>Confidential and Proprietary. Copyright (c) by FreeSpirit.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442" y="947391"/>
            <a:ext cx="7821116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49571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649571" y="918823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49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649571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4313" y="98474"/>
            <a:ext cx="11858625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14313" y="926443"/>
            <a:ext cx="11858625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2303" y="107103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525571" y="250849"/>
            <a:ext cx="872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Roadmap &amp; Timelines</a:t>
            </a:r>
            <a:endParaRPr lang="en-US" sz="27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4313" y="6255657"/>
            <a:ext cx="11858625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1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49571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649571" y="918823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49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649571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7961" y="98474"/>
            <a:ext cx="11858625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14313" y="926443"/>
            <a:ext cx="11858625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2303" y="107103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526924" y="222140"/>
            <a:ext cx="872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Problem Areas</a:t>
            </a:r>
            <a:endParaRPr lang="en-US" sz="27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4313" y="6255657"/>
            <a:ext cx="11858625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594" y="1299764"/>
            <a:ext cx="910496" cy="8650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960" y="3026782"/>
            <a:ext cx="832690" cy="8084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011" y="4861817"/>
            <a:ext cx="979161" cy="10869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1106" y="3009304"/>
            <a:ext cx="862013" cy="7895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0836" y="4966633"/>
            <a:ext cx="1019176" cy="9156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2458" y="2658794"/>
            <a:ext cx="1262983" cy="2352781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6701052" y="1296014"/>
            <a:ext cx="4963045" cy="80840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Under-age drinking is also related to social issues like episodic drinking, stepping stones to drugs &amp; mental instability.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31954" y="1285924"/>
            <a:ext cx="4963045" cy="80840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Under-age drinking is prevalent in entire country &amp; is proven to be related to health problems, teen suicides &amp; alcohol addiction.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28375" y="2833589"/>
            <a:ext cx="2909999" cy="116582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Liquor consumption laws are present but there are no recorded enforcement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156578" y="4861817"/>
            <a:ext cx="3181434" cy="101183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The laws differ by state &amp; type of liquor, which makes it very hard to apply &amp; even follow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781369" y="4842008"/>
            <a:ext cx="3328335" cy="101183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No means to understand or track self-consumption behavior, to take corrective actions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404126" y="2808414"/>
            <a:ext cx="2909999" cy="116582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Scammers trick foreigners &amp; unaware consumers to pay unlawful penalties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03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49571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649571" y="918823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49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649571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4313" y="98474"/>
            <a:ext cx="11858625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14313" y="926443"/>
            <a:ext cx="11858625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2303" y="107103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525571" y="250849"/>
            <a:ext cx="872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Solution via Mobile App</a:t>
            </a:r>
            <a:endParaRPr lang="en-US" sz="27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4313" y="6255657"/>
            <a:ext cx="11858625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07485" y="1150118"/>
            <a:ext cx="3190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/>
              <a:t>Nationalized License</a:t>
            </a:r>
          </a:p>
          <a:p>
            <a:pPr algn="r"/>
            <a:r>
              <a:rPr lang="en-US" sz="1600" dirty="0" smtClean="0"/>
              <a:t>Provision issuance of F.L.X-C license acceptable across nation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995542" y="2465134"/>
            <a:ext cx="3309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/>
              <a:t>Age Verification</a:t>
            </a:r>
          </a:p>
          <a:p>
            <a:pPr algn="r"/>
            <a:r>
              <a:rPr lang="en-US" sz="1600" dirty="0" smtClean="0"/>
              <a:t>Ensure alcohol is sold to consumers who are above legal drinking age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951301" y="3749508"/>
            <a:ext cx="3360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/>
              <a:t>Regulatory Compliance </a:t>
            </a:r>
          </a:p>
          <a:p>
            <a:pPr algn="r"/>
            <a:r>
              <a:rPr lang="en-US" sz="1600" dirty="0" smtClean="0"/>
              <a:t>Alignment &amp; enforce alcohol consumption rules, as directed by law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58556" y="5075294"/>
            <a:ext cx="3646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/>
              <a:t>Accurate Guidance</a:t>
            </a:r>
          </a:p>
          <a:p>
            <a:pPr algn="r"/>
            <a:r>
              <a:rPr lang="en-US" sz="1600" dirty="0" smtClean="0"/>
              <a:t>Consumers &amp; sellers to receive up to date &amp; accurate instructions to operate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989481" y="1150118"/>
            <a:ext cx="354319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Ease of Convenience</a:t>
            </a:r>
          </a:p>
          <a:p>
            <a:r>
              <a:rPr lang="en-US" sz="1600" dirty="0"/>
              <a:t>One-Stop app to request all applicable licenses &amp; permits</a:t>
            </a:r>
          </a:p>
          <a:p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8024898" y="2465134"/>
            <a:ext cx="363029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Eliminate </a:t>
            </a:r>
            <a:r>
              <a:rPr lang="en-US" sz="2000" b="1" dirty="0"/>
              <a:t>Scams</a:t>
            </a:r>
          </a:p>
          <a:p>
            <a:r>
              <a:rPr lang="en-US" sz="1600" dirty="0"/>
              <a:t>Avoid falling prey to scammers who extort unassuming consumers</a:t>
            </a:r>
          </a:p>
          <a:p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8003129" y="3749508"/>
            <a:ext cx="3543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Revenue From Tourists</a:t>
            </a:r>
          </a:p>
          <a:p>
            <a:r>
              <a:rPr lang="en-US" sz="1600" dirty="0" smtClean="0"/>
              <a:t>Additional revenue by issuing online license to tourists &amp; foreigners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8024898" y="5075294"/>
            <a:ext cx="3748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Cross State Validation</a:t>
            </a:r>
          </a:p>
          <a:p>
            <a:r>
              <a:rPr lang="en-US" sz="1600" dirty="0" smtClean="0"/>
              <a:t>Smart features to reflect license validity by geography, as regulations vary by state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0" y="1028700"/>
            <a:ext cx="25527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4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49571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649571" y="918823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49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649571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4313" y="98474"/>
            <a:ext cx="11858625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14313" y="926443"/>
            <a:ext cx="11858625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2303" y="107103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525571" y="250849"/>
            <a:ext cx="872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Key Statistics – Maharashtra</a:t>
            </a:r>
            <a:endParaRPr lang="en-US" sz="27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4313" y="6255657"/>
            <a:ext cx="11858625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74700" y="3378200"/>
            <a:ext cx="108331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B050"/>
                </a:solidFill>
              </a:rPr>
              <a:t>Maharashtra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431605" y="2706017"/>
            <a:ext cx="1371600" cy="723900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 rot="10800000">
            <a:off x="1117405" y="3707483"/>
            <a:ext cx="1371600" cy="723900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40179" y="4499663"/>
            <a:ext cx="17520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Karnataka </a:t>
            </a:r>
            <a:r>
              <a:rPr lang="en-US" dirty="0">
                <a:solidFill>
                  <a:srgbClr val="00B050"/>
                </a:solidFill>
              </a:rPr>
              <a:t>Excise department has </a:t>
            </a:r>
            <a:r>
              <a:rPr lang="en-US" b="1" dirty="0">
                <a:solidFill>
                  <a:srgbClr val="00B050"/>
                </a:solidFill>
              </a:rPr>
              <a:t>fiscal target of 22,700Cr in 2020-21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1" name="Up Arrow 30"/>
          <p:cNvSpPr/>
          <p:nvPr/>
        </p:nvSpPr>
        <p:spPr>
          <a:xfrm>
            <a:off x="2616005" y="2706017"/>
            <a:ext cx="1371600" cy="723900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31"/>
          <p:cNvSpPr/>
          <p:nvPr/>
        </p:nvSpPr>
        <p:spPr>
          <a:xfrm rot="10800000">
            <a:off x="3301805" y="3707483"/>
            <a:ext cx="1371600" cy="723900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057525" y="4513951"/>
            <a:ext cx="228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Individuals are permitted to keep 4.6L of IMFL &amp; 9.1L of FMFL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&amp; 18.2L beer </a:t>
            </a:r>
            <a:r>
              <a:rPr lang="en-US" b="1" dirty="0" smtClean="0">
                <a:solidFill>
                  <a:srgbClr val="7030A0"/>
                </a:solidFill>
              </a:rPr>
              <a:t>without license </a:t>
            </a:r>
            <a:r>
              <a:rPr lang="en-US" dirty="0" smtClean="0">
                <a:solidFill>
                  <a:srgbClr val="7030A0"/>
                </a:solidFill>
              </a:rPr>
              <a:t>in Karnataka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5" name="Up Arrow 34"/>
          <p:cNvSpPr/>
          <p:nvPr/>
        </p:nvSpPr>
        <p:spPr>
          <a:xfrm>
            <a:off x="9893105" y="2718717"/>
            <a:ext cx="1371600" cy="723900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/>
          <p:cNvSpPr/>
          <p:nvPr/>
        </p:nvSpPr>
        <p:spPr>
          <a:xfrm rot="10800000">
            <a:off x="10578905" y="3720183"/>
            <a:ext cx="1371600" cy="723900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9820250" y="919246"/>
            <a:ext cx="19530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Karnataka is the only state that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allows liquor sale in train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i.e. Golden Chariot Express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463051" y="4526651"/>
            <a:ext cx="16098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On peak days, Karnataka clocks </a:t>
            </a:r>
            <a:r>
              <a:rPr lang="en-US" b="1" dirty="0" smtClean="0">
                <a:solidFill>
                  <a:srgbClr val="7030A0"/>
                </a:solidFill>
              </a:rPr>
              <a:t>liquor sales of around 200Cr; highest in India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9" name="Up Arrow 38"/>
          <p:cNvSpPr/>
          <p:nvPr/>
        </p:nvSpPr>
        <p:spPr>
          <a:xfrm>
            <a:off x="7784905" y="2718717"/>
            <a:ext cx="1371600" cy="723900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p Arrow 39"/>
          <p:cNvSpPr/>
          <p:nvPr/>
        </p:nvSpPr>
        <p:spPr>
          <a:xfrm rot="10800000">
            <a:off x="8356405" y="3720183"/>
            <a:ext cx="1371600" cy="7239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736657" y="913899"/>
            <a:ext cx="18802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Bangalore consumes 22% of state’s alcohol share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; 2</a:t>
            </a:r>
            <a:r>
              <a:rPr lang="en-US" baseline="30000" dirty="0" smtClean="0">
                <a:solidFill>
                  <a:schemeClr val="accent1">
                    <a:lumMod val="75000"/>
                  </a:schemeClr>
                </a:solidFill>
              </a:rPr>
              <a:t>nd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is Belgaum with 5.3%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027421" y="4455073"/>
            <a:ext cx="21784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Liquor </a:t>
            </a:r>
            <a:r>
              <a:rPr lang="en-US" dirty="0">
                <a:solidFill>
                  <a:srgbClr val="00B050"/>
                </a:solidFill>
              </a:rPr>
              <a:t>consumption in </a:t>
            </a:r>
            <a:r>
              <a:rPr lang="en-US" dirty="0" smtClean="0">
                <a:solidFill>
                  <a:srgbClr val="00B050"/>
                </a:solidFill>
              </a:rPr>
              <a:t>Karnataka </a:t>
            </a:r>
            <a:r>
              <a:rPr lang="en-US" dirty="0">
                <a:solidFill>
                  <a:srgbClr val="00B050"/>
                </a:solidFill>
              </a:rPr>
              <a:t>was </a:t>
            </a:r>
            <a:r>
              <a:rPr lang="en-US" b="1" dirty="0">
                <a:solidFill>
                  <a:srgbClr val="00B050"/>
                </a:solidFill>
              </a:rPr>
              <a:t>growing with steady rate of </a:t>
            </a:r>
            <a:r>
              <a:rPr lang="en-US" b="1" dirty="0" smtClean="0">
                <a:solidFill>
                  <a:srgbClr val="00B050"/>
                </a:solidFill>
              </a:rPr>
              <a:t>12</a:t>
            </a:r>
            <a:r>
              <a:rPr lang="en-US" b="1" dirty="0" smtClean="0">
                <a:solidFill>
                  <a:srgbClr val="00B050"/>
                </a:solidFill>
              </a:rPr>
              <a:t>% for last 7 years</a:t>
            </a:r>
            <a:endParaRPr lang="en-US" b="1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52671" y="957227"/>
            <a:ext cx="2812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 Rounded MT Bold" panose="020F0704030504030204" pitchFamily="34" charset="0"/>
              </a:rPr>
              <a:t>Top Consuming Cities:</a:t>
            </a:r>
          </a:p>
          <a:p>
            <a:endParaRPr lang="en-US" b="1" u="sng" dirty="0" smtClean="0">
              <a:latin typeface="Arial Rounded MT Bold" panose="020F0704030504030204" pitchFamily="34" charset="0"/>
            </a:endParaRPr>
          </a:p>
          <a:p>
            <a:r>
              <a:rPr lang="en-US" dirty="0" smtClean="0">
                <a:latin typeface="Arial Rounded MT Bold" panose="020F0704030504030204" pitchFamily="34" charset="0"/>
              </a:rPr>
              <a:t>Bangalore, Mysore, Belgaum, Mangalore, </a:t>
            </a:r>
            <a:r>
              <a:rPr lang="en-US" dirty="0" err="1" smtClean="0">
                <a:latin typeface="Arial Rounded MT Bold" panose="020F0704030504030204" pitchFamily="34" charset="0"/>
              </a:rPr>
              <a:t>Hospet</a:t>
            </a:r>
            <a:r>
              <a:rPr lang="en-US" dirty="0" smtClean="0">
                <a:latin typeface="Arial Rounded MT Bold" panose="020F0704030504030204" pitchFamily="34" charset="0"/>
              </a:rPr>
              <a:t>, Gulbarga</a:t>
            </a:r>
            <a:endParaRPr lang="en-US" dirty="0" smtClean="0">
              <a:latin typeface="Arial Rounded MT Bold" panose="020F070403050403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68438" y="920759"/>
            <a:ext cx="19530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Since June 2020, Karnataka Government has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allowed sale/takeaway at microbreweries too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5172" y="946746"/>
            <a:ext cx="17520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Excise Duty is the </a:t>
            </a:r>
            <a:r>
              <a:rPr lang="en-US" b="1" dirty="0">
                <a:solidFill>
                  <a:srgbClr val="0070C0"/>
                </a:solidFill>
              </a:rPr>
              <a:t>2nd highest source of revenue </a:t>
            </a:r>
            <a:r>
              <a:rPr lang="en-US" dirty="0">
                <a:solidFill>
                  <a:srgbClr val="0070C0"/>
                </a:solidFill>
              </a:rPr>
              <a:t>in state of </a:t>
            </a:r>
            <a:r>
              <a:rPr lang="en-US" dirty="0" smtClean="0">
                <a:solidFill>
                  <a:srgbClr val="0070C0"/>
                </a:solidFill>
              </a:rPr>
              <a:t>Karnataka, after GST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51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49571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649571" y="918823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49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649571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4313" y="98474"/>
            <a:ext cx="11858625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14313" y="926443"/>
            <a:ext cx="11858625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2303" y="107103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525571" y="250849"/>
            <a:ext cx="872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Key Statistics – </a:t>
            </a:r>
            <a:r>
              <a:rPr lang="en-US" sz="2800" b="1" dirty="0" smtClean="0"/>
              <a:t>India</a:t>
            </a:r>
            <a:endParaRPr lang="en-US" sz="27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4313" y="6255657"/>
            <a:ext cx="11858625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905" y="1323068"/>
            <a:ext cx="3889102" cy="2181224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17301" y="1021526"/>
            <a:ext cx="755510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rgbClr val="0070C0"/>
                </a:solidFill>
              </a:rPr>
              <a:t>Over 65% of liquor sale is based on IMFL &amp; beer; remaining being country liquor.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rgbClr val="0070C0"/>
                </a:solidFill>
              </a:rPr>
              <a:t>Unrecorded alcohol makes up 51% of alcohol consumption in India.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0070C0"/>
                </a:solidFill>
              </a:rPr>
              <a:t>88% youth start drinking before legal age</a:t>
            </a:r>
            <a:r>
              <a:rPr lang="en-US" sz="1600" dirty="0" smtClean="0">
                <a:solidFill>
                  <a:srgbClr val="0070C0"/>
                </a:solidFill>
              </a:rPr>
              <a:t> &amp; procure alcohol without age check.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rgbClr val="0070C0"/>
                </a:solidFill>
              </a:rPr>
              <a:t>66.7% underage consumers obtain alcohol from liquor shops, pubs, bar &amp; restaurant.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rgbClr val="0070C0"/>
                </a:solidFill>
              </a:rPr>
              <a:t>90.1 consumers believe a form of regulatory check will curb underage drinking.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rgbClr val="0070C0"/>
                </a:solidFill>
              </a:rPr>
              <a:t>Average Urban consumers </a:t>
            </a:r>
            <a:r>
              <a:rPr lang="en-US" sz="1600" dirty="0">
                <a:solidFill>
                  <a:srgbClr val="0070C0"/>
                </a:solidFill>
              </a:rPr>
              <a:t>4.3 liter per year while </a:t>
            </a:r>
            <a:r>
              <a:rPr lang="en-US" sz="1600" dirty="0" smtClean="0">
                <a:solidFill>
                  <a:srgbClr val="0070C0"/>
                </a:solidFill>
              </a:rPr>
              <a:t>11.4L in rural areas, per year.</a:t>
            </a:r>
            <a:endParaRPr lang="en-US" sz="16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 smtClean="0">
              <a:solidFill>
                <a:srgbClr val="0070C0"/>
              </a:solidFill>
            </a:endParaRPr>
          </a:p>
          <a:p>
            <a:endParaRPr lang="en-US" sz="1600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 smtClean="0">
              <a:solidFill>
                <a:srgbClr val="0070C0"/>
              </a:solidFill>
            </a:endParaRP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8031" y="4210043"/>
            <a:ext cx="114984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70C0"/>
                </a:solidFill>
              </a:rPr>
              <a:t>33.1% of alcohol related underage deaths </a:t>
            </a:r>
            <a:r>
              <a:rPr lang="en-US" sz="1600" dirty="0">
                <a:solidFill>
                  <a:srgbClr val="0070C0"/>
                </a:solidFill>
              </a:rPr>
              <a:t>were due to traffic crash, self-harm &amp; interpersonal </a:t>
            </a:r>
            <a:r>
              <a:rPr lang="en-US" sz="1600" dirty="0" smtClean="0">
                <a:solidFill>
                  <a:srgbClr val="0070C0"/>
                </a:solidFill>
              </a:rPr>
              <a:t>violence.</a:t>
            </a:r>
            <a:endParaRPr lang="en-US" sz="16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070C0"/>
                </a:solidFill>
              </a:rPr>
              <a:t>India’s alcohol intake shows an </a:t>
            </a:r>
            <a:r>
              <a:rPr lang="en-US" sz="1600" b="1" dirty="0">
                <a:solidFill>
                  <a:srgbClr val="0070C0"/>
                </a:solidFill>
              </a:rPr>
              <a:t>increasing trend i.e. over 38% in last 7 years, </a:t>
            </a:r>
            <a:r>
              <a:rPr lang="en-US" sz="1600" dirty="0">
                <a:solidFill>
                  <a:srgbClr val="0070C0"/>
                </a:solidFill>
              </a:rPr>
              <a:t>owing to more </a:t>
            </a:r>
            <a:r>
              <a:rPr lang="en-US" sz="1600" dirty="0" smtClean="0">
                <a:solidFill>
                  <a:srgbClr val="0070C0"/>
                </a:solidFill>
              </a:rPr>
              <a:t>disposable income amount youths.</a:t>
            </a:r>
            <a:endParaRPr lang="en-US" sz="16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070C0"/>
                </a:solidFill>
              </a:rPr>
              <a:t>Guidance on alcohol consumption is virtually non-existent in education system, until graduate specialized study programs.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623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49571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649571" y="918823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49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649571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4313" y="98474"/>
            <a:ext cx="11858625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14313" y="926443"/>
            <a:ext cx="11858625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2303" y="107103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525571" y="250849"/>
            <a:ext cx="872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Business Process</a:t>
            </a:r>
            <a:endParaRPr lang="en-US" sz="27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4313" y="6255657"/>
            <a:ext cx="11858625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31954" y="1199151"/>
            <a:ext cx="114984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Business approach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err="1" smtClean="0"/>
              <a:t>Truevibes</a:t>
            </a:r>
            <a:r>
              <a:rPr lang="en-US" sz="1600" dirty="0" smtClean="0"/>
              <a:t> will develop a mobile/web app, to issue FLX-C license to consumers online. Additionally plastic ID cards will also be issued, which can be utilized virtually as well.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E-KYC check will be performed while issuing the license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Local government support will be required to enforce the legal regulation for state-wide compliance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Additional awareness campaigns will be carried out for report or most affected locations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Application database will be owned by excise department to assist statistical analysis &amp; reporting.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Periodic maintenance &amp; control checks will be applied to ensure accuracy &amp; support future demand &amp; expansion to other regions.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b="1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b="1" dirty="0">
              <a:solidFill>
                <a:srgbClr val="0070C0"/>
              </a:solidFill>
            </a:endParaRPr>
          </a:p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Types of licenses to be issued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dirty="0"/>
              <a:t>Permit for the purchase, possession, transport, use and consumption of Foreign Liquor and Country Liquor (F. L. X-C).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dirty="0"/>
              <a:t>One Day Permit for the purchase, possession, transport, use and consumption of Foreign Liquor (FL-F).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dirty="0"/>
              <a:t>Temporary One Day Function </a:t>
            </a:r>
            <a:r>
              <a:rPr lang="en-US" sz="1600" dirty="0" smtClean="0"/>
              <a:t>License </a:t>
            </a:r>
            <a:r>
              <a:rPr lang="en-US" sz="1600" dirty="0"/>
              <a:t>(F.L.IV.A).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dirty="0"/>
              <a:t>One Day Permit for the purchase, possession, transport, use and consumption of Country </a:t>
            </a:r>
            <a:r>
              <a:rPr lang="en-US" sz="1600" dirty="0" smtClean="0"/>
              <a:t>Liquor (</a:t>
            </a:r>
            <a:r>
              <a:rPr lang="en-US" sz="1600" dirty="0"/>
              <a:t>CL-C</a:t>
            </a:r>
            <a:r>
              <a:rPr lang="en-US" sz="1600" dirty="0" smtClean="0"/>
              <a:t>).</a:t>
            </a:r>
            <a:endParaRPr lang="en-US" sz="1600" dirty="0"/>
          </a:p>
          <a:p>
            <a:pPr marL="342900" indent="-342900">
              <a:buFont typeface="+mj-lt"/>
              <a:buAutoNum type="arabicParenR"/>
            </a:pPr>
            <a:r>
              <a:rPr lang="en-US" sz="1600" dirty="0"/>
              <a:t>One Day Permit for the purchase, possession, transport, use and consumption of Liquor based food items.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b="1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13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49571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649571" y="918823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49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649571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4313" y="98474"/>
            <a:ext cx="11858625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14313" y="926443"/>
            <a:ext cx="11858625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2303" y="107103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525571" y="250849"/>
            <a:ext cx="872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Process Flow</a:t>
            </a:r>
            <a:endParaRPr lang="en-US" sz="27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4313" y="6255657"/>
            <a:ext cx="11858625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2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49571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649571" y="918823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49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649571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4313" y="98474"/>
            <a:ext cx="11858625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14313" y="926443"/>
            <a:ext cx="11858625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2303" y="107103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525571" y="250849"/>
            <a:ext cx="872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Project Financials</a:t>
            </a:r>
            <a:endParaRPr lang="en-US" sz="27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4313" y="6255657"/>
            <a:ext cx="11858625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49571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649571" y="918823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49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649571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4313" y="98474"/>
            <a:ext cx="11858625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14313" y="926443"/>
            <a:ext cx="11858625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2303" y="107103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525571" y="250849"/>
            <a:ext cx="872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Revenue Model</a:t>
            </a:r>
            <a:endParaRPr lang="en-US" sz="27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4313" y="6255657"/>
            <a:ext cx="11858625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9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10697</TotalTime>
  <Words>658</Words>
  <Application>Microsoft Office PowerPoint</Application>
  <PresentationFormat>Widescreen</PresentationFormat>
  <Paragraphs>87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Arial Rounded MT 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153</cp:revision>
  <dcterms:created xsi:type="dcterms:W3CDTF">2020-06-12T02:29:26Z</dcterms:created>
  <dcterms:modified xsi:type="dcterms:W3CDTF">2020-08-11T07:33:40Z</dcterms:modified>
</cp:coreProperties>
</file>