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8"/>
  </p:notesMasterIdLst>
  <p:sldIdLst>
    <p:sldId id="260" r:id="rId2"/>
    <p:sldId id="280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PERSONAL LIQUOR CONSUMPTION LICENSE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74" y="937646"/>
            <a:ext cx="7820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961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6924" y="222140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Areas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94" y="1299764"/>
            <a:ext cx="910496" cy="865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60" y="3026782"/>
            <a:ext cx="832690" cy="808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11" y="4861817"/>
            <a:ext cx="979161" cy="1086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06" y="3009304"/>
            <a:ext cx="862013" cy="789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36" y="4966633"/>
            <a:ext cx="1019176" cy="915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458" y="2658794"/>
            <a:ext cx="1262983" cy="235278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701052" y="1296014"/>
            <a:ext cx="4963045" cy="80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Under-age drinking is also related to social issues like episodic drinking, stepping stones to drugs &amp; mental instability.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1954" y="1285924"/>
            <a:ext cx="4963045" cy="80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Under-age drinking is prevalent in entire country &amp; is proven to be related to health problems, teen suicides &amp; alcohol addiction.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8375" y="2833589"/>
            <a:ext cx="2909999" cy="11658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Liquor consumption laws are present but there are no recorded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56578" y="4861817"/>
            <a:ext cx="3181434" cy="10118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laws differ by state &amp; type of liquor, which makes it very hard to apply &amp; even follow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81369" y="4842008"/>
            <a:ext cx="3328335" cy="10118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 means to understand or track self-consumption behavior, to take corrective actions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04126" y="2808414"/>
            <a:ext cx="2909999" cy="11658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Scammers trick foreigners &amp; unaware consumers to pay unlawful penalties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via Mobile App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7485" y="1150118"/>
            <a:ext cx="319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Nationalized License</a:t>
            </a:r>
          </a:p>
          <a:p>
            <a:pPr algn="r"/>
            <a:r>
              <a:rPr lang="en-US" sz="1600" dirty="0" smtClean="0"/>
              <a:t>Provision issuance of F.L.X-C license acceptable across nation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95542" y="246513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Age Verification</a:t>
            </a:r>
          </a:p>
          <a:p>
            <a:pPr algn="r"/>
            <a:r>
              <a:rPr lang="en-US" sz="1600" dirty="0" smtClean="0"/>
              <a:t>Ensure alcohol is sold to consumers who are above legal drinking age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51301" y="374950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Regulatory Compliance </a:t>
            </a:r>
          </a:p>
          <a:p>
            <a:pPr algn="r"/>
            <a:r>
              <a:rPr lang="en-US" sz="1600" dirty="0" smtClean="0"/>
              <a:t>Alignment &amp; enforce alcohol consumption rules, as directed by law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8556" y="5075294"/>
            <a:ext cx="3646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Accurate Guidance</a:t>
            </a:r>
          </a:p>
          <a:p>
            <a:pPr algn="r"/>
            <a:r>
              <a:rPr lang="en-US" sz="1600" dirty="0" smtClean="0"/>
              <a:t>Consumers &amp; sellers to receive up to date &amp; accurate instructions to operate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89481" y="1150118"/>
            <a:ext cx="3543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Ease of Convenience</a:t>
            </a:r>
          </a:p>
          <a:p>
            <a:r>
              <a:rPr lang="en-US" sz="1600" dirty="0"/>
              <a:t>One-Stop app to request all applicable licenses &amp; permits</a:t>
            </a:r>
          </a:p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024898" y="2465134"/>
            <a:ext cx="3630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Eliminate </a:t>
            </a:r>
            <a:r>
              <a:rPr lang="en-US" sz="2000" b="1" dirty="0"/>
              <a:t>Scams</a:t>
            </a:r>
          </a:p>
          <a:p>
            <a:r>
              <a:rPr lang="en-US" sz="1600" dirty="0"/>
              <a:t>Avoid falling prey to scammers who extort unassuming consumers</a:t>
            </a:r>
          </a:p>
          <a:p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3129" y="374950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Revenue From Tourists</a:t>
            </a:r>
          </a:p>
          <a:p>
            <a:r>
              <a:rPr lang="en-US" sz="1600" dirty="0" smtClean="0"/>
              <a:t>Additional revenue by issuing online license to tourists &amp; foreigners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4898" y="5075294"/>
            <a:ext cx="374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Cross State Validation</a:t>
            </a:r>
          </a:p>
          <a:p>
            <a:r>
              <a:rPr lang="en-US" sz="1600" dirty="0" smtClean="0"/>
              <a:t>Smart features to reflect license validity by geography, as regulations vary by state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1002615"/>
            <a:ext cx="3057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Statistics – Uttar Pradesh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4700" y="3378200"/>
            <a:ext cx="108331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UTTAR PRADESH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431605" y="2706017"/>
            <a:ext cx="1371600" cy="7239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0800000">
            <a:off x="1117405" y="3707483"/>
            <a:ext cx="1371600" cy="72390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1523" y="1010478"/>
            <a:ext cx="131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Highest number of liquor consumer in India – </a:t>
            </a:r>
            <a:r>
              <a:rPr lang="en-US" b="1" dirty="0" smtClean="0">
                <a:solidFill>
                  <a:srgbClr val="0070C0"/>
                </a:solidFill>
              </a:rPr>
              <a:t>Appx 3.4 CR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0153" y="4513951"/>
            <a:ext cx="1522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State’s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Largest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Tax Component–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31,517 CR </a:t>
            </a:r>
            <a:r>
              <a:rPr lang="en-US" dirty="0" smtClean="0">
                <a:solidFill>
                  <a:srgbClr val="00B050"/>
                </a:solidFill>
              </a:rPr>
              <a:t>(2019-20)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2616005" y="2706017"/>
            <a:ext cx="1371600" cy="723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rot="10800000">
            <a:off x="3301805" y="3707483"/>
            <a:ext cx="1371600" cy="72390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612" y="1025027"/>
            <a:ext cx="1313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Majority of state consumes IMFL i.e.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75%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5951" y="4513951"/>
            <a:ext cx="172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75Cr Daily sale </a:t>
            </a:r>
            <a:r>
              <a:rPr lang="en-US" dirty="0" smtClean="0">
                <a:solidFill>
                  <a:srgbClr val="7030A0"/>
                </a:solidFill>
              </a:rPr>
              <a:t>average; to increase with COVID related recent changes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9893105" y="2718717"/>
            <a:ext cx="1371600" cy="723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10578905" y="3720183"/>
            <a:ext cx="1371600" cy="72390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958712" y="1037727"/>
            <a:ext cx="147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Unregulated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country liquor has highest count of sale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the state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63051" y="4526651"/>
            <a:ext cx="172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1.6CR of IMFL &amp;  2.9Cr of beer bottles are sold every month in UP.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7784905" y="2718717"/>
            <a:ext cx="1371600" cy="72390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8470705" y="3720183"/>
            <a:ext cx="1371600" cy="7239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93826" y="999627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 has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highest excise collection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India, as it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levies Excise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duty.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 VAT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54851" y="4526651"/>
            <a:ext cx="1728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25600 liquor stores </a:t>
            </a:r>
            <a:r>
              <a:rPr lang="en-US" dirty="0" smtClean="0">
                <a:solidFill>
                  <a:srgbClr val="00B050"/>
                </a:solidFill>
              </a:rPr>
              <a:t>are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operational in. This count does not include restaurants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9146" y="1352708"/>
            <a:ext cx="2812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Top </a:t>
            </a:r>
            <a:r>
              <a:rPr lang="en-US" b="1" u="sng" dirty="0" smtClean="0">
                <a:latin typeface="Arial Rounded MT Bold" panose="020F0704030504030204" pitchFamily="34" charset="0"/>
              </a:rPr>
              <a:t>Consuming Cities</a:t>
            </a:r>
            <a:r>
              <a:rPr lang="en-US" b="1" u="sng" dirty="0" smtClean="0">
                <a:latin typeface="Arial Rounded MT Bold" panose="020F0704030504030204" pitchFamily="34" charset="0"/>
              </a:rPr>
              <a:t>: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Noida, Ghaziabad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Lucknow, Kanpur, Agra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Meerut, Varanasi</a:t>
            </a: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Gautam</a:t>
            </a:r>
            <a:r>
              <a:rPr lang="en-US" dirty="0" smtClean="0">
                <a:latin typeface="Arial Rounded MT Bold" panose="020F0704030504030204" pitchFamily="34" charset="0"/>
              </a:rPr>
              <a:t> Buddha Nagar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Statistics – </a:t>
            </a:r>
            <a:r>
              <a:rPr lang="en-US" sz="2800" b="1" dirty="0" smtClean="0"/>
              <a:t>India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905" y="1323068"/>
            <a:ext cx="3889102" cy="21812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7301" y="1021526"/>
            <a:ext cx="75551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Over 65% of liquor sale is based on IMFL &amp; beer; remaining being country liquor.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Unrecorded alcohol makes up 51% of alcohol consumption in India.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</a:rPr>
              <a:t>88% youth start drinking before legal age</a:t>
            </a:r>
            <a:r>
              <a:rPr lang="en-US" sz="1600" dirty="0" smtClean="0">
                <a:solidFill>
                  <a:srgbClr val="0070C0"/>
                </a:solidFill>
              </a:rPr>
              <a:t> &amp; procure alcohol without age check.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66.7% underage consumers obtain alcohol from liquor shops, pubs, bar &amp; restaurant.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90.1 consumers believe a form of regulatory check will curb underage drinking.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Average Urban consumers </a:t>
            </a:r>
            <a:r>
              <a:rPr lang="en-US" sz="1600" dirty="0">
                <a:solidFill>
                  <a:srgbClr val="0070C0"/>
                </a:solidFill>
              </a:rPr>
              <a:t>4.3 liter per year while </a:t>
            </a:r>
            <a:r>
              <a:rPr lang="en-US" sz="1600" dirty="0" smtClean="0">
                <a:solidFill>
                  <a:srgbClr val="0070C0"/>
                </a:solidFill>
              </a:rPr>
              <a:t>11.4L in rural areas, per year.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031" y="4210043"/>
            <a:ext cx="11498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33.1% of alcohol related underage deaths </a:t>
            </a:r>
            <a:r>
              <a:rPr lang="en-US" sz="1600" dirty="0">
                <a:solidFill>
                  <a:srgbClr val="0070C0"/>
                </a:solidFill>
              </a:rPr>
              <a:t>were due to traffic crash, self-harm &amp; interpersonal </a:t>
            </a:r>
            <a:r>
              <a:rPr lang="en-US" sz="1600" dirty="0" smtClean="0">
                <a:solidFill>
                  <a:srgbClr val="0070C0"/>
                </a:solidFill>
              </a:rPr>
              <a:t>violence.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India’s alcohol intake shows an </a:t>
            </a:r>
            <a:r>
              <a:rPr lang="en-US" sz="1600" b="1" dirty="0">
                <a:solidFill>
                  <a:srgbClr val="0070C0"/>
                </a:solidFill>
              </a:rPr>
              <a:t>increasing trend i.e. over 38% in last 7 years, </a:t>
            </a:r>
            <a:r>
              <a:rPr lang="en-US" sz="1600" dirty="0">
                <a:solidFill>
                  <a:srgbClr val="0070C0"/>
                </a:solidFill>
              </a:rPr>
              <a:t>owing to more </a:t>
            </a:r>
            <a:r>
              <a:rPr lang="en-US" sz="1600" dirty="0" smtClean="0">
                <a:solidFill>
                  <a:srgbClr val="0070C0"/>
                </a:solidFill>
              </a:rPr>
              <a:t>disposable income amount youths.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Guidance on alcohol consumption is virtually non-existent in education system, until graduate specialized study programs.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6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Process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1954" y="1199151"/>
            <a:ext cx="11498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Business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Truevibes</a:t>
            </a:r>
            <a:r>
              <a:rPr lang="en-US" sz="1600" dirty="0" smtClean="0"/>
              <a:t> will launch a joint venture program with an established technology vendor, to launch a mobile/web app, to issue FLX-C license to consumers online.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E-KYC check will be performed while issuing the license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Local government support will be required to enforce the legal regulation for state-wide compliance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Additional awareness campaigns will be carried out for report or most affected locations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Application database will be owned by excise department to assist statistical analysis &amp; reporting.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Periodic maintenance &amp; control checks will be applied to ensure accuracy &amp; support future demand &amp; expansion to other regions.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Types of licenses to be issued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Permit for the purchase, possession, transport, use and consumption of Foreign Liquor and Country </a:t>
            </a:r>
            <a:r>
              <a:rPr lang="en-US" sz="1600" dirty="0"/>
              <a:t>Liquor</a:t>
            </a:r>
            <a:r>
              <a:rPr lang="en-US" sz="1600" dirty="0"/>
              <a:t> (F. L. X-C</a:t>
            </a:r>
            <a:r>
              <a:rPr lang="en-US" sz="1600" dirty="0"/>
              <a:t>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Foreign Liquor </a:t>
            </a:r>
            <a:r>
              <a:rPr lang="en-US" sz="1600" dirty="0"/>
              <a:t>(FL-F).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Temporary One Day Function </a:t>
            </a:r>
            <a:r>
              <a:rPr lang="en-US" sz="1600" dirty="0" smtClean="0"/>
              <a:t>License </a:t>
            </a:r>
            <a:r>
              <a:rPr lang="en-US" sz="1600" dirty="0"/>
              <a:t>(F.L.IV.A</a:t>
            </a:r>
            <a:r>
              <a:rPr lang="en-US" sz="1600" dirty="0"/>
              <a:t>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Country </a:t>
            </a:r>
            <a:r>
              <a:rPr lang="en-US" sz="1600" dirty="0" smtClean="0"/>
              <a:t>Liquor (</a:t>
            </a:r>
            <a:r>
              <a:rPr lang="en-US" sz="1600" dirty="0"/>
              <a:t>CL-C</a:t>
            </a:r>
            <a:r>
              <a:rPr lang="en-US" sz="1600" dirty="0" smtClean="0"/>
              <a:t>).</a:t>
            </a:r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</a:t>
            </a:r>
            <a:r>
              <a:rPr lang="en-US" sz="1600" dirty="0"/>
              <a:t>Liquor based food items.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9657</TotalTime>
  <Words>629</Words>
  <Application>Microsoft Office PowerPoint</Application>
  <PresentationFormat>Widescreen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137</cp:revision>
  <dcterms:created xsi:type="dcterms:W3CDTF">2020-06-12T02:29:26Z</dcterms:created>
  <dcterms:modified xsi:type="dcterms:W3CDTF">2020-08-03T16:32:56Z</dcterms:modified>
</cp:coreProperties>
</file>