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1"/>
  </p:notesMasterIdLst>
  <p:sldIdLst>
    <p:sldId id="260" r:id="rId2"/>
    <p:sldId id="324" r:id="rId3"/>
    <p:sldId id="277" r:id="rId4"/>
    <p:sldId id="316" r:id="rId5"/>
    <p:sldId id="315" r:id="rId6"/>
    <p:sldId id="325" r:id="rId7"/>
    <p:sldId id="326" r:id="rId8"/>
    <p:sldId id="311"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k Sambuddha" initials="AS" lastIdx="2" clrIdx="0">
    <p:extLst>
      <p:ext uri="{19B8F6BF-5375-455C-9EA6-DF929625EA0E}">
        <p15:presenceInfo xmlns:p15="http://schemas.microsoft.com/office/powerpoint/2012/main" userId="S::alok.sambuddha1@aexp.com::d88f7542-2bc4-4ac8-b320-9b35e471aa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937F"/>
    <a:srgbClr val="0D4753"/>
    <a:srgbClr val="C01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03" autoAdjust="0"/>
    <p:restoredTop sz="94434" autoAdjust="0"/>
  </p:normalViewPr>
  <p:slideViewPr>
    <p:cSldViewPr snapToGrid="0">
      <p:cViewPr varScale="1">
        <p:scale>
          <a:sx n="156" d="100"/>
          <a:sy n="156" d="100"/>
        </p:scale>
        <p:origin x="1096"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1/3/22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270142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98462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21944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76101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6</a:t>
            </a:fld>
            <a:endParaRPr lang="en-US" dirty="0"/>
          </a:p>
        </p:txBody>
      </p:sp>
    </p:spTree>
    <p:extLst>
      <p:ext uri="{BB962C8B-B14F-4D97-AF65-F5344CB8AC3E}">
        <p14:creationId xmlns:p14="http://schemas.microsoft.com/office/powerpoint/2010/main" val="2741447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7</a:t>
            </a:fld>
            <a:endParaRPr lang="en-US" dirty="0"/>
          </a:p>
        </p:txBody>
      </p:sp>
    </p:spTree>
    <p:extLst>
      <p:ext uri="{BB962C8B-B14F-4D97-AF65-F5344CB8AC3E}">
        <p14:creationId xmlns:p14="http://schemas.microsoft.com/office/powerpoint/2010/main" val="2218304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8</a:t>
            </a:fld>
            <a:endParaRPr lang="en-US" dirty="0"/>
          </a:p>
        </p:txBody>
      </p:sp>
    </p:spTree>
    <p:extLst>
      <p:ext uri="{BB962C8B-B14F-4D97-AF65-F5344CB8AC3E}">
        <p14:creationId xmlns:p14="http://schemas.microsoft.com/office/powerpoint/2010/main" val="103725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1/3/22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1/3/22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1/3/22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1/3/22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1/3/22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1/3/22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1/3/22</a:t>
            </a:fld>
            <a:endParaRPr lang="en-US" dirty="0"/>
          </a:p>
        </p:txBody>
      </p:sp>
      <p:sp>
        <p:nvSpPr>
          <p:cNvPr id="8" name="Footer Placeholder 7"/>
          <p:cNvSpPr>
            <a:spLocks noGrp="1"/>
          </p:cNvSpPr>
          <p:nvPr>
            <p:ph type="ftr" sz="quarter" idx="11"/>
          </p:nvPr>
        </p:nvSpPr>
        <p:spPr/>
        <p:txBody>
          <a:bodyPr/>
          <a:lstStyle/>
          <a:p>
            <a:r>
              <a:rPr lang="en-US"/>
              <a:t>Confidential and Proprietary. Copyright (c) by TrueVibez 2020</a:t>
            </a:r>
            <a:endParaRPr lang="en-US" dirty="0"/>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1/3/22</a:t>
            </a:fld>
            <a:endParaRPr lang="en-US" dirty="0"/>
          </a:p>
        </p:txBody>
      </p:sp>
      <p:sp>
        <p:nvSpPr>
          <p:cNvPr id="4" name="Footer Placeholder 3"/>
          <p:cNvSpPr>
            <a:spLocks noGrp="1"/>
          </p:cNvSpPr>
          <p:nvPr>
            <p:ph type="ftr" sz="quarter" idx="11"/>
          </p:nvPr>
        </p:nvSpPr>
        <p:spPr/>
        <p:txBody>
          <a:bodyPr/>
          <a:lstStyle/>
          <a:p>
            <a:r>
              <a:rPr lang="en-US"/>
              <a:t>Confidential and Proprietary. Copyright (c) by TrueVibez 2020</a:t>
            </a:r>
            <a:endParaRPr lang="en-US" dirty="0"/>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1/3/22</a:t>
            </a:fld>
            <a:endParaRPr lang="en-US" dirty="0"/>
          </a:p>
        </p:txBody>
      </p:sp>
      <p:sp>
        <p:nvSpPr>
          <p:cNvPr id="3" name="Footer Placeholder 2"/>
          <p:cNvSpPr>
            <a:spLocks noGrp="1"/>
          </p:cNvSpPr>
          <p:nvPr>
            <p:ph type="ftr" sz="quarter" idx="11"/>
          </p:nvPr>
        </p:nvSpPr>
        <p:spPr/>
        <p:txBody>
          <a:bodyPr/>
          <a:lstStyle/>
          <a:p>
            <a:r>
              <a:rPr lang="en-US"/>
              <a:t>Confidential and Proprietary. Copyright (c) by TrueVibez 2020</a:t>
            </a:r>
            <a:endParaRPr lang="en-US" dirty="0"/>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1/3/22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1/3/22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1/3/22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Copyright (c) by TrueVibez 2020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6.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2.png"/><Relationship Id="rId21" Type="http://schemas.openxmlformats.org/officeDocument/2006/relationships/image" Target="../media/image27.png"/><Relationship Id="rId7" Type="http://schemas.openxmlformats.org/officeDocument/2006/relationships/image" Target="../media/image6.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7.png"/><Relationship Id="rId24" Type="http://schemas.openxmlformats.org/officeDocument/2006/relationships/image" Target="../media/image30.svg"/><Relationship Id="rId5" Type="http://schemas.openxmlformats.org/officeDocument/2006/relationships/image" Target="../media/image4.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9.png"/><Relationship Id="rId19"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20.svg"/><Relationship Id="rId22"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2.png"/><Relationship Id="rId5" Type="http://schemas.openxmlformats.org/officeDocument/2006/relationships/image" Target="../media/image5.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85914" y="1091297"/>
            <a:ext cx="8786812" cy="5111401"/>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Clique – </a:t>
            </a:r>
            <a:r>
              <a:rPr lang="en-US" sz="3200" dirty="0">
                <a:solidFill>
                  <a:schemeClr val="accent5">
                    <a:lumMod val="75000"/>
                  </a:schemeClr>
                </a:solidFill>
                <a:latin typeface="Arial Black" panose="020B0A04020102020204" pitchFamily="34" charset="0"/>
              </a:rPr>
              <a:t>A Celebration Of Sharing Happiness</a:t>
            </a:r>
            <a:endParaRPr lang="en-US" sz="3200" b="1" i="1" dirty="0">
              <a:solidFill>
                <a:schemeClr val="accent5">
                  <a:lumMod val="75000"/>
                </a:schemeClr>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393858" y="397259"/>
            <a:ext cx="10423028" cy="507831"/>
          </a:xfrm>
          <a:prstGeom prst="rect">
            <a:avLst/>
          </a:prstGeom>
          <a:noFill/>
        </p:spPr>
        <p:txBody>
          <a:bodyPr wrap="square" rtlCol="0">
            <a:spAutoFit/>
          </a:bodyPr>
          <a:lstStyle/>
          <a:p>
            <a:r>
              <a:rPr lang="en-US" sz="2700" b="1" dirty="0">
                <a:solidFill>
                  <a:srgbClr val="00B050"/>
                </a:solidFill>
                <a:latin typeface="Arial Black" panose="020B0A04020102020204" pitchFamily="34" charset="0"/>
              </a:rPr>
              <a:t>Clique – An Opportunity under Truevibez Umbrella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
        <p:nvSpPr>
          <p:cNvPr id="22" name="TextBox 21">
            <a:extLst>
              <a:ext uri="{FF2B5EF4-FFF2-40B4-BE49-F238E27FC236}">
                <a16:creationId xmlns:a16="http://schemas.microsoft.com/office/drawing/2014/main" id="{9C177A82-6E67-A44D-81D5-0574879673BF}"/>
              </a:ext>
            </a:extLst>
          </p:cNvPr>
          <p:cNvSpPr txBox="1"/>
          <p:nvPr/>
        </p:nvSpPr>
        <p:spPr>
          <a:xfrm>
            <a:off x="1273169" y="1074007"/>
            <a:ext cx="8154569" cy="677108"/>
          </a:xfrm>
          <a:prstGeom prst="rect">
            <a:avLst/>
          </a:prstGeom>
          <a:noFill/>
        </p:spPr>
        <p:txBody>
          <a:bodyPr wrap="square" rtlCol="0">
            <a:spAutoFit/>
          </a:bodyPr>
          <a:lstStyle/>
          <a:p>
            <a:pPr algn="just"/>
            <a:r>
              <a:rPr lang="en-US" sz="1900" dirty="0">
                <a:solidFill>
                  <a:srgbClr val="002060"/>
                </a:solidFill>
              </a:rPr>
              <a:t>Clique is premium service offered to our finest customers &amp; business partners, to mutually benefit through means of microfinancing services.</a:t>
            </a:r>
          </a:p>
        </p:txBody>
      </p:sp>
      <p:sp>
        <p:nvSpPr>
          <p:cNvPr id="23" name="TextBox 22">
            <a:extLst>
              <a:ext uri="{FF2B5EF4-FFF2-40B4-BE49-F238E27FC236}">
                <a16:creationId xmlns:a16="http://schemas.microsoft.com/office/drawing/2014/main" id="{4AC15984-3360-144B-ADBE-AA14FC5D45C5}"/>
              </a:ext>
            </a:extLst>
          </p:cNvPr>
          <p:cNvSpPr txBox="1"/>
          <p:nvPr/>
        </p:nvSpPr>
        <p:spPr>
          <a:xfrm>
            <a:off x="3933664" y="2072664"/>
            <a:ext cx="7570729" cy="1261884"/>
          </a:xfrm>
          <a:prstGeom prst="rect">
            <a:avLst/>
          </a:prstGeom>
          <a:noFill/>
        </p:spPr>
        <p:txBody>
          <a:bodyPr wrap="square" rtlCol="0">
            <a:spAutoFit/>
          </a:bodyPr>
          <a:lstStyle/>
          <a:p>
            <a:pPr algn="just"/>
            <a:r>
              <a:rPr lang="en-US" sz="1900" dirty="0">
                <a:solidFill>
                  <a:srgbClr val="002060"/>
                </a:solidFill>
              </a:rPr>
              <a:t>For customer expecting an event to visit restaurant but without available liquid funding, Clique will open up a line of credit in handshake with a lender (NBFC). The customer can request this restaurant-focused credit line and once approved, use it at any partner restaurant.</a:t>
            </a:r>
          </a:p>
        </p:txBody>
      </p:sp>
      <p:sp>
        <p:nvSpPr>
          <p:cNvPr id="24" name="TextBox 23">
            <a:extLst>
              <a:ext uri="{FF2B5EF4-FFF2-40B4-BE49-F238E27FC236}">
                <a16:creationId xmlns:a16="http://schemas.microsoft.com/office/drawing/2014/main" id="{8B499B0D-A000-8E4A-B748-552B4ECA9029}"/>
              </a:ext>
            </a:extLst>
          </p:cNvPr>
          <p:cNvSpPr txBox="1"/>
          <p:nvPr/>
        </p:nvSpPr>
        <p:spPr>
          <a:xfrm>
            <a:off x="3190478" y="5319721"/>
            <a:ext cx="8626408" cy="969496"/>
          </a:xfrm>
          <a:prstGeom prst="rect">
            <a:avLst/>
          </a:prstGeom>
          <a:noFill/>
        </p:spPr>
        <p:txBody>
          <a:bodyPr wrap="square" rtlCol="0">
            <a:spAutoFit/>
          </a:bodyPr>
          <a:lstStyle/>
          <a:p>
            <a:pPr algn="just"/>
            <a:r>
              <a:rPr lang="en-US" sz="1900" dirty="0">
                <a:solidFill>
                  <a:srgbClr val="002060"/>
                </a:solidFill>
              </a:rPr>
              <a:t>With microfinance market anticipated to grow with CAGR of 40% through 2025, NBFC-MFIs will be its greatest beneficiaries. In F&amp;B segment, unbanked microlending has only reached 12-15% of the prospective market.</a:t>
            </a:r>
          </a:p>
        </p:txBody>
      </p:sp>
      <p:sp>
        <p:nvSpPr>
          <p:cNvPr id="25" name="TextBox 24">
            <a:extLst>
              <a:ext uri="{FF2B5EF4-FFF2-40B4-BE49-F238E27FC236}">
                <a16:creationId xmlns:a16="http://schemas.microsoft.com/office/drawing/2014/main" id="{54E1BE04-AE13-6946-87D6-8E2F5F49E99E}"/>
              </a:ext>
            </a:extLst>
          </p:cNvPr>
          <p:cNvSpPr txBox="1"/>
          <p:nvPr/>
        </p:nvSpPr>
        <p:spPr>
          <a:xfrm>
            <a:off x="1308350" y="3841824"/>
            <a:ext cx="8255996" cy="969496"/>
          </a:xfrm>
          <a:prstGeom prst="rect">
            <a:avLst/>
          </a:prstGeom>
          <a:noFill/>
        </p:spPr>
        <p:txBody>
          <a:bodyPr wrap="square" rtlCol="0">
            <a:spAutoFit/>
          </a:bodyPr>
          <a:lstStyle/>
          <a:p>
            <a:pPr algn="just"/>
            <a:r>
              <a:rPr lang="en-US" sz="1900" dirty="0">
                <a:solidFill>
                  <a:srgbClr val="002060"/>
                </a:solidFill>
              </a:rPr>
              <a:t>Restaurant staff currently face many challenges in requesting loans from banks and NBFCs however from recommendation of a partner merchants, a low-medium size credit pool will be made available to them with flexible repayment options.</a:t>
            </a:r>
          </a:p>
        </p:txBody>
      </p:sp>
      <p:pic>
        <p:nvPicPr>
          <p:cNvPr id="2054" name="Picture 6">
            <a:extLst>
              <a:ext uri="{FF2B5EF4-FFF2-40B4-BE49-F238E27FC236}">
                <a16:creationId xmlns:a16="http://schemas.microsoft.com/office/drawing/2014/main" id="{8D317688-EB4C-3446-8A9E-DC6C5FF48F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27485" y="1074972"/>
            <a:ext cx="691346" cy="8633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bstract illustration of multicolor youth people. Vector logo design  template. Concept for social network, partnership, teamwork, creativity,  friendship, business cooperation, sport team. Stock Vector | Adobe Stock">
            <a:extLst>
              <a:ext uri="{FF2B5EF4-FFF2-40B4-BE49-F238E27FC236}">
                <a16:creationId xmlns:a16="http://schemas.microsoft.com/office/drawing/2014/main" id="{A4055DEC-7B69-D347-9637-CA80142698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2193" y="1968583"/>
            <a:ext cx="1436543" cy="143654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1,051 Growth Chart Business Illustrations &amp;amp; Clip Art - iStock">
            <a:extLst>
              <a:ext uri="{FF2B5EF4-FFF2-40B4-BE49-F238E27FC236}">
                <a16:creationId xmlns:a16="http://schemas.microsoft.com/office/drawing/2014/main" id="{1F5ED9DA-A230-4646-951D-A0954DFB09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2276" y="5277953"/>
            <a:ext cx="1561746" cy="106157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6AD044D3-8FF6-3C47-887C-F26A50A8B6BB}"/>
              </a:ext>
            </a:extLst>
          </p:cNvPr>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8AB6019F-6C99-FC4A-9B2D-ABD363C378A0}"/>
              </a:ext>
            </a:extLst>
          </p:cNvPr>
          <p:cNvSpPr txBox="1"/>
          <p:nvPr/>
        </p:nvSpPr>
        <p:spPr>
          <a:xfrm>
            <a:off x="1305751" y="3543070"/>
            <a:ext cx="6097712" cy="369332"/>
          </a:xfrm>
          <a:prstGeom prst="rect">
            <a:avLst/>
          </a:prstGeom>
          <a:noFill/>
        </p:spPr>
        <p:txBody>
          <a:bodyPr wrap="square">
            <a:spAutoFit/>
          </a:bodyPr>
          <a:lstStyle/>
          <a:p>
            <a:r>
              <a:rPr lang="en-US" b="1" dirty="0">
                <a:solidFill>
                  <a:srgbClr val="7030A0"/>
                </a:solidFill>
              </a:rPr>
              <a:t>Merchant Staff Financial Lending</a:t>
            </a:r>
          </a:p>
        </p:txBody>
      </p:sp>
      <p:sp>
        <p:nvSpPr>
          <p:cNvPr id="29" name="TextBox 28">
            <a:extLst>
              <a:ext uri="{FF2B5EF4-FFF2-40B4-BE49-F238E27FC236}">
                <a16:creationId xmlns:a16="http://schemas.microsoft.com/office/drawing/2014/main" id="{736E8C92-48B6-1940-AF6A-AC8BECF9F775}"/>
              </a:ext>
            </a:extLst>
          </p:cNvPr>
          <p:cNvSpPr txBox="1"/>
          <p:nvPr/>
        </p:nvSpPr>
        <p:spPr>
          <a:xfrm>
            <a:off x="3931065" y="1813546"/>
            <a:ext cx="6097712" cy="369332"/>
          </a:xfrm>
          <a:prstGeom prst="rect">
            <a:avLst/>
          </a:prstGeom>
          <a:noFill/>
        </p:spPr>
        <p:txBody>
          <a:bodyPr wrap="square">
            <a:spAutoFit/>
          </a:bodyPr>
          <a:lstStyle/>
          <a:p>
            <a:r>
              <a:rPr lang="en-US" b="1" dirty="0">
                <a:solidFill>
                  <a:srgbClr val="7030A0"/>
                </a:solidFill>
              </a:rPr>
              <a:t>Dine Now, Pay Later</a:t>
            </a:r>
          </a:p>
        </p:txBody>
      </p:sp>
      <p:pic>
        <p:nvPicPr>
          <p:cNvPr id="5" name="Picture 4">
            <a:extLst>
              <a:ext uri="{FF2B5EF4-FFF2-40B4-BE49-F238E27FC236}">
                <a16:creationId xmlns:a16="http://schemas.microsoft.com/office/drawing/2014/main" id="{D0AAFEA4-EDF6-C740-9E5D-D01ABB994DD5}"/>
              </a:ext>
            </a:extLst>
          </p:cNvPr>
          <p:cNvPicPr>
            <a:picLocks noChangeAspect="1"/>
          </p:cNvPicPr>
          <p:nvPr/>
        </p:nvPicPr>
        <p:blipFill>
          <a:blip r:embed="rId14"/>
          <a:stretch>
            <a:fillRect/>
          </a:stretch>
        </p:blipFill>
        <p:spPr>
          <a:xfrm>
            <a:off x="10095410" y="3812662"/>
            <a:ext cx="980640" cy="969496"/>
          </a:xfrm>
          <a:prstGeom prst="rect">
            <a:avLst/>
          </a:prstGeom>
        </p:spPr>
      </p:pic>
    </p:spTree>
    <p:extLst>
      <p:ext uri="{BB962C8B-B14F-4D97-AF65-F5344CB8AC3E}">
        <p14:creationId xmlns:p14="http://schemas.microsoft.com/office/powerpoint/2010/main" val="324612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Clique – High Level System Flow</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pic>
        <p:nvPicPr>
          <p:cNvPr id="22" name="Picture 2">
            <a:extLst>
              <a:ext uri="{FF2B5EF4-FFF2-40B4-BE49-F238E27FC236}">
                <a16:creationId xmlns:a16="http://schemas.microsoft.com/office/drawing/2014/main" id="{BAE60025-178B-FD4A-9837-1EC0370FF8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4934" y="1479191"/>
            <a:ext cx="10469837" cy="439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9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946602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Clique – High Level Transaction Process Flow</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2" name="TextBox 21">
            <a:extLst>
              <a:ext uri="{FF2B5EF4-FFF2-40B4-BE49-F238E27FC236}">
                <a16:creationId xmlns:a16="http://schemas.microsoft.com/office/drawing/2014/main" id="{19233848-C5C9-804E-B684-72FE643DF027}"/>
              </a:ext>
            </a:extLst>
          </p:cNvPr>
          <p:cNvSpPr txBox="1"/>
          <p:nvPr/>
        </p:nvSpPr>
        <p:spPr>
          <a:xfrm>
            <a:off x="5542155" y="1097176"/>
            <a:ext cx="6325314" cy="5262979"/>
          </a:xfrm>
          <a:prstGeom prst="rect">
            <a:avLst/>
          </a:prstGeom>
          <a:noFill/>
        </p:spPr>
        <p:txBody>
          <a:bodyPr wrap="square">
            <a:spAutoFit/>
          </a:bodyPr>
          <a:lstStyle/>
          <a:p>
            <a:r>
              <a:rPr lang="en-IN" sz="1400" b="0" i="0" dirty="0">
                <a:solidFill>
                  <a:srgbClr val="000000"/>
                </a:solidFill>
                <a:effectLst/>
                <a:latin typeface="Helvetica" pitchFamily="2" charset="0"/>
              </a:rPr>
              <a:t>1. Customer walks into a restaurant &amp; applies for the wallet credit through Clique App</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2. Clique receives customer application &amp; send it to the lender for underwriting &amp; respond with approval or rejection</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3. Customer app wallet is credited with approved funds &amp; signs NACH mandate</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4. Customer utilises the wallet credit at the restaurant e.g., </a:t>
            </a:r>
            <a:r>
              <a:rPr lang="en-IN" sz="1400" b="0" i="0" dirty="0">
                <a:solidFill>
                  <a:srgbClr val="000000"/>
                </a:solidFill>
                <a:effectLst/>
                <a:highlight>
                  <a:srgbClr val="00FFFF"/>
                </a:highlight>
                <a:latin typeface="Helvetica" pitchFamily="2" charset="0"/>
              </a:rPr>
              <a:t>Rs 5000</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5. Lender pays the merchant (less the operational charges) based on merchant's billing cycle e.g., </a:t>
            </a:r>
            <a:r>
              <a:rPr lang="en-IN" sz="1400" b="0" i="0" dirty="0">
                <a:solidFill>
                  <a:srgbClr val="000000"/>
                </a:solidFill>
                <a:effectLst/>
                <a:highlight>
                  <a:srgbClr val="00FFFF"/>
                </a:highlight>
                <a:latin typeface="Helvetica" pitchFamily="2" charset="0"/>
              </a:rPr>
              <a:t>Rs 4000</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6. Lender pay the commission to Clique e.g., </a:t>
            </a:r>
            <a:r>
              <a:rPr lang="en-IN" sz="1400" b="0" i="0" dirty="0">
                <a:solidFill>
                  <a:srgbClr val="000000"/>
                </a:solidFill>
                <a:effectLst/>
                <a:highlight>
                  <a:srgbClr val="00FFFF"/>
                </a:highlight>
                <a:latin typeface="Helvetica" pitchFamily="2" charset="0"/>
              </a:rPr>
              <a:t>Rs 800 </a:t>
            </a:r>
            <a:r>
              <a:rPr lang="en-IN" sz="1400" b="0" i="0" dirty="0">
                <a:solidFill>
                  <a:srgbClr val="000000"/>
                </a:solidFill>
                <a:effectLst/>
                <a:latin typeface="Helvetica" pitchFamily="2" charset="0"/>
              </a:rPr>
              <a:t>based on payment reconciliation, on agreed frequency</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7. Customer pays lender later based on agreed T&amp;C, </a:t>
            </a:r>
          </a:p>
          <a:p>
            <a:r>
              <a:rPr lang="en-IN" sz="1400" b="0" i="0" dirty="0">
                <a:solidFill>
                  <a:srgbClr val="000000"/>
                </a:solidFill>
                <a:effectLst/>
                <a:latin typeface="Helvetica" pitchFamily="2" charset="0"/>
              </a:rPr>
              <a:t>including interests, delay charges etc. </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8. Once paid, even if partially, lender updates Clique to reset </a:t>
            </a:r>
          </a:p>
          <a:p>
            <a:r>
              <a:rPr lang="en-IN" sz="1400" b="0" i="0" dirty="0">
                <a:solidFill>
                  <a:srgbClr val="000000"/>
                </a:solidFill>
                <a:effectLst/>
                <a:latin typeface="Helvetica" pitchFamily="2" charset="0"/>
              </a:rPr>
              <a:t>customer’s wallet for calculated funds for further utilisation</a:t>
            </a:r>
          </a:p>
          <a:p>
            <a:br>
              <a:rPr lang="en-IN" sz="1400" b="0" i="0" dirty="0">
                <a:solidFill>
                  <a:srgbClr val="000000"/>
                </a:solidFill>
                <a:effectLst/>
                <a:latin typeface="Helvetica" pitchFamily="2" charset="0"/>
              </a:rPr>
            </a:br>
            <a:r>
              <a:rPr lang="en-IN" sz="1400" b="0" i="0" dirty="0">
                <a:solidFill>
                  <a:srgbClr val="000000"/>
                </a:solidFill>
                <a:effectLst/>
                <a:latin typeface="Helvetica" pitchFamily="2" charset="0"/>
              </a:rPr>
              <a:t>9. Lender keeps the balance i.e., </a:t>
            </a:r>
            <a:r>
              <a:rPr lang="en-IN" sz="1400" b="0" i="0" dirty="0">
                <a:solidFill>
                  <a:srgbClr val="000000"/>
                </a:solidFill>
                <a:effectLst/>
                <a:highlight>
                  <a:srgbClr val="00FFFF"/>
                </a:highlight>
                <a:latin typeface="Helvetica" pitchFamily="2" charset="0"/>
              </a:rPr>
              <a:t>Rs 200</a:t>
            </a:r>
            <a:r>
              <a:rPr lang="en-IN" sz="1400" b="0" i="0" dirty="0">
                <a:solidFill>
                  <a:srgbClr val="000000"/>
                </a:solidFill>
                <a:effectLst/>
                <a:latin typeface="Helvetica" pitchFamily="2" charset="0"/>
              </a:rPr>
              <a:t>, for their services</a:t>
            </a:r>
            <a:endParaRPr lang="en-US" sz="1400" dirty="0"/>
          </a:p>
        </p:txBody>
      </p:sp>
      <p:pic>
        <p:nvPicPr>
          <p:cNvPr id="1028" name="Picture 4">
            <a:extLst>
              <a:ext uri="{FF2B5EF4-FFF2-40B4-BE49-F238E27FC236}">
                <a16:creationId xmlns:a16="http://schemas.microsoft.com/office/drawing/2014/main" id="{DB1EDDC0-3719-4041-B6CA-AC61DF7F26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829" y="1034407"/>
            <a:ext cx="4400136" cy="532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43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7" y="368959"/>
            <a:ext cx="8764285"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Clique – Customer Onboarding Journey</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16795" y="6538912"/>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pic>
        <p:nvPicPr>
          <p:cNvPr id="8" name="Picture 7">
            <a:extLst>
              <a:ext uri="{FF2B5EF4-FFF2-40B4-BE49-F238E27FC236}">
                <a16:creationId xmlns:a16="http://schemas.microsoft.com/office/drawing/2014/main" id="{D4668511-95D1-F948-A1E4-5ADE5CB134C3}"/>
              </a:ext>
            </a:extLst>
          </p:cNvPr>
          <p:cNvPicPr>
            <a:picLocks noChangeAspect="1"/>
          </p:cNvPicPr>
          <p:nvPr/>
        </p:nvPicPr>
        <p:blipFill>
          <a:blip r:embed="rId11"/>
          <a:stretch>
            <a:fillRect/>
          </a:stretch>
        </p:blipFill>
        <p:spPr>
          <a:xfrm>
            <a:off x="1309469" y="1190319"/>
            <a:ext cx="10486082" cy="5166420"/>
          </a:xfrm>
          <a:prstGeom prst="rect">
            <a:avLst/>
          </a:prstGeom>
        </p:spPr>
      </p:pic>
      <p:sp>
        <p:nvSpPr>
          <p:cNvPr id="32" name="TextBox 31">
            <a:extLst>
              <a:ext uri="{FF2B5EF4-FFF2-40B4-BE49-F238E27FC236}">
                <a16:creationId xmlns:a16="http://schemas.microsoft.com/office/drawing/2014/main" id="{57CCDB4D-6500-D345-B5A7-176B136CC788}"/>
              </a:ext>
            </a:extLst>
          </p:cNvPr>
          <p:cNvSpPr txBox="1"/>
          <p:nvPr/>
        </p:nvSpPr>
        <p:spPr>
          <a:xfrm>
            <a:off x="2360487" y="1849181"/>
            <a:ext cx="6097712" cy="523220"/>
          </a:xfrm>
          <a:prstGeom prst="rect">
            <a:avLst/>
          </a:prstGeom>
          <a:noFill/>
        </p:spPr>
        <p:txBody>
          <a:bodyPr wrap="square">
            <a:spAutoFit/>
          </a:bodyPr>
          <a:lstStyle/>
          <a:p>
            <a:r>
              <a:rPr lang="en-IN" sz="1400" dirty="0">
                <a:effectLst/>
                <a:latin typeface="Helvetica Neue" panose="02000503000000020004" pitchFamily="2" charset="0"/>
              </a:rPr>
              <a:t>Customer </a:t>
            </a:r>
            <a:r>
              <a:rPr lang="en-IN" sz="1400" dirty="0">
                <a:latin typeface="Helvetica Neue" panose="02000503000000020004" pitchFamily="2" charset="0"/>
              </a:rPr>
              <a:t>w</a:t>
            </a:r>
            <a:r>
              <a:rPr lang="en-IN" sz="1400" dirty="0">
                <a:effectLst/>
                <a:latin typeface="Helvetica Neue" panose="02000503000000020004" pitchFamily="2" charset="0"/>
              </a:rPr>
              <a:t>alks into  </a:t>
            </a:r>
          </a:p>
          <a:p>
            <a:r>
              <a:rPr lang="en-IN" sz="1400" dirty="0">
                <a:effectLst/>
                <a:latin typeface="Helvetica Neue" panose="02000503000000020004" pitchFamily="2" charset="0"/>
              </a:rPr>
              <a:t>a restaurant</a:t>
            </a:r>
          </a:p>
        </p:txBody>
      </p:sp>
      <p:sp>
        <p:nvSpPr>
          <p:cNvPr id="34" name="TextBox 33">
            <a:extLst>
              <a:ext uri="{FF2B5EF4-FFF2-40B4-BE49-F238E27FC236}">
                <a16:creationId xmlns:a16="http://schemas.microsoft.com/office/drawing/2014/main" id="{771232A4-7540-B741-8732-82F8865FB79F}"/>
              </a:ext>
            </a:extLst>
          </p:cNvPr>
          <p:cNvSpPr txBox="1"/>
          <p:nvPr/>
        </p:nvSpPr>
        <p:spPr>
          <a:xfrm>
            <a:off x="5641258" y="1741459"/>
            <a:ext cx="2816941" cy="738664"/>
          </a:xfrm>
          <a:prstGeom prst="rect">
            <a:avLst/>
          </a:prstGeom>
          <a:noFill/>
        </p:spPr>
        <p:txBody>
          <a:bodyPr wrap="square">
            <a:spAutoFit/>
          </a:bodyPr>
          <a:lstStyle/>
          <a:p>
            <a:r>
              <a:rPr lang="en-IN" sz="1400" dirty="0">
                <a:effectLst/>
                <a:latin typeface="Helvetica Neue" panose="02000503000000020004" pitchFamily="2" charset="0"/>
              </a:rPr>
              <a:t>Customer reviews standees, flyers, tent cards and informed by staff about Clique</a:t>
            </a:r>
          </a:p>
        </p:txBody>
      </p:sp>
      <p:sp>
        <p:nvSpPr>
          <p:cNvPr id="36" name="TextBox 35">
            <a:extLst>
              <a:ext uri="{FF2B5EF4-FFF2-40B4-BE49-F238E27FC236}">
                <a16:creationId xmlns:a16="http://schemas.microsoft.com/office/drawing/2014/main" id="{4A3CAE82-A737-AD49-8345-E2EFA3781135}"/>
              </a:ext>
            </a:extLst>
          </p:cNvPr>
          <p:cNvSpPr txBox="1"/>
          <p:nvPr/>
        </p:nvSpPr>
        <p:spPr>
          <a:xfrm>
            <a:off x="9203075" y="1741459"/>
            <a:ext cx="2345077" cy="738664"/>
          </a:xfrm>
          <a:prstGeom prst="rect">
            <a:avLst/>
          </a:prstGeom>
          <a:noFill/>
        </p:spPr>
        <p:txBody>
          <a:bodyPr wrap="square">
            <a:spAutoFit/>
          </a:bodyPr>
          <a:lstStyle/>
          <a:p>
            <a:r>
              <a:rPr lang="en-IN" sz="1400" dirty="0">
                <a:effectLst/>
                <a:latin typeface="Helvetica Neue" panose="02000503000000020004" pitchFamily="2" charset="0"/>
              </a:rPr>
              <a:t>Customer downloads Clique app and completes KYC application</a:t>
            </a:r>
          </a:p>
        </p:txBody>
      </p:sp>
      <p:sp>
        <p:nvSpPr>
          <p:cNvPr id="38" name="TextBox 37">
            <a:extLst>
              <a:ext uri="{FF2B5EF4-FFF2-40B4-BE49-F238E27FC236}">
                <a16:creationId xmlns:a16="http://schemas.microsoft.com/office/drawing/2014/main" id="{C9313032-E2C6-0A49-88B9-B3B454E6A47D}"/>
              </a:ext>
            </a:extLst>
          </p:cNvPr>
          <p:cNvSpPr txBox="1"/>
          <p:nvPr/>
        </p:nvSpPr>
        <p:spPr>
          <a:xfrm>
            <a:off x="3131587" y="3245441"/>
            <a:ext cx="2170416" cy="523220"/>
          </a:xfrm>
          <a:prstGeom prst="rect">
            <a:avLst/>
          </a:prstGeom>
          <a:noFill/>
        </p:spPr>
        <p:txBody>
          <a:bodyPr wrap="square">
            <a:spAutoFit/>
          </a:bodyPr>
          <a:lstStyle/>
          <a:p>
            <a:r>
              <a:rPr lang="en-IN" sz="1400" dirty="0">
                <a:effectLst/>
                <a:latin typeface="Helvetica Neue" panose="02000503000000020004" pitchFamily="2" charset="0"/>
              </a:rPr>
              <a:t>Clique routes the application to lender</a:t>
            </a:r>
          </a:p>
        </p:txBody>
      </p:sp>
      <p:sp>
        <p:nvSpPr>
          <p:cNvPr id="40" name="TextBox 39">
            <a:extLst>
              <a:ext uri="{FF2B5EF4-FFF2-40B4-BE49-F238E27FC236}">
                <a16:creationId xmlns:a16="http://schemas.microsoft.com/office/drawing/2014/main" id="{F4383DE2-2AD4-9D49-934C-605206D4E289}"/>
              </a:ext>
            </a:extLst>
          </p:cNvPr>
          <p:cNvSpPr txBox="1"/>
          <p:nvPr/>
        </p:nvSpPr>
        <p:spPr>
          <a:xfrm>
            <a:off x="6187888" y="3298262"/>
            <a:ext cx="1872465" cy="523220"/>
          </a:xfrm>
          <a:prstGeom prst="rect">
            <a:avLst/>
          </a:prstGeom>
          <a:noFill/>
        </p:spPr>
        <p:txBody>
          <a:bodyPr wrap="square">
            <a:spAutoFit/>
          </a:bodyPr>
          <a:lstStyle/>
          <a:p>
            <a:r>
              <a:rPr lang="en-IN" sz="1400" dirty="0">
                <a:effectLst/>
                <a:latin typeface="Helvetica Neue" panose="02000503000000020004" pitchFamily="2" charset="0"/>
              </a:rPr>
              <a:t>Lender underwrites the customer</a:t>
            </a:r>
          </a:p>
        </p:txBody>
      </p:sp>
      <p:sp>
        <p:nvSpPr>
          <p:cNvPr id="42" name="TextBox 41">
            <a:extLst>
              <a:ext uri="{FF2B5EF4-FFF2-40B4-BE49-F238E27FC236}">
                <a16:creationId xmlns:a16="http://schemas.microsoft.com/office/drawing/2014/main" id="{C8BCCC8B-B4AE-434F-9F5D-B699A4871841}"/>
              </a:ext>
            </a:extLst>
          </p:cNvPr>
          <p:cNvSpPr txBox="1"/>
          <p:nvPr/>
        </p:nvSpPr>
        <p:spPr>
          <a:xfrm>
            <a:off x="9377736" y="3137719"/>
            <a:ext cx="2170416" cy="738664"/>
          </a:xfrm>
          <a:prstGeom prst="rect">
            <a:avLst/>
          </a:prstGeom>
          <a:noFill/>
        </p:spPr>
        <p:txBody>
          <a:bodyPr wrap="square">
            <a:spAutoFit/>
          </a:bodyPr>
          <a:lstStyle/>
          <a:p>
            <a:r>
              <a:rPr lang="en-IN" sz="1400" dirty="0">
                <a:effectLst/>
                <a:latin typeface="Helvetica Neue" panose="02000503000000020004" pitchFamily="2" charset="0"/>
              </a:rPr>
              <a:t>Lender sends a confirmation back to Clique</a:t>
            </a:r>
          </a:p>
        </p:txBody>
      </p:sp>
      <p:sp>
        <p:nvSpPr>
          <p:cNvPr id="44" name="TextBox 43">
            <a:extLst>
              <a:ext uri="{FF2B5EF4-FFF2-40B4-BE49-F238E27FC236}">
                <a16:creationId xmlns:a16="http://schemas.microsoft.com/office/drawing/2014/main" id="{745D10CB-271F-764C-96BD-EB29A8E58113}"/>
              </a:ext>
            </a:extLst>
          </p:cNvPr>
          <p:cNvSpPr txBox="1"/>
          <p:nvPr/>
        </p:nvSpPr>
        <p:spPr>
          <a:xfrm>
            <a:off x="3470843" y="4574513"/>
            <a:ext cx="2170415" cy="738664"/>
          </a:xfrm>
          <a:prstGeom prst="rect">
            <a:avLst/>
          </a:prstGeom>
          <a:noFill/>
        </p:spPr>
        <p:txBody>
          <a:bodyPr wrap="square">
            <a:spAutoFit/>
          </a:bodyPr>
          <a:lstStyle/>
          <a:p>
            <a:r>
              <a:rPr lang="en-IN" sz="1400" dirty="0">
                <a:effectLst/>
                <a:latin typeface="Helvetica Neue" panose="02000503000000020004" pitchFamily="2" charset="0"/>
              </a:rPr>
              <a:t>Clique updates customer app and reflects the wallet credits</a:t>
            </a:r>
          </a:p>
        </p:txBody>
      </p:sp>
      <p:sp>
        <p:nvSpPr>
          <p:cNvPr id="46" name="TextBox 45">
            <a:extLst>
              <a:ext uri="{FF2B5EF4-FFF2-40B4-BE49-F238E27FC236}">
                <a16:creationId xmlns:a16="http://schemas.microsoft.com/office/drawing/2014/main" id="{49B860A8-AE61-7D4A-A2E1-27459DFD695A}"/>
              </a:ext>
            </a:extLst>
          </p:cNvPr>
          <p:cNvSpPr txBox="1"/>
          <p:nvPr/>
        </p:nvSpPr>
        <p:spPr>
          <a:xfrm>
            <a:off x="6636550" y="4639621"/>
            <a:ext cx="1821649" cy="523220"/>
          </a:xfrm>
          <a:prstGeom prst="rect">
            <a:avLst/>
          </a:prstGeom>
          <a:noFill/>
        </p:spPr>
        <p:txBody>
          <a:bodyPr wrap="square">
            <a:spAutoFit/>
          </a:bodyPr>
          <a:lstStyle/>
          <a:p>
            <a:r>
              <a:rPr lang="en-IN" sz="1400">
                <a:effectLst/>
                <a:latin typeface="Helvetica Neue" panose="02000503000000020004" pitchFamily="2" charset="0"/>
              </a:rPr>
              <a:t>Customer enjoys the F&amp;B services</a:t>
            </a:r>
            <a:endParaRPr lang="en-IN" sz="1400" dirty="0">
              <a:effectLst/>
              <a:latin typeface="Helvetica Neue" panose="02000503000000020004" pitchFamily="2" charset="0"/>
            </a:endParaRPr>
          </a:p>
        </p:txBody>
      </p:sp>
      <p:sp>
        <p:nvSpPr>
          <p:cNvPr id="48" name="TextBox 47">
            <a:extLst>
              <a:ext uri="{FF2B5EF4-FFF2-40B4-BE49-F238E27FC236}">
                <a16:creationId xmlns:a16="http://schemas.microsoft.com/office/drawing/2014/main" id="{17C01B4A-9144-DC42-AF0C-BB75A9FEDC49}"/>
              </a:ext>
            </a:extLst>
          </p:cNvPr>
          <p:cNvSpPr txBox="1"/>
          <p:nvPr/>
        </p:nvSpPr>
        <p:spPr>
          <a:xfrm>
            <a:off x="9890046" y="4590758"/>
            <a:ext cx="2253147" cy="738664"/>
          </a:xfrm>
          <a:prstGeom prst="rect">
            <a:avLst/>
          </a:prstGeom>
          <a:noFill/>
        </p:spPr>
        <p:txBody>
          <a:bodyPr wrap="square">
            <a:spAutoFit/>
          </a:bodyPr>
          <a:lstStyle/>
          <a:p>
            <a:r>
              <a:rPr lang="en-IN" sz="1400" dirty="0">
                <a:effectLst/>
                <a:latin typeface="Helvetica Neue" panose="02000503000000020004" pitchFamily="2" charset="0"/>
              </a:rPr>
              <a:t>Customer pays through clique credit &amp; returns home </a:t>
            </a:r>
          </a:p>
        </p:txBody>
      </p:sp>
      <p:sp>
        <p:nvSpPr>
          <p:cNvPr id="50" name="Oval 49">
            <a:extLst>
              <a:ext uri="{FF2B5EF4-FFF2-40B4-BE49-F238E27FC236}">
                <a16:creationId xmlns:a16="http://schemas.microsoft.com/office/drawing/2014/main" id="{10EEF94F-49D4-AA4E-8C0F-19025EFBE777}"/>
              </a:ext>
            </a:extLst>
          </p:cNvPr>
          <p:cNvSpPr/>
          <p:nvPr/>
        </p:nvSpPr>
        <p:spPr>
          <a:xfrm>
            <a:off x="8796181" y="3231204"/>
            <a:ext cx="488769" cy="48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06</a:t>
            </a:r>
          </a:p>
        </p:txBody>
      </p:sp>
      <p:sp>
        <p:nvSpPr>
          <p:cNvPr id="51" name="Oval 50">
            <a:extLst>
              <a:ext uri="{FF2B5EF4-FFF2-40B4-BE49-F238E27FC236}">
                <a16:creationId xmlns:a16="http://schemas.microsoft.com/office/drawing/2014/main" id="{24BFECDF-B2A1-4E48-9C19-C5D82763B9AA}"/>
              </a:ext>
            </a:extLst>
          </p:cNvPr>
          <p:cNvSpPr/>
          <p:nvPr/>
        </p:nvSpPr>
        <p:spPr>
          <a:xfrm>
            <a:off x="1815977" y="1849421"/>
            <a:ext cx="488769" cy="48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01</a:t>
            </a:r>
          </a:p>
        </p:txBody>
      </p:sp>
      <p:sp>
        <p:nvSpPr>
          <p:cNvPr id="52" name="Oval 51">
            <a:extLst>
              <a:ext uri="{FF2B5EF4-FFF2-40B4-BE49-F238E27FC236}">
                <a16:creationId xmlns:a16="http://schemas.microsoft.com/office/drawing/2014/main" id="{F1D6FB39-7BE2-F24F-BB7F-9A3DFFEA1032}"/>
              </a:ext>
            </a:extLst>
          </p:cNvPr>
          <p:cNvSpPr/>
          <p:nvPr/>
        </p:nvSpPr>
        <p:spPr>
          <a:xfrm>
            <a:off x="5057618" y="1833792"/>
            <a:ext cx="488769" cy="48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02</a:t>
            </a:r>
          </a:p>
        </p:txBody>
      </p:sp>
      <p:sp>
        <p:nvSpPr>
          <p:cNvPr id="53" name="Oval 52">
            <a:extLst>
              <a:ext uri="{FF2B5EF4-FFF2-40B4-BE49-F238E27FC236}">
                <a16:creationId xmlns:a16="http://schemas.microsoft.com/office/drawing/2014/main" id="{DA0A9F4D-2A2E-A54B-9FFE-15CFD9DCCD93}"/>
              </a:ext>
            </a:extLst>
          </p:cNvPr>
          <p:cNvSpPr/>
          <p:nvPr/>
        </p:nvSpPr>
        <p:spPr>
          <a:xfrm>
            <a:off x="8536242" y="1842936"/>
            <a:ext cx="488769" cy="48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03</a:t>
            </a:r>
          </a:p>
        </p:txBody>
      </p:sp>
      <p:sp>
        <p:nvSpPr>
          <p:cNvPr id="54" name="Oval 53">
            <a:extLst>
              <a:ext uri="{FF2B5EF4-FFF2-40B4-BE49-F238E27FC236}">
                <a16:creationId xmlns:a16="http://schemas.microsoft.com/office/drawing/2014/main" id="{5815A386-AC6F-7B41-9827-BA83C36945A1}"/>
              </a:ext>
            </a:extLst>
          </p:cNvPr>
          <p:cNvSpPr/>
          <p:nvPr/>
        </p:nvSpPr>
        <p:spPr>
          <a:xfrm>
            <a:off x="2525905" y="3303900"/>
            <a:ext cx="488769" cy="48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04</a:t>
            </a:r>
          </a:p>
        </p:txBody>
      </p:sp>
      <p:sp>
        <p:nvSpPr>
          <p:cNvPr id="55" name="Oval 54">
            <a:extLst>
              <a:ext uri="{FF2B5EF4-FFF2-40B4-BE49-F238E27FC236}">
                <a16:creationId xmlns:a16="http://schemas.microsoft.com/office/drawing/2014/main" id="{86E46DA1-AF37-144B-8B13-D58921D15FD6}"/>
              </a:ext>
            </a:extLst>
          </p:cNvPr>
          <p:cNvSpPr/>
          <p:nvPr/>
        </p:nvSpPr>
        <p:spPr>
          <a:xfrm>
            <a:off x="5637294" y="3300210"/>
            <a:ext cx="488769" cy="48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05</a:t>
            </a:r>
          </a:p>
        </p:txBody>
      </p:sp>
      <p:sp>
        <p:nvSpPr>
          <p:cNvPr id="56" name="Oval 55">
            <a:extLst>
              <a:ext uri="{FF2B5EF4-FFF2-40B4-BE49-F238E27FC236}">
                <a16:creationId xmlns:a16="http://schemas.microsoft.com/office/drawing/2014/main" id="{E029D112-BB69-DA47-AB01-9A6CD7370F05}"/>
              </a:ext>
            </a:extLst>
          </p:cNvPr>
          <p:cNvSpPr/>
          <p:nvPr/>
        </p:nvSpPr>
        <p:spPr>
          <a:xfrm>
            <a:off x="2835730" y="4693282"/>
            <a:ext cx="488769" cy="48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07</a:t>
            </a:r>
          </a:p>
        </p:txBody>
      </p:sp>
      <p:sp>
        <p:nvSpPr>
          <p:cNvPr id="57" name="Oval 56">
            <a:extLst>
              <a:ext uri="{FF2B5EF4-FFF2-40B4-BE49-F238E27FC236}">
                <a16:creationId xmlns:a16="http://schemas.microsoft.com/office/drawing/2014/main" id="{F0262A9A-DD77-E943-8E4E-6F5536D9CB9B}"/>
              </a:ext>
            </a:extLst>
          </p:cNvPr>
          <p:cNvSpPr/>
          <p:nvPr/>
        </p:nvSpPr>
        <p:spPr>
          <a:xfrm>
            <a:off x="6075596" y="4616229"/>
            <a:ext cx="488769" cy="48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08</a:t>
            </a:r>
          </a:p>
        </p:txBody>
      </p:sp>
      <p:sp>
        <p:nvSpPr>
          <p:cNvPr id="58" name="Oval 57">
            <a:extLst>
              <a:ext uri="{FF2B5EF4-FFF2-40B4-BE49-F238E27FC236}">
                <a16:creationId xmlns:a16="http://schemas.microsoft.com/office/drawing/2014/main" id="{24293C2C-2B40-F64A-9B60-FECC3D35745B}"/>
              </a:ext>
            </a:extLst>
          </p:cNvPr>
          <p:cNvSpPr/>
          <p:nvPr/>
        </p:nvSpPr>
        <p:spPr>
          <a:xfrm>
            <a:off x="9289796" y="4678108"/>
            <a:ext cx="488769" cy="48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09</a:t>
            </a:r>
          </a:p>
        </p:txBody>
      </p:sp>
    </p:spTree>
    <p:extLst>
      <p:ext uri="{BB962C8B-B14F-4D97-AF65-F5344CB8AC3E}">
        <p14:creationId xmlns:p14="http://schemas.microsoft.com/office/powerpoint/2010/main" val="380286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7" y="368959"/>
            <a:ext cx="8764285"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Clique – Main Apps &amp; Backend</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16795" y="6538912"/>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6</a:t>
            </a:fld>
            <a:endParaRPr lang="en-US" dirty="0"/>
          </a:p>
        </p:txBody>
      </p:sp>
      <p:sp>
        <p:nvSpPr>
          <p:cNvPr id="39" name="TextBox 38">
            <a:extLst>
              <a:ext uri="{FF2B5EF4-FFF2-40B4-BE49-F238E27FC236}">
                <a16:creationId xmlns:a16="http://schemas.microsoft.com/office/drawing/2014/main" id="{92B1CC16-EDAE-FE47-BCF1-445393B5E61F}"/>
              </a:ext>
            </a:extLst>
          </p:cNvPr>
          <p:cNvSpPr txBox="1"/>
          <p:nvPr/>
        </p:nvSpPr>
        <p:spPr>
          <a:xfrm>
            <a:off x="1321940" y="1147799"/>
            <a:ext cx="10545529" cy="4616648"/>
          </a:xfrm>
          <a:prstGeom prst="rect">
            <a:avLst/>
          </a:prstGeom>
          <a:noFill/>
        </p:spPr>
        <p:txBody>
          <a:bodyPr wrap="square" rtlCol="0">
            <a:spAutoFit/>
          </a:bodyPr>
          <a:lstStyle/>
          <a:p>
            <a:r>
              <a:rPr lang="en-US" sz="1400" b="1" dirty="0">
                <a:solidFill>
                  <a:srgbClr val="7030A0"/>
                </a:solidFill>
              </a:rPr>
              <a:t>Customers App</a:t>
            </a:r>
            <a:r>
              <a:rPr lang="en-US" sz="1400" dirty="0"/>
              <a:t>: For public end users - </a:t>
            </a:r>
            <a:r>
              <a:rPr lang="en-US" sz="1400" dirty="0">
                <a:solidFill>
                  <a:srgbClr val="00B0F0"/>
                </a:solidFill>
              </a:rPr>
              <a:t>Reference – Dineout, Zomato, Swiggy apps</a:t>
            </a:r>
          </a:p>
          <a:p>
            <a:pPr marL="285750" indent="-285750">
              <a:buFontTx/>
              <a:buChar char="-"/>
            </a:pPr>
            <a:r>
              <a:rPr lang="en-US" sz="1400" dirty="0"/>
              <a:t>Customer registration, data capture and profiling based on taste, location &amp; shows nearby restaurants, facilities, menus etc.</a:t>
            </a:r>
          </a:p>
          <a:p>
            <a:pPr marL="285750" indent="-285750">
              <a:buFontTx/>
              <a:buChar char="-"/>
            </a:pPr>
            <a:r>
              <a:rPr lang="en-US" sz="1400" dirty="0"/>
              <a:t>Top deals, featured services, option to search based on choice e.g. Parsi cuisine, live music, dog friendly etc.</a:t>
            </a:r>
          </a:p>
          <a:p>
            <a:pPr marL="285750" indent="-285750">
              <a:buFontTx/>
              <a:buChar char="-"/>
            </a:pPr>
            <a:r>
              <a:rPr lang="en-US" sz="1400" dirty="0"/>
              <a:t>Link to apply for credit line showing multiple lenders. Similar to how payment options like card, cash, simpl, Lazypay etc. are show on Zomato app, only instead of these, the options will be of lenders like Lazypay, paytm, bajaj etc.</a:t>
            </a:r>
          </a:p>
          <a:p>
            <a:pPr marL="285750" indent="-285750">
              <a:buFontTx/>
              <a:buChar char="-"/>
            </a:pPr>
            <a:r>
              <a:rPr lang="en-US" sz="1400" dirty="0"/>
              <a:t>Wallet service based on lent funds, utilized &amp; available funds, pending dues, transaction history, push notifications etc.</a:t>
            </a:r>
          </a:p>
          <a:p>
            <a:pPr marL="285750" indent="-285750">
              <a:buFontTx/>
              <a:buChar char="-"/>
            </a:pPr>
            <a:r>
              <a:rPr lang="en-US" sz="1400" dirty="0"/>
              <a:t>Scanner to scan restaurant QR code for wallet transfer and ribbon for latest offers, deals, what's-on</a:t>
            </a:r>
          </a:p>
          <a:p>
            <a:endParaRPr lang="en-US" sz="1400" dirty="0"/>
          </a:p>
          <a:p>
            <a:r>
              <a:rPr lang="en-US" sz="1400" b="1" dirty="0">
                <a:solidFill>
                  <a:srgbClr val="7030A0"/>
                </a:solidFill>
              </a:rPr>
              <a:t>Merchant App</a:t>
            </a:r>
            <a:r>
              <a:rPr lang="en-US" sz="1400" dirty="0"/>
              <a:t>: For restaurant managers/owners - </a:t>
            </a:r>
            <a:r>
              <a:rPr lang="en-US" sz="1400" dirty="0">
                <a:solidFill>
                  <a:srgbClr val="00B0F0"/>
                </a:solidFill>
              </a:rPr>
              <a:t>Reference – Dineout, Zomato, Swiggy’s restaurant side apps</a:t>
            </a:r>
          </a:p>
          <a:p>
            <a:pPr marL="285750" indent="-285750">
              <a:buFontTx/>
              <a:buChar char="-"/>
            </a:pPr>
            <a:r>
              <a:rPr lang="en-US" sz="1400" dirty="0"/>
              <a:t>To have restaurant specific QR code to accept payments</a:t>
            </a:r>
          </a:p>
          <a:p>
            <a:pPr marL="285750" indent="-285750">
              <a:buFontTx/>
              <a:buChar char="-"/>
            </a:pPr>
            <a:r>
              <a:rPr lang="en-US" sz="1400" dirty="0"/>
              <a:t>Merchant wallet and option to pay back to customer in case of accidental/incorrect transfers</a:t>
            </a:r>
          </a:p>
          <a:p>
            <a:pPr marL="285750" indent="-285750">
              <a:buFontTx/>
              <a:buChar char="-"/>
            </a:pPr>
            <a:r>
              <a:rPr lang="en-US" sz="1400" dirty="0"/>
              <a:t>Customer care contact, guest data capture &amp; contact</a:t>
            </a:r>
          </a:p>
          <a:p>
            <a:pPr marL="285750" indent="-285750">
              <a:buFontTx/>
              <a:buChar char="-"/>
            </a:pPr>
            <a:endParaRPr lang="en-US" sz="1400" dirty="0"/>
          </a:p>
          <a:p>
            <a:r>
              <a:rPr lang="en-US" sz="1400" b="1" dirty="0">
                <a:solidFill>
                  <a:srgbClr val="7030A0"/>
                </a:solidFill>
              </a:rPr>
              <a:t>Admin (backend): </a:t>
            </a:r>
            <a:r>
              <a:rPr lang="en-US" sz="1400" dirty="0"/>
              <a:t>For Clique administrators, merchants and merchant staff</a:t>
            </a:r>
          </a:p>
          <a:p>
            <a:pPr marL="285750" indent="-285750">
              <a:buFontTx/>
              <a:buChar char="-"/>
            </a:pPr>
            <a:r>
              <a:rPr lang="en-US" sz="1400" b="1" dirty="0"/>
              <a:t>Admins</a:t>
            </a:r>
            <a:r>
              <a:rPr lang="en-US" sz="1400" dirty="0"/>
              <a:t>: User management, data access, reporting, settlement matrix, financials, corporate partner management, tracking, master controls</a:t>
            </a:r>
          </a:p>
          <a:p>
            <a:pPr marL="285750" indent="-285750">
              <a:buFontTx/>
              <a:buChar char="-"/>
            </a:pPr>
            <a:r>
              <a:rPr lang="en-US" sz="1400" b="1" dirty="0"/>
              <a:t>Merchants</a:t>
            </a:r>
            <a:r>
              <a:rPr lang="en-US" sz="1400" dirty="0"/>
              <a:t>: Setup (info, menus, pricing, photos), reporting, activation/deactivation, discount codes, order tracking, push notification settings,</a:t>
            </a:r>
          </a:p>
          <a:p>
            <a:pPr marL="285750" indent="-285750">
              <a:buFontTx/>
              <a:buChar char="-"/>
            </a:pPr>
            <a:r>
              <a:rPr lang="en-US" sz="1400" b="1" dirty="0"/>
              <a:t>Staff</a:t>
            </a:r>
            <a:r>
              <a:rPr lang="en-US" sz="1400" dirty="0"/>
              <a:t>: Setup, profile, </a:t>
            </a:r>
            <a:r>
              <a:rPr lang="en-US" sz="1400" b="1" dirty="0"/>
              <a:t>loan application with documentation transfer to lender</a:t>
            </a:r>
            <a:r>
              <a:rPr lang="en-US" sz="1400" dirty="0"/>
              <a:t>, status, repayment plan</a:t>
            </a:r>
          </a:p>
          <a:p>
            <a:pPr marL="285750" indent="-285750">
              <a:buFontTx/>
              <a:buChar char="-"/>
            </a:pPr>
            <a:endParaRPr lang="en-US" sz="1400" dirty="0"/>
          </a:p>
          <a:p>
            <a:r>
              <a:rPr lang="en-US" sz="1400" b="1" dirty="0">
                <a:solidFill>
                  <a:srgbClr val="7030A0"/>
                </a:solidFill>
              </a:rPr>
              <a:t>Website</a:t>
            </a:r>
            <a:r>
              <a:rPr lang="en-US" sz="1400" dirty="0"/>
              <a:t>: Business website for informational purposes - </a:t>
            </a:r>
            <a:r>
              <a:rPr lang="en-US" sz="1400" dirty="0">
                <a:solidFill>
                  <a:srgbClr val="00B0F0"/>
                </a:solidFill>
              </a:rPr>
              <a:t>Reference – Dineout</a:t>
            </a:r>
          </a:p>
          <a:p>
            <a:r>
              <a:rPr lang="en-US" sz="1400" dirty="0"/>
              <a:t>- One Page website to inform about the  services of Clique, pics, videos, top merchants, offers, app download links etc.</a:t>
            </a:r>
          </a:p>
        </p:txBody>
      </p:sp>
    </p:spTree>
    <p:extLst>
      <p:ext uri="{BB962C8B-B14F-4D97-AF65-F5344CB8AC3E}">
        <p14:creationId xmlns:p14="http://schemas.microsoft.com/office/powerpoint/2010/main" val="35155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7" y="368959"/>
            <a:ext cx="8764285"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Phases &amp; Scope</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16795" y="6538912"/>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7</a:t>
            </a:fld>
            <a:endParaRPr lang="en-US" dirty="0"/>
          </a:p>
        </p:txBody>
      </p:sp>
      <p:sp>
        <p:nvSpPr>
          <p:cNvPr id="39" name="TextBox 38">
            <a:extLst>
              <a:ext uri="{FF2B5EF4-FFF2-40B4-BE49-F238E27FC236}">
                <a16:creationId xmlns:a16="http://schemas.microsoft.com/office/drawing/2014/main" id="{92B1CC16-EDAE-FE47-BCF1-445393B5E61F}"/>
              </a:ext>
            </a:extLst>
          </p:cNvPr>
          <p:cNvSpPr txBox="1"/>
          <p:nvPr/>
        </p:nvSpPr>
        <p:spPr>
          <a:xfrm>
            <a:off x="1620803" y="1165081"/>
            <a:ext cx="10196083" cy="4801314"/>
          </a:xfrm>
          <a:prstGeom prst="rect">
            <a:avLst/>
          </a:prstGeom>
          <a:noFill/>
        </p:spPr>
        <p:txBody>
          <a:bodyPr wrap="square" rtlCol="0">
            <a:spAutoFit/>
          </a:bodyPr>
          <a:lstStyle/>
          <a:p>
            <a:r>
              <a:rPr lang="en-US" dirty="0">
                <a:solidFill>
                  <a:srgbClr val="00B050"/>
                </a:solidFill>
              </a:rPr>
              <a:t>Phase 1. Proof Of Concept : For investor pitch demonstration</a:t>
            </a:r>
          </a:p>
          <a:p>
            <a:endParaRPr lang="en-US" dirty="0">
              <a:solidFill>
                <a:srgbClr val="00B050"/>
              </a:solidFill>
            </a:endParaRPr>
          </a:p>
          <a:p>
            <a:pPr marL="285750" indent="-285750">
              <a:buFontTx/>
              <a:buChar char="-"/>
            </a:pPr>
            <a:r>
              <a:rPr lang="en-US" dirty="0"/>
              <a:t>Target Date: </a:t>
            </a:r>
            <a:r>
              <a:rPr lang="en-US" dirty="0">
                <a:solidFill>
                  <a:srgbClr val="00B050"/>
                </a:solidFill>
              </a:rPr>
              <a:t>14</a:t>
            </a:r>
            <a:r>
              <a:rPr lang="en-US" baseline="30000" dirty="0">
                <a:solidFill>
                  <a:srgbClr val="00B050"/>
                </a:solidFill>
              </a:rPr>
              <a:t>th</a:t>
            </a:r>
            <a:r>
              <a:rPr lang="en-US" dirty="0">
                <a:solidFill>
                  <a:srgbClr val="00B050"/>
                </a:solidFill>
              </a:rPr>
              <a:t> Feb 2022</a:t>
            </a:r>
          </a:p>
          <a:p>
            <a:pPr marL="285750" indent="-285750">
              <a:buFontTx/>
              <a:buChar char="-"/>
            </a:pPr>
            <a:r>
              <a:rPr lang="en-US" dirty="0"/>
              <a:t>Basic apps with production look &amp; feel and ease of usage</a:t>
            </a:r>
          </a:p>
          <a:p>
            <a:pPr marL="285750" indent="-285750">
              <a:buFontTx/>
              <a:buChar char="-"/>
            </a:pPr>
            <a:r>
              <a:rPr lang="en-US" dirty="0"/>
              <a:t>Integration with at least one/first lender tested with completed transaction tests</a:t>
            </a:r>
          </a:p>
          <a:p>
            <a:pPr marL="285750" indent="-285750">
              <a:buFontTx/>
              <a:buChar char="-"/>
            </a:pPr>
            <a:r>
              <a:rPr lang="en-US" dirty="0"/>
              <a:t>4-5 restaurant &amp; customer setup completed</a:t>
            </a:r>
          </a:p>
          <a:p>
            <a:pPr marL="285750" indent="-285750">
              <a:buFontTx/>
              <a:buChar char="-"/>
            </a:pPr>
            <a:r>
              <a:rPr lang="en-US" dirty="0"/>
              <a:t>Must allow immediate customer setup and end to end credit transaction lifecycle</a:t>
            </a:r>
          </a:p>
          <a:p>
            <a:pPr marL="285750" indent="-285750">
              <a:buFontTx/>
              <a:buChar char="-"/>
            </a:pPr>
            <a:r>
              <a:rPr lang="en-US" dirty="0"/>
              <a:t>Staff lending with one/first lender to be done in real-time</a:t>
            </a:r>
          </a:p>
          <a:p>
            <a:endParaRPr lang="en-US" dirty="0"/>
          </a:p>
          <a:p>
            <a:endParaRPr lang="en-US" dirty="0"/>
          </a:p>
          <a:p>
            <a:r>
              <a:rPr lang="en-US" dirty="0">
                <a:solidFill>
                  <a:srgbClr val="00B0F0"/>
                </a:solidFill>
              </a:rPr>
              <a:t>Phase 2. Minimum Viable Product : For public launch</a:t>
            </a:r>
          </a:p>
          <a:p>
            <a:endParaRPr lang="en-US" dirty="0">
              <a:solidFill>
                <a:srgbClr val="00B0F0"/>
              </a:solidFill>
            </a:endParaRPr>
          </a:p>
          <a:p>
            <a:pPr marL="285750" indent="-285750">
              <a:buFontTx/>
              <a:buChar char="-"/>
            </a:pPr>
            <a:r>
              <a:rPr lang="en-US" dirty="0"/>
              <a:t>Target Date: </a:t>
            </a:r>
            <a:r>
              <a:rPr lang="en-US" dirty="0">
                <a:solidFill>
                  <a:srgbClr val="00B0F0"/>
                </a:solidFill>
              </a:rPr>
              <a:t>March 2022</a:t>
            </a:r>
          </a:p>
          <a:p>
            <a:pPr marL="285750" indent="-285750">
              <a:buFontTx/>
              <a:buChar char="-"/>
            </a:pPr>
            <a:r>
              <a:rPr lang="en-US" dirty="0"/>
              <a:t>Completed app and backend as requested</a:t>
            </a:r>
          </a:p>
          <a:p>
            <a:pPr marL="285750" indent="-285750">
              <a:buFontTx/>
              <a:buChar char="-"/>
            </a:pPr>
            <a:r>
              <a:rPr lang="en-US" dirty="0"/>
              <a:t>Web portal can be a fast follower if needed</a:t>
            </a:r>
          </a:p>
          <a:p>
            <a:pPr marL="285750" indent="-285750">
              <a:buFontTx/>
              <a:buChar char="-"/>
            </a:pPr>
            <a:r>
              <a:rPr lang="en-US" dirty="0"/>
              <a:t>Beta testing and soft launch, followed by final launch</a:t>
            </a:r>
          </a:p>
          <a:p>
            <a:endParaRPr lang="en-US" dirty="0"/>
          </a:p>
        </p:txBody>
      </p:sp>
    </p:spTree>
    <p:extLst>
      <p:ext uri="{BB962C8B-B14F-4D97-AF65-F5344CB8AC3E}">
        <p14:creationId xmlns:p14="http://schemas.microsoft.com/office/powerpoint/2010/main" val="372950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1213" y="19568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PAYO (Australia) – A case study</a:t>
            </a:r>
          </a:p>
        </p:txBody>
      </p:sp>
      <p:cxnSp>
        <p:nvCxnSpPr>
          <p:cNvPr id="20" name="Straight Connector 19"/>
          <p:cNvCxnSpPr/>
          <p:nvPr/>
        </p:nvCxnSpPr>
        <p:spPr>
          <a:xfrm flipV="1">
            <a:off x="1192782" y="980716"/>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3159" y="6314707"/>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a:xfrm>
            <a:off x="8957229" y="6305868"/>
            <a:ext cx="2743200" cy="365125"/>
          </a:xfrm>
        </p:spPr>
        <p:txBody>
          <a:bodyPr/>
          <a:lstStyle/>
          <a:p>
            <a:fld id="{D4960F7B-5716-4810-A91D-46252C2EC1F4}" type="slidenum">
              <a:rPr lang="en-US" smtClean="0"/>
              <a:t>8</a:t>
            </a:fld>
            <a:endParaRPr lang="en-US" dirty="0"/>
          </a:p>
        </p:txBody>
      </p:sp>
      <p:sp>
        <p:nvSpPr>
          <p:cNvPr id="8" name="Rectangle 7">
            <a:extLst>
              <a:ext uri="{FF2B5EF4-FFF2-40B4-BE49-F238E27FC236}">
                <a16:creationId xmlns:a16="http://schemas.microsoft.com/office/drawing/2014/main" id="{E3F23B83-0CCF-7A49-B2E9-4FD2BE6FE2FA}"/>
              </a:ext>
            </a:extLst>
          </p:cNvPr>
          <p:cNvSpPr/>
          <p:nvPr/>
        </p:nvSpPr>
        <p:spPr>
          <a:xfrm>
            <a:off x="1244905" y="1071676"/>
            <a:ext cx="2885014" cy="52846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rgbClr val="002060"/>
                </a:solidFill>
                <a:ea typeface="Bodoni Ornaments" pitchFamily="2" charset="0"/>
                <a:cs typeface="Castellar" panose="020F0502020204030204" pitchFamily="34" charset="0"/>
              </a:rPr>
              <a:t>About PAYO</a:t>
            </a:r>
          </a:p>
          <a:p>
            <a:pPr algn="ctr"/>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PAYO is an Australian company who have launched the world’s first Eat Now, Pay Later service in July 2021.</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The are backed by an existing lender with substantial customer base in the operational regions.</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Being the World’s first ENPL app, they have favorably placed themselves as market disrupters, driving investor’s interest &amp; confidence.</a:t>
            </a:r>
          </a:p>
        </p:txBody>
      </p:sp>
      <p:sp>
        <p:nvSpPr>
          <p:cNvPr id="24" name="Rectangle 23">
            <a:extLst>
              <a:ext uri="{FF2B5EF4-FFF2-40B4-BE49-F238E27FC236}">
                <a16:creationId xmlns:a16="http://schemas.microsoft.com/office/drawing/2014/main" id="{F54A607F-4A43-3345-AA94-4964BF3530C3}"/>
              </a:ext>
            </a:extLst>
          </p:cNvPr>
          <p:cNvSpPr/>
          <p:nvPr/>
        </p:nvSpPr>
        <p:spPr>
          <a:xfrm>
            <a:off x="4129919" y="1070234"/>
            <a:ext cx="7642650" cy="5284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3" name="Graphic 22" descr="Store outline">
            <a:extLst>
              <a:ext uri="{FF2B5EF4-FFF2-40B4-BE49-F238E27FC236}">
                <a16:creationId xmlns:a16="http://schemas.microsoft.com/office/drawing/2014/main" id="{E9FD5142-74E0-6247-B9A7-B4919D7E07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00277" y="1143132"/>
            <a:ext cx="654808" cy="654808"/>
          </a:xfrm>
          <a:prstGeom prst="rect">
            <a:avLst/>
          </a:prstGeom>
        </p:spPr>
      </p:pic>
      <p:sp>
        <p:nvSpPr>
          <p:cNvPr id="25" name="TextBox 24">
            <a:extLst>
              <a:ext uri="{FF2B5EF4-FFF2-40B4-BE49-F238E27FC236}">
                <a16:creationId xmlns:a16="http://schemas.microsoft.com/office/drawing/2014/main" id="{CB22E5C9-D1BC-9746-AAAE-1CC137037FC9}"/>
              </a:ext>
            </a:extLst>
          </p:cNvPr>
          <p:cNvSpPr txBox="1"/>
          <p:nvPr/>
        </p:nvSpPr>
        <p:spPr>
          <a:xfrm>
            <a:off x="5098142" y="1121514"/>
            <a:ext cx="5376231" cy="646331"/>
          </a:xfrm>
          <a:prstGeom prst="rect">
            <a:avLst/>
          </a:prstGeom>
          <a:noFill/>
        </p:spPr>
        <p:txBody>
          <a:bodyPr wrap="square" rtlCol="0">
            <a:spAutoFit/>
          </a:bodyPr>
          <a:lstStyle/>
          <a:p>
            <a:r>
              <a:rPr lang="en-US" dirty="0"/>
              <a:t>Within 3 months of launch, </a:t>
            </a:r>
            <a:r>
              <a:rPr lang="en-US" b="1" dirty="0">
                <a:solidFill>
                  <a:srgbClr val="7030A0"/>
                </a:solidFill>
              </a:rPr>
              <a:t>700+ merchants in 4 cities </a:t>
            </a:r>
            <a:r>
              <a:rPr lang="en-US" dirty="0"/>
              <a:t>&amp; growing at the pace of 200 merchants every month </a:t>
            </a:r>
          </a:p>
        </p:txBody>
      </p:sp>
      <p:pic>
        <p:nvPicPr>
          <p:cNvPr id="27" name="Graphic 26" descr="Internet Banking with solid fill">
            <a:extLst>
              <a:ext uri="{FF2B5EF4-FFF2-40B4-BE49-F238E27FC236}">
                <a16:creationId xmlns:a16="http://schemas.microsoft.com/office/drawing/2014/main" id="{2F432859-2E95-F146-9351-729A7B50A7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77950" y="4861221"/>
            <a:ext cx="561874" cy="561874"/>
          </a:xfrm>
          <a:prstGeom prst="rect">
            <a:avLst/>
          </a:prstGeom>
        </p:spPr>
      </p:pic>
      <p:sp>
        <p:nvSpPr>
          <p:cNvPr id="30" name="TextBox 29">
            <a:extLst>
              <a:ext uri="{FF2B5EF4-FFF2-40B4-BE49-F238E27FC236}">
                <a16:creationId xmlns:a16="http://schemas.microsoft.com/office/drawing/2014/main" id="{07916FC7-A9B3-9C40-BBC7-00A597FBC981}"/>
              </a:ext>
            </a:extLst>
          </p:cNvPr>
          <p:cNvSpPr txBox="1"/>
          <p:nvPr/>
        </p:nvSpPr>
        <p:spPr>
          <a:xfrm>
            <a:off x="5132020" y="4776764"/>
            <a:ext cx="5376231" cy="646331"/>
          </a:xfrm>
          <a:prstGeom prst="rect">
            <a:avLst/>
          </a:prstGeom>
          <a:noFill/>
        </p:spPr>
        <p:txBody>
          <a:bodyPr wrap="square" rtlCol="0">
            <a:spAutoFit/>
          </a:bodyPr>
          <a:lstStyle/>
          <a:p>
            <a:r>
              <a:rPr lang="en-US" dirty="0"/>
              <a:t>All payments are via PAYO app via QR codes with options for customer to recommend for PAYO business </a:t>
            </a:r>
          </a:p>
        </p:txBody>
      </p:sp>
      <p:pic>
        <p:nvPicPr>
          <p:cNvPr id="31" name="Graphic 30" descr="Exponential Graph outline">
            <a:extLst>
              <a:ext uri="{FF2B5EF4-FFF2-40B4-BE49-F238E27FC236}">
                <a16:creationId xmlns:a16="http://schemas.microsoft.com/office/drawing/2014/main" id="{14FDD341-2EBD-6248-AD50-501B3A19F12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79674" y="2719435"/>
            <a:ext cx="564614" cy="564614"/>
          </a:xfrm>
          <a:prstGeom prst="rect">
            <a:avLst/>
          </a:prstGeom>
        </p:spPr>
      </p:pic>
      <p:sp>
        <p:nvSpPr>
          <p:cNvPr id="33" name="TextBox 32">
            <a:extLst>
              <a:ext uri="{FF2B5EF4-FFF2-40B4-BE49-F238E27FC236}">
                <a16:creationId xmlns:a16="http://schemas.microsoft.com/office/drawing/2014/main" id="{04DBB5DA-0268-3247-B2B9-65503D63C769}"/>
              </a:ext>
            </a:extLst>
          </p:cNvPr>
          <p:cNvSpPr txBox="1"/>
          <p:nvPr/>
        </p:nvSpPr>
        <p:spPr>
          <a:xfrm>
            <a:off x="5109986" y="2646825"/>
            <a:ext cx="5884845" cy="646331"/>
          </a:xfrm>
          <a:prstGeom prst="rect">
            <a:avLst/>
          </a:prstGeom>
          <a:noFill/>
        </p:spPr>
        <p:txBody>
          <a:bodyPr wrap="square" rtlCol="0">
            <a:spAutoFit/>
          </a:bodyPr>
          <a:lstStyle/>
          <a:p>
            <a:r>
              <a:rPr lang="en-US" dirty="0"/>
              <a:t>Top performing 50 restaurants have received thousands of transactions with recorded </a:t>
            </a:r>
            <a:r>
              <a:rPr lang="en-US" b="1" dirty="0">
                <a:solidFill>
                  <a:schemeClr val="accent6">
                    <a:lumMod val="75000"/>
                  </a:schemeClr>
                </a:solidFill>
              </a:rPr>
              <a:t>order value increase of 60%</a:t>
            </a:r>
          </a:p>
        </p:txBody>
      </p:sp>
      <p:pic>
        <p:nvPicPr>
          <p:cNvPr id="34" name="Graphic 33" descr="Star-struck face outline with solid fill">
            <a:extLst>
              <a:ext uri="{FF2B5EF4-FFF2-40B4-BE49-F238E27FC236}">
                <a16:creationId xmlns:a16="http://schemas.microsoft.com/office/drawing/2014/main" id="{90F92612-23E1-AD4E-B7D4-C9E7592944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57754" y="3425372"/>
            <a:ext cx="604092" cy="604092"/>
          </a:xfrm>
          <a:prstGeom prst="rect">
            <a:avLst/>
          </a:prstGeom>
        </p:spPr>
      </p:pic>
      <p:sp>
        <p:nvSpPr>
          <p:cNvPr id="36" name="TextBox 35">
            <a:extLst>
              <a:ext uri="{FF2B5EF4-FFF2-40B4-BE49-F238E27FC236}">
                <a16:creationId xmlns:a16="http://schemas.microsoft.com/office/drawing/2014/main" id="{CDD6AEB5-1CD6-0F4F-93F8-15D2EE84AAE4}"/>
              </a:ext>
            </a:extLst>
          </p:cNvPr>
          <p:cNvSpPr txBox="1"/>
          <p:nvPr/>
        </p:nvSpPr>
        <p:spPr>
          <a:xfrm>
            <a:off x="5119165" y="3394140"/>
            <a:ext cx="5884845" cy="646331"/>
          </a:xfrm>
          <a:prstGeom prst="rect">
            <a:avLst/>
          </a:prstGeom>
          <a:noFill/>
        </p:spPr>
        <p:txBody>
          <a:bodyPr wrap="square" rtlCol="0">
            <a:spAutoFit/>
          </a:bodyPr>
          <a:lstStyle/>
          <a:p>
            <a:r>
              <a:rPr lang="en-US" dirty="0"/>
              <a:t>Diners can discover restaurants, filter by preferences, call restaurant, book table and receive range of offers &amp; deals.</a:t>
            </a:r>
          </a:p>
        </p:txBody>
      </p:sp>
      <p:pic>
        <p:nvPicPr>
          <p:cNvPr id="37" name="Graphic 36" descr="Handshake with solid fill">
            <a:extLst>
              <a:ext uri="{FF2B5EF4-FFF2-40B4-BE49-F238E27FC236}">
                <a16:creationId xmlns:a16="http://schemas.microsoft.com/office/drawing/2014/main" id="{D612E982-725D-D148-8093-A7804852E07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241112" y="4084264"/>
            <a:ext cx="678841" cy="678841"/>
          </a:xfrm>
          <a:prstGeom prst="rect">
            <a:avLst/>
          </a:prstGeom>
        </p:spPr>
      </p:pic>
      <p:sp>
        <p:nvSpPr>
          <p:cNvPr id="39" name="TextBox 38">
            <a:extLst>
              <a:ext uri="{FF2B5EF4-FFF2-40B4-BE49-F238E27FC236}">
                <a16:creationId xmlns:a16="http://schemas.microsoft.com/office/drawing/2014/main" id="{90466286-2FA4-FB40-A2CF-57F8049A22D4}"/>
              </a:ext>
            </a:extLst>
          </p:cNvPr>
          <p:cNvSpPr txBox="1"/>
          <p:nvPr/>
        </p:nvSpPr>
        <p:spPr>
          <a:xfrm>
            <a:off x="5117327" y="4086365"/>
            <a:ext cx="5884845" cy="646331"/>
          </a:xfrm>
          <a:prstGeom prst="rect">
            <a:avLst/>
          </a:prstGeom>
          <a:noFill/>
        </p:spPr>
        <p:txBody>
          <a:bodyPr wrap="square" rtlCol="0">
            <a:spAutoFit/>
          </a:bodyPr>
          <a:lstStyle/>
          <a:p>
            <a:r>
              <a:rPr lang="en-US" dirty="0">
                <a:solidFill>
                  <a:schemeClr val="accent4">
                    <a:lumMod val="75000"/>
                  </a:schemeClr>
                </a:solidFill>
              </a:rPr>
              <a:t>Both restaurants &amp; customers are incentivized </a:t>
            </a:r>
            <a:r>
              <a:rPr lang="en-US" dirty="0"/>
              <a:t>for referring more paying users to the platform </a:t>
            </a:r>
          </a:p>
        </p:txBody>
      </p:sp>
      <p:pic>
        <p:nvPicPr>
          <p:cNvPr id="40" name="Graphic 39" descr="Stopwatch 25% outline">
            <a:extLst>
              <a:ext uri="{FF2B5EF4-FFF2-40B4-BE49-F238E27FC236}">
                <a16:creationId xmlns:a16="http://schemas.microsoft.com/office/drawing/2014/main" id="{D7831F22-F050-704E-B804-FB391537948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22905" y="1837200"/>
            <a:ext cx="654808" cy="654808"/>
          </a:xfrm>
          <a:prstGeom prst="rect">
            <a:avLst/>
          </a:prstGeom>
        </p:spPr>
      </p:pic>
      <p:sp>
        <p:nvSpPr>
          <p:cNvPr id="42" name="TextBox 41">
            <a:extLst>
              <a:ext uri="{FF2B5EF4-FFF2-40B4-BE49-F238E27FC236}">
                <a16:creationId xmlns:a16="http://schemas.microsoft.com/office/drawing/2014/main" id="{B3125995-0939-3C40-8A84-66A32CC1B679}"/>
              </a:ext>
            </a:extLst>
          </p:cNvPr>
          <p:cNvSpPr txBox="1"/>
          <p:nvPr/>
        </p:nvSpPr>
        <p:spPr>
          <a:xfrm>
            <a:off x="5109986" y="1852740"/>
            <a:ext cx="5884845" cy="646331"/>
          </a:xfrm>
          <a:prstGeom prst="rect">
            <a:avLst/>
          </a:prstGeom>
          <a:noFill/>
        </p:spPr>
        <p:txBody>
          <a:bodyPr wrap="square" rtlCol="0">
            <a:spAutoFit/>
          </a:bodyPr>
          <a:lstStyle/>
          <a:p>
            <a:r>
              <a:rPr lang="en-US" dirty="0"/>
              <a:t>All payments are divided across </a:t>
            </a:r>
            <a:r>
              <a:rPr lang="en-US" b="1" dirty="0">
                <a:solidFill>
                  <a:schemeClr val="accent1">
                    <a:lumMod val="75000"/>
                  </a:schemeClr>
                </a:solidFill>
              </a:rPr>
              <a:t>4 interest free EMIs, with only a quarter of payment to be made upfront.</a:t>
            </a:r>
          </a:p>
        </p:txBody>
      </p:sp>
      <p:pic>
        <p:nvPicPr>
          <p:cNvPr id="43" name="Graphic 42" descr="Fast Forward with solid fill">
            <a:extLst>
              <a:ext uri="{FF2B5EF4-FFF2-40B4-BE49-F238E27FC236}">
                <a16:creationId xmlns:a16="http://schemas.microsoft.com/office/drawing/2014/main" id="{CEAD0278-5321-1E47-8D75-46E3BF1E059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193022" y="5575395"/>
            <a:ext cx="693531" cy="693531"/>
          </a:xfrm>
          <a:prstGeom prst="rect">
            <a:avLst/>
          </a:prstGeom>
        </p:spPr>
      </p:pic>
      <p:sp>
        <p:nvSpPr>
          <p:cNvPr id="45" name="TextBox 44">
            <a:extLst>
              <a:ext uri="{FF2B5EF4-FFF2-40B4-BE49-F238E27FC236}">
                <a16:creationId xmlns:a16="http://schemas.microsoft.com/office/drawing/2014/main" id="{62107540-D4D2-BF49-A28D-8542144F7318}"/>
              </a:ext>
            </a:extLst>
          </p:cNvPr>
          <p:cNvSpPr txBox="1"/>
          <p:nvPr/>
        </p:nvSpPr>
        <p:spPr>
          <a:xfrm>
            <a:off x="5115490" y="5587001"/>
            <a:ext cx="6584939" cy="646331"/>
          </a:xfrm>
          <a:prstGeom prst="rect">
            <a:avLst/>
          </a:prstGeom>
          <a:noFill/>
        </p:spPr>
        <p:txBody>
          <a:bodyPr wrap="square" rtlCol="0">
            <a:spAutoFit/>
          </a:bodyPr>
          <a:lstStyle/>
          <a:p>
            <a:r>
              <a:rPr lang="en-US" b="1" dirty="0">
                <a:solidFill>
                  <a:schemeClr val="accent1">
                    <a:lumMod val="75000"/>
                  </a:schemeClr>
                </a:solidFill>
              </a:rPr>
              <a:t>Instant approval &amp; discreet process </a:t>
            </a:r>
            <a:r>
              <a:rPr lang="en-US" dirty="0"/>
              <a:t>has given PAYO an edge over other modes of payments, eliminating need to carry wallets</a:t>
            </a:r>
          </a:p>
        </p:txBody>
      </p:sp>
    </p:spTree>
    <p:extLst>
      <p:ext uri="{BB962C8B-B14F-4D97-AF65-F5344CB8AC3E}">
        <p14:creationId xmlns:p14="http://schemas.microsoft.com/office/powerpoint/2010/main" val="309073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10"/>
            <a:ext cx="7506791" cy="41380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a:t>Confidential and Proprietary. Copyright (c) by TrueVibez 2020</a:t>
            </a:r>
            <a:endParaRPr lang="en-US" dirty="0"/>
          </a:p>
        </p:txBody>
      </p:sp>
      <p:sp>
        <p:nvSpPr>
          <p:cNvPr id="3" name="Slide Number Placeholder 2"/>
          <p:cNvSpPr>
            <a:spLocks noGrp="1"/>
          </p:cNvSpPr>
          <p:nvPr>
            <p:ph type="sldNum" sz="quarter" idx="12"/>
          </p:nvPr>
        </p:nvSpPr>
        <p:spPr/>
        <p:txBody>
          <a:bodyPr/>
          <a:lstStyle/>
          <a:p>
            <a:fld id="{D4960F7B-5716-4810-A91D-46252C2EC1F4}" type="slidenum">
              <a:rPr lang="en-US" smtClean="0"/>
              <a:t>9</a:t>
            </a:fld>
            <a:endParaRPr lang="en-US" dirty="0"/>
          </a:p>
        </p:txBody>
      </p:sp>
    </p:spTree>
    <p:extLst>
      <p:ext uri="{BB962C8B-B14F-4D97-AF65-F5344CB8AC3E}">
        <p14:creationId xmlns:p14="http://schemas.microsoft.com/office/powerpoint/2010/main" val="3352763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76144</TotalTime>
  <Words>1210</Words>
  <Application>Microsoft Macintosh PowerPoint</Application>
  <PresentationFormat>Widescreen</PresentationFormat>
  <Paragraphs>122</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Calibri Light</vt:lpstr>
      <vt:lpstr>Helvetica</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223</cp:revision>
  <cp:lastPrinted>2022-01-03T17:16:15Z</cp:lastPrinted>
  <dcterms:created xsi:type="dcterms:W3CDTF">2020-06-12T02:29:26Z</dcterms:created>
  <dcterms:modified xsi:type="dcterms:W3CDTF">2022-01-06T04:36:36Z</dcterms:modified>
</cp:coreProperties>
</file>