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63" r:id="rId3"/>
    <p:sldId id="267" r:id="rId4"/>
    <p:sldId id="268" r:id="rId5"/>
    <p:sldId id="269" r:id="rId6"/>
    <p:sldId id="270" r:id="rId7"/>
    <p:sldId id="271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AC22-E796-4B36-82F6-13700DC5ABE2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41" y="1381559"/>
            <a:ext cx="7982959" cy="46437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Booze Share 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19204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Agenda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2543735" y="1895880"/>
            <a:ext cx="312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3735" y="3382080"/>
            <a:ext cx="37096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43735" y="485675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07876" y="194106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07875" y="3385419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12201" y="4888947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Q&amp;A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02749" y="179813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40635" y="179813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02749" y="326774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40635" y="326774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10009" y="475546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47895" y="475546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009316" y="180539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147202" y="180539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009316" y="327500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147202" y="327500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016576" y="4762720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154462" y="4762720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1" name="Rounded Rectangle 50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Booze Share is a pioneering opportunity to </a:t>
            </a:r>
            <a:r>
              <a:rPr lang="en-US" b="1" dirty="0" smtClean="0">
                <a:solidFill>
                  <a:srgbClr val="002060"/>
                </a:solidFill>
              </a:rPr>
              <a:t>bring people together like never imagined before</a:t>
            </a:r>
            <a:r>
              <a:rPr lang="en-US" dirty="0" smtClean="0">
                <a:solidFill>
                  <a:srgbClr val="002060"/>
                </a:solidFill>
              </a:rPr>
              <a:t>, by expanding a proven &amp; classic concept, to join forces with internet technology platforms.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empowers FL3 business owners to </a:t>
            </a:r>
            <a:r>
              <a:rPr lang="en-US" b="1" dirty="0" smtClean="0">
                <a:solidFill>
                  <a:srgbClr val="002060"/>
                </a:solidFill>
              </a:rPr>
              <a:t>offer their services to a completely new range of customers </a:t>
            </a:r>
            <a:r>
              <a:rPr lang="en-US" dirty="0" smtClean="0">
                <a:solidFill>
                  <a:srgbClr val="002060"/>
                </a:solidFill>
              </a:rPr>
              <a:t>in cost effective &amp; accelerated manner, by allowing them to </a:t>
            </a:r>
            <a:r>
              <a:rPr lang="en-US" b="1" dirty="0" smtClean="0">
                <a:solidFill>
                  <a:srgbClr val="002060"/>
                </a:solidFill>
              </a:rPr>
              <a:t>enter into fast growing world of netizens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will launch </a:t>
            </a:r>
            <a:r>
              <a:rPr lang="en-US" b="1" dirty="0" smtClean="0">
                <a:solidFill>
                  <a:srgbClr val="002060"/>
                </a:solidFill>
              </a:rPr>
              <a:t>state of the art mobile &amp; web application </a:t>
            </a:r>
            <a:r>
              <a:rPr lang="en-US" dirty="0" smtClean="0">
                <a:solidFill>
                  <a:srgbClr val="002060"/>
                </a:solidFill>
              </a:rPr>
              <a:t>for both FL3 &amp; FL4 consumers, having a host of features that are over &amp; beyond anyone in current landscape has to offer.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While this solution resolves chronic challenges faced by FL3 businesses, it also open up innovative prospects for FL4 consumers to connect not just with friends &amp; family, but also to </a:t>
            </a:r>
            <a:r>
              <a:rPr lang="en-US" b="1" dirty="0" smtClean="0">
                <a:solidFill>
                  <a:srgbClr val="002060"/>
                </a:solidFill>
              </a:rPr>
              <a:t>make new friends having shared interests &amp; thought process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The idea is simple but so powerful, having </a:t>
            </a:r>
            <a:r>
              <a:rPr lang="en-US" b="1" dirty="0">
                <a:solidFill>
                  <a:srgbClr val="002060"/>
                </a:solidFill>
              </a:rPr>
              <a:t>potential to change hospitality business </a:t>
            </a:r>
            <a:r>
              <a:rPr lang="en-US" b="1" dirty="0" smtClean="0">
                <a:solidFill>
                  <a:srgbClr val="002060"/>
                </a:solidFill>
              </a:rPr>
              <a:t>forever.</a:t>
            </a:r>
          </a:p>
          <a:p>
            <a:pPr marL="46038" lvl="3" algn="ctr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     And we are just warming up !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4398220" y="1630809"/>
            <a:ext cx="4320000" cy="43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182703" y="1139065"/>
            <a:ext cx="5414110" cy="53039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71989" y="21056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77193" y="4892545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85298" y="266655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97437" y="1493893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54005" y="388532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409086" y="439938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 rot="16200000">
            <a:off x="6457930" y="1108594"/>
            <a:ext cx="5541006" cy="53663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0748495" y="505148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714415" y="2040694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399826" y="326351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546629" y="264855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462216" y="3866089"/>
            <a:ext cx="1143135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9717678" y="45177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68089" y="3000900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Anyone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Anywhere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06596" y="1367524"/>
            <a:ext cx="3844488" cy="2028476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Event Hosting &amp; </a:t>
            </a:r>
            <a:r>
              <a:rPr lang="en-US" sz="3600" b="1" dirty="0" smtClean="0">
                <a:solidFill>
                  <a:srgbClr val="FF0000"/>
                </a:solidFill>
              </a:rPr>
              <a:t>Advertising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4314" y="3888003"/>
            <a:ext cx="4414019" cy="250873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Corporate Events &amp; Packages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99316" y="2322482"/>
            <a:ext cx="107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Cheap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Delivery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759731" y="147116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21892" y="1698803"/>
            <a:ext cx="11960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rgbClr val="7030A0"/>
                </a:solidFill>
              </a:rPr>
              <a:t>Interactive Games &amp;</a:t>
            </a:r>
          </a:p>
          <a:p>
            <a:pPr algn="ctr"/>
            <a:r>
              <a:rPr lang="en-US" sz="1700" b="1" dirty="0">
                <a:solidFill>
                  <a:srgbClr val="7030A0"/>
                </a:solidFill>
              </a:rPr>
              <a:t>Chat</a:t>
            </a:r>
          </a:p>
        </p:txBody>
      </p:sp>
      <p:sp>
        <p:nvSpPr>
          <p:cNvPr id="90" name="Oval 89"/>
          <p:cNvSpPr/>
          <p:nvPr/>
        </p:nvSpPr>
        <p:spPr>
          <a:xfrm>
            <a:off x="4448620" y="3268742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52741" y="3445235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New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Customers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42742" y="1501841"/>
            <a:ext cx="12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Offer Event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Packages</a:t>
            </a:r>
          </a:p>
          <a:p>
            <a:pPr algn="ctr"/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73552" y="4045522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Specialty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Promotion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304580" y="4416675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Higher Customer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Retention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84950" y="2912304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Increased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Footfall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5270" y="4959934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Cost Effective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Marketing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5771" y="2694433"/>
            <a:ext cx="2379666" cy="24865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Increased reach through acceptance &amp; branding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Unique interactive platform for FL3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Reduced delivery costs</a:t>
            </a:r>
            <a:endParaRPr lang="en-US" sz="1600" b="1" dirty="0">
              <a:solidFill>
                <a:srgbClr val="FFFF00"/>
              </a:solidFill>
            </a:endParaRPr>
          </a:p>
          <a:p>
            <a:pPr algn="ctr"/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48125" y="2941333"/>
            <a:ext cx="2592487" cy="231125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Top standards for wellness &amp; hygiene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Socializing </a:t>
            </a:r>
            <a:r>
              <a:rPr lang="en-US" b="1" dirty="0" smtClean="0">
                <a:solidFill>
                  <a:srgbClr val="FFFF00"/>
                </a:solidFill>
              </a:rPr>
              <a:t>opportunity for socially distant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More value for money through cashback offers</a:t>
            </a:r>
          </a:p>
          <a:p>
            <a:pPr algn="ctr"/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50473" y="5220362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Cashback</a:t>
            </a:r>
            <a:endParaRPr lang="en-US" sz="17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&amp; Exciting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Offers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20831" y="4640083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Register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For Local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Events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00757" y="4000585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More Choice </a:t>
            </a:r>
            <a:endParaRPr lang="en-US" sz="17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 FL3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05898" y="3497366"/>
            <a:ext cx="128735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Purchase </a:t>
            </a:r>
            <a:r>
              <a:rPr lang="en-US" sz="1700" b="1" dirty="0" smtClean="0">
                <a:solidFill>
                  <a:srgbClr val="7030A0"/>
                </a:solidFill>
              </a:rPr>
              <a:t>Drink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Pay less gest more value??????</a:t>
            </a:r>
            <a:endParaRPr lang="en-US" sz="1700" b="1" dirty="0" smtClean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39711" y="2919055"/>
            <a:ext cx="1287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Gift / Share 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32288" y="2154031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Socialize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By Offering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61" name="Oval 60"/>
          <p:cNvSpPr/>
          <p:nvPr/>
        </p:nvSpPr>
        <p:spPr>
          <a:xfrm>
            <a:off x="9705123" y="326948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67284" y="3497123"/>
            <a:ext cx="11960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Multi City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Platform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78085" y="324560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05412" y="3316130"/>
            <a:ext cx="107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Off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Season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Boost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3080" y="2868464"/>
            <a:ext cx="670189" cy="19952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2679" y="3053213"/>
            <a:ext cx="1059641" cy="11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7975" y="1238928"/>
            <a:ext cx="10622217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140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 – 6 Waves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Shape">
            <a:extLst>
              <a:ext uri="{FF2B5EF4-FFF2-40B4-BE49-F238E27FC236}">
                <a16:creationId xmlns="" xmlns:a16="http://schemas.microsoft.com/office/drawing/2014/main" id="{BDEA8EB3-34D7-4386-A5BF-C0D10BE34AA1}"/>
              </a:ext>
            </a:extLst>
          </p:cNvPr>
          <p:cNvSpPr/>
          <p:nvPr/>
        </p:nvSpPr>
        <p:spPr>
          <a:xfrm>
            <a:off x="4233919" y="5464890"/>
            <a:ext cx="945180" cy="87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600" extrusionOk="0">
                <a:moveTo>
                  <a:pt x="13399" y="0"/>
                </a:moveTo>
                <a:lnTo>
                  <a:pt x="7761" y="0"/>
                </a:lnTo>
                <a:cubicBezTo>
                  <a:pt x="5999" y="0"/>
                  <a:pt x="4365" y="1031"/>
                  <a:pt x="3484" y="2716"/>
                </a:cubicBezTo>
                <a:lnTo>
                  <a:pt x="661" y="8084"/>
                </a:lnTo>
                <a:cubicBezTo>
                  <a:pt x="-220" y="9761"/>
                  <a:pt x="-220" y="11831"/>
                  <a:pt x="661" y="13516"/>
                </a:cubicBezTo>
                <a:lnTo>
                  <a:pt x="3484" y="18884"/>
                </a:lnTo>
                <a:cubicBezTo>
                  <a:pt x="4365" y="20561"/>
                  <a:pt x="5999" y="21600"/>
                  <a:pt x="7761" y="21600"/>
                </a:cubicBezTo>
                <a:lnTo>
                  <a:pt x="13399" y="21600"/>
                </a:lnTo>
                <a:cubicBezTo>
                  <a:pt x="15161" y="21600"/>
                  <a:pt x="16795" y="20569"/>
                  <a:pt x="17676" y="18884"/>
                </a:cubicBezTo>
                <a:lnTo>
                  <a:pt x="20499" y="13516"/>
                </a:lnTo>
                <a:cubicBezTo>
                  <a:pt x="21380" y="11839"/>
                  <a:pt x="21380" y="9769"/>
                  <a:pt x="20499" y="8084"/>
                </a:cubicBezTo>
                <a:lnTo>
                  <a:pt x="17676" y="2716"/>
                </a:lnTo>
                <a:cubicBezTo>
                  <a:pt x="16795" y="1031"/>
                  <a:pt x="15161" y="0"/>
                  <a:pt x="1339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endParaRPr sz="3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="" xmlns:a16="http://schemas.microsoft.com/office/drawing/2014/main" id="{2F8735C0-AA8E-41E9-9EEA-516F88F8DF4A}"/>
              </a:ext>
            </a:extLst>
          </p:cNvPr>
          <p:cNvSpPr/>
          <p:nvPr/>
        </p:nvSpPr>
        <p:spPr>
          <a:xfrm>
            <a:off x="3409452" y="4070279"/>
            <a:ext cx="3029183" cy="231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88" y="3154"/>
                </a:moveTo>
                <a:lnTo>
                  <a:pt x="634" y="7653"/>
                </a:lnTo>
                <a:cubicBezTo>
                  <a:pt x="-211" y="9603"/>
                  <a:pt x="-211" y="12003"/>
                  <a:pt x="634" y="13953"/>
                </a:cubicBezTo>
                <a:lnTo>
                  <a:pt x="3954" y="21600"/>
                </a:lnTo>
                <a:lnTo>
                  <a:pt x="5179" y="21600"/>
                </a:lnTo>
                <a:lnTo>
                  <a:pt x="3084" y="16772"/>
                </a:lnTo>
                <a:cubicBezTo>
                  <a:pt x="2239" y="14823"/>
                  <a:pt x="2239" y="12422"/>
                  <a:pt x="3084" y="10473"/>
                </a:cubicBezTo>
                <a:lnTo>
                  <a:pt x="3813" y="8795"/>
                </a:lnTo>
                <a:cubicBezTo>
                  <a:pt x="4658" y="6846"/>
                  <a:pt x="6222" y="5644"/>
                  <a:pt x="7915" y="5644"/>
                </a:cubicBezTo>
                <a:lnTo>
                  <a:pt x="17021" y="5644"/>
                </a:lnTo>
                <a:cubicBezTo>
                  <a:pt x="18966" y="5644"/>
                  <a:pt x="20676" y="3934"/>
                  <a:pt x="21216" y="1447"/>
                </a:cubicBezTo>
                <a:lnTo>
                  <a:pt x="21247" y="1300"/>
                </a:lnTo>
                <a:cubicBezTo>
                  <a:pt x="21389" y="649"/>
                  <a:pt x="21020" y="0"/>
                  <a:pt x="20512" y="0"/>
                </a:cubicBezTo>
                <a:lnTo>
                  <a:pt x="6690" y="0"/>
                </a:lnTo>
                <a:cubicBezTo>
                  <a:pt x="4997" y="3"/>
                  <a:pt x="3433" y="1205"/>
                  <a:pt x="2588" y="31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02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="" xmlns:a16="http://schemas.microsoft.com/office/drawing/2014/main" id="{6E6D8058-D984-43BD-8DAF-59BD0C48F36E}"/>
              </a:ext>
            </a:extLst>
          </p:cNvPr>
          <p:cNvSpPr/>
          <p:nvPr/>
        </p:nvSpPr>
        <p:spPr>
          <a:xfrm>
            <a:off x="2980795" y="3377758"/>
            <a:ext cx="3918358" cy="300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600" extrusionOk="0">
                <a:moveTo>
                  <a:pt x="3034" y="2517"/>
                </a:moveTo>
                <a:lnTo>
                  <a:pt x="510" y="8289"/>
                </a:lnTo>
                <a:cubicBezTo>
                  <a:pt x="-170" y="9844"/>
                  <a:pt x="-170" y="11760"/>
                  <a:pt x="510" y="13316"/>
                </a:cubicBezTo>
                <a:lnTo>
                  <a:pt x="4134" y="21600"/>
                </a:lnTo>
                <a:lnTo>
                  <a:pt x="5070" y="21600"/>
                </a:lnTo>
                <a:lnTo>
                  <a:pt x="2380" y="15453"/>
                </a:lnTo>
                <a:cubicBezTo>
                  <a:pt x="1700" y="13898"/>
                  <a:pt x="1700" y="11981"/>
                  <a:pt x="2380" y="10426"/>
                </a:cubicBezTo>
                <a:lnTo>
                  <a:pt x="3970" y="6794"/>
                </a:lnTo>
                <a:cubicBezTo>
                  <a:pt x="4650" y="5238"/>
                  <a:pt x="5909" y="4279"/>
                  <a:pt x="7270" y="4279"/>
                </a:cubicBezTo>
                <a:lnTo>
                  <a:pt x="18057" y="4279"/>
                </a:lnTo>
                <a:cubicBezTo>
                  <a:pt x="19565" y="4279"/>
                  <a:pt x="20891" y="2963"/>
                  <a:pt x="21310" y="1049"/>
                </a:cubicBezTo>
                <a:lnTo>
                  <a:pt x="21320" y="1001"/>
                </a:lnTo>
                <a:cubicBezTo>
                  <a:pt x="21430" y="499"/>
                  <a:pt x="21144" y="0"/>
                  <a:pt x="20750" y="0"/>
                </a:cubicBezTo>
                <a:lnTo>
                  <a:pt x="6334" y="0"/>
                </a:lnTo>
                <a:cubicBezTo>
                  <a:pt x="4972" y="2"/>
                  <a:pt x="3716" y="962"/>
                  <a:pt x="3034" y="251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03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="" xmlns:a16="http://schemas.microsoft.com/office/drawing/2014/main" id="{5FBA0E7F-B487-4DD3-B391-4074F1054D57}"/>
              </a:ext>
            </a:extLst>
          </p:cNvPr>
          <p:cNvSpPr/>
          <p:nvPr/>
        </p:nvSpPr>
        <p:spPr>
          <a:xfrm>
            <a:off x="2552142" y="2658350"/>
            <a:ext cx="4876016" cy="372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3223" y="2226"/>
                </a:moveTo>
                <a:lnTo>
                  <a:pt x="451" y="8579"/>
                </a:lnTo>
                <a:cubicBezTo>
                  <a:pt x="-150" y="9955"/>
                  <a:pt x="-150" y="11649"/>
                  <a:pt x="451" y="13025"/>
                </a:cubicBezTo>
                <a:lnTo>
                  <a:pt x="4194" y="21600"/>
                </a:lnTo>
                <a:lnTo>
                  <a:pt x="4949" y="21600"/>
                </a:lnTo>
                <a:lnTo>
                  <a:pt x="1960" y="14753"/>
                </a:lnTo>
                <a:cubicBezTo>
                  <a:pt x="1360" y="13377"/>
                  <a:pt x="1360" y="11683"/>
                  <a:pt x="1960" y="10307"/>
                </a:cubicBezTo>
                <a:lnTo>
                  <a:pt x="3980" y="5682"/>
                </a:lnTo>
                <a:cubicBezTo>
                  <a:pt x="4580" y="4306"/>
                  <a:pt x="5689" y="3458"/>
                  <a:pt x="6890" y="3458"/>
                </a:cubicBezTo>
                <a:lnTo>
                  <a:pt x="18733" y="3458"/>
                </a:lnTo>
                <a:cubicBezTo>
                  <a:pt x="19947" y="3458"/>
                  <a:pt x="21015" y="2396"/>
                  <a:pt x="21352" y="852"/>
                </a:cubicBezTo>
                <a:lnTo>
                  <a:pt x="21362" y="807"/>
                </a:lnTo>
                <a:cubicBezTo>
                  <a:pt x="21450" y="403"/>
                  <a:pt x="21220" y="0"/>
                  <a:pt x="20903" y="0"/>
                </a:cubicBezTo>
                <a:lnTo>
                  <a:pt x="6134" y="0"/>
                </a:lnTo>
                <a:cubicBezTo>
                  <a:pt x="4933" y="4"/>
                  <a:pt x="3824" y="850"/>
                  <a:pt x="3223" y="222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04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="" xmlns:a16="http://schemas.microsoft.com/office/drawing/2014/main" id="{E76FACF1-C0C6-4CFA-8127-8AF7EBE6DA67}"/>
              </a:ext>
            </a:extLst>
          </p:cNvPr>
          <p:cNvSpPr/>
          <p:nvPr/>
        </p:nvSpPr>
        <p:spPr>
          <a:xfrm>
            <a:off x="2117592" y="1962307"/>
            <a:ext cx="5793353" cy="442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05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="" xmlns:a16="http://schemas.microsoft.com/office/drawing/2014/main" id="{AC0F8C9D-4E7D-4884-A33C-9AB9C16D1803}"/>
              </a:ext>
            </a:extLst>
          </p:cNvPr>
          <p:cNvSpPr/>
          <p:nvPr/>
        </p:nvSpPr>
        <p:spPr>
          <a:xfrm>
            <a:off x="3811999" y="4772405"/>
            <a:ext cx="2159608" cy="161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1" h="21600" extrusionOk="0">
                <a:moveTo>
                  <a:pt x="2342" y="3430"/>
                </a:moveTo>
                <a:lnTo>
                  <a:pt x="672" y="7376"/>
                </a:lnTo>
                <a:cubicBezTo>
                  <a:pt x="-224" y="9497"/>
                  <a:pt x="-224" y="12107"/>
                  <a:pt x="672" y="14228"/>
                </a:cubicBezTo>
                <a:lnTo>
                  <a:pt x="3792" y="21600"/>
                </a:lnTo>
                <a:lnTo>
                  <a:pt x="5461" y="21600"/>
                </a:lnTo>
                <a:lnTo>
                  <a:pt x="4012" y="18174"/>
                </a:lnTo>
                <a:cubicBezTo>
                  <a:pt x="3116" y="16053"/>
                  <a:pt x="3116" y="13443"/>
                  <a:pt x="4012" y="11322"/>
                </a:cubicBezTo>
                <a:lnTo>
                  <a:pt x="4012" y="11322"/>
                </a:lnTo>
                <a:cubicBezTo>
                  <a:pt x="4908" y="9201"/>
                  <a:pt x="6565" y="7896"/>
                  <a:pt x="8358" y="7896"/>
                </a:cubicBezTo>
                <a:lnTo>
                  <a:pt x="15310" y="7896"/>
                </a:lnTo>
                <a:cubicBezTo>
                  <a:pt x="18030" y="7896"/>
                  <a:pt x="20423" y="5440"/>
                  <a:pt x="21178" y="1868"/>
                </a:cubicBezTo>
                <a:lnTo>
                  <a:pt x="21178" y="1868"/>
                </a:lnTo>
                <a:cubicBezTo>
                  <a:pt x="21376" y="932"/>
                  <a:pt x="20860" y="0"/>
                  <a:pt x="20150" y="0"/>
                </a:cubicBezTo>
                <a:lnTo>
                  <a:pt x="6688" y="0"/>
                </a:lnTo>
                <a:cubicBezTo>
                  <a:pt x="4895" y="4"/>
                  <a:pt x="3238" y="1314"/>
                  <a:pt x="2342" y="343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FED5D04-F590-4EE7-AE6E-CB470304DDD1}"/>
              </a:ext>
            </a:extLst>
          </p:cNvPr>
          <p:cNvSpPr txBox="1"/>
          <p:nvPr/>
        </p:nvSpPr>
        <p:spPr>
          <a:xfrm>
            <a:off x="8168818" y="1848902"/>
            <a:ext cx="3359879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</a:rPr>
              <a:t>April 2023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+40000 FL4 Customers in Each 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91DDBAB-5FBD-4A93-BAAA-99E779A56F53}"/>
              </a:ext>
            </a:extLst>
          </p:cNvPr>
          <p:cNvSpPr txBox="1"/>
          <p:nvPr/>
        </p:nvSpPr>
        <p:spPr>
          <a:xfrm>
            <a:off x="7660628" y="2534803"/>
            <a:ext cx="3495053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tx2"/>
                </a:solidFill>
              </a:rPr>
              <a:t>October 2022</a:t>
            </a:r>
            <a:endParaRPr lang="en-US" b="1" noProof="1">
              <a:solidFill>
                <a:schemeClr val="tx2"/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</a:t>
            </a:r>
            <a:r>
              <a:rPr lang="en-US" sz="1200" noProof="1" smtClean="0"/>
              <a:t>+35000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F0590DA-753A-4ED0-92EC-988CC9CA6311}"/>
              </a:ext>
            </a:extLst>
          </p:cNvPr>
          <p:cNvSpPr txBox="1"/>
          <p:nvPr/>
        </p:nvSpPr>
        <p:spPr>
          <a:xfrm>
            <a:off x="7152438" y="3298392"/>
            <a:ext cx="3650545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5"/>
                </a:solidFill>
              </a:rPr>
              <a:t>April 2022</a:t>
            </a:r>
            <a:endParaRPr lang="en-US" b="1" noProof="1">
              <a:solidFill>
                <a:schemeClr val="accent5"/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</a:t>
            </a:r>
            <a:r>
              <a:rPr lang="en-US" sz="1200" noProof="1" smtClean="0"/>
              <a:t>+35000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>
            <a:off x="6657310" y="3997420"/>
            <a:ext cx="3819101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October 2021</a:t>
            </a:r>
            <a:endParaRPr lang="en-US" b="1" noProof="1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200" noProof="1" smtClean="0"/>
              <a:t>Expand in existing 10 </a:t>
            </a:r>
            <a:r>
              <a:rPr lang="en-US" sz="1200" noProof="1"/>
              <a:t>Cities</a:t>
            </a:r>
          </a:p>
          <a:p>
            <a:pPr algn="just"/>
            <a:r>
              <a:rPr lang="en-US" sz="1200" noProof="1"/>
              <a:t>Target </a:t>
            </a:r>
            <a:r>
              <a:rPr lang="en-US" sz="1200" noProof="1" smtClean="0"/>
              <a:t>+30 </a:t>
            </a:r>
            <a:r>
              <a:rPr lang="en-US" sz="1200" noProof="1"/>
              <a:t>FL3 &amp; </a:t>
            </a:r>
            <a:r>
              <a:rPr lang="en-US" sz="1200" noProof="1" smtClean="0"/>
              <a:t>+35000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A5E10EE-BCA8-4BBC-AF4B-E86F68CA8F15}"/>
              </a:ext>
            </a:extLst>
          </p:cNvPr>
          <p:cNvSpPr txBox="1"/>
          <p:nvPr/>
        </p:nvSpPr>
        <p:spPr>
          <a:xfrm>
            <a:off x="6122994" y="4689769"/>
            <a:ext cx="43534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6"/>
                </a:solidFill>
              </a:rPr>
              <a:t>April 2021</a:t>
            </a:r>
          </a:p>
          <a:p>
            <a:pPr algn="just"/>
            <a:r>
              <a:rPr lang="en-US" sz="1200" noProof="1" smtClean="0"/>
              <a:t>Launch in 10 Cities</a:t>
            </a:r>
          </a:p>
          <a:p>
            <a:pPr algn="just"/>
            <a:r>
              <a:rPr lang="en-US" sz="1200" noProof="1" smtClean="0"/>
              <a:t>Target 50 FL3 &amp; 61250 FL4 Customers in Each City</a:t>
            </a:r>
            <a:endParaRPr lang="en-US" sz="1200" noProof="1"/>
          </a:p>
        </p:txBody>
      </p:sp>
      <p:sp>
        <p:nvSpPr>
          <p:cNvPr id="43" name="Freeform: Shape 93">
            <a:extLst>
              <a:ext uri="{FF2B5EF4-FFF2-40B4-BE49-F238E27FC236}">
                <a16:creationId xmlns="" xmlns:a16="http://schemas.microsoft.com/office/drawing/2014/main" id="{1874174E-54B5-40C4-A46D-CAB2289656B7}"/>
              </a:ext>
            </a:extLst>
          </p:cNvPr>
          <p:cNvSpPr/>
          <p:nvPr/>
        </p:nvSpPr>
        <p:spPr>
          <a:xfrm>
            <a:off x="4437755" y="5632899"/>
            <a:ext cx="528979" cy="529648"/>
          </a:xfrm>
          <a:custGeom>
            <a:avLst/>
            <a:gdLst>
              <a:gd name="connsiteX0" fmla="*/ 157458 w 561199"/>
              <a:gd name="connsiteY0" fmla="*/ 105683 h 561908"/>
              <a:gd name="connsiteX1" fmla="*/ 171643 w 561199"/>
              <a:gd name="connsiteY1" fmla="*/ 115612 h 561908"/>
              <a:gd name="connsiteX2" fmla="*/ 200722 w 561199"/>
              <a:gd name="connsiteY2" fmla="*/ 271648 h 561908"/>
              <a:gd name="connsiteX3" fmla="*/ 243278 w 561199"/>
              <a:gd name="connsiteY3" fmla="*/ 158877 h 561908"/>
              <a:gd name="connsiteX4" fmla="*/ 251789 w 561199"/>
              <a:gd name="connsiteY4" fmla="*/ 151075 h 561908"/>
              <a:gd name="connsiteX5" fmla="*/ 267392 w 561199"/>
              <a:gd name="connsiteY5" fmla="*/ 159586 h 561908"/>
              <a:gd name="connsiteX6" fmla="*/ 290088 w 561199"/>
              <a:gd name="connsiteY6" fmla="*/ 238313 h 561908"/>
              <a:gd name="connsiteX7" fmla="*/ 317040 w 561199"/>
              <a:gd name="connsiteY7" fmla="*/ 209234 h 561908"/>
              <a:gd name="connsiteX8" fmla="*/ 326260 w 561199"/>
              <a:gd name="connsiteY8" fmla="*/ 203560 h 561908"/>
              <a:gd name="connsiteX9" fmla="*/ 366687 w 561199"/>
              <a:gd name="connsiteY9" fmla="*/ 203560 h 561908"/>
              <a:gd name="connsiteX10" fmla="*/ 367397 w 561199"/>
              <a:gd name="connsiteY10" fmla="*/ 203560 h 561908"/>
              <a:gd name="connsiteX11" fmla="*/ 367397 w 561199"/>
              <a:gd name="connsiteY11" fmla="*/ 231930 h 561908"/>
              <a:gd name="connsiteX12" fmla="*/ 332643 w 561199"/>
              <a:gd name="connsiteY12" fmla="*/ 231930 h 561908"/>
              <a:gd name="connsiteX13" fmla="*/ 294344 w 561199"/>
              <a:gd name="connsiteY13" fmla="*/ 271648 h 561908"/>
              <a:gd name="connsiteX14" fmla="*/ 288670 w 561199"/>
              <a:gd name="connsiteY14" fmla="*/ 275194 h 561908"/>
              <a:gd name="connsiteX15" fmla="*/ 273066 w 561199"/>
              <a:gd name="connsiteY15" fmla="*/ 266683 h 561908"/>
              <a:gd name="connsiteX16" fmla="*/ 254626 w 561199"/>
              <a:gd name="connsiteY16" fmla="*/ 202850 h 561908"/>
              <a:gd name="connsiteX17" fmla="*/ 209233 w 561199"/>
              <a:gd name="connsiteY17" fmla="*/ 322005 h 561908"/>
              <a:gd name="connsiteX18" fmla="*/ 197176 w 561199"/>
              <a:gd name="connsiteY18" fmla="*/ 329806 h 561908"/>
              <a:gd name="connsiteX19" fmla="*/ 195758 w 561199"/>
              <a:gd name="connsiteY19" fmla="*/ 329806 h 561908"/>
              <a:gd name="connsiteX20" fmla="*/ 184410 w 561199"/>
              <a:gd name="connsiteY20" fmla="*/ 319877 h 561908"/>
              <a:gd name="connsiteX21" fmla="*/ 156040 w 561199"/>
              <a:gd name="connsiteY21" fmla="*/ 167388 h 561908"/>
              <a:gd name="connsiteX22" fmla="*/ 138308 w 561199"/>
              <a:gd name="connsiteY22" fmla="*/ 221291 h 561908"/>
              <a:gd name="connsiteX23" fmla="*/ 126251 w 561199"/>
              <a:gd name="connsiteY23" fmla="*/ 231930 h 561908"/>
              <a:gd name="connsiteX24" fmla="*/ 61709 w 561199"/>
              <a:gd name="connsiteY24" fmla="*/ 231930 h 561908"/>
              <a:gd name="connsiteX25" fmla="*/ 61709 w 561199"/>
              <a:gd name="connsiteY25" fmla="*/ 203560 h 561908"/>
              <a:gd name="connsiteX26" fmla="*/ 117031 w 561199"/>
              <a:gd name="connsiteY26" fmla="*/ 203560 h 561908"/>
              <a:gd name="connsiteX27" fmla="*/ 147529 w 561199"/>
              <a:gd name="connsiteY27" fmla="*/ 114194 h 561908"/>
              <a:gd name="connsiteX28" fmla="*/ 157458 w 561199"/>
              <a:gd name="connsiteY28" fmla="*/ 105683 h 561908"/>
              <a:gd name="connsiteX29" fmla="*/ 214198 w 561199"/>
              <a:gd name="connsiteY29" fmla="*/ 43978 h 561908"/>
              <a:gd name="connsiteX30" fmla="*/ 43978 w 561199"/>
              <a:gd name="connsiteY30" fmla="*/ 214198 h 561908"/>
              <a:gd name="connsiteX31" fmla="*/ 214198 w 561199"/>
              <a:gd name="connsiteY31" fmla="*/ 384419 h 561908"/>
              <a:gd name="connsiteX32" fmla="*/ 384419 w 561199"/>
              <a:gd name="connsiteY32" fmla="*/ 214198 h 561908"/>
              <a:gd name="connsiteX33" fmla="*/ 214198 w 561199"/>
              <a:gd name="connsiteY33" fmla="*/ 43978 h 561908"/>
              <a:gd name="connsiteX34" fmla="*/ 214198 w 561199"/>
              <a:gd name="connsiteY34" fmla="*/ 4 h 561908"/>
              <a:gd name="connsiteX35" fmla="*/ 426974 w 561199"/>
              <a:gd name="connsiteY35" fmla="*/ 214907 h 561908"/>
              <a:gd name="connsiteX36" fmla="*/ 383000 w 561199"/>
              <a:gd name="connsiteY36" fmla="*/ 343991 h 561908"/>
              <a:gd name="connsiteX37" fmla="*/ 414916 w 561199"/>
              <a:gd name="connsiteY37" fmla="*/ 375198 h 561908"/>
              <a:gd name="connsiteX38" fmla="*/ 458890 w 561199"/>
              <a:gd name="connsiteY38" fmla="*/ 388674 h 561908"/>
              <a:gd name="connsiteX39" fmla="*/ 546837 w 561199"/>
              <a:gd name="connsiteY39" fmla="*/ 477331 h 561908"/>
              <a:gd name="connsiteX40" fmla="*/ 546837 w 561199"/>
              <a:gd name="connsiteY40" fmla="*/ 547547 h 561908"/>
              <a:gd name="connsiteX41" fmla="*/ 476621 w 561199"/>
              <a:gd name="connsiteY41" fmla="*/ 547547 h 561908"/>
              <a:gd name="connsiteX42" fmla="*/ 387965 w 561199"/>
              <a:gd name="connsiteY42" fmla="*/ 458890 h 561908"/>
              <a:gd name="connsiteX43" fmla="*/ 374489 w 561199"/>
              <a:gd name="connsiteY43" fmla="*/ 414207 h 561908"/>
              <a:gd name="connsiteX44" fmla="*/ 343282 w 561199"/>
              <a:gd name="connsiteY44" fmla="*/ 383000 h 561908"/>
              <a:gd name="connsiteX45" fmla="*/ 212780 w 561199"/>
              <a:gd name="connsiteY45" fmla="*/ 426974 h 561908"/>
              <a:gd name="connsiteX46" fmla="*/ 4 w 561199"/>
              <a:gd name="connsiteY46" fmla="*/ 212780 h 561908"/>
              <a:gd name="connsiteX47" fmla="*/ 214198 w 561199"/>
              <a:gd name="connsiteY47" fmla="*/ 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1199" h="561908">
                <a:moveTo>
                  <a:pt x="157458" y="105683"/>
                </a:moveTo>
                <a:cubicBezTo>
                  <a:pt x="163841" y="104264"/>
                  <a:pt x="170225" y="108520"/>
                  <a:pt x="171643" y="115612"/>
                </a:cubicBezTo>
                <a:lnTo>
                  <a:pt x="200722" y="271648"/>
                </a:lnTo>
                <a:lnTo>
                  <a:pt x="243278" y="158877"/>
                </a:lnTo>
                <a:cubicBezTo>
                  <a:pt x="244696" y="154621"/>
                  <a:pt x="248242" y="152493"/>
                  <a:pt x="251789" y="151075"/>
                </a:cubicBezTo>
                <a:cubicBezTo>
                  <a:pt x="258172" y="148947"/>
                  <a:pt x="265264" y="153203"/>
                  <a:pt x="267392" y="159586"/>
                </a:cubicBezTo>
                <a:lnTo>
                  <a:pt x="290088" y="238313"/>
                </a:lnTo>
                <a:lnTo>
                  <a:pt x="317040" y="209234"/>
                </a:lnTo>
                <a:cubicBezTo>
                  <a:pt x="319168" y="206397"/>
                  <a:pt x="322714" y="204269"/>
                  <a:pt x="326260" y="203560"/>
                </a:cubicBezTo>
                <a:lnTo>
                  <a:pt x="366687" y="203560"/>
                </a:lnTo>
                <a:lnTo>
                  <a:pt x="367397" y="203560"/>
                </a:lnTo>
                <a:lnTo>
                  <a:pt x="367397" y="231930"/>
                </a:lnTo>
                <a:lnTo>
                  <a:pt x="332643" y="231930"/>
                </a:lnTo>
                <a:lnTo>
                  <a:pt x="294344" y="271648"/>
                </a:lnTo>
                <a:cubicBezTo>
                  <a:pt x="292925" y="273066"/>
                  <a:pt x="290797" y="274485"/>
                  <a:pt x="288670" y="275194"/>
                </a:cubicBezTo>
                <a:cubicBezTo>
                  <a:pt x="281577" y="277322"/>
                  <a:pt x="275194" y="273066"/>
                  <a:pt x="273066" y="266683"/>
                </a:cubicBezTo>
                <a:lnTo>
                  <a:pt x="254626" y="202850"/>
                </a:lnTo>
                <a:lnTo>
                  <a:pt x="209233" y="322005"/>
                </a:lnTo>
                <a:cubicBezTo>
                  <a:pt x="207106" y="326969"/>
                  <a:pt x="202141" y="329806"/>
                  <a:pt x="197176" y="329806"/>
                </a:cubicBezTo>
                <a:lnTo>
                  <a:pt x="195758" y="329806"/>
                </a:lnTo>
                <a:cubicBezTo>
                  <a:pt x="190084" y="329806"/>
                  <a:pt x="185119" y="325551"/>
                  <a:pt x="184410" y="319877"/>
                </a:cubicBezTo>
                <a:lnTo>
                  <a:pt x="156040" y="167388"/>
                </a:lnTo>
                <a:lnTo>
                  <a:pt x="138308" y="221291"/>
                </a:lnTo>
                <a:cubicBezTo>
                  <a:pt x="136890" y="226965"/>
                  <a:pt x="131925" y="231220"/>
                  <a:pt x="126251" y="231930"/>
                </a:cubicBezTo>
                <a:lnTo>
                  <a:pt x="61709" y="231930"/>
                </a:lnTo>
                <a:lnTo>
                  <a:pt x="61709" y="203560"/>
                </a:lnTo>
                <a:lnTo>
                  <a:pt x="117031" y="203560"/>
                </a:lnTo>
                <a:lnTo>
                  <a:pt x="147529" y="114194"/>
                </a:lnTo>
                <a:cubicBezTo>
                  <a:pt x="149656" y="109938"/>
                  <a:pt x="153203" y="106392"/>
                  <a:pt x="157458" y="105683"/>
                </a:cubicBezTo>
                <a:close/>
                <a:moveTo>
                  <a:pt x="214198" y="43978"/>
                </a:moveTo>
                <a:cubicBezTo>
                  <a:pt x="119868" y="43978"/>
                  <a:pt x="43978" y="119868"/>
                  <a:pt x="43978" y="214198"/>
                </a:cubicBezTo>
                <a:cubicBezTo>
                  <a:pt x="43978" y="308529"/>
                  <a:pt x="119868" y="384419"/>
                  <a:pt x="214198" y="384419"/>
                </a:cubicBezTo>
                <a:cubicBezTo>
                  <a:pt x="307819" y="384419"/>
                  <a:pt x="384419" y="307819"/>
                  <a:pt x="384419" y="214198"/>
                </a:cubicBezTo>
                <a:cubicBezTo>
                  <a:pt x="384419" y="119868"/>
                  <a:pt x="308529" y="43978"/>
                  <a:pt x="214198" y="43978"/>
                </a:cubicBezTo>
                <a:close/>
                <a:moveTo>
                  <a:pt x="214198" y="4"/>
                </a:moveTo>
                <a:cubicBezTo>
                  <a:pt x="331934" y="713"/>
                  <a:pt x="427683" y="96462"/>
                  <a:pt x="426974" y="214907"/>
                </a:cubicBezTo>
                <a:cubicBezTo>
                  <a:pt x="426974" y="261718"/>
                  <a:pt x="411370" y="307110"/>
                  <a:pt x="383000" y="343991"/>
                </a:cubicBezTo>
                <a:lnTo>
                  <a:pt x="414916" y="375198"/>
                </a:lnTo>
                <a:cubicBezTo>
                  <a:pt x="430520" y="371652"/>
                  <a:pt x="447542" y="377326"/>
                  <a:pt x="458890" y="388674"/>
                </a:cubicBezTo>
                <a:lnTo>
                  <a:pt x="546837" y="477331"/>
                </a:lnTo>
                <a:cubicBezTo>
                  <a:pt x="565987" y="496480"/>
                  <a:pt x="565987" y="528397"/>
                  <a:pt x="546837" y="547547"/>
                </a:cubicBezTo>
                <a:cubicBezTo>
                  <a:pt x="527687" y="566696"/>
                  <a:pt x="495771" y="566696"/>
                  <a:pt x="476621" y="547547"/>
                </a:cubicBezTo>
                <a:lnTo>
                  <a:pt x="387965" y="458890"/>
                </a:lnTo>
                <a:cubicBezTo>
                  <a:pt x="376617" y="446833"/>
                  <a:pt x="371652" y="430520"/>
                  <a:pt x="374489" y="414207"/>
                </a:cubicBezTo>
                <a:lnTo>
                  <a:pt x="343282" y="383000"/>
                </a:lnTo>
                <a:cubicBezTo>
                  <a:pt x="305692" y="411370"/>
                  <a:pt x="259590" y="426974"/>
                  <a:pt x="212780" y="426974"/>
                </a:cubicBezTo>
                <a:cubicBezTo>
                  <a:pt x="95044" y="426264"/>
                  <a:pt x="-705" y="330515"/>
                  <a:pt x="4" y="212780"/>
                </a:cubicBezTo>
                <a:cubicBezTo>
                  <a:pt x="713" y="95044"/>
                  <a:pt x="96462" y="-705"/>
                  <a:pt x="214198" y="4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44" name="Shape">
            <a:extLst>
              <a:ext uri="{FF2B5EF4-FFF2-40B4-BE49-F238E27FC236}">
                <a16:creationId xmlns="" xmlns:a16="http://schemas.microsoft.com/office/drawing/2014/main" id="{E76FACF1-C0C6-4CFA-8127-8AF7EBE6DA67}"/>
              </a:ext>
            </a:extLst>
          </p:cNvPr>
          <p:cNvSpPr/>
          <p:nvPr/>
        </p:nvSpPr>
        <p:spPr>
          <a:xfrm>
            <a:off x="1625571" y="1152513"/>
            <a:ext cx="6795701" cy="522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06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FED5D04-F590-4EE7-AE6E-CB470304DDD1}"/>
              </a:ext>
            </a:extLst>
          </p:cNvPr>
          <p:cNvSpPr txBox="1"/>
          <p:nvPr/>
        </p:nvSpPr>
        <p:spPr>
          <a:xfrm>
            <a:off x="8602696" y="1057256"/>
            <a:ext cx="3406426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rgbClr val="92D050"/>
                </a:solidFill>
              </a:rPr>
              <a:t>October 2023</a:t>
            </a:r>
            <a:endParaRPr lang="en-US" sz="900" b="1" noProof="1">
              <a:solidFill>
                <a:srgbClr val="92D050"/>
              </a:solidFill>
            </a:endParaRPr>
          </a:p>
          <a:p>
            <a:pPr algn="just"/>
            <a:r>
              <a:rPr lang="en-US" sz="1200" noProof="1"/>
              <a:t>Expand in existing 10 Cities</a:t>
            </a:r>
          </a:p>
          <a:p>
            <a:pPr algn="just"/>
            <a:r>
              <a:rPr lang="en-US" sz="1200" noProof="1" smtClean="0"/>
              <a:t>Target </a:t>
            </a:r>
            <a:r>
              <a:rPr lang="en-US" sz="1200" noProof="1"/>
              <a:t>+30 FL3 &amp; +40000 FL4 Customers in Each City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82674" y="5620100"/>
            <a:ext cx="191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Initial Phase</a:t>
            </a:r>
            <a:endParaRPr 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5935" y="5820229"/>
            <a:ext cx="422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Company Registration – July 2020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Launch App	  – October 2020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Copyright		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</a:rPr>
              <a:t> – </a:t>
            </a:r>
            <a:r>
              <a:rPr lang="en-US" sz="1600" b="1" dirty="0">
                <a:solidFill>
                  <a:srgbClr val="7030A0"/>
                </a:solidFill>
              </a:rPr>
              <a:t>October </a:t>
            </a:r>
            <a:r>
              <a:rPr lang="en-US" sz="1600" b="1" dirty="0" smtClean="0">
                <a:solidFill>
                  <a:srgbClr val="7030A0"/>
                </a:solidFill>
              </a:rPr>
              <a:t>2020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6719850" y="5533196"/>
            <a:ext cx="123185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6642433" y="5691567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>
            <a:off x="3525028" y="1267056"/>
            <a:ext cx="1719386" cy="52322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400" noProof="1" smtClean="0">
                <a:solidFill>
                  <a:srgbClr val="FFFF00"/>
                </a:solidFill>
              </a:rPr>
              <a:t>2000 FL3 members</a:t>
            </a:r>
          </a:p>
          <a:p>
            <a:pPr algn="just"/>
            <a:r>
              <a:rPr lang="en-US" sz="1400" noProof="1" smtClean="0">
                <a:solidFill>
                  <a:srgbClr val="FFFF00"/>
                </a:solidFill>
              </a:rPr>
              <a:t>2.45Lacs FL4 members</a:t>
            </a:r>
            <a:endParaRPr lang="en-US" sz="1400" noProof="1">
              <a:solidFill>
                <a:srgbClr val="FFFF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>
            <a:off x="3529312" y="2061303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1700 FL3 members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2.05Lacs FL4 members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>
            <a:off x="3531050" y="2766653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1400 FL3 members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1.65Lacs FL4 members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280957">
            <a:off x="3276761" y="3168988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1100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1.3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320810">
            <a:off x="3306960" y="4100585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800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90 Thousand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rot="16200000" flipH="1">
            <a:off x="6642426" y="5901118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Rounded Rectangle 21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BoozeShare</a:t>
            </a:r>
            <a:r>
              <a:rPr lang="en-US" dirty="0" smtClean="0">
                <a:solidFill>
                  <a:srgbClr val="002060"/>
                </a:solidFill>
              </a:rPr>
              <a:t> Hangout for close friends &amp; family &amp; personalized theme based offers, events &amp; alerting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Multi-tier membership with range of features as remote connect, year-end party, hotel booking etc.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Patent, Sponsored Event Services, E-KYC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Pricing diversification, Pan-India launch, Integration with other popular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Data science &amp; </a:t>
            </a:r>
            <a:r>
              <a:rPr lang="en-US" dirty="0" smtClean="0">
                <a:solidFill>
                  <a:srgbClr val="002060"/>
                </a:solidFill>
              </a:rPr>
              <a:t>analytics, Supply-chain services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Streaming services, Overseas launch, Integration with other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FL3 appraisal &amp; customer rating, FLXC support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816" y="1075623"/>
            <a:ext cx="8349326" cy="460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74473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74473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71616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70663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716162"/>
            <a:ext cx="23336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7964</TotalTime>
  <Words>538</Words>
  <Application>Microsoft Office PowerPoint</Application>
  <PresentationFormat>Widescreen</PresentationFormat>
  <Paragraphs>114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61</cp:revision>
  <dcterms:created xsi:type="dcterms:W3CDTF">2020-06-12T02:29:26Z</dcterms:created>
  <dcterms:modified xsi:type="dcterms:W3CDTF">2020-06-17T15:52:44Z</dcterms:modified>
</cp:coreProperties>
</file>