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73" r:id="rId5"/>
    <p:sldId id="275" r:id="rId6"/>
    <p:sldId id="269" r:id="rId7"/>
    <p:sldId id="268" r:id="rId8"/>
    <p:sldId id="260" r:id="rId9"/>
    <p:sldId id="261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Project Finances</a:t>
            </a:r>
            <a:endParaRPr lang="en-US" dirty="0"/>
          </a:p>
        </c:rich>
      </c:tx>
      <c:layout>
        <c:manualLayout>
          <c:xMode val="edge"/>
          <c:yMode val="edge"/>
          <c:x val="0.3445155839895013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Cost (Crore)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dPt>
          <c:dLbls>
            <c:dLbl>
              <c:idx val="0"/>
              <c:layout>
                <c:manualLayout>
                  <c:x val="-0.22562253937007881"/>
                  <c:y val="8.339812992125984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Phase 1</a:t>
                    </a:r>
                  </a:p>
                  <a:p>
                    <a:fld id="{840AFD84-E39C-4ABE-BB34-99D7A6D4A086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23621161417322842"/>
                  <c:y val="-0.3055386318897638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Phase 2</a:t>
                    </a:r>
                  </a:p>
                  <a:p>
                    <a:fld id="{79EF2F58-CDD5-44C3-B267-03431914E884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24664550524934378"/>
                  <c:y val="5.536737204724409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Phase</a:t>
                    </a:r>
                    <a:r>
                      <a:rPr lang="en-US" baseline="0" dirty="0" smtClean="0">
                        <a:solidFill>
                          <a:schemeClr val="tx1"/>
                        </a:solidFill>
                      </a:rPr>
                      <a:t> 3</a:t>
                    </a:r>
                  </a:p>
                  <a:p>
                    <a:fld id="{E7201EEA-1189-4D59-B72C-BF2E660A7869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Crore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85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40E12-FF09-4E0C-A152-1309DFA6FBA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A6A51E-D6FE-4E92-9C25-287B9BE87A2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08D41FD-9369-43A6-8B75-D1A7CA7D6C21}" type="parTrans" cxnId="{9E1D7FDB-D871-483F-9041-5B026CA99971}">
      <dgm:prSet/>
      <dgm:spPr/>
      <dgm:t>
        <a:bodyPr/>
        <a:lstStyle/>
        <a:p>
          <a:endParaRPr lang="en-US"/>
        </a:p>
      </dgm:t>
    </dgm:pt>
    <dgm:pt modelId="{4676213C-1A23-4510-BDE7-6A50836063B7}" type="sibTrans" cxnId="{9E1D7FDB-D871-483F-9041-5B026CA9997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58BF42B-256B-41A5-89A2-6F7A04A31F36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3D13574-8F9E-4F8E-9339-057033560FD9}" type="parTrans" cxnId="{131E90DF-E59B-4E06-B766-95726616DAE6}">
      <dgm:prSet/>
      <dgm:spPr/>
      <dgm:t>
        <a:bodyPr/>
        <a:lstStyle/>
        <a:p>
          <a:endParaRPr lang="en-US"/>
        </a:p>
      </dgm:t>
    </dgm:pt>
    <dgm:pt modelId="{3BD835A6-2B37-450F-AFC5-735096A3C626}" type="sibTrans" cxnId="{131E90DF-E59B-4E06-B766-95726616DAE6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278778E4-F250-4E44-A614-E7E924B348EC}" type="pres">
      <dgm:prSet presAssocID="{8A040E12-FF09-4E0C-A152-1309DFA6FBA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6B35F-B6E4-4FF4-8401-55555105C312}" type="pres">
      <dgm:prSet presAssocID="{31A6A51E-D6FE-4E92-9C25-287B9BE87A21}" presName="node" presStyleLbl="node1" presStyleIdx="0" presStyleCnt="2" custScaleX="31075" custScaleY="47808" custRadScaleRad="95076" custRadScaleInc="-29309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0881554-228D-4611-9206-E8370AE8921A}" type="pres">
      <dgm:prSet presAssocID="{31A6A51E-D6FE-4E92-9C25-287B9BE87A21}" presName="spNode" presStyleCnt="0"/>
      <dgm:spPr/>
    </dgm:pt>
    <dgm:pt modelId="{8FCCEFE9-780C-4909-A85E-E25B2535AA3B}" type="pres">
      <dgm:prSet presAssocID="{4676213C-1A23-4510-BDE7-6A50836063B7}" presName="sibTrans" presStyleLbl="sibTrans1D1" presStyleIdx="0" presStyleCnt="2"/>
      <dgm:spPr/>
      <dgm:t>
        <a:bodyPr/>
        <a:lstStyle/>
        <a:p>
          <a:endParaRPr lang="en-US"/>
        </a:p>
      </dgm:t>
    </dgm:pt>
    <dgm:pt modelId="{8FB0430E-5F68-4525-90CA-CF2BD54E8003}" type="pres">
      <dgm:prSet presAssocID="{258BF42B-256B-41A5-89A2-6F7A04A31F36}" presName="node" presStyleLbl="node1" presStyleIdx="1" presStyleCnt="2" custScaleX="31075" custScaleY="47808" custRadScaleRad="104549" custRadScaleInc="-29996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C90B1D2-C470-4C76-98EF-E54141E0F0F2}" type="pres">
      <dgm:prSet presAssocID="{258BF42B-256B-41A5-89A2-6F7A04A31F36}" presName="spNode" presStyleCnt="0"/>
      <dgm:spPr/>
    </dgm:pt>
    <dgm:pt modelId="{C52D3A82-0DAE-42D0-9E41-949D3C04FF9F}" type="pres">
      <dgm:prSet presAssocID="{3BD835A6-2B37-450F-AFC5-735096A3C626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9AE3A42E-EBDC-4600-9D10-63FF3B07A35D}" type="presOf" srcId="{31A6A51E-D6FE-4E92-9C25-287B9BE87A21}" destId="{83C6B35F-B6E4-4FF4-8401-55555105C312}" srcOrd="0" destOrd="0" presId="urn:microsoft.com/office/officeart/2005/8/layout/cycle6"/>
    <dgm:cxn modelId="{01D2EB77-4998-47A2-9490-98884A6C624B}" type="presOf" srcId="{8A040E12-FF09-4E0C-A152-1309DFA6FBA9}" destId="{278778E4-F250-4E44-A614-E7E924B348EC}" srcOrd="0" destOrd="0" presId="urn:microsoft.com/office/officeart/2005/8/layout/cycle6"/>
    <dgm:cxn modelId="{39FA2C40-D1F6-45F7-BB97-22C356D52308}" type="presOf" srcId="{3BD835A6-2B37-450F-AFC5-735096A3C626}" destId="{C52D3A82-0DAE-42D0-9E41-949D3C04FF9F}" srcOrd="0" destOrd="0" presId="urn:microsoft.com/office/officeart/2005/8/layout/cycle6"/>
    <dgm:cxn modelId="{9E1D7FDB-D871-483F-9041-5B026CA99971}" srcId="{8A040E12-FF09-4E0C-A152-1309DFA6FBA9}" destId="{31A6A51E-D6FE-4E92-9C25-287B9BE87A21}" srcOrd="0" destOrd="0" parTransId="{E08D41FD-9369-43A6-8B75-D1A7CA7D6C21}" sibTransId="{4676213C-1A23-4510-BDE7-6A50836063B7}"/>
    <dgm:cxn modelId="{131E90DF-E59B-4E06-B766-95726616DAE6}" srcId="{8A040E12-FF09-4E0C-A152-1309DFA6FBA9}" destId="{258BF42B-256B-41A5-89A2-6F7A04A31F36}" srcOrd="1" destOrd="0" parTransId="{23D13574-8F9E-4F8E-9339-057033560FD9}" sibTransId="{3BD835A6-2B37-450F-AFC5-735096A3C626}"/>
    <dgm:cxn modelId="{B94E1EF0-6658-4DB2-912B-2289D132B953}" type="presOf" srcId="{4676213C-1A23-4510-BDE7-6A50836063B7}" destId="{8FCCEFE9-780C-4909-A85E-E25B2535AA3B}" srcOrd="0" destOrd="0" presId="urn:microsoft.com/office/officeart/2005/8/layout/cycle6"/>
    <dgm:cxn modelId="{686D642B-F4EB-4AD8-9E20-EFAD93BD9157}" type="presOf" srcId="{258BF42B-256B-41A5-89A2-6F7A04A31F36}" destId="{8FB0430E-5F68-4525-90CA-CF2BD54E8003}" srcOrd="0" destOrd="0" presId="urn:microsoft.com/office/officeart/2005/8/layout/cycle6"/>
    <dgm:cxn modelId="{69DFC9B7-5E8D-42A0-8677-60CFCAF6CA25}" type="presParOf" srcId="{278778E4-F250-4E44-A614-E7E924B348EC}" destId="{83C6B35F-B6E4-4FF4-8401-55555105C312}" srcOrd="0" destOrd="0" presId="urn:microsoft.com/office/officeart/2005/8/layout/cycle6"/>
    <dgm:cxn modelId="{A30E4A02-95E1-4D58-A49A-748357BBF601}" type="presParOf" srcId="{278778E4-F250-4E44-A614-E7E924B348EC}" destId="{70881554-228D-4611-9206-E8370AE8921A}" srcOrd="1" destOrd="0" presId="urn:microsoft.com/office/officeart/2005/8/layout/cycle6"/>
    <dgm:cxn modelId="{0EE4DBE1-44F0-4EC8-A44D-7074B641C4D3}" type="presParOf" srcId="{278778E4-F250-4E44-A614-E7E924B348EC}" destId="{8FCCEFE9-780C-4909-A85E-E25B2535AA3B}" srcOrd="2" destOrd="0" presId="urn:microsoft.com/office/officeart/2005/8/layout/cycle6"/>
    <dgm:cxn modelId="{03C6472E-EA91-488E-BA25-273F04B03D64}" type="presParOf" srcId="{278778E4-F250-4E44-A614-E7E924B348EC}" destId="{8FB0430E-5F68-4525-90CA-CF2BD54E8003}" srcOrd="3" destOrd="0" presId="urn:microsoft.com/office/officeart/2005/8/layout/cycle6"/>
    <dgm:cxn modelId="{B0ACD02C-A1C2-4E79-B8A5-9A0DFDDBB5AA}" type="presParOf" srcId="{278778E4-F250-4E44-A614-E7E924B348EC}" destId="{CC90B1D2-C470-4C76-98EF-E54141E0F0F2}" srcOrd="4" destOrd="0" presId="urn:microsoft.com/office/officeart/2005/8/layout/cycle6"/>
    <dgm:cxn modelId="{E6FDCF38-1CA9-45D6-83A1-2117D4E2A9E1}" type="presParOf" srcId="{278778E4-F250-4E44-A614-E7E924B348EC}" destId="{C52D3A82-0DAE-42D0-9E41-949D3C04FF9F}" srcOrd="5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6B35F-B6E4-4FF4-8401-55555105C312}">
      <dsp:nvSpPr>
        <dsp:cNvPr id="0" name=""/>
        <dsp:cNvSpPr/>
      </dsp:nvSpPr>
      <dsp:spPr>
        <a:xfrm>
          <a:off x="4113855" y="1691754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4245656" y="1823556"/>
        <a:ext cx="636390" cy="636394"/>
      </dsp:txXfrm>
    </dsp:sp>
    <dsp:sp modelId="{8FCCEFE9-780C-4909-A85E-E25B2535AA3B}">
      <dsp:nvSpPr>
        <dsp:cNvPr id="0" name=""/>
        <dsp:cNvSpPr/>
      </dsp:nvSpPr>
      <dsp:spPr>
        <a:xfrm>
          <a:off x="1370007" y="420592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3079876" y="2199295"/>
              </a:moveTo>
              <a:arcTo wR="1598531" hR="1598531" stAng="1324510" swAng="840202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0430E-5F68-4525-90CA-CF2BD54E8003}">
      <dsp:nvSpPr>
        <dsp:cNvPr id="0" name=""/>
        <dsp:cNvSpPr/>
      </dsp:nvSpPr>
      <dsp:spPr>
        <a:xfrm>
          <a:off x="926755" y="1581335"/>
          <a:ext cx="899992" cy="8999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1058556" y="1713137"/>
        <a:ext cx="636390" cy="636394"/>
      </dsp:txXfrm>
    </dsp:sp>
    <dsp:sp modelId="{C52D3A82-0DAE-42D0-9E41-949D3C04FF9F}">
      <dsp:nvSpPr>
        <dsp:cNvPr id="0" name=""/>
        <dsp:cNvSpPr/>
      </dsp:nvSpPr>
      <dsp:spPr>
        <a:xfrm>
          <a:off x="1370947" y="443128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76904" y="1108679"/>
              </a:moveTo>
              <a:arcTo wR="1598531" hR="1598531" stAng="11870684" swAng="890417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0.80357</cdr:x>
      <cdr:y>0.1121</cdr:y>
    </cdr:from>
    <cdr:to>
      <cdr:x>0.92976</cdr:x>
      <cdr:y>0.17281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98571" y="455568"/>
          <a:ext cx="769258" cy="246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 smtClean="0"/>
            <a:t>2020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0.7881</cdr:x>
      <cdr:y>0.87755</cdr:y>
    </cdr:from>
    <cdr:to>
      <cdr:x>0.91429</cdr:x>
      <cdr:y>0.93827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804228" y="3566370"/>
          <a:ext cx="769258" cy="2467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 smtClean="0"/>
            <a:t>2021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CD06-CB7E-4102-B36F-862E7653A155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EB06-3CFA-4021-A153-6FE4FBF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Booze Share – An Innovation, On The Rocks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3" y="1089649"/>
            <a:ext cx="8563634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NHAI Support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224" y="1429719"/>
            <a:ext cx="8054788" cy="275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8" lvl="3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defRPr/>
            </a:pPr>
            <a:r>
              <a:rPr lang="en-US" dirty="0" smtClean="0"/>
              <a:t>To accelerate implementation of this program, a support model is also requested NHAI, as: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POD installation space at all national Toll Plazas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POD installation space next to Toll Ahead sign boards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Space on over-bridges, for possible future extension of PODs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20KVA electricity supply line (to be paid for &amp; maintained by project team)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 smtClean="0"/>
              <a:t>POD &amp; electricity line access to AMC contract vendor for maintenance purposes</a:t>
            </a:r>
          </a:p>
        </p:txBody>
      </p:sp>
    </p:spTree>
    <p:extLst>
      <p:ext uri="{BB962C8B-B14F-4D97-AF65-F5344CB8AC3E}">
        <p14:creationId xmlns:p14="http://schemas.microsoft.com/office/powerpoint/2010/main" val="26422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Q &amp; A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0" y="1274011"/>
            <a:ext cx="8235313" cy="46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Executive Summary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73" y="1057089"/>
            <a:ext cx="856908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sz="2000" dirty="0"/>
              <a:t>The objective of this presentation is to </a:t>
            </a:r>
            <a:r>
              <a:rPr lang="en-US" sz="2000" dirty="0" smtClean="0"/>
              <a:t>propose building a national </a:t>
            </a:r>
            <a:r>
              <a:rPr lang="en-US" sz="2000" dirty="0"/>
              <a:t>infrastructure of mass communication, provisioned via network of </a:t>
            </a:r>
            <a:r>
              <a:rPr lang="en-US" sz="2000" dirty="0" smtClean="0"/>
              <a:t>LED wall based </a:t>
            </a:r>
            <a:r>
              <a:rPr lang="en-US" sz="2000" dirty="0"/>
              <a:t>point of </a:t>
            </a:r>
            <a:r>
              <a:rPr lang="en-US" sz="2000" dirty="0" smtClean="0"/>
              <a:t>displays (POD), </a:t>
            </a:r>
            <a:r>
              <a:rPr lang="en-US" sz="2000" dirty="0"/>
              <a:t>installed across pan-India </a:t>
            </a:r>
            <a:r>
              <a:rPr lang="en-US" sz="2000" dirty="0" smtClean="0"/>
              <a:t>roadway toll station.</a:t>
            </a:r>
            <a:endParaRPr lang="en-US" sz="2000" dirty="0"/>
          </a:p>
          <a:p>
            <a:pPr marL="46038" lvl="3" defTabSz="969963" eaLnBrk="0" hangingPunct="0">
              <a:spcBef>
                <a:spcPct val="20000"/>
              </a:spcBef>
              <a:buSzPct val="125000"/>
              <a:defRPr/>
            </a:pPr>
            <a:endParaRPr lang="en-US" sz="2000" dirty="0"/>
          </a:p>
          <a:p>
            <a:pPr marL="268288" lvl="3" indent="-222250" defTabSz="969963" eaLnBrk="0" hangingPunct="0">
              <a:spcBef>
                <a:spcPct val="20000"/>
              </a:spcBef>
              <a:buSzPct val="125000"/>
              <a:buBlip>
                <a:blip r:embed="rId2"/>
              </a:buBlip>
              <a:defRPr/>
            </a:pPr>
            <a:r>
              <a:rPr lang="en-US" sz="2000" dirty="0"/>
              <a:t>Through the course of this presentation, we aspire to demonstrate how the best in class &amp; multi-purpose visual media displays would provide a variety of flexible benefits to NHAI and </a:t>
            </a:r>
            <a:r>
              <a:rPr lang="en-US" sz="2000" dirty="0" smtClean="0"/>
              <a:t>our project detail for successful execution.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" y="3722006"/>
            <a:ext cx="8753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Body of Work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33403" y="1242211"/>
            <a:ext cx="6081486" cy="20350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>
                <a:solidFill>
                  <a:schemeClr val="tx1"/>
                </a:solidFill>
              </a:rPr>
              <a:t>Installation of </a:t>
            </a:r>
            <a:r>
              <a:rPr lang="en-US" dirty="0" smtClean="0">
                <a:solidFill>
                  <a:schemeClr val="tx1"/>
                </a:solidFill>
              </a:rPr>
              <a:t>18x12ft </a:t>
            </a:r>
            <a:r>
              <a:rPr lang="en-US" dirty="0">
                <a:solidFill>
                  <a:schemeClr val="tx1"/>
                </a:solidFill>
              </a:rPr>
              <a:t>LED Point of Displays (POD) </a:t>
            </a:r>
            <a:r>
              <a:rPr lang="en-US" dirty="0" smtClean="0">
                <a:solidFill>
                  <a:schemeClr val="tx1"/>
                </a:solidFill>
              </a:rPr>
              <a:t>at Toll stations </a:t>
            </a:r>
            <a:r>
              <a:rPr lang="en-US" dirty="0">
                <a:solidFill>
                  <a:schemeClr val="tx1"/>
                </a:solidFill>
              </a:rPr>
              <a:t>on national </a:t>
            </a:r>
            <a:r>
              <a:rPr lang="en-US" dirty="0" smtClean="0">
                <a:solidFill>
                  <a:schemeClr val="tx1"/>
                </a:solidFill>
              </a:rPr>
              <a:t>roads, </a:t>
            </a:r>
            <a:r>
              <a:rPr lang="en-US" dirty="0">
                <a:solidFill>
                  <a:schemeClr val="tx1"/>
                </a:solidFill>
              </a:rPr>
              <a:t>including expressways, </a:t>
            </a:r>
            <a:r>
              <a:rPr lang="en-US" dirty="0" smtClean="0">
                <a:solidFill>
                  <a:schemeClr val="tx1"/>
                </a:solidFill>
              </a:rPr>
              <a:t>national &amp; state </a:t>
            </a:r>
            <a:r>
              <a:rPr lang="en-US" dirty="0">
                <a:solidFill>
                  <a:schemeClr val="tx1"/>
                </a:solidFill>
              </a:rPr>
              <a:t>highways and intra-city </a:t>
            </a:r>
            <a:r>
              <a:rPr lang="en-US" dirty="0" smtClean="0">
                <a:solidFill>
                  <a:schemeClr val="tx1"/>
                </a:solidFill>
              </a:rPr>
              <a:t>roadways.</a:t>
            </a:r>
            <a:endParaRPr lang="en-US" dirty="0">
              <a:solidFill>
                <a:schemeClr val="tx1"/>
              </a:solidFill>
            </a:endParaRP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dirty="0">
                <a:solidFill>
                  <a:schemeClr val="tx1"/>
                </a:solidFill>
              </a:rPr>
              <a:t>All existing 550+ Toll stations to be equipped with the PODs, with additional flexibility to promptly install screens on new/under-development toll stations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76285" y="3918477"/>
            <a:ext cx="6364514" cy="20537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POD will be designed to play video streams, motion pictures, still images &amp; scrolling text and will be installed </a:t>
            </a:r>
            <a:r>
              <a:rPr lang="en-US" dirty="0" smtClean="0">
                <a:solidFill>
                  <a:schemeClr val="tx1"/>
                </a:solidFill>
              </a:rPr>
              <a:t>on top of  </a:t>
            </a:r>
            <a:r>
              <a:rPr lang="en-US" dirty="0">
                <a:solidFill>
                  <a:schemeClr val="tx1"/>
                </a:solidFill>
              </a:rPr>
              <a:t>18-20 feet </a:t>
            </a:r>
            <a:r>
              <a:rPr lang="en-US" dirty="0" smtClean="0">
                <a:solidFill>
                  <a:schemeClr val="tx1"/>
                </a:solidFill>
              </a:rPr>
              <a:t>high platform, </a:t>
            </a:r>
            <a:r>
              <a:rPr lang="en-US" dirty="0">
                <a:solidFill>
                  <a:schemeClr val="tx1"/>
                </a:solidFill>
              </a:rPr>
              <a:t>for clear visibility </a:t>
            </a:r>
            <a:r>
              <a:rPr lang="en-US" dirty="0" err="1">
                <a:solidFill>
                  <a:schemeClr val="tx1"/>
                </a:solidFill>
              </a:rPr>
              <a:t>upto</a:t>
            </a:r>
            <a:r>
              <a:rPr lang="en-US" dirty="0">
                <a:solidFill>
                  <a:schemeClr val="tx1"/>
                </a:solidFill>
              </a:rPr>
              <a:t> 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All PODs will be centrally managed from a control room, with recovery systems for business continuity during </a:t>
            </a:r>
            <a:r>
              <a:rPr lang="en-US" dirty="0" smtClean="0">
                <a:solidFill>
                  <a:schemeClr val="tx1"/>
                </a:solidFill>
              </a:rPr>
              <a:t>any unplanned outages.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429719"/>
            <a:ext cx="1911367" cy="14841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78" y="4238773"/>
            <a:ext cx="2096728" cy="13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Details of Hardware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872" y="1206251"/>
            <a:ext cx="8490516" cy="271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  <a:defRPr/>
            </a:pPr>
            <a:r>
              <a:rPr lang="en-US" sz="1700" dirty="0"/>
              <a:t>Bigger column diameter - 200 mm,  Smaller column diameter - 150 mm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Both columns will be connected by flanges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Final column will be mounted on concrete base by anchor bolts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Column will be supported by two C-channel from opposite sides to cater for wind load</a:t>
            </a:r>
          </a:p>
          <a:p>
            <a:pPr marL="268288" lvl="3" indent="-222250" algn="just" defTabSz="969963" eaLnBrk="0" hangingPunct="0">
              <a:spcBef>
                <a:spcPts val="300"/>
              </a:spcBef>
              <a:spcAft>
                <a:spcPts val="300"/>
              </a:spcAft>
              <a:buSzPct val="125000"/>
              <a:buBlip>
                <a:blip r:embed="rId2"/>
              </a:buBlip>
            </a:pPr>
            <a:r>
              <a:rPr lang="en-US" sz="1700" dirty="0"/>
              <a:t>C- channel frame will be mounted on top of column to support digital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3 column supports are required for 12ft x 18ft advertising board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sz="1700" dirty="0"/>
              <a:t>Oil &amp; Radium painted surface finish (All seasons + night vision + lifespan 10 years)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66147" y="4172874"/>
          <a:ext cx="7119110" cy="18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555"/>
                <a:gridCol w="3559555"/>
              </a:tblGrid>
              <a:tr h="3682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Artefact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</a:t>
                      </a:r>
                      <a:endParaRPr lang="en-US" sz="1600" dirty="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smtClean="0"/>
                        <a:t>Fabrication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 Days</a:t>
                      </a:r>
                      <a:endParaRPr lang="en-US" sz="160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smtClean="0"/>
                        <a:t>Installation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Day</a:t>
                      </a:r>
                      <a:endParaRPr lang="en-US" sz="1600" dirty="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Foundation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 Days</a:t>
                      </a:r>
                      <a:endParaRPr lang="en-US" sz="1600"/>
                    </a:p>
                  </a:txBody>
                  <a:tcPr/>
                </a:tc>
              </a:tr>
              <a:tr h="368290">
                <a:tc>
                  <a:txBody>
                    <a:bodyPr/>
                    <a:lstStyle/>
                    <a:p>
                      <a:r>
                        <a:rPr lang="fr-FR" sz="1600" smtClean="0"/>
                        <a:t>Phase 1 implementation (150 locations)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 100 Days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305973" y="290241"/>
            <a:ext cx="872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Installation of Hardware and Software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8821" y="1063952"/>
            <a:ext cx="8490516" cy="484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LED </a:t>
            </a:r>
            <a:r>
              <a:rPr lang="en-US" dirty="0"/>
              <a:t>Grid display will be integrated with a controller which will be attached to a processor which will run the software for the content of desired </a:t>
            </a:r>
            <a:r>
              <a:rPr lang="en-US" dirty="0" smtClean="0"/>
              <a:t>choice.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Processor </a:t>
            </a:r>
            <a:r>
              <a:rPr lang="en-US" dirty="0"/>
              <a:t>will have a internet connectivity which will upload the content to the desired location, content will be software </a:t>
            </a:r>
            <a:r>
              <a:rPr lang="en-US" dirty="0" smtClean="0"/>
              <a:t>driven.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Software </a:t>
            </a:r>
            <a:r>
              <a:rPr lang="en-US" dirty="0"/>
              <a:t>will have the ability to change the content from the </a:t>
            </a:r>
            <a:r>
              <a:rPr lang="en-US" dirty="0" smtClean="0"/>
              <a:t>control room. It will have flexibility to dynamically display the content automatically, during required timings.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Content </a:t>
            </a:r>
            <a:r>
              <a:rPr lang="en-US" dirty="0"/>
              <a:t>will be designed in such a way that the commuter will be able to view it from a distance of about </a:t>
            </a:r>
            <a:r>
              <a:rPr lang="en-US" dirty="0" smtClean="0"/>
              <a:t>150 meters.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Power backup can be provided </a:t>
            </a:r>
            <a:r>
              <a:rPr lang="en-US" dirty="0"/>
              <a:t>by </a:t>
            </a:r>
            <a:r>
              <a:rPr lang="en-US" dirty="0" smtClean="0"/>
              <a:t>diesel generator &amp; surpassed </a:t>
            </a:r>
            <a:r>
              <a:rPr lang="en-US" dirty="0"/>
              <a:t>with </a:t>
            </a:r>
            <a:r>
              <a:rPr lang="en-US" dirty="0" smtClean="0"/>
              <a:t>UPS </a:t>
            </a:r>
            <a:r>
              <a:rPr lang="en-US" dirty="0"/>
              <a:t>of </a:t>
            </a:r>
            <a:r>
              <a:rPr lang="en-US" dirty="0" smtClean="0"/>
              <a:t>correct wattage.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Bespoke </a:t>
            </a:r>
            <a:r>
              <a:rPr lang="en-US" dirty="0"/>
              <a:t>software to run on all </a:t>
            </a:r>
            <a:r>
              <a:rPr lang="en-US" dirty="0" smtClean="0"/>
              <a:t>stand </a:t>
            </a:r>
            <a:r>
              <a:rPr lang="en-US" dirty="0"/>
              <a:t>alone systems powered through a powerful quad core processor </a:t>
            </a:r>
            <a:r>
              <a:rPr lang="en-US" dirty="0" smtClean="0"/>
              <a:t>to play media.</a:t>
            </a:r>
          </a:p>
          <a:p>
            <a:pPr marL="268288" lvl="3" indent="-222250" algn="just" defTabSz="969963" eaLnBrk="0" hangingPunct="0">
              <a:spcBef>
                <a:spcPct val="20000"/>
              </a:spcBef>
              <a:spcAft>
                <a:spcPts val="700"/>
              </a:spcAft>
              <a:buSzPct val="125000"/>
              <a:buBlip>
                <a:blip r:embed="rId2"/>
              </a:buBlip>
            </a:pPr>
            <a:r>
              <a:rPr lang="en-US" dirty="0" smtClean="0"/>
              <a:t>Software WILL be </a:t>
            </a:r>
            <a:r>
              <a:rPr lang="en-US" dirty="0"/>
              <a:t>remotely operated on for individual </a:t>
            </a:r>
            <a:r>
              <a:rPr lang="en-US" dirty="0" smtClean="0"/>
              <a:t>machines or mobile applications and will be broadcasted to all PODs across India </a:t>
            </a:r>
            <a:r>
              <a:rPr lang="en-US" dirty="0"/>
              <a:t>through internet </a:t>
            </a:r>
            <a:r>
              <a:rPr lang="en-US" dirty="0" smtClean="0"/>
              <a:t>connectivity.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End to End Infrastructure</a:t>
            </a:r>
            <a:endParaRPr lang="en-US" sz="27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45" y="1038813"/>
            <a:ext cx="1519517" cy="1508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65" y="2890015"/>
            <a:ext cx="792279" cy="7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404" y="2824094"/>
            <a:ext cx="1263415" cy="845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015" y="2862454"/>
            <a:ext cx="1906425" cy="826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55" y="2397971"/>
            <a:ext cx="319444" cy="53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16" y="3387770"/>
            <a:ext cx="761722" cy="1069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59" y="4709340"/>
            <a:ext cx="1314835" cy="90394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151529" y="1756686"/>
            <a:ext cx="0" cy="3404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528538" y="5161314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528538" y="2665371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28538" y="3919843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09" y="1196889"/>
            <a:ext cx="1434224" cy="107889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H="1">
            <a:off x="1528538" y="1756686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51529" y="3302620"/>
            <a:ext cx="643163" cy="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356469" y="3278118"/>
            <a:ext cx="1095797" cy="5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691088" y="3252212"/>
            <a:ext cx="62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3" idx="0"/>
          </p:cNvCxnSpPr>
          <p:nvPr/>
        </p:nvCxnSpPr>
        <p:spPr>
          <a:xfrm>
            <a:off x="7631204" y="2547424"/>
            <a:ext cx="1" cy="34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3978" y="4585850"/>
            <a:ext cx="2133600" cy="1533525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5880100" y="5567714"/>
            <a:ext cx="2510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50492" y="1756686"/>
            <a:ext cx="40342" cy="381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72638" y="1325430"/>
            <a:ext cx="6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018679" y="576042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Distribution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35065" y="3733718"/>
            <a:ext cx="958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Sending</a:t>
            </a:r>
          </a:p>
          <a:p>
            <a:r>
              <a:rPr lang="en-US" sz="1400" dirty="0" smtClean="0"/>
              <a:t>Card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622722" y="3733718"/>
            <a:ext cx="90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Receiving</a:t>
            </a:r>
          </a:p>
          <a:p>
            <a:r>
              <a:rPr lang="en-US" sz="1400" dirty="0" smtClean="0"/>
              <a:t>Card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794692" y="3751329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Video Processor &amp;</a:t>
            </a:r>
          </a:p>
          <a:p>
            <a:r>
              <a:rPr lang="en-US" sz="1400" dirty="0" smtClean="0"/>
              <a:t>Application Software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04044" y="5776899"/>
            <a:ext cx="138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5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Value Proposition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77274869"/>
              </p:ext>
            </p:extLst>
          </p:nvPr>
        </p:nvGraphicFramePr>
        <p:xfrm>
          <a:off x="1270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400" y="1685513"/>
            <a:ext cx="1116000" cy="8772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3200" y="1633175"/>
            <a:ext cx="945800" cy="93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6535" y="4446457"/>
            <a:ext cx="940861" cy="864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594" y="4326221"/>
            <a:ext cx="903126" cy="100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995" y="1037172"/>
            <a:ext cx="262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Mass communication</a:t>
            </a:r>
          </a:p>
          <a:p>
            <a:r>
              <a:rPr lang="en-US" sz="1200" dirty="0" smtClean="0"/>
              <a:t>Instrument, with daily reach to about 5 crore travelers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683298" y="3967415"/>
            <a:ext cx="2603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10% time allotment to NHAI </a:t>
            </a:r>
            <a:r>
              <a:rPr lang="en-US" b="1" dirty="0" smtClean="0"/>
              <a:t> </a:t>
            </a:r>
            <a:r>
              <a:rPr lang="en-US" sz="1200" dirty="0" smtClean="0"/>
              <a:t>of the transmission time for dedicated road safety &amp; traffic management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681615" y="5290677"/>
            <a:ext cx="2654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Immediate broadcast </a:t>
            </a:r>
          </a:p>
          <a:p>
            <a:r>
              <a:rPr lang="en-US" sz="1200" dirty="0" smtClean="0"/>
              <a:t>of message across media channels like video, image, text etc.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64064" y="3890777"/>
            <a:ext cx="279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Location specific broadcast</a:t>
            </a:r>
          </a:p>
          <a:p>
            <a:r>
              <a:rPr lang="en-US" sz="1200" dirty="0" smtClean="0"/>
              <a:t>allowing most relevant communication to reach local residents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16972" y="2505675"/>
            <a:ext cx="2278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Broadcast in local language, </a:t>
            </a:r>
            <a:r>
              <a:rPr lang="en-US" sz="1200" dirty="0" smtClean="0"/>
              <a:t>allowing communication to reach wide range of audience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9275" y="2394085"/>
            <a:ext cx="332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Emergency communications </a:t>
            </a:r>
          </a:p>
          <a:p>
            <a:r>
              <a:rPr lang="en-US" sz="1200" dirty="0" smtClean="0"/>
              <a:t>can be displayed for public awareness in extreme incidents like natural disaster, fire, accidents etc.</a:t>
            </a:r>
            <a:endParaRPr lang="en-US" sz="1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3400" y="264080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Project Plan &amp; Duration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70" y="6255657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" y="955490"/>
            <a:ext cx="8888407" cy="53162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081" y="5130134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1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114" y="5391386"/>
            <a:ext cx="386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Approval and Commencement</a:t>
            </a:r>
          </a:p>
          <a:p>
            <a:r>
              <a:rPr lang="en-US" dirty="0" smtClean="0"/>
              <a:t>Q1 2020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68" y="1015337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114" y="1131449"/>
            <a:ext cx="395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3: 12 months</a:t>
            </a:r>
          </a:p>
          <a:p>
            <a:r>
              <a:rPr lang="en-US" dirty="0" smtClean="0"/>
              <a:t>POD installation on final 200 locations</a:t>
            </a:r>
          </a:p>
          <a:p>
            <a:r>
              <a:rPr lang="en-US" dirty="0" smtClean="0"/>
              <a:t>Beta Testing &amp; Handover – Q2 2022</a:t>
            </a:r>
          </a:p>
          <a:p>
            <a:r>
              <a:rPr lang="en-US" dirty="0" smtClean="0"/>
              <a:t>AMC commencement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26" y="253207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053" y="2662708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2: 12 months</a:t>
            </a:r>
          </a:p>
          <a:p>
            <a:r>
              <a:rPr lang="en-US" dirty="0" smtClean="0"/>
              <a:t>POD installation at 150 locations</a:t>
            </a:r>
          </a:p>
          <a:p>
            <a:r>
              <a:rPr lang="en-US" dirty="0" smtClean="0"/>
              <a:t>Beta Testing – Q1 2022</a:t>
            </a:r>
          </a:p>
          <a:p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2826" y="3918189"/>
            <a:ext cx="66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863" y="4164933"/>
            <a:ext cx="327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1: 12 months</a:t>
            </a:r>
          </a:p>
          <a:p>
            <a:r>
              <a:rPr lang="en-US" dirty="0" smtClean="0"/>
              <a:t>POD installation at 150 locations</a:t>
            </a:r>
            <a:endParaRPr lang="en-US" dirty="0"/>
          </a:p>
          <a:p>
            <a:r>
              <a:rPr lang="en-US" dirty="0" smtClean="0"/>
              <a:t>Beta Testing – Q1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570" y="98474"/>
            <a:ext cx="8905741" cy="6623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125570" y="6255657"/>
            <a:ext cx="8905741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98474"/>
            <a:ext cx="9031311" cy="662300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570" y="918822"/>
            <a:ext cx="8909879" cy="17517"/>
          </a:xfrm>
          <a:prstGeom prst="line">
            <a:avLst/>
          </a:prstGeom>
          <a:ln w="3492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570" y="98474"/>
            <a:ext cx="199302" cy="83044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305973" y="290241"/>
            <a:ext cx="87253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Arial Black" panose="020B0A04020102020204" pitchFamily="34" charset="0"/>
              </a:rPr>
              <a:t>Project Phase Financials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432" y="6376408"/>
            <a:ext cx="8905740" cy="465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57982066"/>
              </p:ext>
            </p:extLst>
          </p:nvPr>
        </p:nvGraphicFramePr>
        <p:xfrm>
          <a:off x="1524000" y="1205441"/>
          <a:ext cx="6096000" cy="425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/>
          <p:cNvSpPr/>
          <p:nvPr/>
        </p:nvSpPr>
        <p:spPr>
          <a:xfrm>
            <a:off x="6357256" y="1727204"/>
            <a:ext cx="188686" cy="2467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62913" y="4982823"/>
            <a:ext cx="188686" cy="2467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70093" y="3326959"/>
            <a:ext cx="188686" cy="2467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"/>
          <p:cNvSpPr txBox="1"/>
          <p:nvPr/>
        </p:nvSpPr>
        <p:spPr>
          <a:xfrm>
            <a:off x="1044698" y="3271363"/>
            <a:ext cx="769258" cy="24674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2022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1599" y="5791200"/>
            <a:ext cx="53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Of Investment 2022-23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8454</TotalTime>
  <Words>755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35</cp:revision>
  <dcterms:created xsi:type="dcterms:W3CDTF">2019-12-23T11:27:02Z</dcterms:created>
  <dcterms:modified xsi:type="dcterms:W3CDTF">2020-06-17T15:52:32Z</dcterms:modified>
</cp:coreProperties>
</file>