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92" r:id="rId1"/>
  </p:sldMasterIdLst>
  <p:notesMasterIdLst>
    <p:notesMasterId r:id="rId12"/>
  </p:notesMasterIdLst>
  <p:sldIdLst>
    <p:sldId id="260" r:id="rId2"/>
    <p:sldId id="263" r:id="rId3"/>
    <p:sldId id="267" r:id="rId4"/>
    <p:sldId id="268" r:id="rId5"/>
    <p:sldId id="275" r:id="rId6"/>
    <p:sldId id="274" r:id="rId7"/>
    <p:sldId id="270" r:id="rId8"/>
    <p:sldId id="269" r:id="rId9"/>
    <p:sldId id="271" r:id="rId10"/>
    <p:sldId id="27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1021"/>
    <a:srgbClr val="F993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434" autoAdjust="0"/>
  </p:normalViewPr>
  <p:slideViewPr>
    <p:cSldViewPr snapToGrid="0">
      <p:cViewPr varScale="1">
        <p:scale>
          <a:sx n="66" d="100"/>
          <a:sy n="66" d="100"/>
        </p:scale>
        <p:origin x="9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3E395D-62CB-447E-BD08-11E805417D0B}" type="datetimeFigureOut">
              <a:rPr lang="en-US" smtClean="0"/>
              <a:t>7/7/2020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0ECDC2-5A63-49D5-BC07-7C0B0C0E827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847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ECDC2-5A63-49D5-BC07-7C0B0C0E827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016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ECDC2-5A63-49D5-BC07-7C0B0C0E827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8867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ECDC2-5A63-49D5-BC07-7C0B0C0E827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3723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ECDC2-5A63-49D5-BC07-7C0B0C0E827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0107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92DF9-9C84-4EB7-9564-2D7315C2ECB6}" type="datetime1">
              <a:rPr lang="en-US" smtClean="0"/>
              <a:t>7/7/2020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 and Proprietary. Copyright (c) by FreeSpirit.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60F7B-5716-4810-A91D-46252C2EC1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099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F8788-3F72-49C0-A070-96F1FD1A38EF}" type="datetime1">
              <a:rPr lang="en-US" smtClean="0"/>
              <a:t>7/7/2020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 and Proprietary. Copyright (c) by FreeSpirit.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60F7B-5716-4810-A91D-46252C2EC1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579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DDFAA-4884-4751-AF86-70B77E41BA89}" type="datetime1">
              <a:rPr lang="en-US" smtClean="0"/>
              <a:t>7/7/2020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 and Proprietary. Copyright (c) by FreeSpirit.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60F7B-5716-4810-A91D-46252C2EC1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709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FA757-DC7D-49B8-9F89-613CB30BAC16}" type="datetime1">
              <a:rPr lang="en-US" smtClean="0"/>
              <a:t>7/7/2020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 and Proprietary. Copyright (c) by FreeSpirit.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60F7B-5716-4810-A91D-46252C2EC1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32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B1470-11BF-4465-98BC-9B196EAAB9C5}" type="datetime1">
              <a:rPr lang="en-US" smtClean="0"/>
              <a:t>7/7/2020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 and Proprietary. Copyright (c) by FreeSpirit.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60F7B-5716-4810-A91D-46252C2EC1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735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CDEE6-F9F3-4FEC-9F6D-41492BFC8296}" type="datetime1">
              <a:rPr lang="en-US" smtClean="0"/>
              <a:t>7/7/2020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 and Proprietary. Copyright (c) by FreeSpirit.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60F7B-5716-4810-A91D-46252C2EC1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049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7FE8A-7EB4-4BF8-B539-5DF494DE50AE}" type="datetime1">
              <a:rPr lang="en-US" smtClean="0"/>
              <a:t>7/7/2020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 and Proprietary. Copyright (c) by FreeSpirit.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60F7B-5716-4810-A91D-46252C2EC1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218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17084-49FB-4314-BF3A-B5D6AFF1D2F6}" type="datetime1">
              <a:rPr lang="en-US" smtClean="0"/>
              <a:t>7/7/2020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 and Proprietary. Copyright (c) by FreeSpirit.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60F7B-5716-4810-A91D-46252C2EC1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666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B496F-F879-4832-A4C4-2D4C49BF178E}" type="datetime1">
              <a:rPr lang="en-US" smtClean="0"/>
              <a:t>7/7/2020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 and Proprietary. Copyright (c) by FreeSpirit.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60F7B-5716-4810-A91D-46252C2EC1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105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121C4-64E8-43FE-810B-9EEED753D398}" type="datetime1">
              <a:rPr lang="en-US" smtClean="0"/>
              <a:t>7/7/2020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 and Proprietary. Copyright (c) by FreeSpirit.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60F7B-5716-4810-A91D-46252C2EC1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923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B1F5D-9B3A-4672-A2C8-AE64AD46C2BC}" type="datetime1">
              <a:rPr lang="en-US" smtClean="0"/>
              <a:t>7/7/2020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 and Proprietary. Copyright (c) by FreeSpirit.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60F7B-5716-4810-A91D-46252C2EC1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026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F96475-D385-459C-BCE4-9470CF82E179}" type="datetime1">
              <a:rPr lang="en-US" smtClean="0"/>
              <a:t>7/7/2020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Confidential and Proprietary. Copyright (c) by FreeSpirit.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960F7B-5716-4810-A91D-46252C2EC1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739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3" r:id="rId1"/>
    <p:sldLayoutId id="2147484094" r:id="rId2"/>
    <p:sldLayoutId id="2147484095" r:id="rId3"/>
    <p:sldLayoutId id="2147484096" r:id="rId4"/>
    <p:sldLayoutId id="2147484097" r:id="rId5"/>
    <p:sldLayoutId id="2147484098" r:id="rId6"/>
    <p:sldLayoutId id="2147484099" r:id="rId7"/>
    <p:sldLayoutId id="2147484100" r:id="rId8"/>
    <p:sldLayoutId id="2147484101" r:id="rId9"/>
    <p:sldLayoutId id="2147484102" r:id="rId10"/>
    <p:sldLayoutId id="2147484103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26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24.png"/><Relationship Id="rId5" Type="http://schemas.openxmlformats.org/officeDocument/2006/relationships/image" Target="../media/image5.png"/><Relationship Id="rId15" Type="http://schemas.openxmlformats.org/officeDocument/2006/relationships/image" Target="../media/image28.png"/><Relationship Id="rId10" Type="http://schemas.openxmlformats.org/officeDocument/2006/relationships/image" Target="../media/image23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1.png"/><Relationship Id="rId5" Type="http://schemas.openxmlformats.org/officeDocument/2006/relationships/image" Target="../media/image4.png"/><Relationship Id="rId15" Type="http://schemas.openxmlformats.org/officeDocument/2006/relationships/image" Target="../media/image15.png"/><Relationship Id="rId10" Type="http://schemas.openxmlformats.org/officeDocument/2006/relationships/image" Target="../media/image9.png"/><Relationship Id="rId19" Type="http://schemas.openxmlformats.org/officeDocument/2006/relationships/image" Target="../media/image1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21.png"/><Relationship Id="rId5" Type="http://schemas.openxmlformats.org/officeDocument/2006/relationships/image" Target="../media/image5.png"/><Relationship Id="rId10" Type="http://schemas.openxmlformats.org/officeDocument/2006/relationships/image" Target="../media/image2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22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32230" y="217715"/>
            <a:ext cx="11698514" cy="6415314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5441" y="1381559"/>
            <a:ext cx="7982959" cy="4643789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232230" y="352871"/>
            <a:ext cx="116985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err="1" smtClean="0">
                <a:solidFill>
                  <a:schemeClr val="accent5">
                    <a:lumMod val="75000"/>
                  </a:schemeClr>
                </a:solidFill>
                <a:latin typeface="Arial Black" panose="020B0A04020102020204" pitchFamily="34" charset="0"/>
              </a:rPr>
              <a:t>FreeSpirit</a:t>
            </a:r>
            <a:r>
              <a:rPr lang="en-US" sz="3200" b="1" dirty="0" smtClean="0">
                <a:solidFill>
                  <a:schemeClr val="accent5">
                    <a:lumMod val="75000"/>
                  </a:schemeClr>
                </a:solidFill>
                <a:latin typeface="Arial Black" panose="020B0A04020102020204" pitchFamily="34" charset="0"/>
              </a:rPr>
              <a:t> – </a:t>
            </a:r>
            <a:r>
              <a:rPr lang="en-US" sz="3200" dirty="0" smtClean="0">
                <a:solidFill>
                  <a:schemeClr val="accent5">
                    <a:lumMod val="75000"/>
                  </a:schemeClr>
                </a:solidFill>
                <a:latin typeface="Arial Black" panose="020B0A04020102020204" pitchFamily="34" charset="0"/>
              </a:rPr>
              <a:t>A Celebration Of Sharing Happiness</a:t>
            </a:r>
            <a:endParaRPr lang="en-US" sz="3200" b="1" i="1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Confidential and Proprietary. Copyright (c) by </a:t>
            </a:r>
            <a:r>
              <a:rPr lang="en-US" dirty="0" err="1" smtClean="0"/>
              <a:t>FreeSpirit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758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32230" y="217715"/>
            <a:ext cx="11698514" cy="6415314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258" y="246743"/>
            <a:ext cx="856343" cy="79146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258" y="1071676"/>
            <a:ext cx="841375" cy="76211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258" y="1863347"/>
            <a:ext cx="827542" cy="73701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4531" y="2544923"/>
            <a:ext cx="764042" cy="75829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1335" y="3298262"/>
            <a:ext cx="778132" cy="79973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1335" y="4070762"/>
            <a:ext cx="832757" cy="93685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7630" y="4933765"/>
            <a:ext cx="721506" cy="75882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2894" y="5716162"/>
            <a:ext cx="735013" cy="804117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1146630" y="224441"/>
            <a:ext cx="94900" cy="640858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17" name="TextBox 16"/>
          <p:cNvSpPr txBox="1"/>
          <p:nvPr/>
        </p:nvSpPr>
        <p:spPr>
          <a:xfrm>
            <a:off x="1622889" y="368959"/>
            <a:ext cx="450214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dirty="0" smtClean="0">
                <a:solidFill>
                  <a:srgbClr val="002060"/>
                </a:solidFill>
                <a:latin typeface="Arial Black" panose="020B0A04020102020204" pitchFamily="34" charset="0"/>
              </a:rPr>
              <a:t>Question &amp; Answers</a:t>
            </a:r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1214764" y="1014084"/>
            <a:ext cx="10717419" cy="24128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1700430" y="229638"/>
            <a:ext cx="232913" cy="77968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pic>
        <p:nvPicPr>
          <p:cNvPr id="22" name="Picture 2" descr="https://lh6.googleusercontent.com/dU39hudp5xW59pQ-YihItXjKqrI28tV3G3u-9QiXcMOY1zn_EyLjziKmft1QiwXiaX7NhymbjfZV3rx_wiNrGzhvvgk08xOMHzpfLPootlGFbTJX7vwBc2GS12qF7uRmiUPSAiTf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7816" y="1075623"/>
            <a:ext cx="8349326" cy="460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41530" y="5744737"/>
            <a:ext cx="2181225" cy="78105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292126" y="5744737"/>
            <a:ext cx="2133600" cy="809625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473351" y="5716162"/>
            <a:ext cx="2114550" cy="809625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587901" y="5706637"/>
            <a:ext cx="1920894" cy="81915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511394" y="5716162"/>
            <a:ext cx="2333625" cy="828675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 and Proprietary. Copyright (c) by FreeSpirit.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763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32230" y="217715"/>
            <a:ext cx="11698514" cy="6415314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258" y="246743"/>
            <a:ext cx="856343" cy="79146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258" y="1071676"/>
            <a:ext cx="841375" cy="76211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258" y="1863347"/>
            <a:ext cx="827542" cy="73701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4531" y="2544923"/>
            <a:ext cx="764042" cy="75829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1335" y="3298262"/>
            <a:ext cx="778132" cy="79973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1335" y="4070762"/>
            <a:ext cx="832757" cy="93685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7630" y="4933765"/>
            <a:ext cx="721506" cy="75882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2894" y="5716162"/>
            <a:ext cx="735013" cy="804117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1146630" y="224441"/>
            <a:ext cx="94900" cy="640858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17" name="TextBox 16"/>
          <p:cNvSpPr txBox="1"/>
          <p:nvPr/>
        </p:nvSpPr>
        <p:spPr>
          <a:xfrm>
            <a:off x="1622889" y="368959"/>
            <a:ext cx="192041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dirty="0" smtClean="0">
                <a:solidFill>
                  <a:srgbClr val="002060"/>
                </a:solidFill>
                <a:latin typeface="Arial Black" panose="020B0A04020102020204" pitchFamily="34" charset="0"/>
              </a:rPr>
              <a:t>Agenda</a:t>
            </a:r>
            <a:endParaRPr lang="en-US" sz="2700" b="1" dirty="0">
              <a:solidFill>
                <a:srgbClr val="002060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1214764" y="1014084"/>
            <a:ext cx="10717419" cy="24128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1700430" y="229638"/>
            <a:ext cx="232913" cy="77968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28" name="TextBox 27"/>
          <p:cNvSpPr txBox="1"/>
          <p:nvPr/>
        </p:nvSpPr>
        <p:spPr>
          <a:xfrm>
            <a:off x="2543735" y="1721712"/>
            <a:ext cx="312977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700" b="1">
                <a:solidFill>
                  <a:srgbClr val="002060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Introduction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543734" y="2932137"/>
            <a:ext cx="396595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dirty="0" smtClean="0">
                <a:solidFill>
                  <a:srgbClr val="002060"/>
                </a:solidFill>
                <a:latin typeface="Arial Black" panose="020B0A04020102020204" pitchFamily="34" charset="0"/>
              </a:rPr>
              <a:t>Range Of Solutions</a:t>
            </a:r>
            <a:endParaRPr lang="en-US" sz="2700" b="1" dirty="0">
              <a:solidFill>
                <a:srgbClr val="002060"/>
              </a:solidFill>
              <a:latin typeface="Arial Black" panose="020B0A0402010202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543735" y="4160078"/>
            <a:ext cx="382803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dirty="0" smtClean="0">
                <a:solidFill>
                  <a:srgbClr val="002060"/>
                </a:solidFill>
                <a:latin typeface="Arial Black" panose="020B0A04020102020204" pitchFamily="34" charset="0"/>
              </a:rPr>
              <a:t>Product &amp; features</a:t>
            </a:r>
            <a:endParaRPr lang="en-US" sz="2700" b="1" dirty="0">
              <a:solidFill>
                <a:srgbClr val="002060"/>
              </a:solidFill>
              <a:latin typeface="Arial Black" panose="020B0A04020102020204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017965" y="1721711"/>
            <a:ext cx="352323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dirty="0" smtClean="0">
                <a:solidFill>
                  <a:srgbClr val="002060"/>
                </a:solidFill>
                <a:latin typeface="Arial Black" panose="020B0A04020102020204" pitchFamily="34" charset="0"/>
              </a:rPr>
              <a:t>Project Plan</a:t>
            </a:r>
            <a:endParaRPr lang="en-US" sz="2700" b="1" dirty="0">
              <a:solidFill>
                <a:srgbClr val="002060"/>
              </a:solidFill>
              <a:latin typeface="Arial Black" panose="020B0A040201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612097" y="5296973"/>
            <a:ext cx="352323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dirty="0" smtClean="0">
                <a:solidFill>
                  <a:srgbClr val="002060"/>
                </a:solidFill>
                <a:latin typeface="Arial Black" panose="020B0A04020102020204" pitchFamily="34" charset="0"/>
              </a:rPr>
              <a:t>Value Proposition</a:t>
            </a:r>
            <a:endParaRPr lang="en-US" sz="2700" b="1" dirty="0">
              <a:solidFill>
                <a:srgbClr val="002060"/>
              </a:solidFill>
              <a:latin typeface="Arial Black" panose="020B0A040201020202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044420" y="5315207"/>
            <a:ext cx="352323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dirty="0" smtClean="0">
                <a:solidFill>
                  <a:srgbClr val="002060"/>
                </a:solidFill>
                <a:latin typeface="Arial Black" panose="020B0A04020102020204" pitchFamily="34" charset="0"/>
              </a:rPr>
              <a:t>Q&amp;A</a:t>
            </a:r>
            <a:endParaRPr lang="en-US" sz="2700" b="1" dirty="0">
              <a:solidFill>
                <a:srgbClr val="002060"/>
              </a:solidFill>
              <a:latin typeface="Arial Black" panose="020B0A04020102020204" pitchFamily="34" charset="0"/>
            </a:endParaRPr>
          </a:p>
        </p:txBody>
      </p:sp>
      <p:sp>
        <p:nvSpPr>
          <p:cNvPr id="34" name="Oval 33"/>
          <p:cNvSpPr/>
          <p:nvPr/>
        </p:nvSpPr>
        <p:spPr>
          <a:xfrm>
            <a:off x="1602749" y="1623962"/>
            <a:ext cx="720000" cy="720000"/>
          </a:xfrm>
          <a:prstGeom prst="ellipse">
            <a:avLst/>
          </a:prstGeom>
          <a:solidFill>
            <a:schemeClr val="bg1"/>
          </a:solidFill>
          <a:ln w="444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Oval 34"/>
          <p:cNvSpPr/>
          <p:nvPr/>
        </p:nvSpPr>
        <p:spPr>
          <a:xfrm>
            <a:off x="1740635" y="1623962"/>
            <a:ext cx="720000" cy="720000"/>
          </a:xfrm>
          <a:prstGeom prst="ellipse">
            <a:avLst/>
          </a:prstGeom>
          <a:noFill/>
          <a:ln w="444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Oval 35"/>
          <p:cNvSpPr/>
          <p:nvPr/>
        </p:nvSpPr>
        <p:spPr>
          <a:xfrm>
            <a:off x="1602749" y="2817806"/>
            <a:ext cx="720000" cy="720000"/>
          </a:xfrm>
          <a:prstGeom prst="ellipse">
            <a:avLst/>
          </a:prstGeom>
          <a:solidFill>
            <a:schemeClr val="bg1"/>
          </a:solidFill>
          <a:ln w="444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Oval 36"/>
          <p:cNvSpPr/>
          <p:nvPr/>
        </p:nvSpPr>
        <p:spPr>
          <a:xfrm>
            <a:off x="1740635" y="2817806"/>
            <a:ext cx="720000" cy="720000"/>
          </a:xfrm>
          <a:prstGeom prst="ellipse">
            <a:avLst/>
          </a:prstGeom>
          <a:noFill/>
          <a:ln w="444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Oval 37"/>
          <p:cNvSpPr/>
          <p:nvPr/>
        </p:nvSpPr>
        <p:spPr>
          <a:xfrm>
            <a:off x="1610009" y="4058779"/>
            <a:ext cx="720000" cy="720000"/>
          </a:xfrm>
          <a:prstGeom prst="ellipse">
            <a:avLst/>
          </a:prstGeom>
          <a:solidFill>
            <a:schemeClr val="bg1"/>
          </a:solidFill>
          <a:ln w="444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Oval 38"/>
          <p:cNvSpPr/>
          <p:nvPr/>
        </p:nvSpPr>
        <p:spPr>
          <a:xfrm>
            <a:off x="1747895" y="4058779"/>
            <a:ext cx="720000" cy="720000"/>
          </a:xfrm>
          <a:prstGeom prst="ellipse">
            <a:avLst/>
          </a:prstGeom>
          <a:noFill/>
          <a:ln w="444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7009316" y="1631222"/>
            <a:ext cx="720000" cy="720000"/>
          </a:xfrm>
          <a:prstGeom prst="ellipse">
            <a:avLst/>
          </a:prstGeom>
          <a:solidFill>
            <a:schemeClr val="bg1"/>
          </a:solidFill>
          <a:ln w="444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7147202" y="1631222"/>
            <a:ext cx="720000" cy="720000"/>
          </a:xfrm>
          <a:prstGeom prst="ellipse">
            <a:avLst/>
          </a:prstGeom>
          <a:noFill/>
          <a:ln w="444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7009316" y="2825066"/>
            <a:ext cx="720000" cy="720000"/>
          </a:xfrm>
          <a:prstGeom prst="ellipse">
            <a:avLst/>
          </a:prstGeom>
          <a:solidFill>
            <a:schemeClr val="bg1"/>
          </a:solidFill>
          <a:ln w="444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Oval 42"/>
          <p:cNvSpPr/>
          <p:nvPr/>
        </p:nvSpPr>
        <p:spPr>
          <a:xfrm>
            <a:off x="7147202" y="2825066"/>
            <a:ext cx="720000" cy="720000"/>
          </a:xfrm>
          <a:prstGeom prst="ellipse">
            <a:avLst/>
          </a:prstGeom>
          <a:noFill/>
          <a:ln w="444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Oval 43"/>
          <p:cNvSpPr/>
          <p:nvPr/>
        </p:nvSpPr>
        <p:spPr>
          <a:xfrm>
            <a:off x="7016576" y="4066039"/>
            <a:ext cx="720000" cy="720000"/>
          </a:xfrm>
          <a:prstGeom prst="ellipse">
            <a:avLst/>
          </a:prstGeom>
          <a:solidFill>
            <a:schemeClr val="bg1"/>
          </a:solidFill>
          <a:ln w="444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Oval 44"/>
          <p:cNvSpPr/>
          <p:nvPr/>
        </p:nvSpPr>
        <p:spPr>
          <a:xfrm>
            <a:off x="7154462" y="4066039"/>
            <a:ext cx="720000" cy="720000"/>
          </a:xfrm>
          <a:prstGeom prst="ellipse">
            <a:avLst/>
          </a:prstGeom>
          <a:noFill/>
          <a:ln w="444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 and Proprietary. Copyright (c) by FreeSpirit.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8044420" y="4133828"/>
            <a:ext cx="382803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dirty="0">
                <a:solidFill>
                  <a:srgbClr val="002060"/>
                </a:solidFill>
                <a:latin typeface="Arial Black" panose="020B0A04020102020204" pitchFamily="34" charset="0"/>
              </a:rPr>
              <a:t>Future Vision</a:t>
            </a:r>
            <a:endParaRPr lang="en-US" sz="2700" b="1" dirty="0">
              <a:solidFill>
                <a:srgbClr val="002060"/>
              </a:solidFill>
              <a:latin typeface="Arial Black" panose="020B0A04020102020204" pitchFamily="34" charset="0"/>
            </a:endParaRPr>
          </a:p>
        </p:txBody>
      </p:sp>
      <p:sp>
        <p:nvSpPr>
          <p:cNvPr id="47" name="Oval 46"/>
          <p:cNvSpPr/>
          <p:nvPr/>
        </p:nvSpPr>
        <p:spPr>
          <a:xfrm>
            <a:off x="1646297" y="5270716"/>
            <a:ext cx="720000" cy="720000"/>
          </a:xfrm>
          <a:prstGeom prst="ellipse">
            <a:avLst/>
          </a:prstGeom>
          <a:solidFill>
            <a:schemeClr val="bg1"/>
          </a:solidFill>
          <a:ln w="444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Oval 47"/>
          <p:cNvSpPr/>
          <p:nvPr/>
        </p:nvSpPr>
        <p:spPr>
          <a:xfrm>
            <a:off x="1784183" y="5270716"/>
            <a:ext cx="720000" cy="720000"/>
          </a:xfrm>
          <a:prstGeom prst="ellipse">
            <a:avLst/>
          </a:prstGeom>
          <a:noFill/>
          <a:ln w="444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8017964" y="2906751"/>
            <a:ext cx="352323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dirty="0" smtClean="0">
                <a:solidFill>
                  <a:srgbClr val="002060"/>
                </a:solidFill>
                <a:latin typeface="Arial Black" panose="020B0A04020102020204" pitchFamily="34" charset="0"/>
              </a:rPr>
              <a:t>Revenue Model</a:t>
            </a:r>
            <a:endParaRPr lang="en-US" sz="2700" b="1" dirty="0">
              <a:solidFill>
                <a:srgbClr val="002060"/>
              </a:solidFill>
              <a:latin typeface="Arial Black" panose="020B0A04020102020204" pitchFamily="34" charset="0"/>
            </a:endParaRPr>
          </a:p>
        </p:txBody>
      </p:sp>
      <p:sp>
        <p:nvSpPr>
          <p:cNvPr id="50" name="Oval 49"/>
          <p:cNvSpPr/>
          <p:nvPr/>
        </p:nvSpPr>
        <p:spPr>
          <a:xfrm>
            <a:off x="7038350" y="5190889"/>
            <a:ext cx="720000" cy="720000"/>
          </a:xfrm>
          <a:prstGeom prst="ellipse">
            <a:avLst/>
          </a:prstGeom>
          <a:solidFill>
            <a:schemeClr val="bg1"/>
          </a:solidFill>
          <a:ln w="444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Oval 50"/>
          <p:cNvSpPr/>
          <p:nvPr/>
        </p:nvSpPr>
        <p:spPr>
          <a:xfrm>
            <a:off x="7176236" y="5190889"/>
            <a:ext cx="720000" cy="720000"/>
          </a:xfrm>
          <a:prstGeom prst="ellipse">
            <a:avLst/>
          </a:prstGeom>
          <a:noFill/>
          <a:ln w="444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855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32230" y="217715"/>
            <a:ext cx="11698514" cy="6415314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258" y="246743"/>
            <a:ext cx="856343" cy="79146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258" y="1071676"/>
            <a:ext cx="841375" cy="76211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1258" y="1863347"/>
            <a:ext cx="827542" cy="73701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4531" y="2544923"/>
            <a:ext cx="764042" cy="75829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1335" y="3298262"/>
            <a:ext cx="778132" cy="79973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1335" y="4070762"/>
            <a:ext cx="832757" cy="93685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7630" y="4933765"/>
            <a:ext cx="721506" cy="75882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92894" y="5716162"/>
            <a:ext cx="735013" cy="804117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1146630" y="224441"/>
            <a:ext cx="94900" cy="640858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17" name="TextBox 16"/>
          <p:cNvSpPr txBox="1"/>
          <p:nvPr/>
        </p:nvSpPr>
        <p:spPr>
          <a:xfrm>
            <a:off x="1622889" y="368959"/>
            <a:ext cx="373288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dirty="0" smtClean="0">
                <a:solidFill>
                  <a:srgbClr val="002060"/>
                </a:solidFill>
                <a:latin typeface="Arial Black" panose="020B0A04020102020204" pitchFamily="34" charset="0"/>
              </a:rPr>
              <a:t>Introduction</a:t>
            </a:r>
            <a:endParaRPr lang="en-US" sz="2700" b="1" dirty="0">
              <a:solidFill>
                <a:srgbClr val="002060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1214764" y="1014084"/>
            <a:ext cx="10717419" cy="24128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1700430" y="229638"/>
            <a:ext cx="232913" cy="77968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51" name="Rounded Rectangle 50"/>
          <p:cNvSpPr/>
          <p:nvPr/>
        </p:nvSpPr>
        <p:spPr>
          <a:xfrm>
            <a:off x="1409023" y="1175505"/>
            <a:ext cx="10420119" cy="518175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31788" lvl="3" indent="-285750" algn="just" defTabSz="969963" eaLnBrk="0" hangingPunct="0">
              <a:spcBef>
                <a:spcPts val="1000"/>
              </a:spcBef>
              <a:spcAft>
                <a:spcPts val="700"/>
              </a:spcAft>
              <a:buSzPct val="125000"/>
              <a:buFont typeface="Wingdings" panose="05000000000000000000" pitchFamily="2" charset="2"/>
              <a:buChar char="v"/>
              <a:defRPr/>
            </a:pPr>
            <a:r>
              <a:rPr lang="en-US" dirty="0" err="1" smtClean="0">
                <a:solidFill>
                  <a:srgbClr val="002060"/>
                </a:solidFill>
              </a:rPr>
              <a:t>FreeSpirit</a:t>
            </a:r>
            <a:r>
              <a:rPr lang="en-US" dirty="0" smtClean="0">
                <a:solidFill>
                  <a:srgbClr val="002060"/>
                </a:solidFill>
              </a:rPr>
              <a:t> is a pioneering opportunity to </a:t>
            </a:r>
            <a:r>
              <a:rPr lang="en-US" b="1" dirty="0" smtClean="0">
                <a:solidFill>
                  <a:srgbClr val="002060"/>
                </a:solidFill>
              </a:rPr>
              <a:t>bring people together like never imagined before</a:t>
            </a:r>
            <a:r>
              <a:rPr lang="en-US" dirty="0" smtClean="0">
                <a:solidFill>
                  <a:srgbClr val="002060"/>
                </a:solidFill>
              </a:rPr>
              <a:t>, by expanding a proven &amp; classic concept, to join forces with modern technology platforms.</a:t>
            </a:r>
          </a:p>
          <a:p>
            <a:pPr marL="331788" lvl="3" indent="-285750" algn="just" defTabSz="969963" eaLnBrk="0" hangingPunct="0">
              <a:spcBef>
                <a:spcPts val="1000"/>
              </a:spcBef>
              <a:spcAft>
                <a:spcPts val="700"/>
              </a:spcAft>
              <a:buSzPct val="125000"/>
              <a:buFont typeface="Wingdings" panose="05000000000000000000" pitchFamily="2" charset="2"/>
              <a:buChar char="v"/>
              <a:defRPr/>
            </a:pPr>
            <a:r>
              <a:rPr lang="en-US" dirty="0" smtClean="0">
                <a:solidFill>
                  <a:srgbClr val="002060"/>
                </a:solidFill>
              </a:rPr>
              <a:t>It empowers FL3 business owners to </a:t>
            </a:r>
            <a:r>
              <a:rPr lang="en-US" b="1" dirty="0" smtClean="0">
                <a:solidFill>
                  <a:srgbClr val="002060"/>
                </a:solidFill>
              </a:rPr>
              <a:t>offer their services to a completely new range of customers </a:t>
            </a:r>
            <a:r>
              <a:rPr lang="en-US" dirty="0" smtClean="0">
                <a:solidFill>
                  <a:srgbClr val="002060"/>
                </a:solidFill>
              </a:rPr>
              <a:t>in cost effective &amp; accelerated manner, by allowing them to </a:t>
            </a:r>
            <a:r>
              <a:rPr lang="en-US" b="1" dirty="0" smtClean="0">
                <a:solidFill>
                  <a:srgbClr val="002060"/>
                </a:solidFill>
              </a:rPr>
              <a:t>expand in fast growing world of netizens</a:t>
            </a:r>
            <a:r>
              <a:rPr lang="en-US" dirty="0" smtClean="0">
                <a:solidFill>
                  <a:srgbClr val="002060"/>
                </a:solidFill>
              </a:rPr>
              <a:t>.</a:t>
            </a:r>
          </a:p>
          <a:p>
            <a:pPr marL="331788" lvl="3" indent="-285750" algn="just" defTabSz="969963" eaLnBrk="0" hangingPunct="0">
              <a:spcBef>
                <a:spcPts val="1000"/>
              </a:spcBef>
              <a:spcAft>
                <a:spcPts val="700"/>
              </a:spcAft>
              <a:buSzPct val="125000"/>
              <a:buFont typeface="Wingdings" panose="05000000000000000000" pitchFamily="2" charset="2"/>
              <a:buChar char="v"/>
              <a:defRPr/>
            </a:pPr>
            <a:r>
              <a:rPr lang="en-US" dirty="0" smtClean="0">
                <a:solidFill>
                  <a:srgbClr val="002060"/>
                </a:solidFill>
              </a:rPr>
              <a:t>It will launch </a:t>
            </a:r>
            <a:r>
              <a:rPr lang="en-US" b="1" dirty="0" smtClean="0">
                <a:solidFill>
                  <a:srgbClr val="002060"/>
                </a:solidFill>
              </a:rPr>
              <a:t>state of the art mobile &amp; web application </a:t>
            </a:r>
            <a:r>
              <a:rPr lang="en-US" dirty="0" smtClean="0">
                <a:solidFill>
                  <a:srgbClr val="002060"/>
                </a:solidFill>
              </a:rPr>
              <a:t>for both FL3 &amp; FL4 consumers, having a host of features that are over &amp; beyond anyone in current landscape has to offer.</a:t>
            </a:r>
          </a:p>
          <a:p>
            <a:pPr marL="331788" lvl="3" indent="-285750" algn="just" defTabSz="969963" eaLnBrk="0" hangingPunct="0">
              <a:spcBef>
                <a:spcPts val="1000"/>
              </a:spcBef>
              <a:spcAft>
                <a:spcPts val="700"/>
              </a:spcAft>
              <a:buSzPct val="125000"/>
              <a:buFont typeface="Wingdings" panose="05000000000000000000" pitchFamily="2" charset="2"/>
              <a:buChar char="v"/>
              <a:defRPr/>
            </a:pPr>
            <a:r>
              <a:rPr lang="en-US" dirty="0" smtClean="0">
                <a:solidFill>
                  <a:srgbClr val="002060"/>
                </a:solidFill>
              </a:rPr>
              <a:t>While this solution resolves chronic challenges faced by FL3 businesses, it also open up innovative prospects for FL4 consumers to connect not just with friends &amp; family, but also to </a:t>
            </a:r>
            <a:r>
              <a:rPr lang="en-US" b="1" dirty="0" smtClean="0">
                <a:solidFill>
                  <a:srgbClr val="002060"/>
                </a:solidFill>
              </a:rPr>
              <a:t>make new friends having shared interests &amp; thought process</a:t>
            </a:r>
            <a:r>
              <a:rPr lang="en-US" dirty="0" smtClean="0">
                <a:solidFill>
                  <a:srgbClr val="002060"/>
                </a:solidFill>
              </a:rPr>
              <a:t>.</a:t>
            </a:r>
          </a:p>
          <a:p>
            <a:pPr marL="331788" lvl="3" indent="-285750" algn="just" defTabSz="969963" eaLnBrk="0" hangingPunct="0">
              <a:spcBef>
                <a:spcPts val="1000"/>
              </a:spcBef>
              <a:spcAft>
                <a:spcPts val="700"/>
              </a:spcAft>
              <a:buSzPct val="125000"/>
              <a:buFont typeface="Wingdings" panose="05000000000000000000" pitchFamily="2" charset="2"/>
              <a:buChar char="v"/>
              <a:defRPr/>
            </a:pPr>
            <a:r>
              <a:rPr lang="en-US" dirty="0">
                <a:solidFill>
                  <a:srgbClr val="002060"/>
                </a:solidFill>
              </a:rPr>
              <a:t>The idea is simple but so powerful, having </a:t>
            </a:r>
            <a:r>
              <a:rPr lang="en-US" b="1" dirty="0">
                <a:solidFill>
                  <a:srgbClr val="002060"/>
                </a:solidFill>
              </a:rPr>
              <a:t>potential to change hospitality business </a:t>
            </a:r>
            <a:r>
              <a:rPr lang="en-US" b="1" dirty="0" smtClean="0">
                <a:solidFill>
                  <a:srgbClr val="002060"/>
                </a:solidFill>
              </a:rPr>
              <a:t>forever.</a:t>
            </a:r>
          </a:p>
          <a:p>
            <a:pPr marL="46038" lvl="3" algn="ctr" defTabSz="969963" eaLnBrk="0" hangingPunct="0">
              <a:spcBef>
                <a:spcPts val="1000"/>
              </a:spcBef>
              <a:spcAft>
                <a:spcPts val="700"/>
              </a:spcAft>
              <a:buSzPct val="125000"/>
              <a:defRPr/>
            </a:pPr>
            <a:r>
              <a:rPr lang="en-US" sz="2400" b="1" dirty="0" smtClean="0">
                <a:solidFill>
                  <a:srgbClr val="00B050"/>
                </a:solidFill>
              </a:rPr>
              <a:t>     And we are just warming up !</a:t>
            </a:r>
            <a:endParaRPr lang="en-US" sz="2400" b="1" dirty="0">
              <a:solidFill>
                <a:srgbClr val="00B050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 and Proprietary. Copyright (c) by FreeSpirit.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791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32230" y="217715"/>
            <a:ext cx="11698514" cy="6415314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258" y="246743"/>
            <a:ext cx="856343" cy="79146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258" y="1071676"/>
            <a:ext cx="841375" cy="76211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1258" y="1863347"/>
            <a:ext cx="827542" cy="73701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4531" y="2544923"/>
            <a:ext cx="764042" cy="75829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1335" y="3298262"/>
            <a:ext cx="778132" cy="79973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1335" y="4070762"/>
            <a:ext cx="832757" cy="93685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7630" y="4933765"/>
            <a:ext cx="721506" cy="75882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92894" y="5716162"/>
            <a:ext cx="735013" cy="804117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1146630" y="224441"/>
            <a:ext cx="94900" cy="640858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17" name="TextBox 16"/>
          <p:cNvSpPr txBox="1"/>
          <p:nvPr/>
        </p:nvSpPr>
        <p:spPr>
          <a:xfrm>
            <a:off x="1622889" y="368959"/>
            <a:ext cx="373288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dirty="0" smtClean="0">
                <a:solidFill>
                  <a:srgbClr val="002060"/>
                </a:solidFill>
                <a:latin typeface="Arial Black" panose="020B0A04020102020204" pitchFamily="34" charset="0"/>
              </a:rPr>
              <a:t>Range of Solutions</a:t>
            </a:r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1214764" y="1014084"/>
            <a:ext cx="10717419" cy="24128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1700430" y="229638"/>
            <a:ext cx="232913" cy="77968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382234" y="1071676"/>
            <a:ext cx="10391775" cy="5462829"/>
          </a:xfrm>
          <a:prstGeom prst="rect">
            <a:avLst/>
          </a:prstGeom>
        </p:spPr>
      </p:pic>
      <p:sp>
        <p:nvSpPr>
          <p:cNvPr id="66" name="TextBox 65"/>
          <p:cNvSpPr txBox="1"/>
          <p:nvPr/>
        </p:nvSpPr>
        <p:spPr>
          <a:xfrm>
            <a:off x="2220686" y="2373089"/>
            <a:ext cx="3309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Lack of options to share or gift a drink to friends or family</a:t>
            </a:r>
            <a:endParaRPr lang="en-US" sz="1600" dirty="0">
              <a:solidFill>
                <a:srgbClr val="7030A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2227946" y="3033490"/>
            <a:ext cx="3309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No socializing platforms in FL3 premises </a:t>
            </a:r>
            <a:endParaRPr lang="en-US" sz="16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220692" y="3708405"/>
            <a:ext cx="34979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Low margins of operation when utilizing traditional delivery models</a:t>
            </a:r>
            <a:endParaRPr lang="en-US" sz="1600" dirty="0">
              <a:solidFill>
                <a:srgbClr val="7030A0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235206" y="4395242"/>
            <a:ext cx="3309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No avenues for cost effective event arrangement or promotion</a:t>
            </a:r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2235206" y="5072749"/>
            <a:ext cx="3309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Obligation of menu costing without future benefits</a:t>
            </a:r>
            <a:endParaRPr lang="en-US" sz="1600" dirty="0">
              <a:solidFill>
                <a:srgbClr val="7030A0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235206" y="5783942"/>
            <a:ext cx="3309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No tangible advantages of higher spend &amp; lockdown sensitivities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8062689" y="2365835"/>
            <a:ext cx="360972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Unique &amp; unmatched opportunity</a:t>
            </a:r>
          </a:p>
          <a:p>
            <a:r>
              <a:rPr lang="en-US" sz="1600" dirty="0" smtClean="0">
                <a:solidFill>
                  <a:srgbClr val="7030A0"/>
                </a:solidFill>
              </a:rPr>
              <a:t>to share/offer drink to anyone, anywhere</a:t>
            </a:r>
            <a:endParaRPr lang="en-US" sz="1600" dirty="0">
              <a:solidFill>
                <a:srgbClr val="7030A0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8082294" y="3010416"/>
            <a:ext cx="34594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Innovative technology driven platform for B2C &amp; C2C interaction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8106238" y="3701151"/>
            <a:ext cx="3309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Higher benefits &amp; financial control with reduced expenses</a:t>
            </a:r>
            <a:endParaRPr lang="en-US" sz="1600" dirty="0">
              <a:solidFill>
                <a:srgbClr val="7030A0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8106238" y="4368802"/>
            <a:ext cx="3309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Economical means of social event </a:t>
            </a:r>
          </a:p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organization &amp; rapid marketing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8107246" y="5072749"/>
            <a:ext cx="3594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Use based costing, with exciting offers &amp; guaranteed cashback</a:t>
            </a:r>
            <a:endParaRPr lang="en-US" sz="1600" dirty="0">
              <a:solidFill>
                <a:srgbClr val="7030A0"/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8106238" y="5776688"/>
            <a:ext cx="35661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More value for money &amp; standardization of health &amp; wellness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 and Proprietary. Copyright (c) by FreeSpirit.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98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32230" y="217715"/>
            <a:ext cx="11698514" cy="6415314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258" y="246743"/>
            <a:ext cx="856343" cy="79146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258" y="1071676"/>
            <a:ext cx="841375" cy="76211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1258" y="1863347"/>
            <a:ext cx="827542" cy="73701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4531" y="2544923"/>
            <a:ext cx="764042" cy="75829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1335" y="3298262"/>
            <a:ext cx="778132" cy="79973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1335" y="4070762"/>
            <a:ext cx="832757" cy="93685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7630" y="4933765"/>
            <a:ext cx="721506" cy="75882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92894" y="5716162"/>
            <a:ext cx="735013" cy="804117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1030518" y="224441"/>
            <a:ext cx="94900" cy="640858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1622889" y="368959"/>
            <a:ext cx="453116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dirty="0" smtClean="0">
                <a:solidFill>
                  <a:srgbClr val="002060"/>
                </a:solidFill>
                <a:latin typeface="Arial Black" panose="020B0A04020102020204" pitchFamily="34" charset="0"/>
              </a:rPr>
              <a:t>Product &amp; Features</a:t>
            </a:r>
            <a:endParaRPr lang="en-US" sz="2700" b="1" dirty="0" smtClean="0">
              <a:solidFill>
                <a:srgbClr val="002060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1214764" y="1014084"/>
            <a:ext cx="10717419" cy="24128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1700430" y="229638"/>
            <a:ext cx="232913" cy="77968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 and Proprietary. Copyright (c) by FreeSpirit.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164349" y="1245368"/>
            <a:ext cx="319058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200" b="1" dirty="0" smtClean="0">
                <a:solidFill>
                  <a:srgbClr val="7030A0"/>
                </a:solidFill>
              </a:rPr>
              <a:t>Gift </a:t>
            </a:r>
            <a:r>
              <a:rPr lang="en-US" sz="2200" b="1" dirty="0" smtClean="0">
                <a:solidFill>
                  <a:srgbClr val="7030A0"/>
                </a:solidFill>
              </a:rPr>
              <a:t>a drink</a:t>
            </a:r>
          </a:p>
          <a:p>
            <a:pPr algn="r"/>
            <a:r>
              <a:rPr lang="en-US" sz="1600" dirty="0" smtClean="0">
                <a:solidFill>
                  <a:srgbClr val="7030A0"/>
                </a:solidFill>
              </a:rPr>
              <a:t>Gift or share a drink of choice to your beloved ones e.g. Corporates, Family &amp; Friends &amp; colleagues</a:t>
            </a:r>
            <a:endParaRPr lang="en-US" sz="1400" dirty="0">
              <a:solidFill>
                <a:srgbClr val="7030A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052406" y="2560384"/>
            <a:ext cx="330925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200" b="1" dirty="0" smtClean="0">
                <a:solidFill>
                  <a:schemeClr val="accent6">
                    <a:lumMod val="75000"/>
                  </a:schemeClr>
                </a:solidFill>
              </a:rPr>
              <a:t>Offer </a:t>
            </a:r>
            <a:r>
              <a:rPr lang="en-US" sz="2200" b="1" dirty="0" smtClean="0">
                <a:solidFill>
                  <a:schemeClr val="accent6">
                    <a:lumMod val="75000"/>
                  </a:schemeClr>
                </a:solidFill>
              </a:rPr>
              <a:t>a drink</a:t>
            </a:r>
          </a:p>
          <a:p>
            <a:pPr algn="r"/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Offer service will be availed at merchant establishment with other groups or individuals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008165" y="3844758"/>
            <a:ext cx="33607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200" b="1" dirty="0" smtClean="0">
                <a:solidFill>
                  <a:srgbClr val="0070C0"/>
                </a:solidFill>
              </a:rPr>
              <a:t>Events &amp; Gaming</a:t>
            </a:r>
            <a:endParaRPr lang="en-US" sz="2200" b="1" dirty="0" smtClean="0">
              <a:solidFill>
                <a:srgbClr val="0070C0"/>
              </a:solidFill>
            </a:endParaRPr>
          </a:p>
          <a:p>
            <a:pPr algn="r"/>
            <a:r>
              <a:rPr lang="en-US" sz="1600" dirty="0" smtClean="0">
                <a:solidFill>
                  <a:srgbClr val="0070C0"/>
                </a:solidFill>
              </a:rPr>
              <a:t>Promote corporate events, interactive games for in-house patrons</a:t>
            </a:r>
            <a:endParaRPr lang="en-US" sz="1400" dirty="0">
              <a:solidFill>
                <a:srgbClr val="0070C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052406" y="5170544"/>
            <a:ext cx="33092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200" b="1" dirty="0" smtClean="0">
                <a:solidFill>
                  <a:schemeClr val="bg2">
                    <a:lumMod val="25000"/>
                  </a:schemeClr>
                </a:solidFill>
              </a:rPr>
              <a:t>Payments &amp; Point Wallet</a:t>
            </a:r>
            <a:endParaRPr lang="en-US" sz="2200" b="1" dirty="0" smtClean="0">
              <a:solidFill>
                <a:schemeClr val="bg2">
                  <a:lumMod val="25000"/>
                </a:schemeClr>
              </a:solidFill>
            </a:endParaRPr>
          </a:p>
          <a:p>
            <a:pPr algn="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Express true feeling of sharing &amp; gifting with points instead of money</a:t>
            </a:r>
            <a:endParaRPr 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387546" y="1245368"/>
            <a:ext cx="29469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rgbClr val="7030A0"/>
                </a:solidFill>
              </a:rPr>
              <a:t>Eat Now, Pay Later</a:t>
            </a:r>
            <a:endParaRPr lang="en-US" sz="2200" b="1" dirty="0" smtClean="0">
              <a:solidFill>
                <a:srgbClr val="7030A0"/>
              </a:solidFill>
            </a:endParaRPr>
          </a:p>
          <a:p>
            <a:r>
              <a:rPr lang="en-US" sz="1600" dirty="0" smtClean="0">
                <a:solidFill>
                  <a:srgbClr val="7030A0"/>
                </a:solidFill>
              </a:rPr>
              <a:t>Service for the select privileged </a:t>
            </a:r>
            <a:r>
              <a:rPr lang="en-US" sz="1600" dirty="0" smtClean="0">
                <a:solidFill>
                  <a:srgbClr val="7030A0"/>
                </a:solidFill>
              </a:rPr>
              <a:t>customers</a:t>
            </a:r>
            <a:endParaRPr lang="en-US" sz="1400" dirty="0">
              <a:solidFill>
                <a:srgbClr val="7030A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8409314" y="2560384"/>
            <a:ext cx="33092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chemeClr val="accent6">
                    <a:lumMod val="75000"/>
                  </a:schemeClr>
                </a:solidFill>
              </a:rPr>
              <a:t>Live Streaming</a:t>
            </a:r>
            <a:endParaRPr lang="en-US" sz="22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To virtually share special moments with the dear ones</a:t>
            </a:r>
            <a:endParaRPr 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8387545" y="3844758"/>
            <a:ext cx="35431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rgbClr val="0070C0"/>
                </a:solidFill>
              </a:rPr>
              <a:t>Purchase </a:t>
            </a:r>
            <a:r>
              <a:rPr lang="en-US" sz="2200" b="1" dirty="0" smtClean="0">
                <a:solidFill>
                  <a:srgbClr val="0070C0"/>
                </a:solidFill>
              </a:rPr>
              <a:t>a drink</a:t>
            </a:r>
          </a:p>
          <a:p>
            <a:r>
              <a:rPr lang="en-US" sz="1600" dirty="0" smtClean="0">
                <a:solidFill>
                  <a:srgbClr val="0070C0"/>
                </a:solidFill>
              </a:rPr>
              <a:t>Instant cashback facility for regular customers who avail restaurant services</a:t>
            </a:r>
            <a:endParaRPr lang="en-US" sz="1400" dirty="0">
              <a:solidFill>
                <a:srgbClr val="0070C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8409314" y="5170544"/>
            <a:ext cx="33092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chemeClr val="bg2">
                    <a:lumMod val="25000"/>
                  </a:schemeClr>
                </a:solidFill>
              </a:rPr>
              <a:t>Food Delivery</a:t>
            </a:r>
            <a:endParaRPr lang="en-US" sz="2200" b="1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Break the dependency of service aggregators, with reduced expenses</a:t>
            </a:r>
            <a:endParaRPr 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356322" y="1279092"/>
            <a:ext cx="622602" cy="713714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339894" y="2647987"/>
            <a:ext cx="621517" cy="604732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313868" y="5240632"/>
            <a:ext cx="629599" cy="836156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286912" y="3942059"/>
            <a:ext cx="643392" cy="643392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675162" y="1374887"/>
            <a:ext cx="680757" cy="565862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696684" y="2676911"/>
            <a:ext cx="682399" cy="68962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644711" y="3942059"/>
            <a:ext cx="734372" cy="753826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52413" y="5240632"/>
            <a:ext cx="714729" cy="701822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5040640" y="1202573"/>
            <a:ext cx="2514600" cy="508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719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32230" y="217715"/>
            <a:ext cx="11698514" cy="6415314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258" y="246743"/>
            <a:ext cx="856343" cy="79146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258" y="1071676"/>
            <a:ext cx="841375" cy="76211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258" y="1863347"/>
            <a:ext cx="827542" cy="73701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4531" y="2544923"/>
            <a:ext cx="764042" cy="75829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1335" y="3298262"/>
            <a:ext cx="778132" cy="79973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1335" y="4070762"/>
            <a:ext cx="832757" cy="93685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7630" y="4933765"/>
            <a:ext cx="721506" cy="75882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2894" y="5716162"/>
            <a:ext cx="735013" cy="804117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1146630" y="224441"/>
            <a:ext cx="94900" cy="640858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7" name="TextBox 16"/>
          <p:cNvSpPr txBox="1"/>
          <p:nvPr/>
        </p:nvSpPr>
        <p:spPr>
          <a:xfrm>
            <a:off x="1622889" y="368959"/>
            <a:ext cx="373288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dirty="0" smtClean="0">
                <a:solidFill>
                  <a:srgbClr val="002060"/>
                </a:solidFill>
                <a:latin typeface="Arial Black" panose="020B0A04020102020204" pitchFamily="34" charset="0"/>
              </a:rPr>
              <a:t>Value</a:t>
            </a:r>
            <a:r>
              <a:rPr lang="en-US" sz="2700" b="1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 </a:t>
            </a:r>
            <a:r>
              <a:rPr lang="en-US" sz="2700" b="1" dirty="0" smtClean="0">
                <a:solidFill>
                  <a:srgbClr val="002060"/>
                </a:solidFill>
                <a:latin typeface="Arial Black" panose="020B0A04020102020204" pitchFamily="34" charset="0"/>
              </a:rPr>
              <a:t>Proposition</a:t>
            </a:r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1214764" y="1014084"/>
            <a:ext cx="10717419" cy="24128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1700430" y="229638"/>
            <a:ext cx="232913" cy="77968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" name="Oval 1"/>
          <p:cNvSpPr/>
          <p:nvPr/>
        </p:nvSpPr>
        <p:spPr>
          <a:xfrm>
            <a:off x="4398220" y="1630809"/>
            <a:ext cx="4320000" cy="4320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/>
          <p:cNvSpPr/>
          <p:nvPr/>
        </p:nvSpPr>
        <p:spPr>
          <a:xfrm rot="5400000">
            <a:off x="1182703" y="1139065"/>
            <a:ext cx="5414110" cy="5303959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rgbClr val="7030A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2371989" y="2105648"/>
            <a:ext cx="1080000" cy="1080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1277193" y="4892545"/>
            <a:ext cx="1152000" cy="1152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rgbClr val="7030A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3385298" y="2666550"/>
            <a:ext cx="1080000" cy="1080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1297437" y="1493893"/>
            <a:ext cx="1152000" cy="1152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rgbClr val="7030A0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3454005" y="3885328"/>
            <a:ext cx="1080000" cy="1080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rgbClr val="7030A0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2409086" y="4399381"/>
            <a:ext cx="1080000" cy="1080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71" name="Isosceles Triangle 70"/>
          <p:cNvSpPr/>
          <p:nvPr/>
        </p:nvSpPr>
        <p:spPr>
          <a:xfrm rot="16200000">
            <a:off x="6457930" y="1108594"/>
            <a:ext cx="5541006" cy="5366307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Oval 71"/>
          <p:cNvSpPr/>
          <p:nvPr/>
        </p:nvSpPr>
        <p:spPr>
          <a:xfrm>
            <a:off x="10748495" y="5051489"/>
            <a:ext cx="1080000" cy="1080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73" name="Oval 72"/>
          <p:cNvSpPr/>
          <p:nvPr/>
        </p:nvSpPr>
        <p:spPr>
          <a:xfrm>
            <a:off x="9714415" y="2040694"/>
            <a:ext cx="1080000" cy="1080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75" name="Oval 74"/>
          <p:cNvSpPr/>
          <p:nvPr/>
        </p:nvSpPr>
        <p:spPr>
          <a:xfrm>
            <a:off x="7399826" y="3263519"/>
            <a:ext cx="1080000" cy="1080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76" name="Oval 75"/>
          <p:cNvSpPr/>
          <p:nvPr/>
        </p:nvSpPr>
        <p:spPr>
          <a:xfrm>
            <a:off x="8546629" y="2648551"/>
            <a:ext cx="1080000" cy="1080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77" name="Oval 76"/>
          <p:cNvSpPr/>
          <p:nvPr/>
        </p:nvSpPr>
        <p:spPr>
          <a:xfrm>
            <a:off x="8462216" y="3866089"/>
            <a:ext cx="1143135" cy="1080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78" name="Oval 77"/>
          <p:cNvSpPr/>
          <p:nvPr/>
        </p:nvSpPr>
        <p:spPr>
          <a:xfrm>
            <a:off x="9717678" y="4517748"/>
            <a:ext cx="1080000" cy="1080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5568089" y="3000900"/>
            <a:ext cx="1800000" cy="180000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Anyone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Anywhere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Anytime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4606596" y="1367524"/>
            <a:ext cx="3844488" cy="1901218"/>
          </a:xfrm>
          <a:prstGeom prst="rect">
            <a:avLst/>
          </a:prstGeom>
          <a:noFill/>
        </p:spPr>
        <p:txBody>
          <a:bodyPr wrap="square" rtlCol="0">
            <a:prstTxWarp prst="textArchUp">
              <a:avLst/>
            </a:prstTxWarp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Interactive </a:t>
            </a:r>
            <a:r>
              <a:rPr lang="en-US" sz="3600" b="1" dirty="0" smtClean="0">
                <a:solidFill>
                  <a:srgbClr val="FF0000"/>
                </a:solidFill>
              </a:rPr>
              <a:t>Games &amp; Event Hosting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4374314" y="3888003"/>
            <a:ext cx="4414019" cy="2508731"/>
          </a:xfrm>
          <a:prstGeom prst="rect">
            <a:avLst/>
          </a:prstGeom>
          <a:noFill/>
        </p:spPr>
        <p:txBody>
          <a:bodyPr wrap="square" rtlCol="0">
            <a:prstTxWarp prst="textArchDown">
              <a:avLst/>
            </a:prstTxWarp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Corporate Events &amp; Flexible Packages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2301211" y="2353421"/>
            <a:ext cx="12759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7030A0"/>
                </a:solidFill>
              </a:rPr>
              <a:t>Economical</a:t>
            </a:r>
          </a:p>
          <a:p>
            <a:pPr algn="ctr"/>
            <a:r>
              <a:rPr lang="en-US" b="1" dirty="0" smtClean="0">
                <a:solidFill>
                  <a:srgbClr val="7030A0"/>
                </a:solidFill>
              </a:rPr>
              <a:t>Delivery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88" name="Oval 87"/>
          <p:cNvSpPr/>
          <p:nvPr/>
        </p:nvSpPr>
        <p:spPr>
          <a:xfrm>
            <a:off x="10759731" y="1471163"/>
            <a:ext cx="1080000" cy="1080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10701861" y="1628639"/>
            <a:ext cx="1196075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b="1" dirty="0" smtClean="0">
                <a:solidFill>
                  <a:srgbClr val="7030A0"/>
                </a:solidFill>
              </a:rPr>
              <a:t>Mingling via Games</a:t>
            </a:r>
            <a:endParaRPr lang="en-US" sz="1700" b="1" dirty="0">
              <a:solidFill>
                <a:srgbClr val="7030A0"/>
              </a:solidFill>
            </a:endParaRPr>
          </a:p>
          <a:p>
            <a:pPr algn="ctr"/>
            <a:r>
              <a:rPr lang="en-US" sz="1700" b="1" dirty="0" smtClean="0">
                <a:solidFill>
                  <a:srgbClr val="7030A0"/>
                </a:solidFill>
              </a:rPr>
              <a:t>&amp; Chat</a:t>
            </a:r>
            <a:endParaRPr lang="en-US" sz="1700" b="1" dirty="0">
              <a:solidFill>
                <a:srgbClr val="7030A0"/>
              </a:solidFill>
            </a:endParaRPr>
          </a:p>
        </p:txBody>
      </p:sp>
      <p:sp>
        <p:nvSpPr>
          <p:cNvPr id="90" name="Oval 89"/>
          <p:cNvSpPr/>
          <p:nvPr/>
        </p:nvSpPr>
        <p:spPr>
          <a:xfrm>
            <a:off x="4448620" y="3268742"/>
            <a:ext cx="1080000" cy="1080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4341692" y="3358765"/>
            <a:ext cx="12873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7030A0"/>
                </a:solidFill>
              </a:rPr>
              <a:t>New</a:t>
            </a:r>
          </a:p>
          <a:p>
            <a:pPr algn="ctr"/>
            <a:r>
              <a:rPr lang="en-US" b="1" dirty="0" smtClean="0">
                <a:solidFill>
                  <a:srgbClr val="7030A0"/>
                </a:solidFill>
              </a:rPr>
              <a:t>Customer</a:t>
            </a:r>
          </a:p>
          <a:p>
            <a:pPr algn="ctr"/>
            <a:r>
              <a:rPr lang="en-US" b="1" dirty="0" smtClean="0">
                <a:solidFill>
                  <a:srgbClr val="7030A0"/>
                </a:solidFill>
              </a:rPr>
              <a:t>Base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1242742" y="1501841"/>
            <a:ext cx="1296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b="1" dirty="0" smtClean="0">
              <a:solidFill>
                <a:srgbClr val="7030A0"/>
              </a:solidFill>
            </a:endParaRPr>
          </a:p>
          <a:p>
            <a:pPr algn="ctr"/>
            <a:r>
              <a:rPr lang="en-US" b="1" dirty="0">
                <a:solidFill>
                  <a:srgbClr val="7030A0"/>
                </a:solidFill>
              </a:rPr>
              <a:t>Offer Event</a:t>
            </a:r>
            <a:endParaRPr lang="en-US" b="1" dirty="0" smtClean="0">
              <a:solidFill>
                <a:srgbClr val="7030A0"/>
              </a:solidFill>
            </a:endParaRPr>
          </a:p>
          <a:p>
            <a:pPr algn="ctr"/>
            <a:r>
              <a:rPr lang="en-US" b="1" dirty="0" smtClean="0">
                <a:solidFill>
                  <a:srgbClr val="7030A0"/>
                </a:solidFill>
              </a:rPr>
              <a:t>Packages</a:t>
            </a:r>
          </a:p>
          <a:p>
            <a:pPr algn="ctr"/>
            <a:endParaRPr lang="en-US" b="1" dirty="0" smtClean="0">
              <a:solidFill>
                <a:srgbClr val="7030A0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3373552" y="4045522"/>
            <a:ext cx="12873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7030A0"/>
                </a:solidFill>
              </a:rPr>
              <a:t>Occasional</a:t>
            </a:r>
          </a:p>
          <a:p>
            <a:pPr algn="ctr"/>
            <a:r>
              <a:rPr lang="en-US" b="1" dirty="0" smtClean="0">
                <a:solidFill>
                  <a:srgbClr val="7030A0"/>
                </a:solidFill>
              </a:rPr>
              <a:t>Promotion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2304580" y="4416675"/>
            <a:ext cx="12873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7030A0"/>
                </a:solidFill>
              </a:rPr>
              <a:t>Higher Customer</a:t>
            </a:r>
          </a:p>
          <a:p>
            <a:pPr algn="ctr"/>
            <a:r>
              <a:rPr lang="en-US" b="1" dirty="0" smtClean="0">
                <a:solidFill>
                  <a:srgbClr val="7030A0"/>
                </a:solidFill>
              </a:rPr>
              <a:t>Retention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3284950" y="2912304"/>
            <a:ext cx="12873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7030A0"/>
                </a:solidFill>
              </a:rPr>
              <a:t>Increased</a:t>
            </a:r>
          </a:p>
          <a:p>
            <a:pPr algn="ctr"/>
            <a:r>
              <a:rPr lang="en-US" b="1" dirty="0" smtClean="0">
                <a:solidFill>
                  <a:srgbClr val="7030A0"/>
                </a:solidFill>
              </a:rPr>
              <a:t>Footfall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1205270" y="4959934"/>
            <a:ext cx="12873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7030A0"/>
                </a:solidFill>
              </a:rPr>
              <a:t>Cost Effective</a:t>
            </a:r>
          </a:p>
          <a:p>
            <a:pPr algn="ctr"/>
            <a:r>
              <a:rPr lang="en-US" b="1" dirty="0" smtClean="0">
                <a:solidFill>
                  <a:srgbClr val="7030A0"/>
                </a:solidFill>
              </a:rPr>
              <a:t>Marketing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5355771" y="2694433"/>
            <a:ext cx="2379666" cy="2486530"/>
          </a:xfrm>
          <a:prstGeom prst="rect">
            <a:avLst/>
          </a:prstGeom>
          <a:noFill/>
        </p:spPr>
        <p:txBody>
          <a:bodyPr wrap="square" rtlCol="0">
            <a:prstTxWarp prst="textArchUp">
              <a:avLst/>
            </a:prstTxWarp>
            <a:spAutoFit/>
          </a:bodyPr>
          <a:lstStyle/>
          <a:p>
            <a:pPr algn="ctr"/>
            <a:r>
              <a:rPr lang="en-US" sz="1600" b="1" dirty="0">
                <a:solidFill>
                  <a:srgbClr val="FFFF00"/>
                </a:solidFill>
              </a:rPr>
              <a:t>Increased reach through acceptance &amp; branding</a:t>
            </a:r>
          </a:p>
          <a:p>
            <a:pPr algn="ctr"/>
            <a:r>
              <a:rPr lang="en-US" sz="1600" b="1" dirty="0" smtClean="0">
                <a:solidFill>
                  <a:srgbClr val="FFFF00"/>
                </a:solidFill>
              </a:rPr>
              <a:t>Unique interactive platform for FL3</a:t>
            </a:r>
          </a:p>
          <a:p>
            <a:pPr algn="ctr"/>
            <a:r>
              <a:rPr lang="en-US" sz="1600" b="1" dirty="0" smtClean="0">
                <a:solidFill>
                  <a:srgbClr val="FFFF00"/>
                </a:solidFill>
              </a:rPr>
              <a:t>Reduced delivery costs</a:t>
            </a:r>
            <a:endParaRPr lang="en-US" sz="1600" b="1" dirty="0">
              <a:solidFill>
                <a:srgbClr val="FFFF00"/>
              </a:solidFill>
            </a:endParaRPr>
          </a:p>
          <a:p>
            <a:pPr algn="ctr"/>
            <a:endParaRPr lang="en-US" sz="1600" b="1" dirty="0">
              <a:solidFill>
                <a:srgbClr val="FFFF00"/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5248125" y="2941333"/>
            <a:ext cx="2592487" cy="2311250"/>
          </a:xfrm>
          <a:prstGeom prst="rect">
            <a:avLst/>
          </a:prstGeom>
          <a:noFill/>
        </p:spPr>
        <p:txBody>
          <a:bodyPr wrap="square" rtlCol="0">
            <a:prstTxWarp prst="textArchDown">
              <a:avLst/>
            </a:prstTxWarp>
            <a:spAutoFit/>
          </a:bodyPr>
          <a:lstStyle/>
          <a:p>
            <a:pPr algn="ctr"/>
            <a:r>
              <a:rPr lang="en-US" b="1" dirty="0" smtClean="0">
                <a:solidFill>
                  <a:srgbClr val="FFFF00"/>
                </a:solidFill>
              </a:rPr>
              <a:t>Top standards for wellness &amp; hygiene</a:t>
            </a:r>
          </a:p>
          <a:p>
            <a:pPr algn="ctr"/>
            <a:r>
              <a:rPr lang="en-US" b="1" dirty="0" smtClean="0">
                <a:solidFill>
                  <a:srgbClr val="FFFF00"/>
                </a:solidFill>
              </a:rPr>
              <a:t>Socializing opportunity for socially distant</a:t>
            </a:r>
          </a:p>
          <a:p>
            <a:pPr algn="ctr"/>
            <a:r>
              <a:rPr lang="en-US" b="1" dirty="0">
                <a:solidFill>
                  <a:srgbClr val="FFFF00"/>
                </a:solidFill>
              </a:rPr>
              <a:t>More value for money through cashback offers</a:t>
            </a:r>
          </a:p>
          <a:p>
            <a:pPr algn="ctr"/>
            <a:endParaRPr lang="en-US" b="1" dirty="0" smtClean="0">
              <a:solidFill>
                <a:srgbClr val="FFFF0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0650473" y="5220362"/>
            <a:ext cx="1287355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b="1" dirty="0" smtClean="0">
                <a:solidFill>
                  <a:srgbClr val="7030A0"/>
                </a:solidFill>
              </a:rPr>
              <a:t>Cashback</a:t>
            </a:r>
          </a:p>
          <a:p>
            <a:pPr algn="ctr"/>
            <a:r>
              <a:rPr lang="en-US" sz="1700" b="1" dirty="0" smtClean="0">
                <a:solidFill>
                  <a:srgbClr val="7030A0"/>
                </a:solidFill>
              </a:rPr>
              <a:t>&amp; Exciting</a:t>
            </a:r>
          </a:p>
          <a:p>
            <a:pPr algn="ctr"/>
            <a:r>
              <a:rPr lang="en-US" sz="1700" b="1" dirty="0" smtClean="0">
                <a:solidFill>
                  <a:srgbClr val="7030A0"/>
                </a:solidFill>
              </a:rPr>
              <a:t>Offers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9620831" y="4640083"/>
            <a:ext cx="1287355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b="1" dirty="0" smtClean="0">
                <a:solidFill>
                  <a:srgbClr val="7030A0"/>
                </a:solidFill>
              </a:rPr>
              <a:t>Register</a:t>
            </a:r>
          </a:p>
          <a:p>
            <a:pPr algn="ctr"/>
            <a:r>
              <a:rPr lang="en-US" sz="1700" b="1" dirty="0" smtClean="0">
                <a:solidFill>
                  <a:srgbClr val="7030A0"/>
                </a:solidFill>
              </a:rPr>
              <a:t>For Local</a:t>
            </a:r>
          </a:p>
          <a:p>
            <a:pPr algn="ctr"/>
            <a:r>
              <a:rPr lang="en-US" sz="1700" b="1" dirty="0" smtClean="0">
                <a:solidFill>
                  <a:srgbClr val="7030A0"/>
                </a:solidFill>
              </a:rPr>
              <a:t>Events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8400757" y="4000585"/>
            <a:ext cx="1287355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b="1" dirty="0" smtClean="0">
                <a:solidFill>
                  <a:srgbClr val="7030A0"/>
                </a:solidFill>
              </a:rPr>
              <a:t>Range</a:t>
            </a:r>
          </a:p>
          <a:p>
            <a:pPr algn="ctr"/>
            <a:r>
              <a:rPr lang="en-US" sz="1700" b="1" dirty="0" smtClean="0">
                <a:solidFill>
                  <a:srgbClr val="7030A0"/>
                </a:solidFill>
              </a:rPr>
              <a:t>Of FL3 to choose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7266043" y="3463573"/>
            <a:ext cx="14199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7030A0"/>
                </a:solidFill>
              </a:rPr>
              <a:t>Have  Drink, </a:t>
            </a:r>
          </a:p>
          <a:p>
            <a:pPr algn="ctr"/>
            <a:r>
              <a:rPr lang="en-US" sz="1600" b="1" dirty="0" smtClean="0">
                <a:solidFill>
                  <a:srgbClr val="7030A0"/>
                </a:solidFill>
              </a:rPr>
              <a:t>&amp; get </a:t>
            </a:r>
          </a:p>
          <a:p>
            <a:pPr algn="ctr"/>
            <a:r>
              <a:rPr lang="en-US" sz="1600" b="1" dirty="0" smtClean="0">
                <a:solidFill>
                  <a:srgbClr val="7030A0"/>
                </a:solidFill>
              </a:rPr>
              <a:t>Cashback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8439711" y="2919055"/>
            <a:ext cx="128735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b="1" dirty="0" smtClean="0">
                <a:solidFill>
                  <a:srgbClr val="7030A0"/>
                </a:solidFill>
              </a:rPr>
              <a:t>Gift / Share </a:t>
            </a:r>
          </a:p>
          <a:p>
            <a:pPr algn="ctr"/>
            <a:r>
              <a:rPr lang="en-US" sz="1700" b="1" dirty="0" smtClean="0">
                <a:solidFill>
                  <a:srgbClr val="7030A0"/>
                </a:solidFill>
              </a:rPr>
              <a:t>A Drink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9632288" y="2154031"/>
            <a:ext cx="1287355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b="1" dirty="0" smtClean="0">
                <a:solidFill>
                  <a:srgbClr val="7030A0"/>
                </a:solidFill>
              </a:rPr>
              <a:t>Socialize</a:t>
            </a:r>
          </a:p>
          <a:p>
            <a:pPr algn="ctr"/>
            <a:r>
              <a:rPr lang="en-US" sz="1700" b="1" dirty="0" smtClean="0">
                <a:solidFill>
                  <a:srgbClr val="7030A0"/>
                </a:solidFill>
              </a:rPr>
              <a:t>By Offering</a:t>
            </a:r>
          </a:p>
          <a:p>
            <a:pPr algn="ctr"/>
            <a:r>
              <a:rPr lang="en-US" sz="1700" b="1" dirty="0" smtClean="0">
                <a:solidFill>
                  <a:srgbClr val="7030A0"/>
                </a:solidFill>
              </a:rPr>
              <a:t>A Drink</a:t>
            </a:r>
          </a:p>
        </p:txBody>
      </p:sp>
      <p:sp>
        <p:nvSpPr>
          <p:cNvPr id="61" name="Oval 60"/>
          <p:cNvSpPr/>
          <p:nvPr/>
        </p:nvSpPr>
        <p:spPr>
          <a:xfrm>
            <a:off x="9705123" y="3269483"/>
            <a:ext cx="1080000" cy="1080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9667284" y="3497123"/>
            <a:ext cx="119607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b="1" dirty="0" smtClean="0">
                <a:solidFill>
                  <a:srgbClr val="7030A0"/>
                </a:solidFill>
              </a:rPr>
              <a:t>Multi City</a:t>
            </a:r>
          </a:p>
          <a:p>
            <a:pPr algn="ctr"/>
            <a:r>
              <a:rPr lang="en-US" sz="1700" b="1" dirty="0" smtClean="0">
                <a:solidFill>
                  <a:srgbClr val="7030A0"/>
                </a:solidFill>
              </a:rPr>
              <a:t>Platform</a:t>
            </a:r>
            <a:endParaRPr lang="en-US" sz="1700" b="1" dirty="0">
              <a:solidFill>
                <a:srgbClr val="7030A0"/>
              </a:solidFill>
            </a:endParaRPr>
          </a:p>
        </p:txBody>
      </p:sp>
      <p:sp>
        <p:nvSpPr>
          <p:cNvPr id="63" name="Oval 62"/>
          <p:cNvSpPr/>
          <p:nvPr/>
        </p:nvSpPr>
        <p:spPr>
          <a:xfrm>
            <a:off x="2378085" y="3245600"/>
            <a:ext cx="1080000" cy="1080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405412" y="3316130"/>
            <a:ext cx="10781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7030A0"/>
                </a:solidFill>
              </a:rPr>
              <a:t>Off</a:t>
            </a:r>
          </a:p>
          <a:p>
            <a:pPr algn="ctr"/>
            <a:r>
              <a:rPr lang="en-US" b="1" dirty="0" smtClean="0">
                <a:solidFill>
                  <a:srgbClr val="7030A0"/>
                </a:solidFill>
              </a:rPr>
              <a:t>Season</a:t>
            </a:r>
          </a:p>
          <a:p>
            <a:pPr algn="ctr"/>
            <a:r>
              <a:rPr lang="en-US" b="1" dirty="0" smtClean="0">
                <a:solidFill>
                  <a:srgbClr val="7030A0"/>
                </a:solidFill>
              </a:rPr>
              <a:t>Boost</a:t>
            </a:r>
            <a:endParaRPr lang="en-US" b="1" dirty="0">
              <a:solidFill>
                <a:srgbClr val="7030A0"/>
              </a:solidFill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933080" y="2868464"/>
            <a:ext cx="670189" cy="1995249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2679" y="3053213"/>
            <a:ext cx="1059641" cy="1144057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 and Proprietary. Copyright (c) by FreeSpirit.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650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32230" y="217715"/>
            <a:ext cx="11698514" cy="6415314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258" y="246743"/>
            <a:ext cx="856343" cy="79146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258" y="1071676"/>
            <a:ext cx="841375" cy="76211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258" y="1863347"/>
            <a:ext cx="827542" cy="73701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4531" y="2544923"/>
            <a:ext cx="764042" cy="75829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1335" y="3298262"/>
            <a:ext cx="778132" cy="79973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1335" y="4070762"/>
            <a:ext cx="832757" cy="93685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7630" y="4933765"/>
            <a:ext cx="721506" cy="75882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2894" y="5716162"/>
            <a:ext cx="735013" cy="804117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1146630" y="224441"/>
            <a:ext cx="94900" cy="640858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17" name="TextBox 16"/>
          <p:cNvSpPr txBox="1"/>
          <p:nvPr/>
        </p:nvSpPr>
        <p:spPr>
          <a:xfrm>
            <a:off x="1622889" y="368959"/>
            <a:ext cx="514076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dirty="0" smtClean="0">
                <a:solidFill>
                  <a:srgbClr val="002060"/>
                </a:solidFill>
                <a:latin typeface="Arial Black" panose="020B0A04020102020204" pitchFamily="34" charset="0"/>
              </a:rPr>
              <a:t>Project Plan – 6 Waves</a:t>
            </a:r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1214764" y="1014084"/>
            <a:ext cx="10717419" cy="24128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1700430" y="229638"/>
            <a:ext cx="232913" cy="77968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22" name="Shape">
            <a:extLst>
              <a:ext uri="{FF2B5EF4-FFF2-40B4-BE49-F238E27FC236}">
                <a16:creationId xmlns="" xmlns:a16="http://schemas.microsoft.com/office/drawing/2014/main" id="{BDEA8EB3-34D7-4386-A5BF-C0D10BE34AA1}"/>
              </a:ext>
            </a:extLst>
          </p:cNvPr>
          <p:cNvSpPr/>
          <p:nvPr/>
        </p:nvSpPr>
        <p:spPr>
          <a:xfrm>
            <a:off x="4233919" y="5464890"/>
            <a:ext cx="945180" cy="8781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59" h="21600" extrusionOk="0">
                <a:moveTo>
                  <a:pt x="13399" y="0"/>
                </a:moveTo>
                <a:lnTo>
                  <a:pt x="7761" y="0"/>
                </a:lnTo>
                <a:cubicBezTo>
                  <a:pt x="5999" y="0"/>
                  <a:pt x="4365" y="1031"/>
                  <a:pt x="3484" y="2716"/>
                </a:cubicBezTo>
                <a:lnTo>
                  <a:pt x="661" y="8084"/>
                </a:lnTo>
                <a:cubicBezTo>
                  <a:pt x="-220" y="9761"/>
                  <a:pt x="-220" y="11831"/>
                  <a:pt x="661" y="13516"/>
                </a:cubicBezTo>
                <a:lnTo>
                  <a:pt x="3484" y="18884"/>
                </a:lnTo>
                <a:cubicBezTo>
                  <a:pt x="4365" y="20561"/>
                  <a:pt x="5999" y="21600"/>
                  <a:pt x="7761" y="21600"/>
                </a:cubicBezTo>
                <a:lnTo>
                  <a:pt x="13399" y="21600"/>
                </a:lnTo>
                <a:cubicBezTo>
                  <a:pt x="15161" y="21600"/>
                  <a:pt x="16795" y="20569"/>
                  <a:pt x="17676" y="18884"/>
                </a:cubicBezTo>
                <a:lnTo>
                  <a:pt x="20499" y="13516"/>
                </a:lnTo>
                <a:cubicBezTo>
                  <a:pt x="21380" y="11839"/>
                  <a:pt x="21380" y="9769"/>
                  <a:pt x="20499" y="8084"/>
                </a:cubicBezTo>
                <a:lnTo>
                  <a:pt x="17676" y="2716"/>
                </a:lnTo>
                <a:cubicBezTo>
                  <a:pt x="16795" y="1031"/>
                  <a:pt x="15161" y="0"/>
                  <a:pt x="13399" y="0"/>
                </a:cubicBez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8575" tIns="28575" rIns="274320" bIns="28575" anchor="t"/>
          <a:lstStyle/>
          <a:p>
            <a:pPr algn="r">
              <a:defRPr sz="3000">
                <a:solidFill>
                  <a:srgbClr val="FFFFFF"/>
                </a:solidFill>
              </a:defRPr>
            </a:pPr>
            <a:endParaRPr sz="3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Shape">
            <a:extLst>
              <a:ext uri="{FF2B5EF4-FFF2-40B4-BE49-F238E27FC236}">
                <a16:creationId xmlns="" xmlns:a16="http://schemas.microsoft.com/office/drawing/2014/main" id="{2F8735C0-AA8E-41E9-9EEA-516F88F8DF4A}"/>
              </a:ext>
            </a:extLst>
          </p:cNvPr>
          <p:cNvSpPr/>
          <p:nvPr/>
        </p:nvSpPr>
        <p:spPr>
          <a:xfrm>
            <a:off x="3409452" y="4070279"/>
            <a:ext cx="3029183" cy="23121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78" h="21600" extrusionOk="0">
                <a:moveTo>
                  <a:pt x="2588" y="3154"/>
                </a:moveTo>
                <a:lnTo>
                  <a:pt x="634" y="7653"/>
                </a:lnTo>
                <a:cubicBezTo>
                  <a:pt x="-211" y="9603"/>
                  <a:pt x="-211" y="12003"/>
                  <a:pt x="634" y="13953"/>
                </a:cubicBezTo>
                <a:lnTo>
                  <a:pt x="3954" y="21600"/>
                </a:lnTo>
                <a:lnTo>
                  <a:pt x="5179" y="21600"/>
                </a:lnTo>
                <a:lnTo>
                  <a:pt x="3084" y="16772"/>
                </a:lnTo>
                <a:cubicBezTo>
                  <a:pt x="2239" y="14823"/>
                  <a:pt x="2239" y="12422"/>
                  <a:pt x="3084" y="10473"/>
                </a:cubicBezTo>
                <a:lnTo>
                  <a:pt x="3813" y="8795"/>
                </a:lnTo>
                <a:cubicBezTo>
                  <a:pt x="4658" y="6846"/>
                  <a:pt x="6222" y="5644"/>
                  <a:pt x="7915" y="5644"/>
                </a:cubicBezTo>
                <a:lnTo>
                  <a:pt x="17021" y="5644"/>
                </a:lnTo>
                <a:cubicBezTo>
                  <a:pt x="18966" y="5644"/>
                  <a:pt x="20676" y="3934"/>
                  <a:pt x="21216" y="1447"/>
                </a:cubicBezTo>
                <a:lnTo>
                  <a:pt x="21247" y="1300"/>
                </a:lnTo>
                <a:cubicBezTo>
                  <a:pt x="21389" y="649"/>
                  <a:pt x="21020" y="0"/>
                  <a:pt x="20512" y="0"/>
                </a:cubicBezTo>
                <a:lnTo>
                  <a:pt x="6690" y="0"/>
                </a:lnTo>
                <a:cubicBezTo>
                  <a:pt x="4997" y="3"/>
                  <a:pt x="3433" y="1205"/>
                  <a:pt x="2588" y="315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8575" tIns="0" rIns="274320" bIns="28575" anchor="t"/>
          <a:lstStyle/>
          <a:p>
            <a:pPr algn="r">
              <a:defRPr sz="3000">
                <a:solidFill>
                  <a:srgbClr val="FFFFFF"/>
                </a:solidFill>
              </a:defRPr>
            </a:pP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Wave 02</a:t>
            </a:r>
            <a:endParaRPr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Shape">
            <a:extLst>
              <a:ext uri="{FF2B5EF4-FFF2-40B4-BE49-F238E27FC236}">
                <a16:creationId xmlns="" xmlns:a16="http://schemas.microsoft.com/office/drawing/2014/main" id="{6E6D8058-D984-43BD-8DAF-59BD0C48F36E}"/>
              </a:ext>
            </a:extLst>
          </p:cNvPr>
          <p:cNvSpPr/>
          <p:nvPr/>
        </p:nvSpPr>
        <p:spPr>
          <a:xfrm>
            <a:off x="2980795" y="3377758"/>
            <a:ext cx="3918358" cy="30046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44" h="21600" extrusionOk="0">
                <a:moveTo>
                  <a:pt x="3034" y="2517"/>
                </a:moveTo>
                <a:lnTo>
                  <a:pt x="510" y="8289"/>
                </a:lnTo>
                <a:cubicBezTo>
                  <a:pt x="-170" y="9844"/>
                  <a:pt x="-170" y="11760"/>
                  <a:pt x="510" y="13316"/>
                </a:cubicBezTo>
                <a:lnTo>
                  <a:pt x="4134" y="21600"/>
                </a:lnTo>
                <a:lnTo>
                  <a:pt x="5070" y="21600"/>
                </a:lnTo>
                <a:lnTo>
                  <a:pt x="2380" y="15453"/>
                </a:lnTo>
                <a:cubicBezTo>
                  <a:pt x="1700" y="13898"/>
                  <a:pt x="1700" y="11981"/>
                  <a:pt x="2380" y="10426"/>
                </a:cubicBezTo>
                <a:lnTo>
                  <a:pt x="3970" y="6794"/>
                </a:lnTo>
                <a:cubicBezTo>
                  <a:pt x="4650" y="5238"/>
                  <a:pt x="5909" y="4279"/>
                  <a:pt x="7270" y="4279"/>
                </a:cubicBezTo>
                <a:lnTo>
                  <a:pt x="18057" y="4279"/>
                </a:lnTo>
                <a:cubicBezTo>
                  <a:pt x="19565" y="4279"/>
                  <a:pt x="20891" y="2963"/>
                  <a:pt x="21310" y="1049"/>
                </a:cubicBezTo>
                <a:lnTo>
                  <a:pt x="21320" y="1001"/>
                </a:lnTo>
                <a:cubicBezTo>
                  <a:pt x="21430" y="499"/>
                  <a:pt x="21144" y="0"/>
                  <a:pt x="20750" y="0"/>
                </a:cubicBezTo>
                <a:lnTo>
                  <a:pt x="6334" y="0"/>
                </a:lnTo>
                <a:cubicBezTo>
                  <a:pt x="4972" y="2"/>
                  <a:pt x="3716" y="962"/>
                  <a:pt x="3034" y="2517"/>
                </a:cubicBez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8575" tIns="0" rIns="274320" bIns="28575" anchor="t"/>
          <a:lstStyle/>
          <a:p>
            <a:pPr algn="r">
              <a:defRPr sz="3000">
                <a:solidFill>
                  <a:srgbClr val="FFFFFF"/>
                </a:solidFill>
              </a:defRPr>
            </a:pP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Wave 03</a:t>
            </a:r>
            <a:endParaRPr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Shape">
            <a:extLst>
              <a:ext uri="{FF2B5EF4-FFF2-40B4-BE49-F238E27FC236}">
                <a16:creationId xmlns="" xmlns:a16="http://schemas.microsoft.com/office/drawing/2014/main" id="{5FBA0E7F-B487-4DD3-B391-4074F1054D57}"/>
              </a:ext>
            </a:extLst>
          </p:cNvPr>
          <p:cNvSpPr/>
          <p:nvPr/>
        </p:nvSpPr>
        <p:spPr>
          <a:xfrm>
            <a:off x="2552142" y="2658350"/>
            <a:ext cx="4876016" cy="37240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81" h="21600" extrusionOk="0">
                <a:moveTo>
                  <a:pt x="3223" y="2226"/>
                </a:moveTo>
                <a:lnTo>
                  <a:pt x="451" y="8579"/>
                </a:lnTo>
                <a:cubicBezTo>
                  <a:pt x="-150" y="9955"/>
                  <a:pt x="-150" y="11649"/>
                  <a:pt x="451" y="13025"/>
                </a:cubicBezTo>
                <a:lnTo>
                  <a:pt x="4194" y="21600"/>
                </a:lnTo>
                <a:lnTo>
                  <a:pt x="4949" y="21600"/>
                </a:lnTo>
                <a:lnTo>
                  <a:pt x="1960" y="14753"/>
                </a:lnTo>
                <a:cubicBezTo>
                  <a:pt x="1360" y="13377"/>
                  <a:pt x="1360" y="11683"/>
                  <a:pt x="1960" y="10307"/>
                </a:cubicBezTo>
                <a:lnTo>
                  <a:pt x="3980" y="5682"/>
                </a:lnTo>
                <a:cubicBezTo>
                  <a:pt x="4580" y="4306"/>
                  <a:pt x="5689" y="3458"/>
                  <a:pt x="6890" y="3458"/>
                </a:cubicBezTo>
                <a:lnTo>
                  <a:pt x="18733" y="3458"/>
                </a:lnTo>
                <a:cubicBezTo>
                  <a:pt x="19947" y="3458"/>
                  <a:pt x="21015" y="2396"/>
                  <a:pt x="21352" y="852"/>
                </a:cubicBezTo>
                <a:lnTo>
                  <a:pt x="21362" y="807"/>
                </a:lnTo>
                <a:cubicBezTo>
                  <a:pt x="21450" y="403"/>
                  <a:pt x="21220" y="0"/>
                  <a:pt x="20903" y="0"/>
                </a:cubicBezTo>
                <a:lnTo>
                  <a:pt x="6134" y="0"/>
                </a:lnTo>
                <a:cubicBezTo>
                  <a:pt x="4933" y="4"/>
                  <a:pt x="3824" y="850"/>
                  <a:pt x="3223" y="2226"/>
                </a:cubicBezTo>
                <a:close/>
              </a:path>
            </a:pathLst>
          </a:custGeom>
          <a:solidFill>
            <a:schemeClr val="tx2"/>
          </a:solidFill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8575" tIns="0" rIns="274320" bIns="28575" anchor="t"/>
          <a:lstStyle/>
          <a:p>
            <a:pPr algn="r">
              <a:defRPr sz="3000">
                <a:solidFill>
                  <a:srgbClr val="FFFFFF"/>
                </a:solidFill>
              </a:defRPr>
            </a:pP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Wave 04</a:t>
            </a:r>
            <a:endParaRPr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Shape">
            <a:extLst>
              <a:ext uri="{FF2B5EF4-FFF2-40B4-BE49-F238E27FC236}">
                <a16:creationId xmlns="" xmlns:a16="http://schemas.microsoft.com/office/drawing/2014/main" id="{E76FACF1-C0C6-4CFA-8127-8AF7EBE6DA67}"/>
              </a:ext>
            </a:extLst>
          </p:cNvPr>
          <p:cNvSpPr/>
          <p:nvPr/>
        </p:nvSpPr>
        <p:spPr>
          <a:xfrm>
            <a:off x="2117592" y="1962307"/>
            <a:ext cx="5793353" cy="44201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25" h="21600" extrusionOk="0">
                <a:moveTo>
                  <a:pt x="3562" y="1723"/>
                </a:moveTo>
                <a:lnTo>
                  <a:pt x="349" y="9078"/>
                </a:lnTo>
                <a:cubicBezTo>
                  <a:pt x="-117" y="10145"/>
                  <a:pt x="-117" y="11457"/>
                  <a:pt x="349" y="12523"/>
                </a:cubicBezTo>
                <a:lnTo>
                  <a:pt x="4315" y="21600"/>
                </a:lnTo>
                <a:lnTo>
                  <a:pt x="4945" y="21600"/>
                </a:lnTo>
                <a:lnTo>
                  <a:pt x="1609" y="13964"/>
                </a:lnTo>
                <a:cubicBezTo>
                  <a:pt x="1142" y="12897"/>
                  <a:pt x="1142" y="11585"/>
                  <a:pt x="1609" y="10519"/>
                </a:cubicBezTo>
                <a:lnTo>
                  <a:pt x="4192" y="4604"/>
                </a:lnTo>
                <a:cubicBezTo>
                  <a:pt x="4658" y="3537"/>
                  <a:pt x="5519" y="2882"/>
                  <a:pt x="6450" y="2882"/>
                </a:cubicBezTo>
                <a:lnTo>
                  <a:pt x="19199" y="2882"/>
                </a:lnTo>
                <a:cubicBezTo>
                  <a:pt x="20223" y="2882"/>
                  <a:pt x="21123" y="1988"/>
                  <a:pt x="21407" y="687"/>
                </a:cubicBezTo>
                <a:lnTo>
                  <a:pt x="21408" y="680"/>
                </a:lnTo>
                <a:cubicBezTo>
                  <a:pt x="21483" y="339"/>
                  <a:pt x="21289" y="0"/>
                  <a:pt x="21021" y="0"/>
                </a:cubicBezTo>
                <a:lnTo>
                  <a:pt x="5821" y="0"/>
                </a:lnTo>
                <a:cubicBezTo>
                  <a:pt x="4889" y="0"/>
                  <a:pt x="4029" y="657"/>
                  <a:pt x="3562" y="1723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8575" tIns="0" rIns="274320" bIns="28575" anchor="t"/>
          <a:lstStyle/>
          <a:p>
            <a:pPr algn="r">
              <a:defRPr sz="3000">
                <a:solidFill>
                  <a:srgbClr val="FFFFFF"/>
                </a:solidFill>
              </a:defRPr>
            </a:pP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Wave 05</a:t>
            </a:r>
            <a:endParaRPr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Shape">
            <a:extLst>
              <a:ext uri="{FF2B5EF4-FFF2-40B4-BE49-F238E27FC236}">
                <a16:creationId xmlns="" xmlns:a16="http://schemas.microsoft.com/office/drawing/2014/main" id="{AC0F8C9D-4E7D-4884-A33C-9AB9C16D1803}"/>
              </a:ext>
            </a:extLst>
          </p:cNvPr>
          <p:cNvSpPr/>
          <p:nvPr/>
        </p:nvSpPr>
        <p:spPr>
          <a:xfrm>
            <a:off x="3811999" y="4772405"/>
            <a:ext cx="2159608" cy="16100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21" h="21600" extrusionOk="0">
                <a:moveTo>
                  <a:pt x="2342" y="3430"/>
                </a:moveTo>
                <a:lnTo>
                  <a:pt x="672" y="7376"/>
                </a:lnTo>
                <a:cubicBezTo>
                  <a:pt x="-224" y="9497"/>
                  <a:pt x="-224" y="12107"/>
                  <a:pt x="672" y="14228"/>
                </a:cubicBezTo>
                <a:lnTo>
                  <a:pt x="3792" y="21600"/>
                </a:lnTo>
                <a:lnTo>
                  <a:pt x="5461" y="21600"/>
                </a:lnTo>
                <a:lnTo>
                  <a:pt x="4012" y="18174"/>
                </a:lnTo>
                <a:cubicBezTo>
                  <a:pt x="3116" y="16053"/>
                  <a:pt x="3116" y="13443"/>
                  <a:pt x="4012" y="11322"/>
                </a:cubicBezTo>
                <a:lnTo>
                  <a:pt x="4012" y="11322"/>
                </a:lnTo>
                <a:cubicBezTo>
                  <a:pt x="4908" y="9201"/>
                  <a:pt x="6565" y="7896"/>
                  <a:pt x="8358" y="7896"/>
                </a:cubicBezTo>
                <a:lnTo>
                  <a:pt x="15310" y="7896"/>
                </a:lnTo>
                <a:cubicBezTo>
                  <a:pt x="18030" y="7896"/>
                  <a:pt x="20423" y="5440"/>
                  <a:pt x="21178" y="1868"/>
                </a:cubicBezTo>
                <a:lnTo>
                  <a:pt x="21178" y="1868"/>
                </a:lnTo>
                <a:cubicBezTo>
                  <a:pt x="21376" y="932"/>
                  <a:pt x="20860" y="0"/>
                  <a:pt x="20150" y="0"/>
                </a:cubicBezTo>
                <a:lnTo>
                  <a:pt x="6688" y="0"/>
                </a:lnTo>
                <a:cubicBezTo>
                  <a:pt x="4895" y="4"/>
                  <a:pt x="3238" y="1314"/>
                  <a:pt x="2342" y="3430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8575" tIns="0" rIns="274320" bIns="28575" anchor="t"/>
          <a:lstStyle/>
          <a:p>
            <a:pPr algn="r">
              <a:defRPr sz="3000">
                <a:solidFill>
                  <a:srgbClr val="FFFFFF"/>
                </a:solidFill>
              </a:defRPr>
            </a:pPr>
            <a:r>
              <a:rPr lang="en-US" sz="3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Wave</a:t>
            </a: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01</a:t>
            </a:r>
            <a:endParaRPr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7FED5D04-F590-4EE7-AE6E-CB470304DDD1}"/>
              </a:ext>
            </a:extLst>
          </p:cNvPr>
          <p:cNvSpPr txBox="1"/>
          <p:nvPr/>
        </p:nvSpPr>
        <p:spPr>
          <a:xfrm>
            <a:off x="8168818" y="1848902"/>
            <a:ext cx="3359879" cy="738664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just"/>
            <a:r>
              <a:rPr lang="en-US" b="1" noProof="1" smtClean="0">
                <a:solidFill>
                  <a:schemeClr val="accent3">
                    <a:lumMod val="75000"/>
                  </a:schemeClr>
                </a:solidFill>
              </a:rPr>
              <a:t>April 2023</a:t>
            </a:r>
            <a:endParaRPr lang="en-US" noProof="1" smtClean="0">
              <a:solidFill>
                <a:schemeClr val="bg1">
                  <a:lumMod val="50000"/>
                </a:schemeClr>
              </a:solidFill>
            </a:endParaRPr>
          </a:p>
          <a:p>
            <a:pPr algn="just"/>
            <a:r>
              <a:rPr lang="en-US" sz="1200" noProof="1"/>
              <a:t>Expand in existing 10 Cities &amp; explore additional scope</a:t>
            </a:r>
          </a:p>
          <a:p>
            <a:pPr algn="just"/>
            <a:r>
              <a:rPr lang="en-US" sz="1200" noProof="1" smtClean="0"/>
              <a:t>Target 3000 </a:t>
            </a:r>
            <a:r>
              <a:rPr lang="en-US" sz="1200" noProof="1"/>
              <a:t>FL3 &amp; </a:t>
            </a:r>
            <a:r>
              <a:rPr lang="en-US" sz="1200" noProof="1" smtClean="0"/>
              <a:t>3 Lacs </a:t>
            </a:r>
            <a:r>
              <a:rPr lang="en-US" sz="1200" noProof="1"/>
              <a:t>FL4 Customers in Each City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891DDBAB-5FBD-4A93-BAAA-99E779A56F53}"/>
              </a:ext>
            </a:extLst>
          </p:cNvPr>
          <p:cNvSpPr txBox="1"/>
          <p:nvPr/>
        </p:nvSpPr>
        <p:spPr>
          <a:xfrm>
            <a:off x="7660628" y="2534803"/>
            <a:ext cx="3495053" cy="738664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just"/>
            <a:r>
              <a:rPr lang="en-US" b="1" noProof="1" smtClean="0">
                <a:solidFill>
                  <a:schemeClr val="tx2"/>
                </a:solidFill>
              </a:rPr>
              <a:t>October 2022</a:t>
            </a:r>
            <a:endParaRPr lang="en-US" b="1" noProof="1">
              <a:solidFill>
                <a:schemeClr val="tx2"/>
              </a:solidFill>
            </a:endParaRPr>
          </a:p>
          <a:p>
            <a:pPr algn="just"/>
            <a:r>
              <a:rPr lang="en-US" sz="1200" noProof="1"/>
              <a:t>Expand in existing 10 Cities &amp; explore additional scope</a:t>
            </a:r>
          </a:p>
          <a:p>
            <a:pPr algn="just"/>
            <a:r>
              <a:rPr lang="en-US" sz="1200" noProof="1" smtClean="0"/>
              <a:t>Target 2400 </a:t>
            </a:r>
            <a:r>
              <a:rPr lang="en-US" sz="1200" noProof="1"/>
              <a:t>FL3 &amp; </a:t>
            </a:r>
            <a:r>
              <a:rPr lang="en-US" sz="1200" noProof="1" smtClean="0"/>
              <a:t>2.4 Lacs FL4 </a:t>
            </a:r>
            <a:r>
              <a:rPr lang="en-US" sz="1200" noProof="1"/>
              <a:t>Customers in Each City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6F0590DA-753A-4ED0-92EC-988CC9CA6311}"/>
              </a:ext>
            </a:extLst>
          </p:cNvPr>
          <p:cNvSpPr txBox="1"/>
          <p:nvPr/>
        </p:nvSpPr>
        <p:spPr>
          <a:xfrm>
            <a:off x="7152438" y="3298392"/>
            <a:ext cx="3650545" cy="738664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just"/>
            <a:r>
              <a:rPr lang="en-US" b="1" noProof="1" smtClean="0">
                <a:solidFill>
                  <a:schemeClr val="accent5"/>
                </a:solidFill>
              </a:rPr>
              <a:t>April 2022</a:t>
            </a:r>
            <a:endParaRPr lang="en-US" b="1" noProof="1">
              <a:solidFill>
                <a:schemeClr val="accent5"/>
              </a:solidFill>
            </a:endParaRPr>
          </a:p>
          <a:p>
            <a:pPr algn="just"/>
            <a:r>
              <a:rPr lang="en-US" sz="1200" noProof="1"/>
              <a:t>Expand in existing 10 Cities &amp; explore additional scope</a:t>
            </a:r>
          </a:p>
          <a:p>
            <a:pPr algn="just"/>
            <a:r>
              <a:rPr lang="en-US" sz="1200" noProof="1" smtClean="0"/>
              <a:t>Target 1800 </a:t>
            </a:r>
            <a:r>
              <a:rPr lang="en-US" sz="1200" noProof="1"/>
              <a:t>FL3 &amp; </a:t>
            </a:r>
            <a:r>
              <a:rPr lang="en-US" sz="1200" noProof="1" smtClean="0"/>
              <a:t>1.8 Lacs FL4 </a:t>
            </a:r>
            <a:r>
              <a:rPr lang="en-US" sz="1200" noProof="1"/>
              <a:t>Customers in Each City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D02C0118-5F44-481F-A1DE-AD0BBD8E75AE}"/>
              </a:ext>
            </a:extLst>
          </p:cNvPr>
          <p:cNvSpPr txBox="1"/>
          <p:nvPr/>
        </p:nvSpPr>
        <p:spPr>
          <a:xfrm>
            <a:off x="6657310" y="3997420"/>
            <a:ext cx="3819101" cy="738664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just"/>
            <a:r>
              <a:rPr lang="en-US" b="1" noProof="1" smtClean="0">
                <a:solidFill>
                  <a:schemeClr val="accent2">
                    <a:lumMod val="75000"/>
                  </a:schemeClr>
                </a:solidFill>
              </a:rPr>
              <a:t>October 2021</a:t>
            </a:r>
            <a:endParaRPr lang="en-US" b="1" noProof="1">
              <a:solidFill>
                <a:schemeClr val="accent2">
                  <a:lumMod val="75000"/>
                </a:schemeClr>
              </a:solidFill>
            </a:endParaRPr>
          </a:p>
          <a:p>
            <a:pPr algn="just"/>
            <a:r>
              <a:rPr lang="en-US" sz="1200" noProof="1" smtClean="0"/>
              <a:t>Expand in existing 10 Cities &amp; explore additional scope</a:t>
            </a:r>
            <a:endParaRPr lang="en-US" sz="1200" noProof="1"/>
          </a:p>
          <a:p>
            <a:pPr algn="just"/>
            <a:r>
              <a:rPr lang="en-US" sz="1200" noProof="1"/>
              <a:t>Target </a:t>
            </a:r>
            <a:r>
              <a:rPr lang="en-US" sz="1200" noProof="1" smtClean="0"/>
              <a:t>1200 </a:t>
            </a:r>
            <a:r>
              <a:rPr lang="en-US" sz="1200" noProof="1"/>
              <a:t>FL3 &amp; </a:t>
            </a:r>
            <a:r>
              <a:rPr lang="en-US" sz="1200" noProof="1" smtClean="0"/>
              <a:t>1.2 L acs FL4 </a:t>
            </a:r>
            <a:r>
              <a:rPr lang="en-US" sz="1200" noProof="1"/>
              <a:t>Customers in Each City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0A5E10EE-BCA8-4BBC-AF4B-E86F68CA8F15}"/>
              </a:ext>
            </a:extLst>
          </p:cNvPr>
          <p:cNvSpPr txBox="1"/>
          <p:nvPr/>
        </p:nvSpPr>
        <p:spPr>
          <a:xfrm>
            <a:off x="6122994" y="4689769"/>
            <a:ext cx="4353418" cy="738664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just"/>
            <a:r>
              <a:rPr lang="en-US" b="1" noProof="1" smtClean="0">
                <a:solidFill>
                  <a:schemeClr val="accent6"/>
                </a:solidFill>
              </a:rPr>
              <a:t>April 2021</a:t>
            </a:r>
          </a:p>
          <a:p>
            <a:pPr algn="just"/>
            <a:r>
              <a:rPr lang="en-US" sz="1200" noProof="1" smtClean="0"/>
              <a:t>Launch in 10 Cities</a:t>
            </a:r>
          </a:p>
          <a:p>
            <a:pPr algn="just"/>
            <a:r>
              <a:rPr lang="en-US" sz="1200" noProof="1" smtClean="0"/>
              <a:t>Target 600 FL3 &amp; 60 thousand FL4 Customers in Each City</a:t>
            </a:r>
            <a:endParaRPr lang="en-US" sz="1200" noProof="1"/>
          </a:p>
        </p:txBody>
      </p:sp>
      <p:sp>
        <p:nvSpPr>
          <p:cNvPr id="43" name="Freeform: Shape 93">
            <a:extLst>
              <a:ext uri="{FF2B5EF4-FFF2-40B4-BE49-F238E27FC236}">
                <a16:creationId xmlns="" xmlns:a16="http://schemas.microsoft.com/office/drawing/2014/main" id="{1874174E-54B5-40C4-A46D-CAB2289656B7}"/>
              </a:ext>
            </a:extLst>
          </p:cNvPr>
          <p:cNvSpPr/>
          <p:nvPr/>
        </p:nvSpPr>
        <p:spPr>
          <a:xfrm>
            <a:off x="4437755" y="5632899"/>
            <a:ext cx="528979" cy="529648"/>
          </a:xfrm>
          <a:custGeom>
            <a:avLst/>
            <a:gdLst>
              <a:gd name="connsiteX0" fmla="*/ 157458 w 561199"/>
              <a:gd name="connsiteY0" fmla="*/ 105683 h 561908"/>
              <a:gd name="connsiteX1" fmla="*/ 171643 w 561199"/>
              <a:gd name="connsiteY1" fmla="*/ 115612 h 561908"/>
              <a:gd name="connsiteX2" fmla="*/ 200722 w 561199"/>
              <a:gd name="connsiteY2" fmla="*/ 271648 h 561908"/>
              <a:gd name="connsiteX3" fmla="*/ 243278 w 561199"/>
              <a:gd name="connsiteY3" fmla="*/ 158877 h 561908"/>
              <a:gd name="connsiteX4" fmla="*/ 251789 w 561199"/>
              <a:gd name="connsiteY4" fmla="*/ 151075 h 561908"/>
              <a:gd name="connsiteX5" fmla="*/ 267392 w 561199"/>
              <a:gd name="connsiteY5" fmla="*/ 159586 h 561908"/>
              <a:gd name="connsiteX6" fmla="*/ 290088 w 561199"/>
              <a:gd name="connsiteY6" fmla="*/ 238313 h 561908"/>
              <a:gd name="connsiteX7" fmla="*/ 317040 w 561199"/>
              <a:gd name="connsiteY7" fmla="*/ 209234 h 561908"/>
              <a:gd name="connsiteX8" fmla="*/ 326260 w 561199"/>
              <a:gd name="connsiteY8" fmla="*/ 203560 h 561908"/>
              <a:gd name="connsiteX9" fmla="*/ 366687 w 561199"/>
              <a:gd name="connsiteY9" fmla="*/ 203560 h 561908"/>
              <a:gd name="connsiteX10" fmla="*/ 367397 w 561199"/>
              <a:gd name="connsiteY10" fmla="*/ 203560 h 561908"/>
              <a:gd name="connsiteX11" fmla="*/ 367397 w 561199"/>
              <a:gd name="connsiteY11" fmla="*/ 231930 h 561908"/>
              <a:gd name="connsiteX12" fmla="*/ 332643 w 561199"/>
              <a:gd name="connsiteY12" fmla="*/ 231930 h 561908"/>
              <a:gd name="connsiteX13" fmla="*/ 294344 w 561199"/>
              <a:gd name="connsiteY13" fmla="*/ 271648 h 561908"/>
              <a:gd name="connsiteX14" fmla="*/ 288670 w 561199"/>
              <a:gd name="connsiteY14" fmla="*/ 275194 h 561908"/>
              <a:gd name="connsiteX15" fmla="*/ 273066 w 561199"/>
              <a:gd name="connsiteY15" fmla="*/ 266683 h 561908"/>
              <a:gd name="connsiteX16" fmla="*/ 254626 w 561199"/>
              <a:gd name="connsiteY16" fmla="*/ 202850 h 561908"/>
              <a:gd name="connsiteX17" fmla="*/ 209233 w 561199"/>
              <a:gd name="connsiteY17" fmla="*/ 322005 h 561908"/>
              <a:gd name="connsiteX18" fmla="*/ 197176 w 561199"/>
              <a:gd name="connsiteY18" fmla="*/ 329806 h 561908"/>
              <a:gd name="connsiteX19" fmla="*/ 195758 w 561199"/>
              <a:gd name="connsiteY19" fmla="*/ 329806 h 561908"/>
              <a:gd name="connsiteX20" fmla="*/ 184410 w 561199"/>
              <a:gd name="connsiteY20" fmla="*/ 319877 h 561908"/>
              <a:gd name="connsiteX21" fmla="*/ 156040 w 561199"/>
              <a:gd name="connsiteY21" fmla="*/ 167388 h 561908"/>
              <a:gd name="connsiteX22" fmla="*/ 138308 w 561199"/>
              <a:gd name="connsiteY22" fmla="*/ 221291 h 561908"/>
              <a:gd name="connsiteX23" fmla="*/ 126251 w 561199"/>
              <a:gd name="connsiteY23" fmla="*/ 231930 h 561908"/>
              <a:gd name="connsiteX24" fmla="*/ 61709 w 561199"/>
              <a:gd name="connsiteY24" fmla="*/ 231930 h 561908"/>
              <a:gd name="connsiteX25" fmla="*/ 61709 w 561199"/>
              <a:gd name="connsiteY25" fmla="*/ 203560 h 561908"/>
              <a:gd name="connsiteX26" fmla="*/ 117031 w 561199"/>
              <a:gd name="connsiteY26" fmla="*/ 203560 h 561908"/>
              <a:gd name="connsiteX27" fmla="*/ 147529 w 561199"/>
              <a:gd name="connsiteY27" fmla="*/ 114194 h 561908"/>
              <a:gd name="connsiteX28" fmla="*/ 157458 w 561199"/>
              <a:gd name="connsiteY28" fmla="*/ 105683 h 561908"/>
              <a:gd name="connsiteX29" fmla="*/ 214198 w 561199"/>
              <a:gd name="connsiteY29" fmla="*/ 43978 h 561908"/>
              <a:gd name="connsiteX30" fmla="*/ 43978 w 561199"/>
              <a:gd name="connsiteY30" fmla="*/ 214198 h 561908"/>
              <a:gd name="connsiteX31" fmla="*/ 214198 w 561199"/>
              <a:gd name="connsiteY31" fmla="*/ 384419 h 561908"/>
              <a:gd name="connsiteX32" fmla="*/ 384419 w 561199"/>
              <a:gd name="connsiteY32" fmla="*/ 214198 h 561908"/>
              <a:gd name="connsiteX33" fmla="*/ 214198 w 561199"/>
              <a:gd name="connsiteY33" fmla="*/ 43978 h 561908"/>
              <a:gd name="connsiteX34" fmla="*/ 214198 w 561199"/>
              <a:gd name="connsiteY34" fmla="*/ 4 h 561908"/>
              <a:gd name="connsiteX35" fmla="*/ 426974 w 561199"/>
              <a:gd name="connsiteY35" fmla="*/ 214907 h 561908"/>
              <a:gd name="connsiteX36" fmla="*/ 383000 w 561199"/>
              <a:gd name="connsiteY36" fmla="*/ 343991 h 561908"/>
              <a:gd name="connsiteX37" fmla="*/ 414916 w 561199"/>
              <a:gd name="connsiteY37" fmla="*/ 375198 h 561908"/>
              <a:gd name="connsiteX38" fmla="*/ 458890 w 561199"/>
              <a:gd name="connsiteY38" fmla="*/ 388674 h 561908"/>
              <a:gd name="connsiteX39" fmla="*/ 546837 w 561199"/>
              <a:gd name="connsiteY39" fmla="*/ 477331 h 561908"/>
              <a:gd name="connsiteX40" fmla="*/ 546837 w 561199"/>
              <a:gd name="connsiteY40" fmla="*/ 547547 h 561908"/>
              <a:gd name="connsiteX41" fmla="*/ 476621 w 561199"/>
              <a:gd name="connsiteY41" fmla="*/ 547547 h 561908"/>
              <a:gd name="connsiteX42" fmla="*/ 387965 w 561199"/>
              <a:gd name="connsiteY42" fmla="*/ 458890 h 561908"/>
              <a:gd name="connsiteX43" fmla="*/ 374489 w 561199"/>
              <a:gd name="connsiteY43" fmla="*/ 414207 h 561908"/>
              <a:gd name="connsiteX44" fmla="*/ 343282 w 561199"/>
              <a:gd name="connsiteY44" fmla="*/ 383000 h 561908"/>
              <a:gd name="connsiteX45" fmla="*/ 212780 w 561199"/>
              <a:gd name="connsiteY45" fmla="*/ 426974 h 561908"/>
              <a:gd name="connsiteX46" fmla="*/ 4 w 561199"/>
              <a:gd name="connsiteY46" fmla="*/ 212780 h 561908"/>
              <a:gd name="connsiteX47" fmla="*/ 214198 w 561199"/>
              <a:gd name="connsiteY47" fmla="*/ 4 h 561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561199" h="561908">
                <a:moveTo>
                  <a:pt x="157458" y="105683"/>
                </a:moveTo>
                <a:cubicBezTo>
                  <a:pt x="163841" y="104264"/>
                  <a:pt x="170225" y="108520"/>
                  <a:pt x="171643" y="115612"/>
                </a:cubicBezTo>
                <a:lnTo>
                  <a:pt x="200722" y="271648"/>
                </a:lnTo>
                <a:lnTo>
                  <a:pt x="243278" y="158877"/>
                </a:lnTo>
                <a:cubicBezTo>
                  <a:pt x="244696" y="154621"/>
                  <a:pt x="248242" y="152493"/>
                  <a:pt x="251789" y="151075"/>
                </a:cubicBezTo>
                <a:cubicBezTo>
                  <a:pt x="258172" y="148947"/>
                  <a:pt x="265264" y="153203"/>
                  <a:pt x="267392" y="159586"/>
                </a:cubicBezTo>
                <a:lnTo>
                  <a:pt x="290088" y="238313"/>
                </a:lnTo>
                <a:lnTo>
                  <a:pt x="317040" y="209234"/>
                </a:lnTo>
                <a:cubicBezTo>
                  <a:pt x="319168" y="206397"/>
                  <a:pt x="322714" y="204269"/>
                  <a:pt x="326260" y="203560"/>
                </a:cubicBezTo>
                <a:lnTo>
                  <a:pt x="366687" y="203560"/>
                </a:lnTo>
                <a:lnTo>
                  <a:pt x="367397" y="203560"/>
                </a:lnTo>
                <a:lnTo>
                  <a:pt x="367397" y="231930"/>
                </a:lnTo>
                <a:lnTo>
                  <a:pt x="332643" y="231930"/>
                </a:lnTo>
                <a:lnTo>
                  <a:pt x="294344" y="271648"/>
                </a:lnTo>
                <a:cubicBezTo>
                  <a:pt x="292925" y="273066"/>
                  <a:pt x="290797" y="274485"/>
                  <a:pt x="288670" y="275194"/>
                </a:cubicBezTo>
                <a:cubicBezTo>
                  <a:pt x="281577" y="277322"/>
                  <a:pt x="275194" y="273066"/>
                  <a:pt x="273066" y="266683"/>
                </a:cubicBezTo>
                <a:lnTo>
                  <a:pt x="254626" y="202850"/>
                </a:lnTo>
                <a:lnTo>
                  <a:pt x="209233" y="322005"/>
                </a:lnTo>
                <a:cubicBezTo>
                  <a:pt x="207106" y="326969"/>
                  <a:pt x="202141" y="329806"/>
                  <a:pt x="197176" y="329806"/>
                </a:cubicBezTo>
                <a:lnTo>
                  <a:pt x="195758" y="329806"/>
                </a:lnTo>
                <a:cubicBezTo>
                  <a:pt x="190084" y="329806"/>
                  <a:pt x="185119" y="325551"/>
                  <a:pt x="184410" y="319877"/>
                </a:cubicBezTo>
                <a:lnTo>
                  <a:pt x="156040" y="167388"/>
                </a:lnTo>
                <a:lnTo>
                  <a:pt x="138308" y="221291"/>
                </a:lnTo>
                <a:cubicBezTo>
                  <a:pt x="136890" y="226965"/>
                  <a:pt x="131925" y="231220"/>
                  <a:pt x="126251" y="231930"/>
                </a:cubicBezTo>
                <a:lnTo>
                  <a:pt x="61709" y="231930"/>
                </a:lnTo>
                <a:lnTo>
                  <a:pt x="61709" y="203560"/>
                </a:lnTo>
                <a:lnTo>
                  <a:pt x="117031" y="203560"/>
                </a:lnTo>
                <a:lnTo>
                  <a:pt x="147529" y="114194"/>
                </a:lnTo>
                <a:cubicBezTo>
                  <a:pt x="149656" y="109938"/>
                  <a:pt x="153203" y="106392"/>
                  <a:pt x="157458" y="105683"/>
                </a:cubicBezTo>
                <a:close/>
                <a:moveTo>
                  <a:pt x="214198" y="43978"/>
                </a:moveTo>
                <a:cubicBezTo>
                  <a:pt x="119868" y="43978"/>
                  <a:pt x="43978" y="119868"/>
                  <a:pt x="43978" y="214198"/>
                </a:cubicBezTo>
                <a:cubicBezTo>
                  <a:pt x="43978" y="308529"/>
                  <a:pt x="119868" y="384419"/>
                  <a:pt x="214198" y="384419"/>
                </a:cubicBezTo>
                <a:cubicBezTo>
                  <a:pt x="307819" y="384419"/>
                  <a:pt x="384419" y="307819"/>
                  <a:pt x="384419" y="214198"/>
                </a:cubicBezTo>
                <a:cubicBezTo>
                  <a:pt x="384419" y="119868"/>
                  <a:pt x="308529" y="43978"/>
                  <a:pt x="214198" y="43978"/>
                </a:cubicBezTo>
                <a:close/>
                <a:moveTo>
                  <a:pt x="214198" y="4"/>
                </a:moveTo>
                <a:cubicBezTo>
                  <a:pt x="331934" y="713"/>
                  <a:pt x="427683" y="96462"/>
                  <a:pt x="426974" y="214907"/>
                </a:cubicBezTo>
                <a:cubicBezTo>
                  <a:pt x="426974" y="261718"/>
                  <a:pt x="411370" y="307110"/>
                  <a:pt x="383000" y="343991"/>
                </a:cubicBezTo>
                <a:lnTo>
                  <a:pt x="414916" y="375198"/>
                </a:lnTo>
                <a:cubicBezTo>
                  <a:pt x="430520" y="371652"/>
                  <a:pt x="447542" y="377326"/>
                  <a:pt x="458890" y="388674"/>
                </a:cubicBezTo>
                <a:lnTo>
                  <a:pt x="546837" y="477331"/>
                </a:lnTo>
                <a:cubicBezTo>
                  <a:pt x="565987" y="496480"/>
                  <a:pt x="565987" y="528397"/>
                  <a:pt x="546837" y="547547"/>
                </a:cubicBezTo>
                <a:cubicBezTo>
                  <a:pt x="527687" y="566696"/>
                  <a:pt x="495771" y="566696"/>
                  <a:pt x="476621" y="547547"/>
                </a:cubicBezTo>
                <a:lnTo>
                  <a:pt x="387965" y="458890"/>
                </a:lnTo>
                <a:cubicBezTo>
                  <a:pt x="376617" y="446833"/>
                  <a:pt x="371652" y="430520"/>
                  <a:pt x="374489" y="414207"/>
                </a:cubicBezTo>
                <a:lnTo>
                  <a:pt x="343282" y="383000"/>
                </a:lnTo>
                <a:cubicBezTo>
                  <a:pt x="305692" y="411370"/>
                  <a:pt x="259590" y="426974"/>
                  <a:pt x="212780" y="426974"/>
                </a:cubicBezTo>
                <a:cubicBezTo>
                  <a:pt x="95044" y="426264"/>
                  <a:pt x="-705" y="330515"/>
                  <a:pt x="4" y="212780"/>
                </a:cubicBezTo>
                <a:cubicBezTo>
                  <a:pt x="713" y="95044"/>
                  <a:pt x="96462" y="-705"/>
                  <a:pt x="214198" y="4"/>
                </a:cubicBezTo>
                <a:close/>
              </a:path>
            </a:pathLst>
          </a:custGeom>
          <a:solidFill>
            <a:srgbClr val="000000">
              <a:alpha val="80000"/>
            </a:srgbClr>
          </a:solidFill>
          <a:ln w="70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350" dirty="0"/>
          </a:p>
        </p:txBody>
      </p:sp>
      <p:sp>
        <p:nvSpPr>
          <p:cNvPr id="44" name="Shape">
            <a:extLst>
              <a:ext uri="{FF2B5EF4-FFF2-40B4-BE49-F238E27FC236}">
                <a16:creationId xmlns="" xmlns:a16="http://schemas.microsoft.com/office/drawing/2014/main" id="{E76FACF1-C0C6-4CFA-8127-8AF7EBE6DA67}"/>
              </a:ext>
            </a:extLst>
          </p:cNvPr>
          <p:cNvSpPr/>
          <p:nvPr/>
        </p:nvSpPr>
        <p:spPr>
          <a:xfrm>
            <a:off x="1625571" y="1152513"/>
            <a:ext cx="6795701" cy="52299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25" h="21600" extrusionOk="0">
                <a:moveTo>
                  <a:pt x="3562" y="1723"/>
                </a:moveTo>
                <a:lnTo>
                  <a:pt x="349" y="9078"/>
                </a:lnTo>
                <a:cubicBezTo>
                  <a:pt x="-117" y="10145"/>
                  <a:pt x="-117" y="11457"/>
                  <a:pt x="349" y="12523"/>
                </a:cubicBezTo>
                <a:lnTo>
                  <a:pt x="4315" y="21600"/>
                </a:lnTo>
                <a:lnTo>
                  <a:pt x="4945" y="21600"/>
                </a:lnTo>
                <a:lnTo>
                  <a:pt x="1609" y="13964"/>
                </a:lnTo>
                <a:cubicBezTo>
                  <a:pt x="1142" y="12897"/>
                  <a:pt x="1142" y="11585"/>
                  <a:pt x="1609" y="10519"/>
                </a:cubicBezTo>
                <a:lnTo>
                  <a:pt x="4192" y="4604"/>
                </a:lnTo>
                <a:cubicBezTo>
                  <a:pt x="4658" y="3537"/>
                  <a:pt x="5519" y="2882"/>
                  <a:pt x="6450" y="2882"/>
                </a:cubicBezTo>
                <a:lnTo>
                  <a:pt x="19199" y="2882"/>
                </a:lnTo>
                <a:cubicBezTo>
                  <a:pt x="20223" y="2882"/>
                  <a:pt x="21123" y="1988"/>
                  <a:pt x="21407" y="687"/>
                </a:cubicBezTo>
                <a:lnTo>
                  <a:pt x="21408" y="680"/>
                </a:lnTo>
                <a:cubicBezTo>
                  <a:pt x="21483" y="339"/>
                  <a:pt x="21289" y="0"/>
                  <a:pt x="21021" y="0"/>
                </a:cubicBezTo>
                <a:lnTo>
                  <a:pt x="5821" y="0"/>
                </a:lnTo>
                <a:cubicBezTo>
                  <a:pt x="4889" y="0"/>
                  <a:pt x="4029" y="657"/>
                  <a:pt x="3562" y="1723"/>
                </a:cubicBezTo>
                <a:close/>
              </a:path>
            </a:pathLst>
          </a:custGeom>
          <a:solidFill>
            <a:srgbClr val="92D050"/>
          </a:solidFill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8575" tIns="0" rIns="274320" bIns="28575" anchor="t"/>
          <a:lstStyle/>
          <a:p>
            <a:pPr algn="r">
              <a:defRPr sz="3000">
                <a:solidFill>
                  <a:srgbClr val="FFFFFF"/>
                </a:solidFill>
              </a:defRPr>
            </a:pP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Wave 06</a:t>
            </a:r>
            <a:endParaRPr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="" xmlns:a16="http://schemas.microsoft.com/office/drawing/2014/main" id="{7FED5D04-F590-4EE7-AE6E-CB470304DDD1}"/>
              </a:ext>
            </a:extLst>
          </p:cNvPr>
          <p:cNvSpPr txBox="1"/>
          <p:nvPr/>
        </p:nvSpPr>
        <p:spPr>
          <a:xfrm>
            <a:off x="8524318" y="1057375"/>
            <a:ext cx="3406426" cy="738664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just"/>
            <a:r>
              <a:rPr lang="en-US" b="1" noProof="1" smtClean="0">
                <a:solidFill>
                  <a:srgbClr val="92D050"/>
                </a:solidFill>
              </a:rPr>
              <a:t>October 2023</a:t>
            </a:r>
            <a:endParaRPr lang="en-US" sz="900" b="1" noProof="1">
              <a:solidFill>
                <a:srgbClr val="92D050"/>
              </a:solidFill>
            </a:endParaRPr>
          </a:p>
          <a:p>
            <a:pPr algn="just"/>
            <a:r>
              <a:rPr lang="en-US" sz="1200" noProof="1"/>
              <a:t>Expand in existing 10 Cities &amp; explore additional scope</a:t>
            </a:r>
          </a:p>
          <a:p>
            <a:pPr algn="just"/>
            <a:r>
              <a:rPr lang="en-US" sz="1200" noProof="1" smtClean="0"/>
              <a:t>Target 3600 </a:t>
            </a:r>
            <a:r>
              <a:rPr lang="en-US" sz="1200" noProof="1"/>
              <a:t>FL3 &amp; </a:t>
            </a:r>
            <a:r>
              <a:rPr lang="en-US" sz="1200" noProof="1" smtClean="0"/>
              <a:t>3.6 Lacs FL4 </a:t>
            </a:r>
            <a:r>
              <a:rPr lang="en-US" sz="1200" noProof="1"/>
              <a:t>Customers in Each City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382674" y="5620100"/>
            <a:ext cx="1919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Arial Black" panose="020B0A04020102020204" pitchFamily="34" charset="0"/>
              </a:rPr>
              <a:t>Initial Phase</a:t>
            </a:r>
            <a:endParaRPr lang="en-US" b="1" dirty="0">
              <a:solidFill>
                <a:srgbClr val="002060"/>
              </a:solidFill>
              <a:latin typeface="Arial Black" panose="020B0A04020102020204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215935" y="5820229"/>
            <a:ext cx="42213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B050"/>
                </a:solidFill>
              </a:rPr>
              <a:t>Company Registration – July 2020 - Complete</a:t>
            </a:r>
          </a:p>
          <a:p>
            <a:r>
              <a:rPr lang="en-US" sz="1600" b="1" dirty="0" smtClean="0">
                <a:solidFill>
                  <a:srgbClr val="7030A0"/>
                </a:solidFill>
              </a:rPr>
              <a:t>Launch App	  – October 2020</a:t>
            </a:r>
          </a:p>
          <a:p>
            <a:r>
              <a:rPr lang="en-US" sz="1600" b="1" dirty="0" smtClean="0">
                <a:solidFill>
                  <a:srgbClr val="7030A0"/>
                </a:solidFill>
              </a:rPr>
              <a:t>Copyright		</a:t>
            </a:r>
            <a:r>
              <a:rPr lang="en-US" sz="1600" b="1" dirty="0">
                <a:solidFill>
                  <a:srgbClr val="7030A0"/>
                </a:solidFill>
              </a:rPr>
              <a:t> </a:t>
            </a:r>
            <a:r>
              <a:rPr lang="en-US" sz="1600" b="1" dirty="0" smtClean="0">
                <a:solidFill>
                  <a:srgbClr val="7030A0"/>
                </a:solidFill>
              </a:rPr>
              <a:t> – </a:t>
            </a:r>
            <a:r>
              <a:rPr lang="en-US" sz="1600" b="1" dirty="0">
                <a:solidFill>
                  <a:srgbClr val="7030A0"/>
                </a:solidFill>
              </a:rPr>
              <a:t>October </a:t>
            </a:r>
            <a:r>
              <a:rPr lang="en-US" sz="1600" b="1" dirty="0" smtClean="0">
                <a:solidFill>
                  <a:srgbClr val="7030A0"/>
                </a:solidFill>
              </a:rPr>
              <a:t>2020</a:t>
            </a:r>
            <a:endParaRPr lang="en-US" sz="1600" b="1" dirty="0">
              <a:solidFill>
                <a:srgbClr val="7030A0"/>
              </a:solidFill>
            </a:endParaRPr>
          </a:p>
        </p:txBody>
      </p:sp>
      <p:cxnSp>
        <p:nvCxnSpPr>
          <p:cNvPr id="7" name="Elbow Connector 6"/>
          <p:cNvCxnSpPr/>
          <p:nvPr/>
        </p:nvCxnSpPr>
        <p:spPr>
          <a:xfrm rot="16200000" flipH="1">
            <a:off x="6719850" y="5533196"/>
            <a:ext cx="123185" cy="873748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/>
          <p:cNvCxnSpPr/>
          <p:nvPr/>
        </p:nvCxnSpPr>
        <p:spPr>
          <a:xfrm rot="16200000" flipH="1">
            <a:off x="6642433" y="5691567"/>
            <a:ext cx="278018" cy="873748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D02C0118-5F44-481F-A1DE-AD0BBD8E75AE}"/>
              </a:ext>
            </a:extLst>
          </p:cNvPr>
          <p:cNvSpPr txBox="1"/>
          <p:nvPr/>
        </p:nvSpPr>
        <p:spPr>
          <a:xfrm rot="18638249">
            <a:off x="2873989" y="1320092"/>
            <a:ext cx="844450" cy="461665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just"/>
            <a:r>
              <a:rPr lang="en-US" sz="1200" noProof="1" smtClean="0">
                <a:solidFill>
                  <a:srgbClr val="7030A0"/>
                </a:solidFill>
              </a:rPr>
              <a:t>3600 FL3</a:t>
            </a:r>
          </a:p>
          <a:p>
            <a:pPr algn="just"/>
            <a:r>
              <a:rPr lang="en-US" sz="1200" noProof="1" smtClean="0">
                <a:solidFill>
                  <a:srgbClr val="7030A0"/>
                </a:solidFill>
              </a:rPr>
              <a:t>36Lacs FL4</a:t>
            </a:r>
            <a:endParaRPr lang="en-US" sz="1200" noProof="1">
              <a:solidFill>
                <a:srgbClr val="7030A0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="" xmlns:a16="http://schemas.microsoft.com/office/drawing/2014/main" id="{D02C0118-5F44-481F-A1DE-AD0BBD8E75AE}"/>
              </a:ext>
            </a:extLst>
          </p:cNvPr>
          <p:cNvSpPr txBox="1"/>
          <p:nvPr/>
        </p:nvSpPr>
        <p:spPr>
          <a:xfrm rot="18710634">
            <a:off x="3054186" y="1643784"/>
            <a:ext cx="1719386" cy="461665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just"/>
            <a:r>
              <a:rPr lang="en-US" sz="1200" b="1" noProof="1" smtClean="0">
                <a:solidFill>
                  <a:srgbClr val="FFFF00"/>
                </a:solidFill>
              </a:rPr>
              <a:t>3000 FL3</a:t>
            </a:r>
          </a:p>
          <a:p>
            <a:pPr algn="just"/>
            <a:r>
              <a:rPr lang="en-US" sz="1200" b="1" noProof="1" smtClean="0">
                <a:solidFill>
                  <a:srgbClr val="FFFF00"/>
                </a:solidFill>
              </a:rPr>
              <a:t>30 Lacs FL4</a:t>
            </a:r>
            <a:endParaRPr lang="en-US" sz="1200" b="1" noProof="1">
              <a:solidFill>
                <a:srgbClr val="FFFF00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="" xmlns:a16="http://schemas.microsoft.com/office/drawing/2014/main" id="{D02C0118-5F44-481F-A1DE-AD0BBD8E75AE}"/>
              </a:ext>
            </a:extLst>
          </p:cNvPr>
          <p:cNvSpPr txBox="1"/>
          <p:nvPr/>
        </p:nvSpPr>
        <p:spPr>
          <a:xfrm rot="18528186">
            <a:off x="3310335" y="2735875"/>
            <a:ext cx="849840" cy="461665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just"/>
            <a:r>
              <a:rPr lang="en-US" sz="1200" b="1" noProof="1" smtClean="0">
                <a:solidFill>
                  <a:srgbClr val="FFFF00"/>
                </a:solidFill>
              </a:rPr>
              <a:t>2400 FL3</a:t>
            </a:r>
          </a:p>
          <a:p>
            <a:pPr algn="just"/>
            <a:r>
              <a:rPr lang="en-US" sz="1200" b="1" noProof="1" smtClean="0">
                <a:solidFill>
                  <a:srgbClr val="FFFF00"/>
                </a:solidFill>
              </a:rPr>
              <a:t>24 Lacs FL4</a:t>
            </a:r>
            <a:endParaRPr lang="en-US" sz="1200" b="1" noProof="1">
              <a:solidFill>
                <a:srgbClr val="FFFF00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="" xmlns:a16="http://schemas.microsoft.com/office/drawing/2014/main" id="{D02C0118-5F44-481F-A1DE-AD0BBD8E75AE}"/>
              </a:ext>
            </a:extLst>
          </p:cNvPr>
          <p:cNvSpPr txBox="1"/>
          <p:nvPr/>
        </p:nvSpPr>
        <p:spPr>
          <a:xfrm rot="18510757">
            <a:off x="3333578" y="3108557"/>
            <a:ext cx="1719386" cy="461665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just"/>
            <a:r>
              <a:rPr lang="en-US" sz="1200" b="1" noProof="1" smtClean="0">
                <a:solidFill>
                  <a:srgbClr val="FFFF00"/>
                </a:solidFill>
              </a:rPr>
              <a:t>1800 FL3</a:t>
            </a:r>
          </a:p>
          <a:p>
            <a:pPr algn="just"/>
            <a:r>
              <a:rPr lang="en-US" sz="1200" b="1" noProof="1" smtClean="0">
                <a:solidFill>
                  <a:srgbClr val="FFFF00"/>
                </a:solidFill>
              </a:rPr>
              <a:t>18 Lacs FL4</a:t>
            </a:r>
            <a:endParaRPr lang="en-US" sz="1200" b="1" noProof="1">
              <a:solidFill>
                <a:srgbClr val="FFFF00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="" xmlns:a16="http://schemas.microsoft.com/office/drawing/2014/main" id="{D02C0118-5F44-481F-A1DE-AD0BBD8E75AE}"/>
              </a:ext>
            </a:extLst>
          </p:cNvPr>
          <p:cNvSpPr txBox="1"/>
          <p:nvPr/>
        </p:nvSpPr>
        <p:spPr>
          <a:xfrm rot="18408961">
            <a:off x="3766192" y="4200052"/>
            <a:ext cx="803063" cy="461665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just"/>
            <a:r>
              <a:rPr lang="en-US" sz="1200" b="1" noProof="1" smtClean="0">
                <a:solidFill>
                  <a:srgbClr val="FFFF00"/>
                </a:solidFill>
              </a:rPr>
              <a:t>1200 FL3</a:t>
            </a:r>
          </a:p>
          <a:p>
            <a:pPr algn="just"/>
            <a:r>
              <a:rPr lang="en-US" sz="1200" b="1" noProof="1" smtClean="0">
                <a:solidFill>
                  <a:srgbClr val="FFFF00"/>
                </a:solidFill>
              </a:rPr>
              <a:t>12Lacs  FL4</a:t>
            </a:r>
            <a:endParaRPr lang="en-US" sz="1200" b="1" noProof="1">
              <a:solidFill>
                <a:srgbClr val="FFFF00"/>
              </a:solidFill>
            </a:endParaRPr>
          </a:p>
        </p:txBody>
      </p:sp>
      <p:cxnSp>
        <p:nvCxnSpPr>
          <p:cNvPr id="66" name="Elbow Connector 65"/>
          <p:cNvCxnSpPr/>
          <p:nvPr/>
        </p:nvCxnSpPr>
        <p:spPr>
          <a:xfrm rot="16200000" flipH="1">
            <a:off x="6642426" y="5901118"/>
            <a:ext cx="278018" cy="873748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 and Proprietary. Copyright (c) by FreeSpirit.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043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32230" y="217715"/>
            <a:ext cx="11698514" cy="6415314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258" y="246743"/>
            <a:ext cx="856343" cy="79146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258" y="1071676"/>
            <a:ext cx="841375" cy="76211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258" y="1863347"/>
            <a:ext cx="827542" cy="73701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4531" y="2544923"/>
            <a:ext cx="764042" cy="75829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1335" y="3298262"/>
            <a:ext cx="778132" cy="79973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1335" y="4070762"/>
            <a:ext cx="832757" cy="93685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7630" y="4933765"/>
            <a:ext cx="721506" cy="75882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2894" y="5716162"/>
            <a:ext cx="735013" cy="804117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1146630" y="224441"/>
            <a:ext cx="94900" cy="640858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17" name="TextBox 16"/>
          <p:cNvSpPr txBox="1"/>
          <p:nvPr/>
        </p:nvSpPr>
        <p:spPr>
          <a:xfrm>
            <a:off x="1622889" y="368959"/>
            <a:ext cx="373288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dirty="0" smtClean="0">
                <a:solidFill>
                  <a:srgbClr val="002060"/>
                </a:solidFill>
                <a:latin typeface="Arial Black" panose="020B0A04020102020204" pitchFamily="34" charset="0"/>
              </a:rPr>
              <a:t>Revenue Model</a:t>
            </a:r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1214764" y="1014084"/>
            <a:ext cx="10717419" cy="24128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1700430" y="229638"/>
            <a:ext cx="232913" cy="77968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 and Proprietary. Copyright (c) by FreeSpirit.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38928" y="1071676"/>
            <a:ext cx="10617710" cy="5284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892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32230" y="217715"/>
            <a:ext cx="11698514" cy="6415314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258" y="246743"/>
            <a:ext cx="856343" cy="79146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258" y="1071676"/>
            <a:ext cx="841375" cy="76211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258" y="1863347"/>
            <a:ext cx="827542" cy="73701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4531" y="2544923"/>
            <a:ext cx="764042" cy="75829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1335" y="3298262"/>
            <a:ext cx="778132" cy="79973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1335" y="4070762"/>
            <a:ext cx="832757" cy="93685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7630" y="4933765"/>
            <a:ext cx="721506" cy="75882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2894" y="5716162"/>
            <a:ext cx="735013" cy="804117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1146630" y="224441"/>
            <a:ext cx="94900" cy="640858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17" name="TextBox 16"/>
          <p:cNvSpPr txBox="1"/>
          <p:nvPr/>
        </p:nvSpPr>
        <p:spPr>
          <a:xfrm>
            <a:off x="1622889" y="368959"/>
            <a:ext cx="373288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dirty="0" smtClean="0">
                <a:solidFill>
                  <a:srgbClr val="002060"/>
                </a:solidFill>
                <a:latin typeface="Arial Black" panose="020B0A04020102020204" pitchFamily="34" charset="0"/>
              </a:rPr>
              <a:t>Future Vision</a:t>
            </a:r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1214764" y="1014084"/>
            <a:ext cx="10717419" cy="24128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1700430" y="229638"/>
            <a:ext cx="232913" cy="77968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22" name="Rounded Rectangle 21"/>
          <p:cNvSpPr/>
          <p:nvPr/>
        </p:nvSpPr>
        <p:spPr>
          <a:xfrm>
            <a:off x="1409023" y="1175505"/>
            <a:ext cx="10420119" cy="518175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31788" lvl="3" indent="-285750" algn="just" defTabSz="969963" eaLnBrk="0" hangingPunct="0">
              <a:spcBef>
                <a:spcPts val="1000"/>
              </a:spcBef>
              <a:spcAft>
                <a:spcPts val="700"/>
              </a:spcAft>
              <a:buSzPct val="125000"/>
              <a:buFont typeface="Wingdings" panose="05000000000000000000" pitchFamily="2" charset="2"/>
              <a:buChar char="v"/>
              <a:defRPr/>
            </a:pPr>
            <a:r>
              <a:rPr lang="en-US" dirty="0" smtClean="0">
                <a:solidFill>
                  <a:srgbClr val="002060"/>
                </a:solidFill>
              </a:rPr>
              <a:t>FreeSpirit Hangout for close friends &amp; family </a:t>
            </a:r>
            <a:r>
              <a:rPr lang="en-US" dirty="0" smtClean="0">
                <a:solidFill>
                  <a:srgbClr val="002060"/>
                </a:solidFill>
              </a:rPr>
              <a:t>and personalized </a:t>
            </a:r>
            <a:r>
              <a:rPr lang="en-US" dirty="0" smtClean="0">
                <a:solidFill>
                  <a:srgbClr val="002060"/>
                </a:solidFill>
              </a:rPr>
              <a:t>theme based offers, events &amp; alerting</a:t>
            </a:r>
          </a:p>
          <a:p>
            <a:pPr marL="331788" lvl="3" indent="-285750" algn="just" defTabSz="969963" eaLnBrk="0" hangingPunct="0">
              <a:spcBef>
                <a:spcPts val="1000"/>
              </a:spcBef>
              <a:spcAft>
                <a:spcPts val="700"/>
              </a:spcAft>
              <a:buSzPct val="125000"/>
              <a:buFont typeface="Wingdings" panose="05000000000000000000" pitchFamily="2" charset="2"/>
              <a:buChar char="v"/>
              <a:defRPr/>
            </a:pPr>
            <a:r>
              <a:rPr lang="en-US" dirty="0" smtClean="0">
                <a:solidFill>
                  <a:srgbClr val="002060"/>
                </a:solidFill>
              </a:rPr>
              <a:t>Multi-tier membership with range of features as remote connect, year-end party, hotel booking etc.</a:t>
            </a:r>
          </a:p>
          <a:p>
            <a:pPr marL="331788" lvl="3" indent="-285750" algn="just" defTabSz="969963" eaLnBrk="0" hangingPunct="0">
              <a:spcBef>
                <a:spcPts val="1000"/>
              </a:spcBef>
              <a:spcAft>
                <a:spcPts val="700"/>
              </a:spcAft>
              <a:buSzPct val="125000"/>
              <a:buFont typeface="Wingdings" panose="05000000000000000000" pitchFamily="2" charset="2"/>
              <a:buChar char="v"/>
              <a:defRPr/>
            </a:pPr>
            <a:r>
              <a:rPr lang="en-US" dirty="0" smtClean="0">
                <a:solidFill>
                  <a:srgbClr val="002060"/>
                </a:solidFill>
              </a:rPr>
              <a:t>Patent, Sponsored Event Services, E-KYC</a:t>
            </a:r>
          </a:p>
          <a:p>
            <a:pPr marL="331788" lvl="3" indent="-285750" algn="just" defTabSz="969963" eaLnBrk="0" hangingPunct="0">
              <a:spcBef>
                <a:spcPts val="1000"/>
              </a:spcBef>
              <a:spcAft>
                <a:spcPts val="700"/>
              </a:spcAft>
              <a:buSzPct val="125000"/>
              <a:buFont typeface="Wingdings" panose="05000000000000000000" pitchFamily="2" charset="2"/>
              <a:buChar char="v"/>
              <a:defRPr/>
            </a:pPr>
            <a:r>
              <a:rPr lang="en-US" dirty="0" smtClean="0">
                <a:solidFill>
                  <a:srgbClr val="002060"/>
                </a:solidFill>
              </a:rPr>
              <a:t>Pricing diversification, Pan-India launch, Integration with other popular apps</a:t>
            </a:r>
          </a:p>
          <a:p>
            <a:pPr marL="331788" lvl="3" indent="-285750" algn="just" defTabSz="969963" eaLnBrk="0" hangingPunct="0">
              <a:spcBef>
                <a:spcPts val="1000"/>
              </a:spcBef>
              <a:spcAft>
                <a:spcPts val="700"/>
              </a:spcAft>
              <a:buSzPct val="125000"/>
              <a:buFont typeface="Wingdings" panose="05000000000000000000" pitchFamily="2" charset="2"/>
              <a:buChar char="v"/>
              <a:defRPr/>
            </a:pPr>
            <a:r>
              <a:rPr lang="en-US" dirty="0">
                <a:solidFill>
                  <a:srgbClr val="002060"/>
                </a:solidFill>
              </a:rPr>
              <a:t>Data science &amp; </a:t>
            </a:r>
            <a:r>
              <a:rPr lang="en-US" dirty="0" smtClean="0">
                <a:solidFill>
                  <a:srgbClr val="002060"/>
                </a:solidFill>
              </a:rPr>
              <a:t>analytics, Supply-chain services</a:t>
            </a:r>
          </a:p>
          <a:p>
            <a:pPr marL="331788" lvl="3" indent="-285750" algn="just" defTabSz="969963" eaLnBrk="0" hangingPunct="0">
              <a:spcBef>
                <a:spcPts val="1000"/>
              </a:spcBef>
              <a:spcAft>
                <a:spcPts val="700"/>
              </a:spcAft>
              <a:buSzPct val="125000"/>
              <a:buFont typeface="Wingdings" panose="05000000000000000000" pitchFamily="2" charset="2"/>
              <a:buChar char="v"/>
              <a:defRPr/>
            </a:pPr>
            <a:r>
              <a:rPr lang="en-US" dirty="0" smtClean="0">
                <a:solidFill>
                  <a:srgbClr val="002060"/>
                </a:solidFill>
              </a:rPr>
              <a:t>Streaming services, Overseas launch, Integration with other apps</a:t>
            </a:r>
          </a:p>
          <a:p>
            <a:pPr marL="331788" lvl="3" indent="-285750" algn="just" defTabSz="969963" eaLnBrk="0" hangingPunct="0">
              <a:spcBef>
                <a:spcPts val="1000"/>
              </a:spcBef>
              <a:spcAft>
                <a:spcPts val="700"/>
              </a:spcAft>
              <a:buSzPct val="125000"/>
              <a:buFont typeface="Wingdings" panose="05000000000000000000" pitchFamily="2" charset="2"/>
              <a:buChar char="v"/>
              <a:defRPr/>
            </a:pPr>
            <a:r>
              <a:rPr lang="en-US" dirty="0" smtClean="0">
                <a:solidFill>
                  <a:srgbClr val="002060"/>
                </a:solidFill>
              </a:rPr>
              <a:t>FL3 appraisal &amp; customer rating, FLXC support</a:t>
            </a:r>
            <a:endParaRPr lang="en-US" b="1" dirty="0" smtClean="0">
              <a:solidFill>
                <a:srgbClr val="002060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 and Proprietary. Copyright (c) by FreeSpirit.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78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8369</TotalTime>
  <Words>903</Words>
  <Application>Microsoft Office PowerPoint</Application>
  <PresentationFormat>Widescreen</PresentationFormat>
  <Paragraphs>163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Arial Black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89</cp:revision>
  <dcterms:created xsi:type="dcterms:W3CDTF">2020-06-12T02:29:26Z</dcterms:created>
  <dcterms:modified xsi:type="dcterms:W3CDTF">2020-07-07T11:46:59Z</dcterms:modified>
</cp:coreProperties>
</file>