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3" r:id="rId3"/>
    <p:sldId id="267" r:id="rId4"/>
    <p:sldId id="268" r:id="rId5"/>
    <p:sldId id="275" r:id="rId6"/>
    <p:sldId id="274" r:id="rId7"/>
    <p:sldId id="270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8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DF9-9C84-4EB7-9564-2D7315C2ECB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8788-3F72-49C0-A070-96F1FD1A38EF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DFAA-4884-4751-AF86-70B77E41BA8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A757-DC7D-49B8-9F89-613CB30BAC1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1470-11BF-4465-98BC-9B196EAAB9C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EE6-F9F3-4FEC-9F6D-41492BFC829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FE8A-7EB4-4BF8-B539-5DF494DE50A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7084-49FB-4314-BF3A-B5D6AFF1D2F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96F-F879-4832-A4C4-2D4C49BF178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21C4-64E8-43FE-810B-9EEED753D39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1F5D-9B3A-4672-A2C8-AE64AD46C2BC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6475-D385-459C-BCE4-9470CF82E17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41" y="1381559"/>
            <a:ext cx="7982959" cy="46437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FreeSpirit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FreeSpirit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19204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Agenda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2543735" y="1721712"/>
            <a:ext cx="312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3734" y="2932137"/>
            <a:ext cx="39659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Range Of Solutions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3735" y="4160078"/>
            <a:ext cx="3828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17965" y="1721711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2097" y="5296973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 Proposition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44420" y="5315207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Q&amp;A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02749" y="1623962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740635" y="1623962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02749" y="2817806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740635" y="2817806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610009" y="405877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747895" y="405877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009316" y="1631222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147202" y="1631222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09316" y="2825066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47202" y="2825066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016576" y="406603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54462" y="406603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44420" y="4133828"/>
            <a:ext cx="3828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</a:p>
        </p:txBody>
      </p:sp>
      <p:sp>
        <p:nvSpPr>
          <p:cNvPr id="47" name="Oval 46"/>
          <p:cNvSpPr/>
          <p:nvPr/>
        </p:nvSpPr>
        <p:spPr>
          <a:xfrm>
            <a:off x="1646297" y="5270716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784183" y="5270716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17964" y="2906751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038350" y="519088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176236" y="519088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FreeSpirit</a:t>
            </a:r>
            <a:r>
              <a:rPr lang="en-US" dirty="0" smtClean="0">
                <a:solidFill>
                  <a:srgbClr val="002060"/>
                </a:solidFill>
              </a:rPr>
              <a:t> is a pioneering opportunity to </a:t>
            </a:r>
            <a:r>
              <a:rPr lang="en-US" b="1" dirty="0" smtClean="0">
                <a:solidFill>
                  <a:srgbClr val="002060"/>
                </a:solidFill>
              </a:rPr>
              <a:t>bring people together like never imagined before</a:t>
            </a:r>
            <a:r>
              <a:rPr lang="en-US" dirty="0" smtClean="0">
                <a:solidFill>
                  <a:srgbClr val="002060"/>
                </a:solidFill>
              </a:rPr>
              <a:t>, by expanding a proven &amp; classic concept, to join forces with modern technology platforms.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empowers FL3 business owners to </a:t>
            </a:r>
            <a:r>
              <a:rPr lang="en-US" b="1" dirty="0" smtClean="0">
                <a:solidFill>
                  <a:srgbClr val="002060"/>
                </a:solidFill>
              </a:rPr>
              <a:t>offer their services to a completely new range of customers </a:t>
            </a:r>
            <a:r>
              <a:rPr lang="en-US" dirty="0" smtClean="0">
                <a:solidFill>
                  <a:srgbClr val="002060"/>
                </a:solidFill>
              </a:rPr>
              <a:t>in cost effective &amp; accelerated manner, by allowing them to </a:t>
            </a:r>
            <a:r>
              <a:rPr lang="en-US" b="1" dirty="0" smtClean="0">
                <a:solidFill>
                  <a:srgbClr val="002060"/>
                </a:solidFill>
              </a:rPr>
              <a:t>expand in fast growing world of netizens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will launch </a:t>
            </a:r>
            <a:r>
              <a:rPr lang="en-US" b="1" dirty="0" smtClean="0">
                <a:solidFill>
                  <a:srgbClr val="002060"/>
                </a:solidFill>
              </a:rPr>
              <a:t>state of the art mobile &amp; web application </a:t>
            </a:r>
            <a:r>
              <a:rPr lang="en-US" dirty="0" smtClean="0">
                <a:solidFill>
                  <a:srgbClr val="002060"/>
                </a:solidFill>
              </a:rPr>
              <a:t>for both FL3 &amp; FL4 consumers, having a host of features that are over &amp; beyond anyone in current landscape has to offer.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While this solution resolves chronic challenges faced by FL3 businesses, it also open up innovative prospects for FL4 consumers to connect not just with friends &amp; family, but also to </a:t>
            </a:r>
            <a:r>
              <a:rPr lang="en-US" b="1" dirty="0" smtClean="0">
                <a:solidFill>
                  <a:srgbClr val="002060"/>
                </a:solidFill>
              </a:rPr>
              <a:t>make new friends having shared interests &amp; thought process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The idea is simple but so powerful, having </a:t>
            </a:r>
            <a:r>
              <a:rPr lang="en-US" b="1" dirty="0">
                <a:solidFill>
                  <a:srgbClr val="002060"/>
                </a:solidFill>
              </a:rPr>
              <a:t>potential to change hospitality business </a:t>
            </a:r>
            <a:r>
              <a:rPr lang="en-US" b="1" dirty="0" smtClean="0">
                <a:solidFill>
                  <a:srgbClr val="002060"/>
                </a:solidFill>
              </a:rPr>
              <a:t>forever.</a:t>
            </a:r>
          </a:p>
          <a:p>
            <a:pPr marL="46038" lvl="3" algn="ctr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     And we are just warming up !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Range of Solutions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2234" y="1071676"/>
            <a:ext cx="10391775" cy="54628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20686" y="237308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Lack of options to share or gift a drink to friends or family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7946" y="3033490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socializing platforms in FL3 premises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0692" y="3708405"/>
            <a:ext cx="3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margins of operation when utilizing traditional delivery models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5206" y="43952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avenues for cost effective event arrangement or promotion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206" y="507274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Obligation of menu costing without future benefits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206" y="57839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tangible advantages of higher spend &amp; lockdown sensitivities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2689" y="2365835"/>
            <a:ext cx="3609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Unique &amp; unmatched opportunity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to share/offer drink to anyone, anywhere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2294" y="3010416"/>
            <a:ext cx="34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Innovative technology driven platform for B2C &amp; C2C interaction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6238" y="370115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Higher benefits &amp; financial control with reduced expenses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6238" y="436880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Economical means of social event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&amp; rapid marketing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07246" y="5072749"/>
            <a:ext cx="35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based costing, with exciting offers &amp; guaranteed cashback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06238" y="5776688"/>
            <a:ext cx="356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value for money &amp; standardization of health &amp; wellness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3051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64349" y="1245368"/>
            <a:ext cx="3190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7030A0"/>
                </a:solidFill>
              </a:rPr>
              <a:t>Gift a drink</a:t>
            </a:r>
          </a:p>
          <a:p>
            <a:pPr algn="r"/>
            <a:r>
              <a:rPr lang="en-US" sz="1600" dirty="0" smtClean="0">
                <a:solidFill>
                  <a:srgbClr val="7030A0"/>
                </a:solidFill>
              </a:rPr>
              <a:t>Gift or share a drink of choice to your beloved ones e.g. Corporates, Family &amp; Friends &amp; colleagues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2406" y="2560384"/>
            <a:ext cx="3309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Offer a drink</a:t>
            </a:r>
          </a:p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Offer service will be availed at merchant establishment with other groups or individuals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8165" y="3844758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0070C0"/>
                </a:solidFill>
              </a:rPr>
              <a:t>Events &amp; Gaming</a:t>
            </a:r>
          </a:p>
          <a:p>
            <a:pPr algn="r"/>
            <a:r>
              <a:rPr lang="en-US" sz="1600" dirty="0" smtClean="0">
                <a:solidFill>
                  <a:srgbClr val="0070C0"/>
                </a:solidFill>
              </a:rPr>
              <a:t>Promote corporate events, interactive games for in-house patrons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2406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Payments &amp; Point Wallet</a:t>
            </a:r>
          </a:p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Express true feeling of sharing &amp; gifting with points instead of money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87546" y="1245368"/>
            <a:ext cx="294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Eat Now, Pay Later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Service for the select privileged customers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314" y="256038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Live Streaming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To virtually share special moments with the dear ones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7545" y="3844758"/>
            <a:ext cx="35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Purchase a drink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Instant cashback facility for regular customers who avail restaurant services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9314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Food Delivery</a:t>
            </a: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Break the dependency of service aggregators, with reduced expenses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6322" y="1279092"/>
            <a:ext cx="622602" cy="7137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9894" y="2647987"/>
            <a:ext cx="621517" cy="6047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13868" y="5240632"/>
            <a:ext cx="629599" cy="8361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86912" y="3942059"/>
            <a:ext cx="643392" cy="6433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5162" y="1374887"/>
            <a:ext cx="680757" cy="5658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6684" y="2676911"/>
            <a:ext cx="682399" cy="6896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44711" y="3942059"/>
            <a:ext cx="734372" cy="7538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52413" y="5240632"/>
            <a:ext cx="714729" cy="7018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0640" y="1202573"/>
            <a:ext cx="25146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4398220" y="1630809"/>
            <a:ext cx="4320000" cy="43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182703" y="1139065"/>
            <a:ext cx="5414110" cy="5303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71989" y="21056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77193" y="4892545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85298" y="266655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97437" y="1493893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54005" y="388532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09086" y="439938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6200000">
            <a:off x="6457930" y="1108594"/>
            <a:ext cx="5541006" cy="53663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0748495" y="505148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714415" y="2040694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399826" y="326351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546629" y="264855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462216" y="3866089"/>
            <a:ext cx="1143135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717678" y="45177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68089" y="3000900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Anyone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Anywhere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06596" y="1367524"/>
            <a:ext cx="3844488" cy="19012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Interactive </a:t>
            </a:r>
            <a:r>
              <a:rPr lang="en-US" sz="3600" b="1" dirty="0" smtClean="0">
                <a:solidFill>
                  <a:srgbClr val="FF0000"/>
                </a:solidFill>
              </a:rPr>
              <a:t>Games &amp; Event Hosting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4314" y="3888003"/>
            <a:ext cx="4414019" cy="250873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Corporate Events &amp; Flexible Packages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01211" y="2353421"/>
            <a:ext cx="127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Economical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Delivery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759731" y="147116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01861" y="1628639"/>
            <a:ext cx="11960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Mingling via Games</a:t>
            </a:r>
            <a:endParaRPr lang="en-US" sz="1700" b="1" dirty="0">
              <a:solidFill>
                <a:srgbClr val="7030A0"/>
              </a:solidFill>
            </a:endParaRP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Chat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448620" y="3268742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41692" y="335876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New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Base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42742" y="1501841"/>
            <a:ext cx="12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Offer Event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Packages</a:t>
            </a:r>
          </a:p>
          <a:p>
            <a:pPr algn="ctr"/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73552" y="4045522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Occasional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Promotion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04580" y="441667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Higher 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Retention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84950" y="2912304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Increased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Footfall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5270" y="4959934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Cost Effective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Marketing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5771" y="2694433"/>
            <a:ext cx="2379666" cy="24865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Increased reach through acceptance &amp; branding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Unique interactive platform for FL3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Reduced delivery costs</a:t>
            </a:r>
            <a:endParaRPr lang="en-US" sz="1600" b="1" dirty="0">
              <a:solidFill>
                <a:srgbClr val="FFFF00"/>
              </a:solidFill>
            </a:endParaRPr>
          </a:p>
          <a:p>
            <a:pPr algn="ctr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48125" y="2941333"/>
            <a:ext cx="2592487" cy="23112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Top standards for wellness &amp; hygiene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Socializing opportunity for socially distant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More value for money through cashback offers</a:t>
            </a:r>
          </a:p>
          <a:p>
            <a:pPr algn="ctr"/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50473" y="5220362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Cashback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Exciting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Offers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20831" y="4640083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Register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For Local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Events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00757" y="4000585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Range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 FL3 to choose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6043" y="3463573"/>
            <a:ext cx="141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Have  Drink, 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&amp; get 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Cashback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39711" y="2919055"/>
            <a:ext cx="1287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Gift / Share 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32288" y="2154031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Socialize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By Offering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61" name="Oval 60"/>
          <p:cNvSpPr/>
          <p:nvPr/>
        </p:nvSpPr>
        <p:spPr>
          <a:xfrm>
            <a:off x="9705123" y="326948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67284" y="3497123"/>
            <a:ext cx="11960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Multi City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Platform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78085" y="324560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05412" y="3316130"/>
            <a:ext cx="107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Off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Season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Boost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3080" y="2868464"/>
            <a:ext cx="670189" cy="1995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2679" y="3053213"/>
            <a:ext cx="1059641" cy="114405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xmlns="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xmlns="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xmlns="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xmlns="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xmlns="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April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3000 </a:t>
            </a:r>
            <a:r>
              <a:rPr lang="en-US" sz="1200" noProof="1"/>
              <a:t>FL3 &amp; </a:t>
            </a:r>
            <a:r>
              <a:rPr lang="en-US" sz="1200" noProof="1" smtClean="0"/>
              <a:t>3 Lacs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October 2022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2400 </a:t>
            </a:r>
            <a:r>
              <a:rPr lang="en-US" sz="1200" noProof="1"/>
              <a:t>FL3 &amp; </a:t>
            </a:r>
            <a:r>
              <a:rPr lang="en-US" sz="1200" noProof="1" smtClean="0"/>
              <a:t>2.4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April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1800 </a:t>
            </a:r>
            <a:r>
              <a:rPr lang="en-US" sz="1200" noProof="1"/>
              <a:t>FL3 &amp; </a:t>
            </a:r>
            <a:r>
              <a:rPr lang="en-US" sz="1200" noProof="1" smtClean="0"/>
              <a:t>1.8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October 2021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Cities &amp; explore additional scope</a:t>
            </a:r>
            <a:endParaRPr lang="en-US" sz="1200" noProof="1"/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1200 </a:t>
            </a:r>
            <a:r>
              <a:rPr lang="en-US" sz="1200" noProof="1"/>
              <a:t>FL3 &amp; </a:t>
            </a:r>
            <a:r>
              <a:rPr lang="en-US" sz="1200" noProof="1" smtClean="0"/>
              <a:t>1.2 L 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April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600 FL3 &amp; 60 thousand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:a16="http://schemas.microsoft.com/office/drawing/2014/main" xmlns="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xmlns="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FED5D04-F590-4EE7-AE6E-CB470304DDD1}"/>
              </a:ext>
            </a:extLst>
          </p:cNvPr>
          <p:cNvSpPr txBox="1"/>
          <p:nvPr/>
        </p:nvSpPr>
        <p:spPr>
          <a:xfrm>
            <a:off x="8524318" y="1057375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October 2023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3600 </a:t>
            </a:r>
            <a:r>
              <a:rPr lang="en-US" sz="1200" noProof="1"/>
              <a:t>FL3 &amp; </a:t>
            </a:r>
            <a:r>
              <a:rPr lang="en-US" sz="1200" noProof="1" smtClean="0"/>
              <a:t>3.6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82674" y="5620100"/>
            <a:ext cx="191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Initial Phase</a:t>
            </a:r>
            <a:endParaRPr 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5935" y="5820229"/>
            <a:ext cx="422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Company Registration – July 2020 - Complete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Launch App	  – October 2020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Copyright		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</a:rPr>
              <a:t> – </a:t>
            </a:r>
            <a:r>
              <a:rPr lang="en-US" sz="1600" b="1" dirty="0">
                <a:solidFill>
                  <a:srgbClr val="7030A0"/>
                </a:solidFill>
              </a:rPr>
              <a:t>October </a:t>
            </a:r>
            <a:r>
              <a:rPr lang="en-US" sz="1600" b="1" dirty="0" smtClean="0">
                <a:solidFill>
                  <a:srgbClr val="7030A0"/>
                </a:solidFill>
              </a:rPr>
              <a:t>2020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6719850" y="5533196"/>
            <a:ext cx="123185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6642433" y="5691567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638249">
            <a:off x="2873989" y="1320092"/>
            <a:ext cx="8444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3600 FL3</a:t>
            </a:r>
          </a:p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36Lacs FL4</a:t>
            </a:r>
            <a:endParaRPr lang="en-US" sz="1200" noProof="1">
              <a:solidFill>
                <a:srgbClr val="7030A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710634">
            <a:off x="3054186" y="1643784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28186">
            <a:off x="3310335" y="2735875"/>
            <a:ext cx="84984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510757">
            <a:off x="3333578" y="3108557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02C0118-5F44-481F-A1DE-AD0BBD8E75AE}"/>
              </a:ext>
            </a:extLst>
          </p:cNvPr>
          <p:cNvSpPr txBox="1"/>
          <p:nvPr/>
        </p:nvSpPr>
        <p:spPr>
          <a:xfrm rot="18408961">
            <a:off x="3766192" y="4200052"/>
            <a:ext cx="803063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12Lacs 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901118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16" y="1075623"/>
            <a:ext cx="8349326" cy="460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74473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74473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71616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70663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71616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8369</TotalTime>
  <Words>801</Words>
  <Application>Microsoft Office PowerPoint</Application>
  <PresentationFormat>Widescreen</PresentationFormat>
  <Paragraphs>152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90</cp:revision>
  <dcterms:created xsi:type="dcterms:W3CDTF">2020-06-12T02:29:26Z</dcterms:created>
  <dcterms:modified xsi:type="dcterms:W3CDTF">2020-07-11T05:47:44Z</dcterms:modified>
</cp:coreProperties>
</file>