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6"/>
  </p:notesMasterIdLst>
  <p:sldIdLst>
    <p:sldId id="260" r:id="rId2"/>
    <p:sldId id="282" r:id="rId3"/>
    <p:sldId id="285" r:id="rId4"/>
    <p:sldId id="283" r:id="rId5"/>
    <p:sldId id="325" r:id="rId6"/>
    <p:sldId id="324" r:id="rId7"/>
    <p:sldId id="277" r:id="rId8"/>
    <p:sldId id="316" r:id="rId9"/>
    <p:sldId id="321" r:id="rId10"/>
    <p:sldId id="322" r:id="rId11"/>
    <p:sldId id="311" r:id="rId12"/>
    <p:sldId id="328" r:id="rId13"/>
    <p:sldId id="327"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k Sambuddha" initials="AS" lastIdx="2" clrIdx="0">
    <p:extLst>
      <p:ext uri="{19B8F6BF-5375-455C-9EA6-DF929625EA0E}">
        <p15:presenceInfo xmlns:p15="http://schemas.microsoft.com/office/powerpoint/2012/main" userId="S::alok.sambuddha1@aexp.com::d88f7542-2bc4-4ac8-b320-9b35e471aa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937F"/>
    <a:srgbClr val="0D4753"/>
    <a:srgbClr val="C01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74" autoAdjust="0"/>
    <p:restoredTop sz="94434" autoAdjust="0"/>
  </p:normalViewPr>
  <p:slideViewPr>
    <p:cSldViewPr snapToGrid="0">
      <p:cViewPr varScale="1">
        <p:scale>
          <a:sx n="124" d="100"/>
          <a:sy n="124" d="100"/>
        </p:scale>
        <p:origin x="1040" y="1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2/3/22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10</a:t>
            </a:fld>
            <a:endParaRPr lang="en-US" dirty="0"/>
          </a:p>
        </p:txBody>
      </p:sp>
    </p:spTree>
    <p:extLst>
      <p:ext uri="{BB962C8B-B14F-4D97-AF65-F5344CB8AC3E}">
        <p14:creationId xmlns:p14="http://schemas.microsoft.com/office/powerpoint/2010/main" val="64764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11</a:t>
            </a:fld>
            <a:endParaRPr lang="en-US" dirty="0"/>
          </a:p>
        </p:txBody>
      </p:sp>
    </p:spTree>
    <p:extLst>
      <p:ext uri="{BB962C8B-B14F-4D97-AF65-F5344CB8AC3E}">
        <p14:creationId xmlns:p14="http://schemas.microsoft.com/office/powerpoint/2010/main" val="103725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5371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1660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250776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323138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6</a:t>
            </a:fld>
            <a:endParaRPr lang="en-US" dirty="0"/>
          </a:p>
        </p:txBody>
      </p:sp>
    </p:spTree>
    <p:extLst>
      <p:ext uri="{BB962C8B-B14F-4D97-AF65-F5344CB8AC3E}">
        <p14:creationId xmlns:p14="http://schemas.microsoft.com/office/powerpoint/2010/main" val="270142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7</a:t>
            </a:fld>
            <a:endParaRPr lang="en-US" dirty="0"/>
          </a:p>
        </p:txBody>
      </p:sp>
    </p:spTree>
    <p:extLst>
      <p:ext uri="{BB962C8B-B14F-4D97-AF65-F5344CB8AC3E}">
        <p14:creationId xmlns:p14="http://schemas.microsoft.com/office/powerpoint/2010/main" val="984625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8</a:t>
            </a:fld>
            <a:endParaRPr lang="en-US" dirty="0"/>
          </a:p>
        </p:txBody>
      </p:sp>
    </p:spTree>
    <p:extLst>
      <p:ext uri="{BB962C8B-B14F-4D97-AF65-F5344CB8AC3E}">
        <p14:creationId xmlns:p14="http://schemas.microsoft.com/office/powerpoint/2010/main" val="219440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9</a:t>
            </a:fld>
            <a:endParaRPr lang="en-US" dirty="0"/>
          </a:p>
        </p:txBody>
      </p:sp>
    </p:spTree>
    <p:extLst>
      <p:ext uri="{BB962C8B-B14F-4D97-AF65-F5344CB8AC3E}">
        <p14:creationId xmlns:p14="http://schemas.microsoft.com/office/powerpoint/2010/main" val="2896776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2/3/22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2/3/22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2/3/22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2/3/22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2/3/22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2/3/22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2/3/22</a:t>
            </a:fld>
            <a:endParaRPr lang="en-US" dirty="0"/>
          </a:p>
        </p:txBody>
      </p:sp>
      <p:sp>
        <p:nvSpPr>
          <p:cNvPr id="8" name="Footer Placeholder 7"/>
          <p:cNvSpPr>
            <a:spLocks noGrp="1"/>
          </p:cNvSpPr>
          <p:nvPr>
            <p:ph type="ftr" sz="quarter" idx="11"/>
          </p:nvPr>
        </p:nvSpPr>
        <p:spPr/>
        <p:txBody>
          <a:bodyPr/>
          <a:lstStyle/>
          <a:p>
            <a:r>
              <a:rPr lang="en-US"/>
              <a:t>Confidential and Proprietary. Copyright (c) by TrueVibez 2020</a:t>
            </a:r>
            <a:endParaRPr lang="en-US" dirty="0"/>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2/3/22</a:t>
            </a:fld>
            <a:endParaRPr lang="en-US" dirty="0"/>
          </a:p>
        </p:txBody>
      </p:sp>
      <p:sp>
        <p:nvSpPr>
          <p:cNvPr id="4" name="Footer Placeholder 3"/>
          <p:cNvSpPr>
            <a:spLocks noGrp="1"/>
          </p:cNvSpPr>
          <p:nvPr>
            <p:ph type="ftr" sz="quarter" idx="11"/>
          </p:nvPr>
        </p:nvSpPr>
        <p:spPr/>
        <p:txBody>
          <a:bodyPr/>
          <a:lstStyle/>
          <a:p>
            <a:r>
              <a:rPr lang="en-US"/>
              <a:t>Confidential and Proprietary. Copyright (c) by TrueVibez 2020</a:t>
            </a:r>
            <a:endParaRPr lang="en-US" dirty="0"/>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2/3/22</a:t>
            </a:fld>
            <a:endParaRPr lang="en-US" dirty="0"/>
          </a:p>
        </p:txBody>
      </p:sp>
      <p:sp>
        <p:nvSpPr>
          <p:cNvPr id="3" name="Footer Placeholder 2"/>
          <p:cNvSpPr>
            <a:spLocks noGrp="1"/>
          </p:cNvSpPr>
          <p:nvPr>
            <p:ph type="ftr" sz="quarter" idx="11"/>
          </p:nvPr>
        </p:nvSpPr>
        <p:spPr/>
        <p:txBody>
          <a:bodyPr/>
          <a:lstStyle/>
          <a:p>
            <a:r>
              <a:rPr lang="en-US"/>
              <a:t>Confidential and Proprietary. Copyright (c) by TrueVibez 2020</a:t>
            </a:r>
            <a:endParaRPr lang="en-US" dirty="0"/>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2/3/22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2/3/22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2/3/22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Copyright (c) by TrueVibez 2020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7.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8.png"/><Relationship Id="rId7" Type="http://schemas.openxmlformats.org/officeDocument/2006/relationships/image" Target="../media/image6.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notesSlide" Target="../notesSlides/notesSlide11.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4.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9.png"/><Relationship Id="rId19"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21.svg"/><Relationship Id="rId22" Type="http://schemas.openxmlformats.org/officeDocument/2006/relationships/image" Target="../media/image29.sv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tiff"/><Relationship Id="rId5" Type="http://schemas.openxmlformats.org/officeDocument/2006/relationships/image" Target="../media/image5.png"/><Relationship Id="rId10" Type="http://schemas.openxmlformats.org/officeDocument/2006/relationships/image" Target="../media/image32.tiff"/><Relationship Id="rId4" Type="http://schemas.openxmlformats.org/officeDocument/2006/relationships/image" Target="../media/image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7.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5.png"/><Relationship Id="rId5" Type="http://schemas.openxmlformats.org/officeDocument/2006/relationships/image" Target="../media/image5.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6.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stretch>
            <a:fillRect/>
          </a:stretch>
        </p:blipFill>
        <p:spPr>
          <a:xfrm>
            <a:off x="1585914" y="1091297"/>
            <a:ext cx="8786812" cy="5111401"/>
          </a:xfrm>
          <a:prstGeom prst="rect">
            <a:avLst/>
          </a:prstGeom>
        </p:spPr>
      </p:pic>
      <p:sp>
        <p:nvSpPr>
          <p:cNvPr id="17" name="TextBox 16"/>
          <p:cNvSpPr txBox="1"/>
          <p:nvPr/>
        </p:nvSpPr>
        <p:spPr>
          <a:xfrm>
            <a:off x="232230" y="352871"/>
            <a:ext cx="11698514" cy="584775"/>
          </a:xfrm>
          <a:prstGeom prst="rect">
            <a:avLst/>
          </a:prstGeom>
          <a:noFill/>
        </p:spPr>
        <p:txBody>
          <a:bodyPr wrap="square" rtlCol="0">
            <a:spAutoFit/>
          </a:bodyPr>
          <a:lstStyle/>
          <a:p>
            <a:pPr algn="ctr"/>
            <a:r>
              <a:rPr lang="en-US" sz="3200" b="1" dirty="0">
                <a:solidFill>
                  <a:schemeClr val="accent5">
                    <a:lumMod val="75000"/>
                  </a:schemeClr>
                </a:solidFill>
                <a:latin typeface="Arial Black" panose="020B0A04020102020204" pitchFamily="34" charset="0"/>
              </a:rPr>
              <a:t>WAIŪ– </a:t>
            </a:r>
            <a:r>
              <a:rPr lang="en-US" sz="3200" dirty="0">
                <a:solidFill>
                  <a:schemeClr val="accent5">
                    <a:lumMod val="75000"/>
                  </a:schemeClr>
                </a:solidFill>
                <a:latin typeface="Arial Black" panose="020B0A04020102020204" pitchFamily="34" charset="0"/>
              </a:rPr>
              <a:t>A Celebration Of Sharing Happiness</a:t>
            </a:r>
            <a:endParaRPr lang="en-US" sz="3200" b="1" i="1" dirty="0">
              <a:solidFill>
                <a:schemeClr val="accent5">
                  <a:lumMod val="75000"/>
                </a:schemeClr>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spTree>
    <p:extLst>
      <p:ext uri="{BB962C8B-B14F-4D97-AF65-F5344CB8AC3E}">
        <p14:creationId xmlns:p14="http://schemas.microsoft.com/office/powerpoint/2010/main" val="982758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28" y="22444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35767" y="394717"/>
            <a:ext cx="677035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Customer – Elevated Pitch</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1319" y="6558170"/>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p:txBody>
          <a:bodyPr/>
          <a:lstStyle/>
          <a:p>
            <a:fld id="{D4960F7B-5716-4810-A91D-46252C2EC1F4}" type="slidenum">
              <a:rPr lang="en-US" smtClean="0"/>
              <a:t>10</a:t>
            </a:fld>
            <a:endParaRPr lang="en-US" dirty="0"/>
          </a:p>
        </p:txBody>
      </p:sp>
      <p:pic>
        <p:nvPicPr>
          <p:cNvPr id="4" name="Picture 3">
            <a:extLst>
              <a:ext uri="{FF2B5EF4-FFF2-40B4-BE49-F238E27FC236}">
                <a16:creationId xmlns:a16="http://schemas.microsoft.com/office/drawing/2014/main" id="{5042AB3C-6EE4-DF4B-A2AE-779DE1E27D1D}"/>
              </a:ext>
            </a:extLst>
          </p:cNvPr>
          <p:cNvPicPr>
            <a:picLocks noChangeAspect="1"/>
          </p:cNvPicPr>
          <p:nvPr/>
        </p:nvPicPr>
        <p:blipFill>
          <a:blip r:embed="rId11"/>
          <a:stretch>
            <a:fillRect/>
          </a:stretch>
        </p:blipFill>
        <p:spPr>
          <a:xfrm>
            <a:off x="3781280" y="2289278"/>
            <a:ext cx="4942851" cy="3099411"/>
          </a:xfrm>
          <a:prstGeom prst="rect">
            <a:avLst/>
          </a:prstGeom>
        </p:spPr>
      </p:pic>
      <p:sp>
        <p:nvSpPr>
          <p:cNvPr id="29" name="TextBox 28">
            <a:extLst>
              <a:ext uri="{FF2B5EF4-FFF2-40B4-BE49-F238E27FC236}">
                <a16:creationId xmlns:a16="http://schemas.microsoft.com/office/drawing/2014/main" id="{6443F5E9-C792-5549-857E-69D71286C735}"/>
              </a:ext>
            </a:extLst>
          </p:cNvPr>
          <p:cNvSpPr txBox="1"/>
          <p:nvPr/>
        </p:nvSpPr>
        <p:spPr>
          <a:xfrm>
            <a:off x="1246950" y="3481862"/>
            <a:ext cx="2618818" cy="1046440"/>
          </a:xfrm>
          <a:prstGeom prst="rect">
            <a:avLst/>
          </a:prstGeom>
          <a:noFill/>
        </p:spPr>
        <p:txBody>
          <a:bodyPr wrap="square" rtlCol="0">
            <a:spAutoFit/>
          </a:bodyPr>
          <a:lstStyle/>
          <a:p>
            <a:r>
              <a:rPr lang="en-US" sz="2000" b="1" dirty="0">
                <a:solidFill>
                  <a:schemeClr val="accent6">
                    <a:lumMod val="75000"/>
                  </a:schemeClr>
                </a:solidFill>
              </a:rPr>
              <a:t>Reactive Credit Scoring</a:t>
            </a:r>
          </a:p>
          <a:p>
            <a:r>
              <a:rPr lang="en-US" sz="1400" dirty="0">
                <a:solidFill>
                  <a:schemeClr val="accent6">
                    <a:lumMod val="75000"/>
                  </a:schemeClr>
                </a:solidFill>
              </a:rPr>
              <a:t>To allow customers to increase credit line for more benefits &amp; increased financial literacy</a:t>
            </a:r>
          </a:p>
        </p:txBody>
      </p:sp>
      <p:sp>
        <p:nvSpPr>
          <p:cNvPr id="30" name="TextBox 29">
            <a:extLst>
              <a:ext uri="{FF2B5EF4-FFF2-40B4-BE49-F238E27FC236}">
                <a16:creationId xmlns:a16="http://schemas.microsoft.com/office/drawing/2014/main" id="{37B4DCF7-43A9-0443-BFC9-30CB80DE6817}"/>
              </a:ext>
            </a:extLst>
          </p:cNvPr>
          <p:cNvSpPr txBox="1"/>
          <p:nvPr/>
        </p:nvSpPr>
        <p:spPr>
          <a:xfrm>
            <a:off x="7615502" y="1213597"/>
            <a:ext cx="3353889" cy="1046440"/>
          </a:xfrm>
          <a:prstGeom prst="rect">
            <a:avLst/>
          </a:prstGeom>
          <a:noFill/>
        </p:spPr>
        <p:txBody>
          <a:bodyPr wrap="square" rtlCol="0">
            <a:spAutoFit/>
          </a:bodyPr>
          <a:lstStyle/>
          <a:p>
            <a:r>
              <a:rPr lang="en-US" sz="2000" b="1" dirty="0">
                <a:solidFill>
                  <a:schemeClr val="accent2">
                    <a:lumMod val="75000"/>
                  </a:schemeClr>
                </a:solidFill>
              </a:rPr>
              <a:t>New Borrowing Avenue</a:t>
            </a:r>
          </a:p>
          <a:p>
            <a:r>
              <a:rPr lang="en-US" sz="1400" dirty="0">
                <a:solidFill>
                  <a:schemeClr val="accent2">
                    <a:lumMod val="75000"/>
                  </a:schemeClr>
                </a:solidFill>
              </a:rPr>
              <a:t>By utilizing existing relationships and financial network portfolio in an organized &amp; professional manner</a:t>
            </a:r>
          </a:p>
        </p:txBody>
      </p:sp>
      <p:sp>
        <p:nvSpPr>
          <p:cNvPr id="31" name="TextBox 30">
            <a:extLst>
              <a:ext uri="{FF2B5EF4-FFF2-40B4-BE49-F238E27FC236}">
                <a16:creationId xmlns:a16="http://schemas.microsoft.com/office/drawing/2014/main" id="{7C79D6BE-3887-AB41-BC30-9907B464ABFD}"/>
              </a:ext>
            </a:extLst>
          </p:cNvPr>
          <p:cNvSpPr txBox="1"/>
          <p:nvPr/>
        </p:nvSpPr>
        <p:spPr>
          <a:xfrm>
            <a:off x="1650393" y="1228218"/>
            <a:ext cx="2756351" cy="1046440"/>
          </a:xfrm>
          <a:prstGeom prst="rect">
            <a:avLst/>
          </a:prstGeom>
          <a:noFill/>
        </p:spPr>
        <p:txBody>
          <a:bodyPr wrap="square" rtlCol="0">
            <a:spAutoFit/>
          </a:bodyPr>
          <a:lstStyle/>
          <a:p>
            <a:r>
              <a:rPr lang="en-US" sz="2000" b="1" dirty="0">
                <a:solidFill>
                  <a:schemeClr val="accent2">
                    <a:lumMod val="75000"/>
                  </a:schemeClr>
                </a:solidFill>
              </a:rPr>
              <a:t>New Product &amp; Features</a:t>
            </a:r>
          </a:p>
          <a:p>
            <a:r>
              <a:rPr lang="en-US" sz="1400" dirty="0">
                <a:solidFill>
                  <a:schemeClr val="accent2">
                    <a:lumMod val="75000"/>
                  </a:schemeClr>
                </a:solidFill>
              </a:rPr>
              <a:t>Credit line facility for F&amp;B services during need and additional guaranteed benefits of dining out </a:t>
            </a:r>
          </a:p>
        </p:txBody>
      </p:sp>
      <p:sp>
        <p:nvSpPr>
          <p:cNvPr id="32" name="TextBox 31">
            <a:extLst>
              <a:ext uri="{FF2B5EF4-FFF2-40B4-BE49-F238E27FC236}">
                <a16:creationId xmlns:a16="http://schemas.microsoft.com/office/drawing/2014/main" id="{8ACAFDA5-9391-AD4D-9801-5F32546A84F2}"/>
              </a:ext>
            </a:extLst>
          </p:cNvPr>
          <p:cNvSpPr txBox="1"/>
          <p:nvPr/>
        </p:nvSpPr>
        <p:spPr>
          <a:xfrm>
            <a:off x="7621328" y="5388689"/>
            <a:ext cx="3589149" cy="1046440"/>
          </a:xfrm>
          <a:prstGeom prst="rect">
            <a:avLst/>
          </a:prstGeom>
          <a:noFill/>
        </p:spPr>
        <p:txBody>
          <a:bodyPr wrap="square" rtlCol="0">
            <a:spAutoFit/>
          </a:bodyPr>
          <a:lstStyle/>
          <a:p>
            <a:r>
              <a:rPr lang="en-US" sz="2000" b="1" dirty="0">
                <a:solidFill>
                  <a:srgbClr val="7030A0"/>
                </a:solidFill>
              </a:rPr>
              <a:t>On Demand Spending Potential</a:t>
            </a:r>
          </a:p>
          <a:p>
            <a:r>
              <a:rPr lang="en-US" sz="1400" dirty="0">
                <a:solidFill>
                  <a:srgbClr val="7030A0"/>
                </a:solidFill>
              </a:rPr>
              <a:t>No more dependency on regular cash flows &amp; a flexible solution for all occasions combined with increased risk-free spending potential</a:t>
            </a:r>
          </a:p>
        </p:txBody>
      </p:sp>
      <p:sp>
        <p:nvSpPr>
          <p:cNvPr id="33" name="TextBox 32">
            <a:extLst>
              <a:ext uri="{FF2B5EF4-FFF2-40B4-BE49-F238E27FC236}">
                <a16:creationId xmlns:a16="http://schemas.microsoft.com/office/drawing/2014/main" id="{2F564DAC-F8DA-BD4D-93B3-1F89EE016227}"/>
              </a:ext>
            </a:extLst>
          </p:cNvPr>
          <p:cNvSpPr txBox="1"/>
          <p:nvPr/>
        </p:nvSpPr>
        <p:spPr>
          <a:xfrm>
            <a:off x="1898767" y="5416843"/>
            <a:ext cx="3057257" cy="1046440"/>
          </a:xfrm>
          <a:prstGeom prst="rect">
            <a:avLst/>
          </a:prstGeom>
          <a:noFill/>
        </p:spPr>
        <p:txBody>
          <a:bodyPr wrap="square" rtlCol="0">
            <a:spAutoFit/>
          </a:bodyPr>
          <a:lstStyle/>
          <a:p>
            <a:r>
              <a:rPr lang="en-US" sz="2000" b="1" dirty="0">
                <a:solidFill>
                  <a:srgbClr val="7030A0"/>
                </a:solidFill>
              </a:rPr>
              <a:t>No Fees &amp; Ease of Use</a:t>
            </a:r>
          </a:p>
          <a:p>
            <a:r>
              <a:rPr lang="en-US" sz="1400" dirty="0">
                <a:solidFill>
                  <a:srgbClr val="7030A0"/>
                </a:solidFill>
              </a:rPr>
              <a:t>Simple to use service without any hidden costs, allowing decorum &amp; savings</a:t>
            </a:r>
          </a:p>
        </p:txBody>
      </p:sp>
      <p:sp>
        <p:nvSpPr>
          <p:cNvPr id="34" name="TextBox 33">
            <a:extLst>
              <a:ext uri="{FF2B5EF4-FFF2-40B4-BE49-F238E27FC236}">
                <a16:creationId xmlns:a16="http://schemas.microsoft.com/office/drawing/2014/main" id="{BE475FF7-0710-4248-9A57-66F6DC497110}"/>
              </a:ext>
            </a:extLst>
          </p:cNvPr>
          <p:cNvSpPr txBox="1"/>
          <p:nvPr/>
        </p:nvSpPr>
        <p:spPr>
          <a:xfrm>
            <a:off x="8694037" y="3366775"/>
            <a:ext cx="3353888" cy="1046440"/>
          </a:xfrm>
          <a:prstGeom prst="rect">
            <a:avLst/>
          </a:prstGeom>
          <a:noFill/>
        </p:spPr>
        <p:txBody>
          <a:bodyPr wrap="square" rtlCol="0">
            <a:spAutoFit/>
          </a:bodyPr>
          <a:lstStyle/>
          <a:p>
            <a:r>
              <a:rPr lang="en-US" sz="2000" b="1" dirty="0">
                <a:solidFill>
                  <a:schemeClr val="accent6">
                    <a:lumMod val="75000"/>
                  </a:schemeClr>
                </a:solidFill>
              </a:rPr>
              <a:t>Best Rates &amp; Flexible Terms</a:t>
            </a:r>
          </a:p>
          <a:p>
            <a:r>
              <a:rPr lang="en-US" sz="1400" dirty="0">
                <a:solidFill>
                  <a:schemeClr val="accent6">
                    <a:lumMod val="75000"/>
                  </a:schemeClr>
                </a:solidFill>
              </a:rPr>
              <a:t>With long risk-free no-interest paying term, along with a range of payment plans at offer with different lenders to choose from</a:t>
            </a:r>
          </a:p>
        </p:txBody>
      </p:sp>
      <p:sp>
        <p:nvSpPr>
          <p:cNvPr id="35" name="TextBox 34">
            <a:extLst>
              <a:ext uri="{FF2B5EF4-FFF2-40B4-BE49-F238E27FC236}">
                <a16:creationId xmlns:a16="http://schemas.microsoft.com/office/drawing/2014/main" id="{9EDB0819-4FE6-FA45-8EB8-7D572551DC8A}"/>
              </a:ext>
            </a:extLst>
          </p:cNvPr>
          <p:cNvSpPr txBox="1"/>
          <p:nvPr/>
        </p:nvSpPr>
        <p:spPr>
          <a:xfrm>
            <a:off x="5413131" y="2138963"/>
            <a:ext cx="2126185" cy="584775"/>
          </a:xfrm>
          <a:prstGeom prst="rect">
            <a:avLst/>
          </a:prstGeom>
          <a:noFill/>
        </p:spPr>
        <p:txBody>
          <a:bodyPr wrap="square">
            <a:spAutoFit/>
          </a:bodyPr>
          <a:lstStyle/>
          <a:p>
            <a:r>
              <a:rPr lang="en-US" b="1" dirty="0">
                <a:solidFill>
                  <a:srgbClr val="00B0F0"/>
                </a:solidFill>
              </a:rPr>
              <a:t>Bio-Authorization</a:t>
            </a:r>
            <a:r>
              <a:rPr lang="en-US" sz="1400" b="1" dirty="0">
                <a:solidFill>
                  <a:srgbClr val="00B0F0"/>
                </a:solidFill>
              </a:rPr>
              <a:t> </a:t>
            </a:r>
            <a:r>
              <a:rPr lang="en-US" sz="1400" dirty="0">
                <a:solidFill>
                  <a:srgbClr val="00B0F0"/>
                </a:solidFill>
              </a:rPr>
              <a:t>For Enhanced Safety</a:t>
            </a:r>
          </a:p>
        </p:txBody>
      </p:sp>
    </p:spTree>
    <p:extLst>
      <p:ext uri="{BB962C8B-B14F-4D97-AF65-F5344CB8AC3E}">
        <p14:creationId xmlns:p14="http://schemas.microsoft.com/office/powerpoint/2010/main" val="76678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1213" y="19568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713069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PAYO (Australia) – A case study</a:t>
            </a:r>
          </a:p>
        </p:txBody>
      </p:sp>
      <p:cxnSp>
        <p:nvCxnSpPr>
          <p:cNvPr id="20" name="Straight Connector 19"/>
          <p:cNvCxnSpPr/>
          <p:nvPr/>
        </p:nvCxnSpPr>
        <p:spPr>
          <a:xfrm flipV="1">
            <a:off x="1192782" y="980716"/>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3159" y="6314707"/>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a:xfrm>
            <a:off x="8957229" y="6305868"/>
            <a:ext cx="2743200" cy="365125"/>
          </a:xfrm>
        </p:spPr>
        <p:txBody>
          <a:bodyPr/>
          <a:lstStyle/>
          <a:p>
            <a:fld id="{D4960F7B-5716-4810-A91D-46252C2EC1F4}" type="slidenum">
              <a:rPr lang="en-US" smtClean="0"/>
              <a:t>11</a:t>
            </a:fld>
            <a:endParaRPr lang="en-US" dirty="0"/>
          </a:p>
        </p:txBody>
      </p:sp>
      <p:sp>
        <p:nvSpPr>
          <p:cNvPr id="8" name="Rectangle 7">
            <a:extLst>
              <a:ext uri="{FF2B5EF4-FFF2-40B4-BE49-F238E27FC236}">
                <a16:creationId xmlns:a16="http://schemas.microsoft.com/office/drawing/2014/main" id="{E3F23B83-0CCF-7A49-B2E9-4FD2BE6FE2FA}"/>
              </a:ext>
            </a:extLst>
          </p:cNvPr>
          <p:cNvSpPr/>
          <p:nvPr/>
        </p:nvSpPr>
        <p:spPr>
          <a:xfrm>
            <a:off x="1244905" y="1071676"/>
            <a:ext cx="2885014" cy="52846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rgbClr val="002060"/>
                </a:solidFill>
                <a:ea typeface="Bodoni Ornaments" pitchFamily="2" charset="0"/>
                <a:cs typeface="Castellar" panose="020F0502020204030204" pitchFamily="34" charset="0"/>
              </a:rPr>
              <a:t>About PAYO</a:t>
            </a:r>
          </a:p>
          <a:p>
            <a:pPr algn="ctr"/>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PAYO is an Australian company who have launched the world’s first Eat Now, Pay Later service in July 2021.</a:t>
            </a:r>
          </a:p>
          <a:p>
            <a:endParaRPr lang="en-US" sz="1600" b="1" dirty="0">
              <a:solidFill>
                <a:srgbClr val="002060"/>
              </a:solidFill>
              <a:ea typeface="Bodoni Ornaments" pitchFamily="2" charset="0"/>
              <a:cs typeface="Castellar" panose="020F0502020204030204" pitchFamily="34" charset="0"/>
            </a:endParaRPr>
          </a:p>
          <a:p>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The are backed by an existing lender with substantial customer base in the operational regions.</a:t>
            </a:r>
          </a:p>
          <a:p>
            <a:endParaRPr lang="en-US" sz="1600" b="1" dirty="0">
              <a:solidFill>
                <a:srgbClr val="002060"/>
              </a:solidFill>
              <a:ea typeface="Bodoni Ornaments" pitchFamily="2" charset="0"/>
              <a:cs typeface="Castellar" panose="020F0502020204030204" pitchFamily="34" charset="0"/>
            </a:endParaRPr>
          </a:p>
          <a:p>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Being the World’s first ENPL app, they have favorably placed themselves as market disrupters, driving investor’s interest &amp; confidence.</a:t>
            </a:r>
          </a:p>
        </p:txBody>
      </p:sp>
      <p:sp>
        <p:nvSpPr>
          <p:cNvPr id="24" name="Rectangle 23">
            <a:extLst>
              <a:ext uri="{FF2B5EF4-FFF2-40B4-BE49-F238E27FC236}">
                <a16:creationId xmlns:a16="http://schemas.microsoft.com/office/drawing/2014/main" id="{F54A607F-4A43-3345-AA94-4964BF3530C3}"/>
              </a:ext>
            </a:extLst>
          </p:cNvPr>
          <p:cNvSpPr/>
          <p:nvPr/>
        </p:nvSpPr>
        <p:spPr>
          <a:xfrm>
            <a:off x="4129919" y="1070234"/>
            <a:ext cx="7642650" cy="5284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3" name="Graphic 22" descr="Store outline">
            <a:extLst>
              <a:ext uri="{FF2B5EF4-FFF2-40B4-BE49-F238E27FC236}">
                <a16:creationId xmlns:a16="http://schemas.microsoft.com/office/drawing/2014/main" id="{E9FD5142-74E0-6247-B9A7-B4919D7E07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00277" y="1143132"/>
            <a:ext cx="654808" cy="654808"/>
          </a:xfrm>
          <a:prstGeom prst="rect">
            <a:avLst/>
          </a:prstGeom>
        </p:spPr>
      </p:pic>
      <p:sp>
        <p:nvSpPr>
          <p:cNvPr id="25" name="TextBox 24">
            <a:extLst>
              <a:ext uri="{FF2B5EF4-FFF2-40B4-BE49-F238E27FC236}">
                <a16:creationId xmlns:a16="http://schemas.microsoft.com/office/drawing/2014/main" id="{CB22E5C9-D1BC-9746-AAAE-1CC137037FC9}"/>
              </a:ext>
            </a:extLst>
          </p:cNvPr>
          <p:cNvSpPr txBox="1"/>
          <p:nvPr/>
        </p:nvSpPr>
        <p:spPr>
          <a:xfrm>
            <a:off x="5098142" y="1121514"/>
            <a:ext cx="5376231" cy="646331"/>
          </a:xfrm>
          <a:prstGeom prst="rect">
            <a:avLst/>
          </a:prstGeom>
          <a:noFill/>
        </p:spPr>
        <p:txBody>
          <a:bodyPr wrap="square" rtlCol="0">
            <a:spAutoFit/>
          </a:bodyPr>
          <a:lstStyle/>
          <a:p>
            <a:r>
              <a:rPr lang="en-US" dirty="0"/>
              <a:t>Within 3 months of launch, </a:t>
            </a:r>
            <a:r>
              <a:rPr lang="en-US" b="1" dirty="0">
                <a:solidFill>
                  <a:srgbClr val="7030A0"/>
                </a:solidFill>
              </a:rPr>
              <a:t>700+ merchants in 4 cities </a:t>
            </a:r>
            <a:r>
              <a:rPr lang="en-US" dirty="0"/>
              <a:t>&amp; growing at the pace of 200 merchants every month </a:t>
            </a:r>
          </a:p>
        </p:txBody>
      </p:sp>
      <p:pic>
        <p:nvPicPr>
          <p:cNvPr id="27" name="Graphic 26" descr="Internet Banking with solid fill">
            <a:extLst>
              <a:ext uri="{FF2B5EF4-FFF2-40B4-BE49-F238E27FC236}">
                <a16:creationId xmlns:a16="http://schemas.microsoft.com/office/drawing/2014/main" id="{2F432859-2E95-F146-9351-729A7B50A7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77950" y="4861221"/>
            <a:ext cx="561874" cy="561874"/>
          </a:xfrm>
          <a:prstGeom prst="rect">
            <a:avLst/>
          </a:prstGeom>
        </p:spPr>
      </p:pic>
      <p:sp>
        <p:nvSpPr>
          <p:cNvPr id="30" name="TextBox 29">
            <a:extLst>
              <a:ext uri="{FF2B5EF4-FFF2-40B4-BE49-F238E27FC236}">
                <a16:creationId xmlns:a16="http://schemas.microsoft.com/office/drawing/2014/main" id="{07916FC7-A9B3-9C40-BBC7-00A597FBC981}"/>
              </a:ext>
            </a:extLst>
          </p:cNvPr>
          <p:cNvSpPr txBox="1"/>
          <p:nvPr/>
        </p:nvSpPr>
        <p:spPr>
          <a:xfrm>
            <a:off x="5132020" y="4776764"/>
            <a:ext cx="5376231" cy="646331"/>
          </a:xfrm>
          <a:prstGeom prst="rect">
            <a:avLst/>
          </a:prstGeom>
          <a:noFill/>
        </p:spPr>
        <p:txBody>
          <a:bodyPr wrap="square" rtlCol="0">
            <a:spAutoFit/>
          </a:bodyPr>
          <a:lstStyle/>
          <a:p>
            <a:r>
              <a:rPr lang="en-US" dirty="0"/>
              <a:t>All payments are via PAYO app via QR codes with options for customer to recommend for PAYO business </a:t>
            </a:r>
          </a:p>
        </p:txBody>
      </p:sp>
      <p:pic>
        <p:nvPicPr>
          <p:cNvPr id="31" name="Graphic 30" descr="Exponential Graph outline">
            <a:extLst>
              <a:ext uri="{FF2B5EF4-FFF2-40B4-BE49-F238E27FC236}">
                <a16:creationId xmlns:a16="http://schemas.microsoft.com/office/drawing/2014/main" id="{14FDD341-2EBD-6248-AD50-501B3A19F12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79674" y="2719435"/>
            <a:ext cx="564614" cy="564614"/>
          </a:xfrm>
          <a:prstGeom prst="rect">
            <a:avLst/>
          </a:prstGeom>
        </p:spPr>
      </p:pic>
      <p:sp>
        <p:nvSpPr>
          <p:cNvPr id="33" name="TextBox 32">
            <a:extLst>
              <a:ext uri="{FF2B5EF4-FFF2-40B4-BE49-F238E27FC236}">
                <a16:creationId xmlns:a16="http://schemas.microsoft.com/office/drawing/2014/main" id="{04DBB5DA-0268-3247-B2B9-65503D63C769}"/>
              </a:ext>
            </a:extLst>
          </p:cNvPr>
          <p:cNvSpPr txBox="1"/>
          <p:nvPr/>
        </p:nvSpPr>
        <p:spPr>
          <a:xfrm>
            <a:off x="5109986" y="2646825"/>
            <a:ext cx="5884845" cy="646331"/>
          </a:xfrm>
          <a:prstGeom prst="rect">
            <a:avLst/>
          </a:prstGeom>
          <a:noFill/>
        </p:spPr>
        <p:txBody>
          <a:bodyPr wrap="square" rtlCol="0">
            <a:spAutoFit/>
          </a:bodyPr>
          <a:lstStyle/>
          <a:p>
            <a:r>
              <a:rPr lang="en-US" dirty="0"/>
              <a:t>Top performing 50 restaurants have received thousands of transactions with recorded </a:t>
            </a:r>
            <a:r>
              <a:rPr lang="en-US" b="1" dirty="0">
                <a:solidFill>
                  <a:schemeClr val="accent6">
                    <a:lumMod val="75000"/>
                  </a:schemeClr>
                </a:solidFill>
              </a:rPr>
              <a:t>order value increase of 60%</a:t>
            </a:r>
          </a:p>
        </p:txBody>
      </p:sp>
      <p:pic>
        <p:nvPicPr>
          <p:cNvPr id="34" name="Graphic 33" descr="Star-struck face outline with solid fill">
            <a:extLst>
              <a:ext uri="{FF2B5EF4-FFF2-40B4-BE49-F238E27FC236}">
                <a16:creationId xmlns:a16="http://schemas.microsoft.com/office/drawing/2014/main" id="{90F92612-23E1-AD4E-B7D4-C9E7592944C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57754" y="3425372"/>
            <a:ext cx="604092" cy="604092"/>
          </a:xfrm>
          <a:prstGeom prst="rect">
            <a:avLst/>
          </a:prstGeom>
        </p:spPr>
      </p:pic>
      <p:sp>
        <p:nvSpPr>
          <p:cNvPr id="36" name="TextBox 35">
            <a:extLst>
              <a:ext uri="{FF2B5EF4-FFF2-40B4-BE49-F238E27FC236}">
                <a16:creationId xmlns:a16="http://schemas.microsoft.com/office/drawing/2014/main" id="{CDD6AEB5-1CD6-0F4F-93F8-15D2EE84AAE4}"/>
              </a:ext>
            </a:extLst>
          </p:cNvPr>
          <p:cNvSpPr txBox="1"/>
          <p:nvPr/>
        </p:nvSpPr>
        <p:spPr>
          <a:xfrm>
            <a:off x="5119165" y="3394140"/>
            <a:ext cx="5884845" cy="646331"/>
          </a:xfrm>
          <a:prstGeom prst="rect">
            <a:avLst/>
          </a:prstGeom>
          <a:noFill/>
        </p:spPr>
        <p:txBody>
          <a:bodyPr wrap="square" rtlCol="0">
            <a:spAutoFit/>
          </a:bodyPr>
          <a:lstStyle/>
          <a:p>
            <a:r>
              <a:rPr lang="en-US" dirty="0"/>
              <a:t>Diners can discover restaurants, filter by preferences, call restaurant, book table and receive range of offers &amp; deals.</a:t>
            </a:r>
          </a:p>
        </p:txBody>
      </p:sp>
      <p:pic>
        <p:nvPicPr>
          <p:cNvPr id="37" name="Graphic 36" descr="Handshake with solid fill">
            <a:extLst>
              <a:ext uri="{FF2B5EF4-FFF2-40B4-BE49-F238E27FC236}">
                <a16:creationId xmlns:a16="http://schemas.microsoft.com/office/drawing/2014/main" id="{D612E982-725D-D148-8093-A7804852E07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241112" y="4084264"/>
            <a:ext cx="678841" cy="678841"/>
          </a:xfrm>
          <a:prstGeom prst="rect">
            <a:avLst/>
          </a:prstGeom>
        </p:spPr>
      </p:pic>
      <p:sp>
        <p:nvSpPr>
          <p:cNvPr id="39" name="TextBox 38">
            <a:extLst>
              <a:ext uri="{FF2B5EF4-FFF2-40B4-BE49-F238E27FC236}">
                <a16:creationId xmlns:a16="http://schemas.microsoft.com/office/drawing/2014/main" id="{90466286-2FA4-FB40-A2CF-57F8049A22D4}"/>
              </a:ext>
            </a:extLst>
          </p:cNvPr>
          <p:cNvSpPr txBox="1"/>
          <p:nvPr/>
        </p:nvSpPr>
        <p:spPr>
          <a:xfrm>
            <a:off x="5117327" y="4086365"/>
            <a:ext cx="5884845" cy="646331"/>
          </a:xfrm>
          <a:prstGeom prst="rect">
            <a:avLst/>
          </a:prstGeom>
          <a:noFill/>
        </p:spPr>
        <p:txBody>
          <a:bodyPr wrap="square" rtlCol="0">
            <a:spAutoFit/>
          </a:bodyPr>
          <a:lstStyle/>
          <a:p>
            <a:r>
              <a:rPr lang="en-US" dirty="0">
                <a:solidFill>
                  <a:schemeClr val="accent4">
                    <a:lumMod val="75000"/>
                  </a:schemeClr>
                </a:solidFill>
              </a:rPr>
              <a:t>Both restaurants &amp; customers are incentivized </a:t>
            </a:r>
            <a:r>
              <a:rPr lang="en-US" dirty="0"/>
              <a:t>for referring more paying users to the platform </a:t>
            </a:r>
          </a:p>
        </p:txBody>
      </p:sp>
      <p:pic>
        <p:nvPicPr>
          <p:cNvPr id="40" name="Graphic 39" descr="Stopwatch 25% outline">
            <a:extLst>
              <a:ext uri="{FF2B5EF4-FFF2-40B4-BE49-F238E27FC236}">
                <a16:creationId xmlns:a16="http://schemas.microsoft.com/office/drawing/2014/main" id="{D7831F22-F050-704E-B804-FB391537948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22905" y="1837200"/>
            <a:ext cx="654808" cy="654808"/>
          </a:xfrm>
          <a:prstGeom prst="rect">
            <a:avLst/>
          </a:prstGeom>
        </p:spPr>
      </p:pic>
      <p:sp>
        <p:nvSpPr>
          <p:cNvPr id="42" name="TextBox 41">
            <a:extLst>
              <a:ext uri="{FF2B5EF4-FFF2-40B4-BE49-F238E27FC236}">
                <a16:creationId xmlns:a16="http://schemas.microsoft.com/office/drawing/2014/main" id="{B3125995-0939-3C40-8A84-66A32CC1B679}"/>
              </a:ext>
            </a:extLst>
          </p:cNvPr>
          <p:cNvSpPr txBox="1"/>
          <p:nvPr/>
        </p:nvSpPr>
        <p:spPr>
          <a:xfrm>
            <a:off x="5109986" y="1852740"/>
            <a:ext cx="5884845" cy="646331"/>
          </a:xfrm>
          <a:prstGeom prst="rect">
            <a:avLst/>
          </a:prstGeom>
          <a:noFill/>
        </p:spPr>
        <p:txBody>
          <a:bodyPr wrap="square" rtlCol="0">
            <a:spAutoFit/>
          </a:bodyPr>
          <a:lstStyle/>
          <a:p>
            <a:r>
              <a:rPr lang="en-US" dirty="0"/>
              <a:t>All payments are divided across </a:t>
            </a:r>
            <a:r>
              <a:rPr lang="en-US" b="1" dirty="0">
                <a:solidFill>
                  <a:schemeClr val="accent1">
                    <a:lumMod val="75000"/>
                  </a:schemeClr>
                </a:solidFill>
              </a:rPr>
              <a:t>4 interest free EMIs, with only a quarter of payment to be made upfront.</a:t>
            </a:r>
          </a:p>
        </p:txBody>
      </p:sp>
      <p:pic>
        <p:nvPicPr>
          <p:cNvPr id="43" name="Graphic 42" descr="Fast Forward with solid fill">
            <a:extLst>
              <a:ext uri="{FF2B5EF4-FFF2-40B4-BE49-F238E27FC236}">
                <a16:creationId xmlns:a16="http://schemas.microsoft.com/office/drawing/2014/main" id="{CEAD0278-5321-1E47-8D75-46E3BF1E059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193022" y="5575395"/>
            <a:ext cx="693531" cy="693531"/>
          </a:xfrm>
          <a:prstGeom prst="rect">
            <a:avLst/>
          </a:prstGeom>
        </p:spPr>
      </p:pic>
      <p:sp>
        <p:nvSpPr>
          <p:cNvPr id="45" name="TextBox 44">
            <a:extLst>
              <a:ext uri="{FF2B5EF4-FFF2-40B4-BE49-F238E27FC236}">
                <a16:creationId xmlns:a16="http://schemas.microsoft.com/office/drawing/2014/main" id="{62107540-D4D2-BF49-A28D-8542144F7318}"/>
              </a:ext>
            </a:extLst>
          </p:cNvPr>
          <p:cNvSpPr txBox="1"/>
          <p:nvPr/>
        </p:nvSpPr>
        <p:spPr>
          <a:xfrm>
            <a:off x="5115490" y="5587001"/>
            <a:ext cx="6584939" cy="646331"/>
          </a:xfrm>
          <a:prstGeom prst="rect">
            <a:avLst/>
          </a:prstGeom>
          <a:noFill/>
        </p:spPr>
        <p:txBody>
          <a:bodyPr wrap="square" rtlCol="0">
            <a:spAutoFit/>
          </a:bodyPr>
          <a:lstStyle/>
          <a:p>
            <a:r>
              <a:rPr lang="en-US" b="1" dirty="0">
                <a:solidFill>
                  <a:schemeClr val="accent1">
                    <a:lumMod val="75000"/>
                  </a:schemeClr>
                </a:solidFill>
              </a:rPr>
              <a:t>Instant approval &amp; discreet process </a:t>
            </a:r>
            <a:r>
              <a:rPr lang="en-US" dirty="0"/>
              <a:t>has given PAYO an edge over other modes of payments, eliminating need to carry wallets</a:t>
            </a:r>
          </a:p>
        </p:txBody>
      </p:sp>
    </p:spTree>
    <p:extLst>
      <p:ext uri="{BB962C8B-B14F-4D97-AF65-F5344CB8AC3E}">
        <p14:creationId xmlns:p14="http://schemas.microsoft.com/office/powerpoint/2010/main" val="309073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8" y="368959"/>
            <a:ext cx="6324323"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Corporate Partnership</a:t>
            </a:r>
            <a:endParaRPr lang="en-US" sz="2700" b="1" dirty="0">
              <a:solidFill>
                <a:srgbClr val="7030A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Footer Placeholder 1"/>
          <p:cNvSpPr>
            <a:spLocks noGrp="1"/>
          </p:cNvSpPr>
          <p:nvPr>
            <p:ph type="ftr" sz="quarter" idx="11"/>
          </p:nvPr>
        </p:nvSpPr>
        <p:spPr>
          <a:xfrm>
            <a:off x="4224340" y="6356350"/>
            <a:ext cx="4114800" cy="365125"/>
          </a:xfrm>
        </p:spPr>
        <p:txBody>
          <a:bodyPr/>
          <a:lstStyle/>
          <a:p>
            <a:r>
              <a:rPr lang="en-US" dirty="0"/>
              <a:t>Confidential and Proprietary. Copyright (c) by TrueVibez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12</a:t>
            </a:fld>
            <a:endParaRPr lang="en-US" dirty="0"/>
          </a:p>
        </p:txBody>
      </p:sp>
      <p:graphicFrame>
        <p:nvGraphicFramePr>
          <p:cNvPr id="22" name="Table 22">
            <a:extLst>
              <a:ext uri="{FF2B5EF4-FFF2-40B4-BE49-F238E27FC236}">
                <a16:creationId xmlns:a16="http://schemas.microsoft.com/office/drawing/2014/main" id="{2BB58E01-63E7-8041-9D8E-7C59915A9442}"/>
              </a:ext>
            </a:extLst>
          </p:cNvPr>
          <p:cNvGraphicFramePr>
            <a:graphicFrameLocks noGrp="1"/>
          </p:cNvGraphicFramePr>
          <p:nvPr/>
        </p:nvGraphicFramePr>
        <p:xfrm>
          <a:off x="1502837" y="1192117"/>
          <a:ext cx="10139034" cy="4669064"/>
        </p:xfrm>
        <a:graphic>
          <a:graphicData uri="http://schemas.openxmlformats.org/drawingml/2006/table">
            <a:tbl>
              <a:tblPr firstRow="1" bandRow="1">
                <a:tableStyleId>{93296810-A885-4BE3-A3E7-6D5BEEA58F35}</a:tableStyleId>
              </a:tblPr>
              <a:tblGrid>
                <a:gridCol w="731112">
                  <a:extLst>
                    <a:ext uri="{9D8B030D-6E8A-4147-A177-3AD203B41FA5}">
                      <a16:colId xmlns:a16="http://schemas.microsoft.com/office/drawing/2014/main" val="2102275307"/>
                    </a:ext>
                  </a:extLst>
                </a:gridCol>
                <a:gridCol w="3241298">
                  <a:extLst>
                    <a:ext uri="{9D8B030D-6E8A-4147-A177-3AD203B41FA5}">
                      <a16:colId xmlns:a16="http://schemas.microsoft.com/office/drawing/2014/main" val="1911834963"/>
                    </a:ext>
                  </a:extLst>
                </a:gridCol>
                <a:gridCol w="6166624">
                  <a:extLst>
                    <a:ext uri="{9D8B030D-6E8A-4147-A177-3AD203B41FA5}">
                      <a16:colId xmlns:a16="http://schemas.microsoft.com/office/drawing/2014/main" val="2283718322"/>
                    </a:ext>
                  </a:extLst>
                </a:gridCol>
              </a:tblGrid>
              <a:tr h="319225">
                <a:tc>
                  <a:txBody>
                    <a:bodyPr/>
                    <a:lstStyle/>
                    <a:p>
                      <a:pPr algn="ctr" fontAlgn="t"/>
                      <a:r>
                        <a:rPr lang="en-IN" sz="2000" b="1" u="none" strike="noStrike" dirty="0">
                          <a:solidFill>
                            <a:srgbClr val="000000"/>
                          </a:solidFill>
                          <a:effectLst/>
                        </a:rPr>
                        <a:t>S. No.</a:t>
                      </a:r>
                      <a:endParaRPr lang="en-IN" sz="20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2000" b="1" u="none" strike="noStrike">
                          <a:solidFill>
                            <a:srgbClr val="000000"/>
                          </a:solidFill>
                          <a:effectLst/>
                        </a:rPr>
                        <a:t>Partner</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2000" b="1" u="none" strike="noStrike" dirty="0">
                          <a:solidFill>
                            <a:srgbClr val="000000"/>
                          </a:solidFill>
                          <a:effectLst/>
                        </a:rPr>
                        <a:t>Role</a:t>
                      </a:r>
                      <a:endParaRPr lang="en-IN" sz="20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44940733"/>
                  </a:ext>
                </a:extLst>
              </a:tr>
              <a:tr h="374047">
                <a:tc>
                  <a:txBody>
                    <a:bodyPr/>
                    <a:lstStyle/>
                    <a:p>
                      <a:pPr algn="ctr" fontAlgn="t"/>
                      <a:r>
                        <a:rPr lang="en-IN" sz="1600" b="0" u="none" strike="noStrike" dirty="0">
                          <a:solidFill>
                            <a:srgbClr val="000000"/>
                          </a:solidFill>
                          <a:effectLst/>
                        </a:rPr>
                        <a:t>1</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NPCI</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Nth Reward Loyalty platform onboarding &amp; campaigning platform</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541467040"/>
                  </a:ext>
                </a:extLst>
              </a:tr>
              <a:tr h="374047">
                <a:tc>
                  <a:txBody>
                    <a:bodyPr/>
                    <a:lstStyle/>
                    <a:p>
                      <a:pPr algn="ctr" fontAlgn="t"/>
                      <a:r>
                        <a:rPr lang="en-IN" sz="1600" b="0" u="none" strike="noStrike">
                          <a:solidFill>
                            <a:srgbClr val="000000"/>
                          </a:solidFill>
                          <a:effectLst/>
                        </a:rPr>
                        <a:t>2</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Cosmos Bank</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Value add service to bank customers via bank's super-app</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970412165"/>
                  </a:ext>
                </a:extLst>
              </a:tr>
              <a:tr h="319225">
                <a:tc>
                  <a:txBody>
                    <a:bodyPr/>
                    <a:lstStyle/>
                    <a:p>
                      <a:pPr algn="ctr" fontAlgn="t"/>
                      <a:r>
                        <a:rPr lang="en-IN" sz="1600" b="0" u="none" strike="noStrike">
                          <a:solidFill>
                            <a:srgbClr val="000000"/>
                          </a:solidFill>
                          <a:effectLst/>
                        </a:rPr>
                        <a:t>3</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KPMG</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RBI regulatory compliance and licensing services</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204056657"/>
                  </a:ext>
                </a:extLst>
              </a:tr>
              <a:tr h="319225">
                <a:tc>
                  <a:txBody>
                    <a:bodyPr/>
                    <a:lstStyle/>
                    <a:p>
                      <a:pPr algn="ctr" fontAlgn="t"/>
                      <a:r>
                        <a:rPr lang="en-IN" sz="1600" b="0" i="0" u="none" strike="noStrike" dirty="0">
                          <a:solidFill>
                            <a:srgbClr val="000000"/>
                          </a:solidFill>
                          <a:effectLst/>
                          <a:latin typeface="Calibri" panose="020F0502020204030204" pitchFamily="34" charset="0"/>
                        </a:rPr>
                        <a:t>4</a:t>
                      </a:r>
                    </a:p>
                  </a:txBody>
                  <a:tcPr marL="9525" marR="9525" marT="9525" marB="0"/>
                </a:tc>
                <a:tc>
                  <a:txBody>
                    <a:bodyPr/>
                    <a:lstStyle/>
                    <a:p>
                      <a:pPr algn="l" fontAlgn="t"/>
                      <a:r>
                        <a:rPr lang="en-IN" sz="1600" b="0" u="none" strike="noStrike" dirty="0">
                          <a:solidFill>
                            <a:srgbClr val="000000"/>
                          </a:solidFill>
                          <a:effectLst/>
                        </a:rPr>
                        <a:t>Payu Finance (Lazypay)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12786287"/>
                  </a:ext>
                </a:extLst>
              </a:tr>
              <a:tr h="319225">
                <a:tc>
                  <a:txBody>
                    <a:bodyPr/>
                    <a:lstStyle/>
                    <a:p>
                      <a:pPr algn="ctr" fontAlgn="t"/>
                      <a:r>
                        <a:rPr lang="en-IN" sz="1600" b="0" i="0" u="none" strike="noStrike" dirty="0">
                          <a:solidFill>
                            <a:srgbClr val="000000"/>
                          </a:solidFill>
                          <a:effectLst/>
                          <a:latin typeface="Calibri" panose="020F0502020204030204" pitchFamily="34" charset="0"/>
                        </a:rPr>
                        <a:t>5</a:t>
                      </a:r>
                    </a:p>
                  </a:txBody>
                  <a:tcPr marL="9525" marR="9525" marT="9525" marB="0"/>
                </a:tc>
                <a:tc>
                  <a:txBody>
                    <a:bodyPr/>
                    <a:lstStyle/>
                    <a:p>
                      <a:pPr algn="l" fontAlgn="t"/>
                      <a:r>
                        <a:rPr lang="en-IN" sz="1600" b="0" u="none" strike="noStrike" dirty="0">
                          <a:solidFill>
                            <a:srgbClr val="000000"/>
                          </a:solidFill>
                          <a:effectLst/>
                        </a:rPr>
                        <a:t>Paytm</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651724134"/>
                  </a:ext>
                </a:extLst>
              </a:tr>
              <a:tr h="319225">
                <a:tc>
                  <a:txBody>
                    <a:bodyPr/>
                    <a:lstStyle/>
                    <a:p>
                      <a:pPr algn="ctr" fontAlgn="t"/>
                      <a:r>
                        <a:rPr lang="en-IN" sz="1600" b="0" i="0" u="none" strike="noStrike" dirty="0">
                          <a:solidFill>
                            <a:srgbClr val="000000"/>
                          </a:solidFill>
                          <a:effectLst/>
                          <a:latin typeface="Calibri" panose="020F0502020204030204" pitchFamily="34" charset="0"/>
                        </a:rPr>
                        <a:t>6</a:t>
                      </a:r>
                    </a:p>
                  </a:txBody>
                  <a:tcPr marL="9525" marR="9525" marT="9525" marB="0"/>
                </a:tc>
                <a:tc>
                  <a:txBody>
                    <a:bodyPr/>
                    <a:lstStyle/>
                    <a:p>
                      <a:pPr algn="l" fontAlgn="t"/>
                      <a:r>
                        <a:rPr lang="en-IN" sz="1600" b="0" u="none" strike="noStrike" dirty="0">
                          <a:solidFill>
                            <a:srgbClr val="000000"/>
                          </a:solidFill>
                          <a:effectLst/>
                        </a:rPr>
                        <a:t>Early Salary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510197614"/>
                  </a:ext>
                </a:extLst>
              </a:tr>
              <a:tr h="319225">
                <a:tc>
                  <a:txBody>
                    <a:bodyPr/>
                    <a:lstStyle/>
                    <a:p>
                      <a:pPr algn="ctr" fontAlgn="t"/>
                      <a:r>
                        <a:rPr lang="en-IN" sz="1600" b="0" i="0" u="none" strike="noStrike" dirty="0">
                          <a:solidFill>
                            <a:srgbClr val="000000"/>
                          </a:solidFill>
                          <a:effectLst/>
                          <a:latin typeface="Calibri" panose="020F0502020204030204" pitchFamily="34" charset="0"/>
                        </a:rPr>
                        <a:t>7</a:t>
                      </a:r>
                    </a:p>
                  </a:txBody>
                  <a:tcPr marL="9525" marR="9525" marT="9525" marB="0"/>
                </a:tc>
                <a:tc>
                  <a:txBody>
                    <a:bodyPr/>
                    <a:lstStyle/>
                    <a:p>
                      <a:pPr algn="l" fontAlgn="t"/>
                      <a:r>
                        <a:rPr lang="en-IN" sz="1600" b="0" u="none" strike="noStrike" dirty="0">
                          <a:solidFill>
                            <a:srgbClr val="000000"/>
                          </a:solidFill>
                          <a:effectLst/>
                        </a:rPr>
                        <a:t>LoanTap</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703459088"/>
                  </a:ext>
                </a:extLst>
              </a:tr>
              <a:tr h="319225">
                <a:tc>
                  <a:txBody>
                    <a:bodyPr/>
                    <a:lstStyle/>
                    <a:p>
                      <a:pPr algn="ctr" fontAlgn="t"/>
                      <a:r>
                        <a:rPr lang="en-IN" sz="1600" b="0" i="0" u="none" strike="noStrike" dirty="0">
                          <a:solidFill>
                            <a:srgbClr val="000000"/>
                          </a:solidFill>
                          <a:effectLst/>
                          <a:latin typeface="Calibri" panose="020F0502020204030204" pitchFamily="34" charset="0"/>
                        </a:rPr>
                        <a:t>8</a:t>
                      </a:r>
                    </a:p>
                  </a:txBody>
                  <a:tcPr marL="9525" marR="9525" marT="9525" marB="0"/>
                </a:tc>
                <a:tc>
                  <a:txBody>
                    <a:bodyPr/>
                    <a:lstStyle/>
                    <a:p>
                      <a:pPr algn="l" fontAlgn="t"/>
                      <a:r>
                        <a:rPr lang="en-IN" sz="1600" b="0" u="none" strike="noStrike" dirty="0">
                          <a:solidFill>
                            <a:srgbClr val="000000"/>
                          </a:solidFill>
                          <a:effectLst/>
                        </a:rPr>
                        <a:t>Michael Dell Foundation</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568922891"/>
                  </a:ext>
                </a:extLst>
              </a:tr>
              <a:tr h="409495">
                <a:tc>
                  <a:txBody>
                    <a:bodyPr/>
                    <a:lstStyle/>
                    <a:p>
                      <a:pPr algn="ctr" fontAlgn="t"/>
                      <a:r>
                        <a:rPr lang="en-IN" sz="1600" b="0" i="0" u="none" strike="noStrike" dirty="0">
                          <a:solidFill>
                            <a:srgbClr val="000000"/>
                          </a:solidFill>
                          <a:effectLst/>
                          <a:latin typeface="Calibri" panose="020F0502020204030204" pitchFamily="34" charset="0"/>
                        </a:rPr>
                        <a:t>9</a:t>
                      </a:r>
                    </a:p>
                  </a:txBody>
                  <a:tcPr marL="9525" marR="9525" marT="9525" marB="0"/>
                </a:tc>
                <a:tc>
                  <a:txBody>
                    <a:bodyPr/>
                    <a:lstStyle/>
                    <a:p>
                      <a:pPr algn="l" fontAlgn="t"/>
                      <a:r>
                        <a:rPr lang="en-IN" sz="1600" b="0" u="none" strike="noStrike" dirty="0">
                          <a:solidFill>
                            <a:srgbClr val="000000"/>
                          </a:solidFill>
                          <a:effectLst/>
                        </a:rPr>
                        <a:t>Suniel Shetty (Popcorn Entertainment)</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Brand Ambassador</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22278281"/>
                  </a:ext>
                </a:extLst>
              </a:tr>
              <a:tr h="319225">
                <a:tc>
                  <a:txBody>
                    <a:bodyPr/>
                    <a:lstStyle/>
                    <a:p>
                      <a:pPr algn="ctr" fontAlgn="t"/>
                      <a:r>
                        <a:rPr lang="en-IN" sz="1600" b="0" u="none" strike="noStrike" dirty="0">
                          <a:solidFill>
                            <a:srgbClr val="000000"/>
                          </a:solidFill>
                          <a:effectLst/>
                        </a:rPr>
                        <a:t>10</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TOI, Pune Mirror</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Media &amp; Advertorials</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949974628"/>
                  </a:ext>
                </a:extLst>
              </a:tr>
              <a:tr h="319225">
                <a:tc>
                  <a:txBody>
                    <a:bodyPr/>
                    <a:lstStyle/>
                    <a:p>
                      <a:pPr algn="ctr" fontAlgn="t"/>
                      <a:r>
                        <a:rPr lang="en-IN" sz="1600" b="0" u="none" strike="noStrike" dirty="0">
                          <a:solidFill>
                            <a:srgbClr val="000000"/>
                          </a:solidFill>
                          <a:effectLst/>
                        </a:rPr>
                        <a:t>11</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SonyLiv</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Entertainment and broadcast services</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92973554"/>
                  </a:ext>
                </a:extLst>
              </a:tr>
              <a:tr h="319225">
                <a:tc>
                  <a:txBody>
                    <a:bodyPr/>
                    <a:lstStyle/>
                    <a:p>
                      <a:pPr algn="ctr" fontAlgn="t"/>
                      <a:r>
                        <a:rPr lang="en-IN" sz="1600" b="0" u="none" strike="noStrike" dirty="0">
                          <a:solidFill>
                            <a:srgbClr val="000000"/>
                          </a:solidFill>
                          <a:effectLst/>
                        </a:rPr>
                        <a:t>12</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Stratacache (SCALA)</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Broadcast infrastructure and CDN</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162152428"/>
                  </a:ext>
                </a:extLst>
              </a:tr>
              <a:tr h="319225">
                <a:tc>
                  <a:txBody>
                    <a:bodyPr/>
                    <a:lstStyle/>
                    <a:p>
                      <a:pPr algn="ctr" fontAlgn="t"/>
                      <a:r>
                        <a:rPr lang="en-IN" sz="1600" b="0" u="none" strike="noStrike" dirty="0">
                          <a:solidFill>
                            <a:srgbClr val="000000"/>
                          </a:solidFill>
                          <a:effectLst/>
                        </a:rPr>
                        <a:t>13</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Sazinga Digital</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Technical platform development &amp; maintenance</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006991784"/>
                  </a:ext>
                </a:extLst>
              </a:tr>
            </a:tbl>
          </a:graphicData>
        </a:graphic>
      </p:graphicFrame>
    </p:spTree>
    <p:extLst>
      <p:ext uri="{BB962C8B-B14F-4D97-AF65-F5344CB8AC3E}">
        <p14:creationId xmlns:p14="http://schemas.microsoft.com/office/powerpoint/2010/main" val="386232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8" y="368959"/>
            <a:ext cx="6324323"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Our Team</a:t>
            </a:r>
            <a:endParaRPr lang="en-US" sz="2700" b="1" dirty="0">
              <a:solidFill>
                <a:srgbClr val="7030A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Footer Placeholder 1"/>
          <p:cNvSpPr>
            <a:spLocks noGrp="1"/>
          </p:cNvSpPr>
          <p:nvPr>
            <p:ph type="ftr" sz="quarter" idx="11"/>
          </p:nvPr>
        </p:nvSpPr>
        <p:spPr>
          <a:xfrm>
            <a:off x="4174513" y="6574139"/>
            <a:ext cx="4114800" cy="365125"/>
          </a:xfrm>
        </p:spPr>
        <p:txBody>
          <a:bodyPr/>
          <a:lstStyle/>
          <a:p>
            <a:r>
              <a:rPr lang="en-US" dirty="0"/>
              <a:t>Confidential and Proprietary. Copyright (c) by TrueVibez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13</a:t>
            </a:fld>
            <a:endParaRPr lang="en-US" dirty="0"/>
          </a:p>
        </p:txBody>
      </p:sp>
      <p:pic>
        <p:nvPicPr>
          <p:cNvPr id="4" name="Picture 3">
            <a:extLst>
              <a:ext uri="{FF2B5EF4-FFF2-40B4-BE49-F238E27FC236}">
                <a16:creationId xmlns:a16="http://schemas.microsoft.com/office/drawing/2014/main" id="{A5207DA1-CDC8-3540-9962-617945B914F1}"/>
              </a:ext>
            </a:extLst>
          </p:cNvPr>
          <p:cNvPicPr>
            <a:picLocks noChangeAspect="1"/>
          </p:cNvPicPr>
          <p:nvPr/>
        </p:nvPicPr>
        <p:blipFill>
          <a:blip r:embed="rId10"/>
          <a:stretch>
            <a:fillRect/>
          </a:stretch>
        </p:blipFill>
        <p:spPr>
          <a:xfrm>
            <a:off x="4930951" y="1397386"/>
            <a:ext cx="741771" cy="778132"/>
          </a:xfrm>
          <a:prstGeom prst="rect">
            <a:avLst/>
          </a:prstGeom>
        </p:spPr>
      </p:pic>
      <p:pic>
        <p:nvPicPr>
          <p:cNvPr id="5" name="Picture 4">
            <a:extLst>
              <a:ext uri="{FF2B5EF4-FFF2-40B4-BE49-F238E27FC236}">
                <a16:creationId xmlns:a16="http://schemas.microsoft.com/office/drawing/2014/main" id="{713A851F-E2A5-A146-B61F-CF84478767E2}"/>
              </a:ext>
            </a:extLst>
          </p:cNvPr>
          <p:cNvPicPr>
            <a:picLocks noChangeAspect="1"/>
          </p:cNvPicPr>
          <p:nvPr/>
        </p:nvPicPr>
        <p:blipFill>
          <a:blip r:embed="rId11"/>
          <a:stretch>
            <a:fillRect/>
          </a:stretch>
        </p:blipFill>
        <p:spPr>
          <a:xfrm>
            <a:off x="1531810" y="2822504"/>
            <a:ext cx="288226" cy="386345"/>
          </a:xfrm>
          <a:prstGeom prst="rect">
            <a:avLst/>
          </a:prstGeom>
        </p:spPr>
      </p:pic>
      <p:sp>
        <p:nvSpPr>
          <p:cNvPr id="7" name="TextBox 6">
            <a:extLst>
              <a:ext uri="{FF2B5EF4-FFF2-40B4-BE49-F238E27FC236}">
                <a16:creationId xmlns:a16="http://schemas.microsoft.com/office/drawing/2014/main" id="{A596F7B2-A534-7D49-897B-8A62D06FC110}"/>
              </a:ext>
            </a:extLst>
          </p:cNvPr>
          <p:cNvSpPr txBox="1"/>
          <p:nvPr/>
        </p:nvSpPr>
        <p:spPr>
          <a:xfrm>
            <a:off x="3023308" y="1554242"/>
            <a:ext cx="1855251" cy="369332"/>
          </a:xfrm>
          <a:prstGeom prst="rect">
            <a:avLst/>
          </a:prstGeom>
          <a:noFill/>
        </p:spPr>
        <p:txBody>
          <a:bodyPr wrap="none" rtlCol="0">
            <a:spAutoFit/>
          </a:bodyPr>
          <a:lstStyle/>
          <a:p>
            <a:r>
              <a:rPr lang="en-US" dirty="0">
                <a:solidFill>
                  <a:srgbClr val="00B050"/>
                </a:solidFill>
              </a:rPr>
              <a:t>Rajesh Karandikar</a:t>
            </a:r>
          </a:p>
        </p:txBody>
      </p:sp>
      <p:sp>
        <p:nvSpPr>
          <p:cNvPr id="25" name="TextBox 24">
            <a:extLst>
              <a:ext uri="{FF2B5EF4-FFF2-40B4-BE49-F238E27FC236}">
                <a16:creationId xmlns:a16="http://schemas.microsoft.com/office/drawing/2014/main" id="{A0E9A5B5-F831-4A49-A464-F410F4E19EF3}"/>
              </a:ext>
            </a:extLst>
          </p:cNvPr>
          <p:cNvSpPr txBox="1"/>
          <p:nvPr/>
        </p:nvSpPr>
        <p:spPr>
          <a:xfrm>
            <a:off x="6519277" y="1593415"/>
            <a:ext cx="1770036" cy="369332"/>
          </a:xfrm>
          <a:prstGeom prst="rect">
            <a:avLst/>
          </a:prstGeom>
          <a:noFill/>
        </p:spPr>
        <p:txBody>
          <a:bodyPr wrap="none" rtlCol="0">
            <a:spAutoFit/>
          </a:bodyPr>
          <a:lstStyle/>
          <a:p>
            <a:r>
              <a:rPr lang="en-US" dirty="0">
                <a:solidFill>
                  <a:srgbClr val="00B050"/>
                </a:solidFill>
              </a:rPr>
              <a:t>Alok Sambuddha</a:t>
            </a:r>
          </a:p>
        </p:txBody>
      </p:sp>
      <p:sp>
        <p:nvSpPr>
          <p:cNvPr id="26" name="TextBox 25">
            <a:extLst>
              <a:ext uri="{FF2B5EF4-FFF2-40B4-BE49-F238E27FC236}">
                <a16:creationId xmlns:a16="http://schemas.microsoft.com/office/drawing/2014/main" id="{41814C11-DC2B-F24B-9AB1-BFF573DAAAF7}"/>
              </a:ext>
            </a:extLst>
          </p:cNvPr>
          <p:cNvSpPr txBox="1"/>
          <p:nvPr/>
        </p:nvSpPr>
        <p:spPr>
          <a:xfrm>
            <a:off x="5183527" y="1040923"/>
            <a:ext cx="1184491" cy="369332"/>
          </a:xfrm>
          <a:prstGeom prst="rect">
            <a:avLst/>
          </a:prstGeom>
          <a:noFill/>
        </p:spPr>
        <p:txBody>
          <a:bodyPr wrap="none" rtlCol="0">
            <a:spAutoFit/>
          </a:bodyPr>
          <a:lstStyle/>
          <a:p>
            <a:pPr algn="ctr"/>
            <a:r>
              <a:rPr lang="en-US" b="1" u="sng" dirty="0">
                <a:solidFill>
                  <a:srgbClr val="00B050"/>
                </a:solidFill>
              </a:rPr>
              <a:t>Promoters</a:t>
            </a:r>
          </a:p>
        </p:txBody>
      </p:sp>
      <p:sp>
        <p:nvSpPr>
          <p:cNvPr id="27" name="TextBox 26">
            <a:extLst>
              <a:ext uri="{FF2B5EF4-FFF2-40B4-BE49-F238E27FC236}">
                <a16:creationId xmlns:a16="http://schemas.microsoft.com/office/drawing/2014/main" id="{CCA263DC-017C-2B45-9ABA-F1D2EEA903C2}"/>
              </a:ext>
            </a:extLst>
          </p:cNvPr>
          <p:cNvSpPr txBox="1"/>
          <p:nvPr/>
        </p:nvSpPr>
        <p:spPr>
          <a:xfrm>
            <a:off x="4846064" y="2394128"/>
            <a:ext cx="1902252" cy="369332"/>
          </a:xfrm>
          <a:prstGeom prst="rect">
            <a:avLst/>
          </a:prstGeom>
          <a:noFill/>
        </p:spPr>
        <p:txBody>
          <a:bodyPr wrap="none" rtlCol="0">
            <a:spAutoFit/>
          </a:bodyPr>
          <a:lstStyle/>
          <a:p>
            <a:pPr algn="ctr"/>
            <a:r>
              <a:rPr lang="en-US" b="1" u="sng" dirty="0">
                <a:solidFill>
                  <a:schemeClr val="accent5">
                    <a:lumMod val="75000"/>
                  </a:schemeClr>
                </a:solidFill>
              </a:rPr>
              <a:t>Board Of Advisors</a:t>
            </a:r>
          </a:p>
        </p:txBody>
      </p:sp>
      <p:sp>
        <p:nvSpPr>
          <p:cNvPr id="29" name="TextBox 28">
            <a:extLst>
              <a:ext uri="{FF2B5EF4-FFF2-40B4-BE49-F238E27FC236}">
                <a16:creationId xmlns:a16="http://schemas.microsoft.com/office/drawing/2014/main" id="{3FFEE3F2-3B80-5347-9F5B-A8227F0C5E39}"/>
              </a:ext>
            </a:extLst>
          </p:cNvPr>
          <p:cNvSpPr txBox="1"/>
          <p:nvPr/>
        </p:nvSpPr>
        <p:spPr>
          <a:xfrm>
            <a:off x="1897830" y="2831962"/>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Suhas Gokhale </a:t>
            </a:r>
            <a:r>
              <a:rPr lang="en-US" sz="1400" dirty="0">
                <a:solidFill>
                  <a:schemeClr val="accent5">
                    <a:lumMod val="75000"/>
                  </a:schemeClr>
                </a:solidFill>
              </a:rPr>
              <a:t>: Managing Director, COSMOS Bank, Pune</a:t>
            </a:r>
          </a:p>
        </p:txBody>
      </p:sp>
      <p:sp>
        <p:nvSpPr>
          <p:cNvPr id="32" name="TextBox 31">
            <a:extLst>
              <a:ext uri="{FF2B5EF4-FFF2-40B4-BE49-F238E27FC236}">
                <a16:creationId xmlns:a16="http://schemas.microsoft.com/office/drawing/2014/main" id="{A17CDE15-2D09-9348-BD3D-EEE62C5B29C0}"/>
              </a:ext>
            </a:extLst>
          </p:cNvPr>
          <p:cNvSpPr txBox="1"/>
          <p:nvPr/>
        </p:nvSpPr>
        <p:spPr>
          <a:xfrm>
            <a:off x="1899423" y="3296303"/>
            <a:ext cx="818461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Rahul Renavikar </a:t>
            </a:r>
            <a:r>
              <a:rPr lang="en-US" sz="1400" dirty="0">
                <a:solidFill>
                  <a:schemeClr val="accent5">
                    <a:lumMod val="75000"/>
                  </a:schemeClr>
                </a:solidFill>
              </a:rPr>
              <a:t>:Managing Director, Acuris Advisors (GST &amp; Government Policies) – Ex. Big 4 &amp; Tata Motors</a:t>
            </a:r>
          </a:p>
        </p:txBody>
      </p:sp>
      <p:sp>
        <p:nvSpPr>
          <p:cNvPr id="34" name="TextBox 33">
            <a:extLst>
              <a:ext uri="{FF2B5EF4-FFF2-40B4-BE49-F238E27FC236}">
                <a16:creationId xmlns:a16="http://schemas.microsoft.com/office/drawing/2014/main" id="{66B4B3A7-BB87-8B4B-91C2-16D512B368A1}"/>
              </a:ext>
            </a:extLst>
          </p:cNvPr>
          <p:cNvSpPr txBox="1"/>
          <p:nvPr/>
        </p:nvSpPr>
        <p:spPr>
          <a:xfrm>
            <a:off x="1908104" y="4114447"/>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Shrikant Chatur </a:t>
            </a:r>
            <a:r>
              <a:rPr lang="en-US" sz="1400" dirty="0">
                <a:solidFill>
                  <a:schemeClr val="accent5">
                    <a:lumMod val="75000"/>
                  </a:schemeClr>
                </a:solidFill>
              </a:rPr>
              <a:t>: Governance Consultant (ex. VP Commercial - Cummins)</a:t>
            </a:r>
          </a:p>
        </p:txBody>
      </p:sp>
      <p:sp>
        <p:nvSpPr>
          <p:cNvPr id="36" name="TextBox 35">
            <a:extLst>
              <a:ext uri="{FF2B5EF4-FFF2-40B4-BE49-F238E27FC236}">
                <a16:creationId xmlns:a16="http://schemas.microsoft.com/office/drawing/2014/main" id="{3EC5F6BC-885E-9D42-B323-D40A80821886}"/>
              </a:ext>
            </a:extLst>
          </p:cNvPr>
          <p:cNvSpPr txBox="1"/>
          <p:nvPr/>
        </p:nvSpPr>
        <p:spPr>
          <a:xfrm>
            <a:off x="1896953" y="3696932"/>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Chetan Oswal </a:t>
            </a:r>
            <a:r>
              <a:rPr lang="en-US" sz="1400" dirty="0">
                <a:solidFill>
                  <a:schemeClr val="accent5">
                    <a:lumMod val="75000"/>
                  </a:schemeClr>
                </a:solidFill>
              </a:rPr>
              <a:t>: Accounts &amp; Legal Counsel</a:t>
            </a:r>
          </a:p>
        </p:txBody>
      </p:sp>
      <p:pic>
        <p:nvPicPr>
          <p:cNvPr id="37" name="Picture 36">
            <a:extLst>
              <a:ext uri="{FF2B5EF4-FFF2-40B4-BE49-F238E27FC236}">
                <a16:creationId xmlns:a16="http://schemas.microsoft.com/office/drawing/2014/main" id="{DC9D6D5C-2E10-7345-A123-D17903D08428}"/>
              </a:ext>
            </a:extLst>
          </p:cNvPr>
          <p:cNvPicPr>
            <a:picLocks noChangeAspect="1"/>
          </p:cNvPicPr>
          <p:nvPr/>
        </p:nvPicPr>
        <p:blipFill>
          <a:blip r:embed="rId10"/>
          <a:stretch>
            <a:fillRect/>
          </a:stretch>
        </p:blipFill>
        <p:spPr>
          <a:xfrm>
            <a:off x="5725114" y="1406222"/>
            <a:ext cx="741771" cy="778132"/>
          </a:xfrm>
          <a:prstGeom prst="rect">
            <a:avLst/>
          </a:prstGeom>
        </p:spPr>
      </p:pic>
      <p:sp>
        <p:nvSpPr>
          <p:cNvPr id="46" name="TextBox 45">
            <a:extLst>
              <a:ext uri="{FF2B5EF4-FFF2-40B4-BE49-F238E27FC236}">
                <a16:creationId xmlns:a16="http://schemas.microsoft.com/office/drawing/2014/main" id="{AE6F4AC7-C5AB-F845-AC27-90E50233B06F}"/>
              </a:ext>
            </a:extLst>
          </p:cNvPr>
          <p:cNvSpPr txBox="1"/>
          <p:nvPr/>
        </p:nvSpPr>
        <p:spPr>
          <a:xfrm>
            <a:off x="1922610" y="5460614"/>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Yogesh Katre </a:t>
            </a:r>
            <a:r>
              <a:rPr lang="en-US" sz="1400" dirty="0">
                <a:solidFill>
                  <a:schemeClr val="accent5">
                    <a:lumMod val="75000"/>
                  </a:schemeClr>
                </a:solidFill>
              </a:rPr>
              <a:t>: Sales Head, Loantap</a:t>
            </a:r>
          </a:p>
        </p:txBody>
      </p:sp>
      <p:sp>
        <p:nvSpPr>
          <p:cNvPr id="53" name="TextBox 52">
            <a:extLst>
              <a:ext uri="{FF2B5EF4-FFF2-40B4-BE49-F238E27FC236}">
                <a16:creationId xmlns:a16="http://schemas.microsoft.com/office/drawing/2014/main" id="{BCC88476-CC34-8344-A1BF-89BE55D2BFCB}"/>
              </a:ext>
            </a:extLst>
          </p:cNvPr>
          <p:cNvSpPr txBox="1"/>
          <p:nvPr/>
        </p:nvSpPr>
        <p:spPr>
          <a:xfrm>
            <a:off x="1925068" y="4581676"/>
            <a:ext cx="749633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Sanjay Phadke </a:t>
            </a:r>
            <a:r>
              <a:rPr lang="en-US" sz="1400" dirty="0">
                <a:solidFill>
                  <a:schemeClr val="accent5">
                    <a:lumMod val="75000"/>
                  </a:schemeClr>
                </a:solidFill>
              </a:rPr>
              <a:t>: Fintech Specialist, Ex. EVP Edelweiss &amp; Vayana Network, JP Morgan, HSBC</a:t>
            </a:r>
          </a:p>
        </p:txBody>
      </p:sp>
      <p:sp>
        <p:nvSpPr>
          <p:cNvPr id="55" name="TextBox 54">
            <a:extLst>
              <a:ext uri="{FF2B5EF4-FFF2-40B4-BE49-F238E27FC236}">
                <a16:creationId xmlns:a16="http://schemas.microsoft.com/office/drawing/2014/main" id="{568F2FBB-6F7A-A64B-8D10-821B91686B0D}"/>
              </a:ext>
            </a:extLst>
          </p:cNvPr>
          <p:cNvSpPr txBox="1"/>
          <p:nvPr/>
        </p:nvSpPr>
        <p:spPr>
          <a:xfrm>
            <a:off x="1923357" y="5027011"/>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Rakesh Malhotra </a:t>
            </a:r>
            <a:r>
              <a:rPr lang="en-US" sz="1400" dirty="0">
                <a:solidFill>
                  <a:schemeClr val="accent5">
                    <a:lumMod val="75000"/>
                  </a:schemeClr>
                </a:solidFill>
              </a:rPr>
              <a:t>: Media Curator, Ex. Media Head - Sakal</a:t>
            </a:r>
          </a:p>
        </p:txBody>
      </p:sp>
      <p:pic>
        <p:nvPicPr>
          <p:cNvPr id="56" name="Picture 55">
            <a:extLst>
              <a:ext uri="{FF2B5EF4-FFF2-40B4-BE49-F238E27FC236}">
                <a16:creationId xmlns:a16="http://schemas.microsoft.com/office/drawing/2014/main" id="{42908488-50FF-C44F-ACB3-34DF2CB5B27E}"/>
              </a:ext>
            </a:extLst>
          </p:cNvPr>
          <p:cNvPicPr>
            <a:picLocks noChangeAspect="1"/>
          </p:cNvPicPr>
          <p:nvPr/>
        </p:nvPicPr>
        <p:blipFill>
          <a:blip r:embed="rId11"/>
          <a:stretch>
            <a:fillRect/>
          </a:stretch>
        </p:blipFill>
        <p:spPr>
          <a:xfrm>
            <a:off x="1530100" y="3231754"/>
            <a:ext cx="288226" cy="386345"/>
          </a:xfrm>
          <a:prstGeom prst="rect">
            <a:avLst/>
          </a:prstGeom>
        </p:spPr>
      </p:pic>
      <p:pic>
        <p:nvPicPr>
          <p:cNvPr id="57" name="Picture 56">
            <a:extLst>
              <a:ext uri="{FF2B5EF4-FFF2-40B4-BE49-F238E27FC236}">
                <a16:creationId xmlns:a16="http://schemas.microsoft.com/office/drawing/2014/main" id="{721F539C-6F15-0C4B-9FDD-B3670064A81B}"/>
              </a:ext>
            </a:extLst>
          </p:cNvPr>
          <p:cNvPicPr>
            <a:picLocks noChangeAspect="1"/>
          </p:cNvPicPr>
          <p:nvPr/>
        </p:nvPicPr>
        <p:blipFill>
          <a:blip r:embed="rId11"/>
          <a:stretch>
            <a:fillRect/>
          </a:stretch>
        </p:blipFill>
        <p:spPr>
          <a:xfrm>
            <a:off x="1530100" y="3644476"/>
            <a:ext cx="288226" cy="386345"/>
          </a:xfrm>
          <a:prstGeom prst="rect">
            <a:avLst/>
          </a:prstGeom>
        </p:spPr>
      </p:pic>
      <p:pic>
        <p:nvPicPr>
          <p:cNvPr id="58" name="Picture 57">
            <a:extLst>
              <a:ext uri="{FF2B5EF4-FFF2-40B4-BE49-F238E27FC236}">
                <a16:creationId xmlns:a16="http://schemas.microsoft.com/office/drawing/2014/main" id="{8D0DBCED-6FAF-944B-A815-441DD609742D}"/>
              </a:ext>
            </a:extLst>
          </p:cNvPr>
          <p:cNvPicPr>
            <a:picLocks noChangeAspect="1"/>
          </p:cNvPicPr>
          <p:nvPr/>
        </p:nvPicPr>
        <p:blipFill>
          <a:blip r:embed="rId11"/>
          <a:stretch>
            <a:fillRect/>
          </a:stretch>
        </p:blipFill>
        <p:spPr>
          <a:xfrm>
            <a:off x="1528390" y="4105973"/>
            <a:ext cx="288226" cy="386345"/>
          </a:xfrm>
          <a:prstGeom prst="rect">
            <a:avLst/>
          </a:prstGeom>
        </p:spPr>
      </p:pic>
      <p:pic>
        <p:nvPicPr>
          <p:cNvPr id="59" name="Picture 58">
            <a:extLst>
              <a:ext uri="{FF2B5EF4-FFF2-40B4-BE49-F238E27FC236}">
                <a16:creationId xmlns:a16="http://schemas.microsoft.com/office/drawing/2014/main" id="{73BFB20D-0674-804F-AD7F-EF6AD5D029B2}"/>
              </a:ext>
            </a:extLst>
          </p:cNvPr>
          <p:cNvPicPr>
            <a:picLocks noChangeAspect="1"/>
          </p:cNvPicPr>
          <p:nvPr/>
        </p:nvPicPr>
        <p:blipFill>
          <a:blip r:embed="rId11"/>
          <a:stretch>
            <a:fillRect/>
          </a:stretch>
        </p:blipFill>
        <p:spPr>
          <a:xfrm>
            <a:off x="1530100" y="4580299"/>
            <a:ext cx="288226" cy="386345"/>
          </a:xfrm>
          <a:prstGeom prst="rect">
            <a:avLst/>
          </a:prstGeom>
        </p:spPr>
      </p:pic>
      <p:pic>
        <p:nvPicPr>
          <p:cNvPr id="60" name="Picture 59">
            <a:extLst>
              <a:ext uri="{FF2B5EF4-FFF2-40B4-BE49-F238E27FC236}">
                <a16:creationId xmlns:a16="http://schemas.microsoft.com/office/drawing/2014/main" id="{E19406CA-5836-5A49-86C6-A62FABF7713B}"/>
              </a:ext>
            </a:extLst>
          </p:cNvPr>
          <p:cNvPicPr>
            <a:picLocks noChangeAspect="1"/>
          </p:cNvPicPr>
          <p:nvPr/>
        </p:nvPicPr>
        <p:blipFill>
          <a:blip r:embed="rId11"/>
          <a:stretch>
            <a:fillRect/>
          </a:stretch>
        </p:blipFill>
        <p:spPr>
          <a:xfrm>
            <a:off x="1528390" y="4989549"/>
            <a:ext cx="288226" cy="386345"/>
          </a:xfrm>
          <a:prstGeom prst="rect">
            <a:avLst/>
          </a:prstGeom>
        </p:spPr>
      </p:pic>
      <p:pic>
        <p:nvPicPr>
          <p:cNvPr id="61" name="Picture 60">
            <a:extLst>
              <a:ext uri="{FF2B5EF4-FFF2-40B4-BE49-F238E27FC236}">
                <a16:creationId xmlns:a16="http://schemas.microsoft.com/office/drawing/2014/main" id="{AE85A34B-24B4-9A4C-855D-4A2CCDF7F43C}"/>
              </a:ext>
            </a:extLst>
          </p:cNvPr>
          <p:cNvPicPr>
            <a:picLocks noChangeAspect="1"/>
          </p:cNvPicPr>
          <p:nvPr/>
        </p:nvPicPr>
        <p:blipFill>
          <a:blip r:embed="rId11"/>
          <a:stretch>
            <a:fillRect/>
          </a:stretch>
        </p:blipFill>
        <p:spPr>
          <a:xfrm>
            <a:off x="1535827" y="5420724"/>
            <a:ext cx="288226" cy="386345"/>
          </a:xfrm>
          <a:prstGeom prst="rect">
            <a:avLst/>
          </a:prstGeom>
        </p:spPr>
      </p:pic>
      <p:sp>
        <p:nvSpPr>
          <p:cNvPr id="62" name="TextBox 61">
            <a:extLst>
              <a:ext uri="{FF2B5EF4-FFF2-40B4-BE49-F238E27FC236}">
                <a16:creationId xmlns:a16="http://schemas.microsoft.com/office/drawing/2014/main" id="{FFAAE66E-29A6-954E-9CA3-2D1C0D805F4A}"/>
              </a:ext>
            </a:extLst>
          </p:cNvPr>
          <p:cNvSpPr txBox="1"/>
          <p:nvPr/>
        </p:nvSpPr>
        <p:spPr>
          <a:xfrm>
            <a:off x="1914064" y="5841611"/>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Harun Rashid Khan </a:t>
            </a:r>
            <a:r>
              <a:rPr lang="en-US" sz="1400" dirty="0">
                <a:solidFill>
                  <a:schemeClr val="accent5">
                    <a:lumMod val="75000"/>
                  </a:schemeClr>
                </a:solidFill>
              </a:rPr>
              <a:t>: Regulatory Advisor, Ex. Deputy Governor RBI</a:t>
            </a:r>
          </a:p>
        </p:txBody>
      </p:sp>
      <p:pic>
        <p:nvPicPr>
          <p:cNvPr id="63" name="Picture 62">
            <a:extLst>
              <a:ext uri="{FF2B5EF4-FFF2-40B4-BE49-F238E27FC236}">
                <a16:creationId xmlns:a16="http://schemas.microsoft.com/office/drawing/2014/main" id="{0E0AE973-3EDC-CE4D-923A-9451A0F59F47}"/>
              </a:ext>
            </a:extLst>
          </p:cNvPr>
          <p:cNvPicPr>
            <a:picLocks noChangeAspect="1"/>
          </p:cNvPicPr>
          <p:nvPr/>
        </p:nvPicPr>
        <p:blipFill>
          <a:blip r:embed="rId11"/>
          <a:stretch>
            <a:fillRect/>
          </a:stretch>
        </p:blipFill>
        <p:spPr>
          <a:xfrm>
            <a:off x="1543262" y="5829598"/>
            <a:ext cx="288226" cy="386345"/>
          </a:xfrm>
          <a:prstGeom prst="rect">
            <a:avLst/>
          </a:prstGeom>
        </p:spPr>
      </p:pic>
      <p:sp>
        <p:nvSpPr>
          <p:cNvPr id="64" name="TextBox 63">
            <a:extLst>
              <a:ext uri="{FF2B5EF4-FFF2-40B4-BE49-F238E27FC236}">
                <a16:creationId xmlns:a16="http://schemas.microsoft.com/office/drawing/2014/main" id="{5D1BDFB8-B875-914D-8C5F-FFEC60EAB0C0}"/>
              </a:ext>
            </a:extLst>
          </p:cNvPr>
          <p:cNvSpPr txBox="1"/>
          <p:nvPr/>
        </p:nvSpPr>
        <p:spPr>
          <a:xfrm>
            <a:off x="1923724" y="6222609"/>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Vinay Baijal </a:t>
            </a:r>
            <a:r>
              <a:rPr lang="en-US" sz="1400" dirty="0">
                <a:solidFill>
                  <a:schemeClr val="accent5">
                    <a:lumMod val="75000"/>
                  </a:schemeClr>
                </a:solidFill>
              </a:rPr>
              <a:t>: Regulatory Advisor, Ex. CGM Banking, RBI</a:t>
            </a:r>
          </a:p>
        </p:txBody>
      </p:sp>
      <p:pic>
        <p:nvPicPr>
          <p:cNvPr id="65" name="Picture 64">
            <a:extLst>
              <a:ext uri="{FF2B5EF4-FFF2-40B4-BE49-F238E27FC236}">
                <a16:creationId xmlns:a16="http://schemas.microsoft.com/office/drawing/2014/main" id="{44D2F114-9602-FC49-9E42-CE070F2A697F}"/>
              </a:ext>
            </a:extLst>
          </p:cNvPr>
          <p:cNvPicPr>
            <a:picLocks noChangeAspect="1"/>
          </p:cNvPicPr>
          <p:nvPr/>
        </p:nvPicPr>
        <p:blipFill>
          <a:blip r:embed="rId11"/>
          <a:stretch>
            <a:fillRect/>
          </a:stretch>
        </p:blipFill>
        <p:spPr>
          <a:xfrm>
            <a:off x="1528395" y="6182719"/>
            <a:ext cx="288226" cy="386345"/>
          </a:xfrm>
          <a:prstGeom prst="rect">
            <a:avLst/>
          </a:prstGeom>
        </p:spPr>
      </p:pic>
    </p:spTree>
    <p:extLst>
      <p:ext uri="{BB962C8B-B14F-4D97-AF65-F5344CB8AC3E}">
        <p14:creationId xmlns:p14="http://schemas.microsoft.com/office/powerpoint/2010/main" val="1934561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Question &amp; Answers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2" name="Picture 2" descr="https://lh6.googleusercontent.com/dU39hudp5xW59pQ-YihItXjKqrI28tV3G3u-9QiXcMOY1zn_EyLjziKmft1QiwXiaX7NhymbjfZV3rx_wiNrGzhvvgk08xOMHzpfLPootlGFbTJX7vwBc2GS12qF7uRmiUPSAiT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94" y="1318510"/>
            <a:ext cx="7506791" cy="41380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1"/>
          <a:stretch>
            <a:fillRect/>
          </a:stretch>
        </p:blipFill>
        <p:spPr>
          <a:xfrm>
            <a:off x="1241530" y="5673297"/>
            <a:ext cx="2181225" cy="781050"/>
          </a:xfrm>
          <a:prstGeom prst="rect">
            <a:avLst/>
          </a:prstGeom>
        </p:spPr>
      </p:pic>
      <p:pic>
        <p:nvPicPr>
          <p:cNvPr id="24" name="Picture 23"/>
          <p:cNvPicPr>
            <a:picLocks noChangeAspect="1"/>
          </p:cNvPicPr>
          <p:nvPr/>
        </p:nvPicPr>
        <p:blipFill>
          <a:blip r:embed="rId12"/>
          <a:stretch>
            <a:fillRect/>
          </a:stretch>
        </p:blipFill>
        <p:spPr>
          <a:xfrm>
            <a:off x="3292126" y="5673297"/>
            <a:ext cx="2133600" cy="809625"/>
          </a:xfrm>
          <a:prstGeom prst="rect">
            <a:avLst/>
          </a:prstGeom>
        </p:spPr>
      </p:pic>
      <p:pic>
        <p:nvPicPr>
          <p:cNvPr id="25" name="Picture 24"/>
          <p:cNvPicPr>
            <a:picLocks noChangeAspect="1"/>
          </p:cNvPicPr>
          <p:nvPr/>
        </p:nvPicPr>
        <p:blipFill>
          <a:blip r:embed="rId13"/>
          <a:stretch>
            <a:fillRect/>
          </a:stretch>
        </p:blipFill>
        <p:spPr>
          <a:xfrm>
            <a:off x="5473351" y="5644722"/>
            <a:ext cx="2114550" cy="809625"/>
          </a:xfrm>
          <a:prstGeom prst="rect">
            <a:avLst/>
          </a:prstGeom>
        </p:spPr>
      </p:pic>
      <p:pic>
        <p:nvPicPr>
          <p:cNvPr id="26" name="Picture 25"/>
          <p:cNvPicPr>
            <a:picLocks noChangeAspect="1"/>
          </p:cNvPicPr>
          <p:nvPr/>
        </p:nvPicPr>
        <p:blipFill>
          <a:blip r:embed="rId14"/>
          <a:stretch>
            <a:fillRect/>
          </a:stretch>
        </p:blipFill>
        <p:spPr>
          <a:xfrm>
            <a:off x="7587901" y="5635197"/>
            <a:ext cx="1920894" cy="819150"/>
          </a:xfrm>
          <a:prstGeom prst="rect">
            <a:avLst/>
          </a:prstGeom>
        </p:spPr>
      </p:pic>
      <p:pic>
        <p:nvPicPr>
          <p:cNvPr id="27" name="Picture 26"/>
          <p:cNvPicPr>
            <a:picLocks noChangeAspect="1"/>
          </p:cNvPicPr>
          <p:nvPr/>
        </p:nvPicPr>
        <p:blipFill>
          <a:blip r:embed="rId15"/>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a:t>Confidential and Proprietary. Copyright (c) by TrueVibez 2020</a:t>
            </a:r>
            <a:endParaRPr lang="en-US" dirty="0"/>
          </a:p>
        </p:txBody>
      </p:sp>
      <p:sp>
        <p:nvSpPr>
          <p:cNvPr id="3" name="Slide Number Placeholder 2"/>
          <p:cNvSpPr>
            <a:spLocks noGrp="1"/>
          </p:cNvSpPr>
          <p:nvPr>
            <p:ph type="sldNum" sz="quarter" idx="12"/>
          </p:nvPr>
        </p:nvSpPr>
        <p:spPr/>
        <p:txBody>
          <a:bodyPr/>
          <a:lstStyle/>
          <a:p>
            <a:fld id="{D4960F7B-5716-4810-A91D-46252C2EC1F4}" type="slidenum">
              <a:rPr lang="en-US" smtClean="0"/>
              <a:t>14</a:t>
            </a:fld>
            <a:endParaRPr lang="en-US" dirty="0"/>
          </a:p>
        </p:txBody>
      </p:sp>
    </p:spTree>
    <p:extLst>
      <p:ext uri="{BB962C8B-B14F-4D97-AF65-F5344CB8AC3E}">
        <p14:creationId xmlns:p14="http://schemas.microsoft.com/office/powerpoint/2010/main" val="335276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76980"/>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Truevibez: </a:t>
            </a:r>
            <a:r>
              <a:rPr lang="en-US" sz="2800" dirty="0">
                <a:solidFill>
                  <a:srgbClr val="002060"/>
                </a:solidFill>
                <a:latin typeface="Arial Black" panose="020B0A04020102020204" pitchFamily="34" charset="0"/>
              </a:rPr>
              <a:t>An Overview</a:t>
            </a:r>
            <a:endParaRPr lang="en-US" sz="2700" dirty="0">
              <a:solidFill>
                <a:srgbClr val="00206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Rounded Rectangle 50"/>
          <p:cNvSpPr/>
          <p:nvPr/>
        </p:nvSpPr>
        <p:spPr>
          <a:xfrm>
            <a:off x="1284068" y="1100253"/>
            <a:ext cx="10545981" cy="5285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3238" lvl="3" indent="-457200" algn="ctr" defTabSz="969963" eaLnBrk="0" hangingPunct="0">
              <a:spcBef>
                <a:spcPts val="1000"/>
              </a:spcBef>
              <a:spcAft>
                <a:spcPts val="600"/>
              </a:spcAft>
              <a:buSzPct val="125000"/>
              <a:buFont typeface="Wingdings" pitchFamily="2" charset="2"/>
              <a:buChar char="v"/>
              <a:defRPr/>
            </a:pPr>
            <a:r>
              <a:rPr lang="en-US" sz="2800" b="1" dirty="0">
                <a:solidFill>
                  <a:srgbClr val="002060"/>
                </a:solidFill>
              </a:rPr>
              <a:t>Initiative</a:t>
            </a:r>
          </a:p>
          <a:p>
            <a:pPr marL="46038" lvl="3" defTabSz="969963" eaLnBrk="0" hangingPunct="0">
              <a:spcBef>
                <a:spcPts val="400"/>
              </a:spcBef>
              <a:spcAft>
                <a:spcPts val="600"/>
              </a:spcAft>
              <a:buSzPct val="125000"/>
              <a:defRPr/>
            </a:pPr>
            <a:r>
              <a:rPr lang="en-US" sz="1900" dirty="0">
                <a:solidFill>
                  <a:srgbClr val="002060"/>
                </a:solidFill>
              </a:rPr>
              <a:t>Truevibez was established in 2020 with aim to focus on modernization of hospitality industry, by introducing innovative products &amp; features driven by technology evolution.</a:t>
            </a:r>
          </a:p>
          <a:p>
            <a:pPr marL="46038" lvl="3"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Mission</a:t>
            </a:r>
          </a:p>
          <a:p>
            <a:pPr marL="46038" lvl="3" algn="just" defTabSz="969963" eaLnBrk="0" hangingPunct="0">
              <a:spcBef>
                <a:spcPts val="400"/>
              </a:spcBef>
              <a:spcAft>
                <a:spcPts val="6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Programs</a:t>
            </a:r>
          </a:p>
          <a:p>
            <a:pPr marL="46038" lvl="3" algn="just" defTabSz="969963" eaLnBrk="0" hangingPunct="0">
              <a:spcBef>
                <a:spcPts val="400"/>
              </a:spcBef>
              <a:spcAft>
                <a:spcPts val="600"/>
              </a:spcAft>
              <a:buSzPct val="125000"/>
              <a:defRPr/>
            </a:pPr>
            <a:r>
              <a:rPr lang="en-US" sz="1900" dirty="0">
                <a:solidFill>
                  <a:srgbClr val="002060"/>
                </a:solidFill>
              </a:rPr>
              <a:t>Truevibez have designed pioneering programs under </a:t>
            </a:r>
            <a:r>
              <a:rPr lang="en-US" sz="1900" b="1" dirty="0">
                <a:solidFill>
                  <a:srgbClr val="002060"/>
                </a:solidFill>
              </a:rPr>
              <a:t>WAIU</a:t>
            </a:r>
            <a:r>
              <a:rPr lang="en-US" sz="1900" dirty="0">
                <a:solidFill>
                  <a:srgbClr val="002060"/>
                </a:solidFill>
              </a:rPr>
              <a:t> &amp; </a:t>
            </a:r>
            <a:r>
              <a:rPr lang="en-US" sz="1900" b="1" dirty="0">
                <a:solidFill>
                  <a:srgbClr val="002060"/>
                </a:solidFill>
              </a:rPr>
              <a:t>CLIQUE</a:t>
            </a:r>
            <a:r>
              <a:rPr lang="en-US" sz="1900" dirty="0">
                <a:solidFill>
                  <a:srgbClr val="002060"/>
                </a:solidFill>
              </a:rPr>
              <a:t> umbrella, which will drive inventive &amp; original business solutions for both our restaurant partners &amp; consumers for mutual benefit &amp; success.</a:t>
            </a:r>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Tree>
    <p:extLst>
      <p:ext uri="{BB962C8B-B14F-4D97-AF65-F5344CB8AC3E}">
        <p14:creationId xmlns:p14="http://schemas.microsoft.com/office/powerpoint/2010/main" val="413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Alok Sambuddha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55312"/>
          </a:xfrm>
          <a:prstGeom prst="rect">
            <a:avLst/>
          </a:prstGeom>
          <a:noFill/>
        </p:spPr>
        <p:txBody>
          <a:bodyPr wrap="square">
            <a:spAutoFit/>
          </a:bodyPr>
          <a:lstStyle/>
          <a:p>
            <a:r>
              <a:rPr lang="en-IN" dirty="0">
                <a:solidFill>
                  <a:srgbClr val="002060"/>
                </a:solidFill>
                <a:cs typeface="Times New Roman" panose="02020603050405020304" pitchFamily="18" charset="0"/>
              </a:rPr>
              <a:t>Alok Sambuddha is Engineering Director in American Express, United Kingdom &amp; </a:t>
            </a:r>
            <a:r>
              <a:rPr lang="en-IN" dirty="0">
                <a:solidFill>
                  <a:srgbClr val="002060"/>
                </a:solidFill>
                <a:ea typeface="Calibri" panose="020F0502020204030204" pitchFamily="34" charset="0"/>
                <a:cs typeface="Times New Roman" panose="02020603050405020304" pitchFamily="18" charset="0"/>
              </a:rPr>
              <a:t>Director of Truevibez Pvt. Ltd.</a:t>
            </a:r>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Alok is a Mechanical Engineer from Pune University with broad experience in IT industry, working with prominent MNCs as Cisco, Infosys, Atos and now American Express. </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specializes in merchant acquisition domain and developing technical platforms to support end to end merchant lifecycle services such as affiliation, enablement, submissions, payments, reconciliation, compliance, MIS, AML, Risk, Finance &amp; Accounting.</a:t>
            </a: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He also leads solution development framework across technologies like Mainframes, Java, Dot Net, supported via both Agile &amp; Waterfall delivery models. He provides corporate and architectural consultation to business &amp; technology teams to develop flexible solution frameworks &amp; heads the implementation committee.</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primary geography of operation is Europe (EMEA) and has spent most of his career in Brighton, UK, at the European technology head office of American Express.</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 has critical presence in merchant management landscape and aims to extend his experience through technical evolution of traditional hospitality business and modernize the F&amp;B service offering for digital citizens in partnership with Rajesh Karandikar.</a:t>
            </a:r>
          </a:p>
        </p:txBody>
      </p:sp>
    </p:spTree>
    <p:extLst>
      <p:ext uri="{BB962C8B-B14F-4D97-AF65-F5344CB8AC3E}">
        <p14:creationId xmlns:p14="http://schemas.microsoft.com/office/powerpoint/2010/main" val="220830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Rajesh Karandikar</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86090"/>
          </a:xfrm>
          <a:prstGeom prst="rect">
            <a:avLst/>
          </a:prstGeom>
          <a:noFill/>
        </p:spPr>
        <p:txBody>
          <a:bodyPr wrap="square">
            <a:spAutoFit/>
          </a:bodyPr>
          <a:lstStyle/>
          <a:p>
            <a:r>
              <a:rPr lang="en-IN" sz="1800" dirty="0">
                <a:solidFill>
                  <a:srgbClr val="002060"/>
                </a:solidFill>
                <a:effectLst/>
                <a:ea typeface="Calibri" panose="020F0502020204030204" pitchFamily="34" charset="0"/>
                <a:cs typeface="Times New Roman" panose="02020603050405020304" pitchFamily="18" charset="0"/>
              </a:rPr>
              <a:t>Rajesh Karandikar is owner of Hotel 24K chain of restaurants in Maharashtra (MH) &amp; Director of Truevibez Pvt. Ltd.</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is a government media partner as an empanelled member of DGIPR &amp; has executed a range of promotional and awareness campaigns such as:</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Edutainment program for Primary &amp; Secondary school in collaboration up with Discovery channel</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Cloud seeding program across MH in 2018 under Ministry of Earth Sciences</a:t>
            </a: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Executed disaster management week with NDRF for government offices &amp; schools, in 463 tehsils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a:t>
            </a:r>
            <a:r>
              <a:rPr lang="en-IN" dirty="0">
                <a:solidFill>
                  <a:srgbClr val="002060"/>
                </a:solidFill>
                <a:ea typeface="Calibri" panose="020F0502020204030204" pitchFamily="34" charset="0"/>
                <a:cs typeface="Times New Roman" panose="02020603050405020304" pitchFamily="18" charset="0"/>
              </a:rPr>
              <a:t>holds </a:t>
            </a:r>
            <a:r>
              <a:rPr lang="en-IN" sz="1800" dirty="0">
                <a:solidFill>
                  <a:srgbClr val="002060"/>
                </a:solidFill>
                <a:effectLst/>
                <a:ea typeface="Calibri" panose="020F0502020204030204" pitchFamily="34" charset="0"/>
                <a:cs typeface="Times New Roman" panose="02020603050405020304" pitchFamily="18" charset="0"/>
              </a:rPr>
              <a:t>MBA in Marketing stream &amp; after spending time at several corporate positions in Delhi, Mumbai &amp; Pune, he applied his entrepreneurial skills in hospitality industry and started the Hotel 24K chain of restaurants, originating in Kolhapur, Maharashtra.</a:t>
            </a:r>
          </a:p>
          <a:p>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The implementation was an instant success, something which he has now replicated in Pune at premium locations as Balewadi High Street &amp; Viman Nagar IT City. With 3 active restaurants now, Rajesh is also enrolled as an honorary member of Craft Brewers Association of India, successfully running a Craft Brewery in Pune.</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To extend his expertise further in hospitality business, Rajesh has founded company Truevibez Pvt. Ltd., with Alok Sambuddha, that aims to explore and introduce innovative technology solutions in hospitality industry to take customer experience to completely new &amp; unexplored levels.</a:t>
            </a:r>
            <a:endParaRPr lang="en-IN" sz="2000" dirty="0">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1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831222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WAIŪ : Vision &amp; Key Features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sp>
        <p:nvSpPr>
          <p:cNvPr id="23" name="TextBox 22">
            <a:extLst>
              <a:ext uri="{FF2B5EF4-FFF2-40B4-BE49-F238E27FC236}">
                <a16:creationId xmlns:a16="http://schemas.microsoft.com/office/drawing/2014/main" id="{2F625FE3-0B47-944C-9BD0-B987E772ECD0}"/>
              </a:ext>
            </a:extLst>
          </p:cNvPr>
          <p:cNvSpPr txBox="1"/>
          <p:nvPr/>
        </p:nvSpPr>
        <p:spPr>
          <a:xfrm>
            <a:off x="1321940" y="1175506"/>
            <a:ext cx="10267309" cy="5429692"/>
          </a:xfrm>
          <a:prstGeom prst="rect">
            <a:avLst/>
          </a:prstGeom>
          <a:noFill/>
        </p:spPr>
        <p:txBody>
          <a:bodyPr wrap="square" rtlCol="0">
            <a:spAutoFit/>
          </a:bodyPr>
          <a:lstStyle/>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000" b="1" dirty="0">
                <a:solidFill>
                  <a:srgbClr val="002060"/>
                </a:solidFill>
              </a:rPr>
              <a:t>Vision:</a:t>
            </a:r>
          </a:p>
          <a:p>
            <a:pPr marL="46038" lvl="3" algn="just" defTabSz="969963" eaLnBrk="0" hangingPunct="0">
              <a:spcBef>
                <a:spcPts val="300"/>
              </a:spcBef>
              <a:spcAft>
                <a:spcPts val="300"/>
              </a:spcAft>
              <a:buSzPct val="125000"/>
              <a:defRPr/>
            </a:pPr>
            <a:r>
              <a:rPr lang="en-US" sz="16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300"/>
              </a:spcBef>
              <a:spcAft>
                <a:spcPts val="300"/>
              </a:spcAft>
              <a:buSzPct val="125000"/>
              <a:defRPr/>
            </a:pPr>
            <a:endParaRPr lang="en-US" sz="1600" dirty="0">
              <a:solidFill>
                <a:srgbClr val="002060"/>
              </a:solidFill>
            </a:endParaRPr>
          </a:p>
          <a:p>
            <a:pPr marL="331788" lvl="3" indent="-285750" defTabSz="969963" eaLnBrk="0" hangingPunct="0">
              <a:spcBef>
                <a:spcPts val="300"/>
              </a:spcBef>
              <a:spcAft>
                <a:spcPts val="300"/>
              </a:spcAft>
              <a:buSzPct val="125000"/>
              <a:buFont typeface="Wingdings" panose="05000000000000000000" pitchFamily="2" charset="2"/>
              <a:buChar char="v"/>
              <a:defRPr/>
            </a:pPr>
            <a:r>
              <a:rPr lang="en-US" sz="2000" b="1" dirty="0">
                <a:solidFill>
                  <a:srgbClr val="002060"/>
                </a:solidFill>
              </a:rPr>
              <a:t>Next Level Hospitality Service Offerings</a:t>
            </a:r>
          </a:p>
          <a:p>
            <a:pPr marL="46038" lvl="3" defTabSz="969963" eaLnBrk="0" hangingPunct="0">
              <a:spcBef>
                <a:spcPts val="1000"/>
              </a:spcBef>
              <a:spcAft>
                <a:spcPts val="600"/>
              </a:spcAft>
              <a:buSzPct val="125000"/>
              <a:defRPr/>
            </a:pPr>
            <a:r>
              <a:rPr lang="en-US" sz="1600" dirty="0">
                <a:solidFill>
                  <a:srgbClr val="002060"/>
                </a:solidFill>
              </a:rPr>
              <a:t>WAIU aims to introduce industry first features in hospitality, keeping the best interest of Restaurant owners and their underserved staff in mind, not just the customers. Key services offered by WAIU are:</a:t>
            </a:r>
          </a:p>
          <a:p>
            <a:pPr marL="46038" lvl="3" defTabSz="969963" eaLnBrk="0" hangingPunct="0">
              <a:spcBef>
                <a:spcPts val="100"/>
              </a:spcBef>
              <a:spcAft>
                <a:spcPts val="100"/>
              </a:spcAft>
              <a:buSzPct val="125000"/>
              <a:defRPr/>
            </a:pPr>
            <a:r>
              <a:rPr lang="en-US" sz="1600" b="1" u="sng" dirty="0">
                <a:solidFill>
                  <a:srgbClr val="00B050"/>
                </a:solidFill>
              </a:rPr>
              <a:t>Phase One:</a:t>
            </a:r>
          </a:p>
          <a:p>
            <a:pPr marL="388938" lvl="3" indent="-342900" defTabSz="969963" eaLnBrk="0" hangingPunct="0">
              <a:spcBef>
                <a:spcPts val="100"/>
              </a:spcBef>
              <a:spcAft>
                <a:spcPts val="100"/>
              </a:spcAft>
              <a:buSzPct val="125000"/>
              <a:buFont typeface="Wingdings" pitchFamily="2" charset="2"/>
              <a:buChar char="Ø"/>
              <a:defRPr/>
            </a:pPr>
            <a:r>
              <a:rPr lang="en-US" sz="1600" b="1" dirty="0">
                <a:solidFill>
                  <a:srgbClr val="00B050"/>
                </a:solidFill>
              </a:rPr>
              <a:t>Clique : Eat Now-Pay Later for restaurant F&amp;B customers</a:t>
            </a:r>
          </a:p>
          <a:p>
            <a:pPr marL="388938" lvl="3" indent="-342900" defTabSz="969963" eaLnBrk="0" hangingPunct="0">
              <a:spcBef>
                <a:spcPts val="100"/>
              </a:spcBef>
              <a:spcAft>
                <a:spcPts val="100"/>
              </a:spcAft>
              <a:buSzPct val="125000"/>
              <a:buFont typeface="Wingdings" pitchFamily="2" charset="2"/>
              <a:buChar char="Ø"/>
              <a:defRPr/>
            </a:pPr>
            <a:r>
              <a:rPr lang="en-US" sz="1600" b="1" dirty="0">
                <a:solidFill>
                  <a:srgbClr val="00B050"/>
                </a:solidFill>
              </a:rPr>
              <a:t>Clique : Restaurant staff financial lending for their important needs</a:t>
            </a:r>
          </a:p>
          <a:p>
            <a:pPr marL="388938" lvl="3" indent="-342900" defTabSz="969963" eaLnBrk="0" hangingPunct="0">
              <a:spcBef>
                <a:spcPts val="100"/>
              </a:spcBef>
              <a:spcAft>
                <a:spcPts val="100"/>
              </a:spcAft>
              <a:buSzPct val="125000"/>
              <a:buFont typeface="Wingdings" pitchFamily="2" charset="2"/>
              <a:buChar char="Ø"/>
              <a:defRPr/>
            </a:pPr>
            <a:endParaRPr lang="en-US" sz="1600" dirty="0">
              <a:solidFill>
                <a:srgbClr val="00B0F0"/>
              </a:solidFill>
            </a:endParaRPr>
          </a:p>
          <a:p>
            <a:pPr marL="388938" lvl="3" indent="-342900" defTabSz="969963" eaLnBrk="0" hangingPunct="0">
              <a:spcBef>
                <a:spcPts val="100"/>
              </a:spcBef>
              <a:spcAft>
                <a:spcPts val="100"/>
              </a:spcAft>
              <a:buSzPct val="125000"/>
              <a:buFont typeface="Wingdings" pitchFamily="2" charset="2"/>
              <a:buChar char="Ø"/>
              <a:defRPr/>
            </a:pPr>
            <a:endParaRPr lang="en-US" sz="1600" dirty="0">
              <a:solidFill>
                <a:srgbClr val="00B0F0"/>
              </a:solidFill>
            </a:endParaRPr>
          </a:p>
          <a:p>
            <a:pPr marL="46038" lvl="3" defTabSz="969963" eaLnBrk="0" hangingPunct="0">
              <a:spcBef>
                <a:spcPts val="100"/>
              </a:spcBef>
              <a:spcAft>
                <a:spcPts val="100"/>
              </a:spcAft>
              <a:buSzPct val="125000"/>
              <a:defRPr/>
            </a:pPr>
            <a:r>
              <a:rPr lang="en-US" sz="1600" b="1" u="sng" dirty="0">
                <a:solidFill>
                  <a:schemeClr val="tx1">
                    <a:lumMod val="95000"/>
                    <a:lumOff val="5000"/>
                  </a:schemeClr>
                </a:solidFill>
              </a:rPr>
              <a:t>Phase Two: Following Phase One stabilization in 10 cities</a:t>
            </a:r>
            <a:endParaRPr lang="en-US" sz="1600" dirty="0">
              <a:solidFill>
                <a:schemeClr val="tx1">
                  <a:lumMod val="95000"/>
                  <a:lumOff val="5000"/>
                </a:schemeClr>
              </a:solidFill>
            </a:endParaRP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chemeClr val="tx1">
                    <a:lumMod val="95000"/>
                    <a:lumOff val="5000"/>
                  </a:schemeClr>
                </a:solidFill>
              </a:rPr>
              <a:t>Broadcast &amp; Live Streaming of finest artist performances live in partner restaurant venues</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Logistics &amp; Governance to address some of restaurant’s major pain &amp; improvement areas</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Gift F&amp;B services to friends, family and even new acquaintances </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Socializing &amp; Gaming in premises of restaurant, to promote interaction and upsell</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Pre-paid Point Based Services (PBS)</a:t>
            </a:r>
          </a:p>
        </p:txBody>
      </p:sp>
    </p:spTree>
    <p:extLst>
      <p:ext uri="{BB962C8B-B14F-4D97-AF65-F5344CB8AC3E}">
        <p14:creationId xmlns:p14="http://schemas.microsoft.com/office/powerpoint/2010/main" val="52694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393858" y="397259"/>
            <a:ext cx="10423028" cy="507831"/>
          </a:xfrm>
          <a:prstGeom prst="rect">
            <a:avLst/>
          </a:prstGeom>
          <a:noFill/>
        </p:spPr>
        <p:txBody>
          <a:bodyPr wrap="square" rtlCol="0">
            <a:spAutoFit/>
          </a:bodyPr>
          <a:lstStyle/>
          <a:p>
            <a:r>
              <a:rPr lang="en-US" sz="2700" b="1" dirty="0">
                <a:solidFill>
                  <a:srgbClr val="00B050"/>
                </a:solidFill>
                <a:latin typeface="Arial Black" panose="020B0A04020102020204" pitchFamily="34" charset="0"/>
              </a:rPr>
              <a:t>Clique – An Opportunity under Truevibez Umbrella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6</a:t>
            </a:fld>
            <a:endParaRPr lang="en-US" dirty="0"/>
          </a:p>
        </p:txBody>
      </p:sp>
      <p:sp>
        <p:nvSpPr>
          <p:cNvPr id="22" name="TextBox 21">
            <a:extLst>
              <a:ext uri="{FF2B5EF4-FFF2-40B4-BE49-F238E27FC236}">
                <a16:creationId xmlns:a16="http://schemas.microsoft.com/office/drawing/2014/main" id="{9C177A82-6E67-A44D-81D5-0574879673BF}"/>
              </a:ext>
            </a:extLst>
          </p:cNvPr>
          <p:cNvSpPr txBox="1"/>
          <p:nvPr/>
        </p:nvSpPr>
        <p:spPr>
          <a:xfrm>
            <a:off x="1273169" y="1074007"/>
            <a:ext cx="8154569" cy="677108"/>
          </a:xfrm>
          <a:prstGeom prst="rect">
            <a:avLst/>
          </a:prstGeom>
          <a:noFill/>
        </p:spPr>
        <p:txBody>
          <a:bodyPr wrap="square" rtlCol="0">
            <a:spAutoFit/>
          </a:bodyPr>
          <a:lstStyle/>
          <a:p>
            <a:pPr algn="just"/>
            <a:r>
              <a:rPr lang="en-US" sz="1900" dirty="0">
                <a:solidFill>
                  <a:srgbClr val="002060"/>
                </a:solidFill>
              </a:rPr>
              <a:t>Clique is premium service offered to our finest customers &amp; business partners, to mutually benefit through means of microfinancing services.</a:t>
            </a:r>
          </a:p>
        </p:txBody>
      </p:sp>
      <p:sp>
        <p:nvSpPr>
          <p:cNvPr id="23" name="TextBox 22">
            <a:extLst>
              <a:ext uri="{FF2B5EF4-FFF2-40B4-BE49-F238E27FC236}">
                <a16:creationId xmlns:a16="http://schemas.microsoft.com/office/drawing/2014/main" id="{4AC15984-3360-144B-ADBE-AA14FC5D45C5}"/>
              </a:ext>
            </a:extLst>
          </p:cNvPr>
          <p:cNvSpPr txBox="1"/>
          <p:nvPr/>
        </p:nvSpPr>
        <p:spPr>
          <a:xfrm>
            <a:off x="3349824" y="2072664"/>
            <a:ext cx="8154569" cy="1554272"/>
          </a:xfrm>
          <a:prstGeom prst="rect">
            <a:avLst/>
          </a:prstGeom>
          <a:noFill/>
        </p:spPr>
        <p:txBody>
          <a:bodyPr wrap="square" rtlCol="0">
            <a:spAutoFit/>
          </a:bodyPr>
          <a:lstStyle/>
          <a:p>
            <a:pPr algn="just"/>
            <a:r>
              <a:rPr lang="en-US" sz="1900" dirty="0">
                <a:solidFill>
                  <a:srgbClr val="002060"/>
                </a:solidFill>
              </a:rPr>
              <a:t>For customer expecting an event to visit restaurant but without available liquid funding, Clique will open up a line of credit in handshake with a lender (NBFC). The customer can request this restaurant-focused credit line and once approved, use it at any partner restaurant. Piloting with 200 restaurants in Pune, we aim to expand to 10 key cities by EOY and have </a:t>
            </a:r>
            <a:r>
              <a:rPr lang="en-US" sz="1900" b="1" dirty="0">
                <a:solidFill>
                  <a:srgbClr val="002060"/>
                </a:solidFill>
              </a:rPr>
              <a:t>4000 restaurant partners by 2023</a:t>
            </a:r>
            <a:r>
              <a:rPr lang="en-US" sz="1900" dirty="0">
                <a:solidFill>
                  <a:srgbClr val="002060"/>
                </a:solidFill>
              </a:rPr>
              <a:t>.</a:t>
            </a:r>
          </a:p>
        </p:txBody>
      </p:sp>
      <p:sp>
        <p:nvSpPr>
          <p:cNvPr id="24" name="TextBox 23">
            <a:extLst>
              <a:ext uri="{FF2B5EF4-FFF2-40B4-BE49-F238E27FC236}">
                <a16:creationId xmlns:a16="http://schemas.microsoft.com/office/drawing/2014/main" id="{8B499B0D-A000-8E4A-B748-552B4ECA9029}"/>
              </a:ext>
            </a:extLst>
          </p:cNvPr>
          <p:cNvSpPr txBox="1"/>
          <p:nvPr/>
        </p:nvSpPr>
        <p:spPr>
          <a:xfrm>
            <a:off x="3190478" y="5319721"/>
            <a:ext cx="8626408" cy="969496"/>
          </a:xfrm>
          <a:prstGeom prst="rect">
            <a:avLst/>
          </a:prstGeom>
          <a:noFill/>
        </p:spPr>
        <p:txBody>
          <a:bodyPr wrap="square" rtlCol="0">
            <a:spAutoFit/>
          </a:bodyPr>
          <a:lstStyle/>
          <a:p>
            <a:pPr algn="just"/>
            <a:r>
              <a:rPr lang="en-US" sz="1900" dirty="0">
                <a:solidFill>
                  <a:srgbClr val="002060"/>
                </a:solidFill>
              </a:rPr>
              <a:t>With microfinance market anticipated to grow with CAGR of 40% through 2025, NBFC-MFIs will be its greatest beneficiaries. In F&amp;B segment, unbanked microlending has only reached 12-15% of the prospective market.</a:t>
            </a:r>
          </a:p>
        </p:txBody>
      </p:sp>
      <p:sp>
        <p:nvSpPr>
          <p:cNvPr id="25" name="TextBox 24">
            <a:extLst>
              <a:ext uri="{FF2B5EF4-FFF2-40B4-BE49-F238E27FC236}">
                <a16:creationId xmlns:a16="http://schemas.microsoft.com/office/drawing/2014/main" id="{54E1BE04-AE13-6946-87D6-8E2F5F49E99E}"/>
              </a:ext>
            </a:extLst>
          </p:cNvPr>
          <p:cNvSpPr txBox="1"/>
          <p:nvPr/>
        </p:nvSpPr>
        <p:spPr>
          <a:xfrm>
            <a:off x="1308350" y="4016482"/>
            <a:ext cx="8255996" cy="969496"/>
          </a:xfrm>
          <a:prstGeom prst="rect">
            <a:avLst/>
          </a:prstGeom>
          <a:noFill/>
        </p:spPr>
        <p:txBody>
          <a:bodyPr wrap="square" rtlCol="0">
            <a:spAutoFit/>
          </a:bodyPr>
          <a:lstStyle/>
          <a:p>
            <a:pPr algn="just"/>
            <a:r>
              <a:rPr lang="en-US" sz="1900" dirty="0">
                <a:solidFill>
                  <a:srgbClr val="002060"/>
                </a:solidFill>
              </a:rPr>
              <a:t>Restaurant staff currently face many challenges in requesting loans from banks and NBFCs however from recommendation of a partner merchants, a low-medium size credit pool will be made available to them with flexible repayment options.</a:t>
            </a:r>
          </a:p>
        </p:txBody>
      </p:sp>
      <p:pic>
        <p:nvPicPr>
          <p:cNvPr id="2054" name="Picture 6">
            <a:extLst>
              <a:ext uri="{FF2B5EF4-FFF2-40B4-BE49-F238E27FC236}">
                <a16:creationId xmlns:a16="http://schemas.microsoft.com/office/drawing/2014/main" id="{8D317688-EB4C-3446-8A9E-DC6C5FF48F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27485" y="1074972"/>
            <a:ext cx="691346" cy="8633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bstract illustration of multicolor youth people. Vector logo design  template. Concept for social network, partnership, teamwork, creativity,  friendship, business cooperation, sport team. Stock Vector | Adobe Stock">
            <a:extLst>
              <a:ext uri="{FF2B5EF4-FFF2-40B4-BE49-F238E27FC236}">
                <a16:creationId xmlns:a16="http://schemas.microsoft.com/office/drawing/2014/main" id="{A4055DEC-7B69-D347-9637-CA80142698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2193" y="1968583"/>
            <a:ext cx="1436543" cy="143654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1,051 Growth Chart Business Illustrations &amp;amp; Clip Art - iStock">
            <a:extLst>
              <a:ext uri="{FF2B5EF4-FFF2-40B4-BE49-F238E27FC236}">
                <a16:creationId xmlns:a16="http://schemas.microsoft.com/office/drawing/2014/main" id="{1F5ED9DA-A230-4646-951D-A0954DFB09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2276" y="5277953"/>
            <a:ext cx="1561746" cy="106157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6AD044D3-8FF6-3C47-887C-F26A50A8B6BB}"/>
              </a:ext>
            </a:extLst>
          </p:cNvPr>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8AB6019F-6C99-FC4A-9B2D-ABD363C378A0}"/>
              </a:ext>
            </a:extLst>
          </p:cNvPr>
          <p:cNvSpPr txBox="1"/>
          <p:nvPr/>
        </p:nvSpPr>
        <p:spPr>
          <a:xfrm>
            <a:off x="1305751" y="3717728"/>
            <a:ext cx="6097712" cy="369332"/>
          </a:xfrm>
          <a:prstGeom prst="rect">
            <a:avLst/>
          </a:prstGeom>
          <a:noFill/>
        </p:spPr>
        <p:txBody>
          <a:bodyPr wrap="square">
            <a:spAutoFit/>
          </a:bodyPr>
          <a:lstStyle/>
          <a:p>
            <a:r>
              <a:rPr lang="en-US" b="1" dirty="0">
                <a:solidFill>
                  <a:srgbClr val="7030A0"/>
                </a:solidFill>
              </a:rPr>
              <a:t>Merchant Staff Financial Lending</a:t>
            </a:r>
          </a:p>
        </p:txBody>
      </p:sp>
      <p:sp>
        <p:nvSpPr>
          <p:cNvPr id="29" name="TextBox 28">
            <a:extLst>
              <a:ext uri="{FF2B5EF4-FFF2-40B4-BE49-F238E27FC236}">
                <a16:creationId xmlns:a16="http://schemas.microsoft.com/office/drawing/2014/main" id="{736E8C92-48B6-1940-AF6A-AC8BECF9F775}"/>
              </a:ext>
            </a:extLst>
          </p:cNvPr>
          <p:cNvSpPr txBox="1"/>
          <p:nvPr/>
        </p:nvSpPr>
        <p:spPr>
          <a:xfrm>
            <a:off x="3334861" y="1823755"/>
            <a:ext cx="6097712" cy="369332"/>
          </a:xfrm>
          <a:prstGeom prst="rect">
            <a:avLst/>
          </a:prstGeom>
          <a:noFill/>
        </p:spPr>
        <p:txBody>
          <a:bodyPr wrap="square">
            <a:spAutoFit/>
          </a:bodyPr>
          <a:lstStyle/>
          <a:p>
            <a:r>
              <a:rPr lang="en-US" b="1" dirty="0">
                <a:solidFill>
                  <a:srgbClr val="7030A0"/>
                </a:solidFill>
              </a:rPr>
              <a:t>Dine Now, Pay Later</a:t>
            </a:r>
          </a:p>
        </p:txBody>
      </p:sp>
      <p:pic>
        <p:nvPicPr>
          <p:cNvPr id="5" name="Picture 4">
            <a:extLst>
              <a:ext uri="{FF2B5EF4-FFF2-40B4-BE49-F238E27FC236}">
                <a16:creationId xmlns:a16="http://schemas.microsoft.com/office/drawing/2014/main" id="{D0AAFEA4-EDF6-C740-9E5D-D01ABB994DD5}"/>
              </a:ext>
            </a:extLst>
          </p:cNvPr>
          <p:cNvPicPr>
            <a:picLocks noChangeAspect="1"/>
          </p:cNvPicPr>
          <p:nvPr/>
        </p:nvPicPr>
        <p:blipFill>
          <a:blip r:embed="rId14"/>
          <a:stretch>
            <a:fillRect/>
          </a:stretch>
        </p:blipFill>
        <p:spPr>
          <a:xfrm>
            <a:off x="10108272" y="3959606"/>
            <a:ext cx="980640" cy="969496"/>
          </a:xfrm>
          <a:prstGeom prst="rect">
            <a:avLst/>
          </a:prstGeom>
        </p:spPr>
      </p:pic>
    </p:spTree>
    <p:extLst>
      <p:ext uri="{BB962C8B-B14F-4D97-AF65-F5344CB8AC3E}">
        <p14:creationId xmlns:p14="http://schemas.microsoft.com/office/powerpoint/2010/main" val="324612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713069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Clique – High Level System Flow</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7</a:t>
            </a:fld>
            <a:endParaRPr lang="en-US" dirty="0"/>
          </a:p>
        </p:txBody>
      </p:sp>
      <p:sp>
        <p:nvSpPr>
          <p:cNvPr id="3" name="Rectangle 2">
            <a:extLst>
              <a:ext uri="{FF2B5EF4-FFF2-40B4-BE49-F238E27FC236}">
                <a16:creationId xmlns:a16="http://schemas.microsoft.com/office/drawing/2014/main" id="{A6D7CA15-D2A8-BF4D-9CA6-ADF5AA925FD6}"/>
              </a:ext>
            </a:extLst>
          </p:cNvPr>
          <p:cNvSpPr/>
          <p:nvPr/>
        </p:nvSpPr>
        <p:spPr>
          <a:xfrm>
            <a:off x="1622888" y="5239158"/>
            <a:ext cx="9807547" cy="1085227"/>
          </a:xfrm>
          <a:prstGeom prst="rect">
            <a:avLst/>
          </a:prstGeom>
          <a:solidFill>
            <a:schemeClr val="accent6">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lumMod val="95000"/>
                    <a:lumOff val="5000"/>
                  </a:schemeClr>
                </a:solidFill>
              </a:rPr>
              <a:t>CASE STUDIES</a:t>
            </a:r>
          </a:p>
          <a:p>
            <a:pPr marL="342900" indent="-342900">
              <a:buFont typeface="Wingdings" pitchFamily="2" charset="2"/>
              <a:buChar char="v"/>
            </a:pPr>
            <a:r>
              <a:rPr lang="en-US" sz="1600" dirty="0">
                <a:solidFill>
                  <a:schemeClr val="accent2">
                    <a:lumMod val="75000"/>
                  </a:schemeClr>
                </a:solidFill>
              </a:rPr>
              <a:t>Zomato, in partnership with InCred, to lend Rs 1L to 50k restaurants, developing loan book of 500CR</a:t>
            </a:r>
          </a:p>
          <a:p>
            <a:pPr marL="342900" indent="-342900">
              <a:buFont typeface="Wingdings" pitchFamily="2" charset="2"/>
              <a:buChar char="v"/>
            </a:pPr>
            <a:r>
              <a:rPr lang="en-US" sz="1600" dirty="0">
                <a:solidFill>
                  <a:schemeClr val="accent2">
                    <a:lumMod val="75000"/>
                  </a:schemeClr>
                </a:solidFill>
              </a:rPr>
              <a:t>PAYO (Australia) – Launched ENPL service in July-21 &amp; already has 500+ restaurant partners</a:t>
            </a:r>
          </a:p>
        </p:txBody>
      </p:sp>
      <p:pic>
        <p:nvPicPr>
          <p:cNvPr id="22" name="Picture 2">
            <a:extLst>
              <a:ext uri="{FF2B5EF4-FFF2-40B4-BE49-F238E27FC236}">
                <a16:creationId xmlns:a16="http://schemas.microsoft.com/office/drawing/2014/main" id="{BAE60025-178B-FD4A-9837-1EC0370FF8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9158" y="1175506"/>
            <a:ext cx="9042398" cy="3791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9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946602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Clique – High Level Transaction Process Flow</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8</a:t>
            </a:fld>
            <a:endParaRPr lang="en-US" dirty="0"/>
          </a:p>
        </p:txBody>
      </p:sp>
      <p:sp>
        <p:nvSpPr>
          <p:cNvPr id="22" name="TextBox 21">
            <a:extLst>
              <a:ext uri="{FF2B5EF4-FFF2-40B4-BE49-F238E27FC236}">
                <a16:creationId xmlns:a16="http://schemas.microsoft.com/office/drawing/2014/main" id="{19233848-C5C9-804E-B684-72FE643DF027}"/>
              </a:ext>
            </a:extLst>
          </p:cNvPr>
          <p:cNvSpPr txBox="1"/>
          <p:nvPr/>
        </p:nvSpPr>
        <p:spPr>
          <a:xfrm>
            <a:off x="5542155" y="1097176"/>
            <a:ext cx="6325314" cy="5262979"/>
          </a:xfrm>
          <a:prstGeom prst="rect">
            <a:avLst/>
          </a:prstGeom>
          <a:noFill/>
        </p:spPr>
        <p:txBody>
          <a:bodyPr wrap="square">
            <a:spAutoFit/>
          </a:bodyPr>
          <a:lstStyle/>
          <a:p>
            <a:r>
              <a:rPr lang="en-IN" sz="1400" b="0" i="0" dirty="0">
                <a:solidFill>
                  <a:srgbClr val="000000"/>
                </a:solidFill>
                <a:effectLst/>
                <a:latin typeface="Helvetica" pitchFamily="2" charset="0"/>
              </a:rPr>
              <a:t>1. Customer walks into a restaurant &amp; applies for the wallet credit through Clique App</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2. Clique receives customer application &amp; send it to the lender for underwriting &amp; respond with approval or rejection</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3. Customer app wallet is credited with approved funds &amp; signs NACH mandate</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4. Customer utilises the wallet credit at the restaurant e.g., </a:t>
            </a:r>
            <a:r>
              <a:rPr lang="en-IN" sz="1400" b="0" i="0" dirty="0">
                <a:solidFill>
                  <a:srgbClr val="000000"/>
                </a:solidFill>
                <a:effectLst/>
                <a:highlight>
                  <a:srgbClr val="00FFFF"/>
                </a:highlight>
                <a:latin typeface="Helvetica" pitchFamily="2" charset="0"/>
              </a:rPr>
              <a:t>Rs 5000</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5. Lender pays the merchant (less the operational charges) based on merchant's billing cycle e.g., </a:t>
            </a:r>
            <a:r>
              <a:rPr lang="en-IN" sz="1400" b="0" i="0" dirty="0">
                <a:solidFill>
                  <a:srgbClr val="000000"/>
                </a:solidFill>
                <a:effectLst/>
                <a:highlight>
                  <a:srgbClr val="00FFFF"/>
                </a:highlight>
                <a:latin typeface="Helvetica" pitchFamily="2" charset="0"/>
              </a:rPr>
              <a:t>Rs 4500</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6. Lender pay the commission to Clique e.g., </a:t>
            </a:r>
            <a:r>
              <a:rPr lang="en-IN" sz="1400" b="0" i="0" dirty="0">
                <a:solidFill>
                  <a:srgbClr val="000000"/>
                </a:solidFill>
                <a:effectLst/>
                <a:highlight>
                  <a:srgbClr val="00FFFF"/>
                </a:highlight>
                <a:latin typeface="Helvetica" pitchFamily="2" charset="0"/>
              </a:rPr>
              <a:t>Rs 400 </a:t>
            </a:r>
            <a:r>
              <a:rPr lang="en-IN" sz="1400" b="0" i="0" dirty="0">
                <a:solidFill>
                  <a:srgbClr val="000000"/>
                </a:solidFill>
                <a:effectLst/>
                <a:latin typeface="Helvetica" pitchFamily="2" charset="0"/>
              </a:rPr>
              <a:t>based on payment reconciliation, on agreed frequency</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7. Customer pays lender later based on agreed T&amp;C, </a:t>
            </a:r>
          </a:p>
          <a:p>
            <a:r>
              <a:rPr lang="en-IN" sz="1400" b="0" i="0" dirty="0">
                <a:solidFill>
                  <a:srgbClr val="000000"/>
                </a:solidFill>
                <a:effectLst/>
                <a:latin typeface="Helvetica" pitchFamily="2" charset="0"/>
              </a:rPr>
              <a:t>including interests, delay charges etc. </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8. Once paid, even if partially, lender updates Clique to reset </a:t>
            </a:r>
          </a:p>
          <a:p>
            <a:r>
              <a:rPr lang="en-IN" sz="1400" b="0" i="0" dirty="0">
                <a:solidFill>
                  <a:srgbClr val="000000"/>
                </a:solidFill>
                <a:effectLst/>
                <a:latin typeface="Helvetica" pitchFamily="2" charset="0"/>
              </a:rPr>
              <a:t>customer’s wallet for calculated funds for further utilisation</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9. Lender keeps the balance i.e., </a:t>
            </a:r>
            <a:r>
              <a:rPr lang="en-IN" sz="1400" b="0" i="0" dirty="0">
                <a:solidFill>
                  <a:srgbClr val="000000"/>
                </a:solidFill>
                <a:effectLst/>
                <a:highlight>
                  <a:srgbClr val="00FFFF"/>
                </a:highlight>
                <a:latin typeface="Helvetica" pitchFamily="2" charset="0"/>
              </a:rPr>
              <a:t>Rs 100</a:t>
            </a:r>
            <a:r>
              <a:rPr lang="en-IN" sz="1400" b="0" i="0" dirty="0">
                <a:solidFill>
                  <a:srgbClr val="000000"/>
                </a:solidFill>
                <a:effectLst/>
                <a:latin typeface="Helvetica" pitchFamily="2" charset="0"/>
              </a:rPr>
              <a:t>, for their services</a:t>
            </a:r>
            <a:endParaRPr lang="en-US" sz="1400" dirty="0"/>
          </a:p>
        </p:txBody>
      </p:sp>
      <p:pic>
        <p:nvPicPr>
          <p:cNvPr id="1028" name="Picture 4">
            <a:extLst>
              <a:ext uri="{FF2B5EF4-FFF2-40B4-BE49-F238E27FC236}">
                <a16:creationId xmlns:a16="http://schemas.microsoft.com/office/drawing/2014/main" id="{DB1EDDC0-3719-4041-B6CA-AC61DF7F26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829" y="1034407"/>
            <a:ext cx="4400136" cy="532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43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28" y="22444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35767" y="394717"/>
            <a:ext cx="677035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Merchant – Elevated Pitch</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1319" y="6558170"/>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p:txBody>
          <a:bodyPr/>
          <a:lstStyle/>
          <a:p>
            <a:fld id="{D4960F7B-5716-4810-A91D-46252C2EC1F4}" type="slidenum">
              <a:rPr lang="en-US" smtClean="0"/>
              <a:t>9</a:t>
            </a:fld>
            <a:endParaRPr lang="en-US" dirty="0"/>
          </a:p>
        </p:txBody>
      </p:sp>
      <p:pic>
        <p:nvPicPr>
          <p:cNvPr id="3" name="Picture 2">
            <a:extLst>
              <a:ext uri="{FF2B5EF4-FFF2-40B4-BE49-F238E27FC236}">
                <a16:creationId xmlns:a16="http://schemas.microsoft.com/office/drawing/2014/main" id="{0CD11D5F-1F89-0746-A90F-88F48E726BD6}"/>
              </a:ext>
            </a:extLst>
          </p:cNvPr>
          <p:cNvPicPr>
            <a:picLocks noChangeAspect="1"/>
          </p:cNvPicPr>
          <p:nvPr/>
        </p:nvPicPr>
        <p:blipFill>
          <a:blip r:embed="rId11"/>
          <a:stretch>
            <a:fillRect/>
          </a:stretch>
        </p:blipFill>
        <p:spPr>
          <a:xfrm>
            <a:off x="4356606" y="1863347"/>
            <a:ext cx="3449762" cy="3784136"/>
          </a:xfrm>
          <a:prstGeom prst="rect">
            <a:avLst/>
          </a:prstGeom>
        </p:spPr>
      </p:pic>
      <p:sp>
        <p:nvSpPr>
          <p:cNvPr id="22" name="TextBox 21">
            <a:extLst>
              <a:ext uri="{FF2B5EF4-FFF2-40B4-BE49-F238E27FC236}">
                <a16:creationId xmlns:a16="http://schemas.microsoft.com/office/drawing/2014/main" id="{970AEFFC-FBA3-3D4F-8ED2-E8EEA5B2704F}"/>
              </a:ext>
            </a:extLst>
          </p:cNvPr>
          <p:cNvSpPr txBox="1"/>
          <p:nvPr/>
        </p:nvSpPr>
        <p:spPr>
          <a:xfrm>
            <a:off x="4433138" y="1009322"/>
            <a:ext cx="3693783" cy="1169551"/>
          </a:xfrm>
          <a:prstGeom prst="rect">
            <a:avLst/>
          </a:prstGeom>
          <a:noFill/>
        </p:spPr>
        <p:txBody>
          <a:bodyPr wrap="square" rtlCol="0">
            <a:spAutoFit/>
          </a:bodyPr>
          <a:lstStyle/>
          <a:p>
            <a:r>
              <a:rPr lang="en-US" sz="2200" b="1" dirty="0">
                <a:solidFill>
                  <a:schemeClr val="accent2">
                    <a:lumMod val="75000"/>
                  </a:schemeClr>
                </a:solidFill>
              </a:rPr>
              <a:t>Increased Profit Margins</a:t>
            </a:r>
          </a:p>
          <a:p>
            <a:r>
              <a:rPr lang="en-US" sz="1600" dirty="0">
                <a:solidFill>
                  <a:schemeClr val="accent2">
                    <a:lumMod val="75000"/>
                  </a:schemeClr>
                </a:solidFill>
              </a:rPr>
              <a:t>Of restaurants by onboarding brand new customers &amp; rotate existing customer more often</a:t>
            </a:r>
          </a:p>
        </p:txBody>
      </p:sp>
      <p:sp>
        <p:nvSpPr>
          <p:cNvPr id="23" name="TextBox 22">
            <a:extLst>
              <a:ext uri="{FF2B5EF4-FFF2-40B4-BE49-F238E27FC236}">
                <a16:creationId xmlns:a16="http://schemas.microsoft.com/office/drawing/2014/main" id="{103E2B34-24FF-6E44-867C-0E5F86C7E8C2}"/>
              </a:ext>
            </a:extLst>
          </p:cNvPr>
          <p:cNvSpPr txBox="1"/>
          <p:nvPr/>
        </p:nvSpPr>
        <p:spPr>
          <a:xfrm>
            <a:off x="7806939" y="2413404"/>
            <a:ext cx="3420736" cy="1169551"/>
          </a:xfrm>
          <a:prstGeom prst="rect">
            <a:avLst/>
          </a:prstGeom>
          <a:noFill/>
        </p:spPr>
        <p:txBody>
          <a:bodyPr wrap="square" rtlCol="0">
            <a:spAutoFit/>
          </a:bodyPr>
          <a:lstStyle/>
          <a:p>
            <a:r>
              <a:rPr lang="en-US" sz="2200" b="1" dirty="0">
                <a:solidFill>
                  <a:schemeClr val="accent6">
                    <a:lumMod val="75000"/>
                  </a:schemeClr>
                </a:solidFill>
              </a:rPr>
              <a:t>Cross Industry Alliance</a:t>
            </a:r>
          </a:p>
          <a:p>
            <a:r>
              <a:rPr lang="en-US" sz="1600" dirty="0">
                <a:solidFill>
                  <a:schemeClr val="accent6">
                    <a:lumMod val="75000"/>
                  </a:schemeClr>
                </a:solidFill>
              </a:rPr>
              <a:t>Merchants to benefit from Clique partnerships like Pune Mirror, Sakal, Banks &amp; Lenders</a:t>
            </a:r>
          </a:p>
        </p:txBody>
      </p:sp>
      <p:sp>
        <p:nvSpPr>
          <p:cNvPr id="24" name="TextBox 23">
            <a:extLst>
              <a:ext uri="{FF2B5EF4-FFF2-40B4-BE49-F238E27FC236}">
                <a16:creationId xmlns:a16="http://schemas.microsoft.com/office/drawing/2014/main" id="{4BB7555E-F8B5-3144-A08F-C05D6C7B4871}"/>
              </a:ext>
            </a:extLst>
          </p:cNvPr>
          <p:cNvSpPr txBox="1"/>
          <p:nvPr/>
        </p:nvSpPr>
        <p:spPr>
          <a:xfrm>
            <a:off x="1316716" y="2553455"/>
            <a:ext cx="3420736" cy="1169551"/>
          </a:xfrm>
          <a:prstGeom prst="rect">
            <a:avLst/>
          </a:prstGeom>
          <a:noFill/>
        </p:spPr>
        <p:txBody>
          <a:bodyPr wrap="square" rtlCol="0">
            <a:spAutoFit/>
          </a:bodyPr>
          <a:lstStyle/>
          <a:p>
            <a:r>
              <a:rPr lang="en-US" sz="2200" b="1" dirty="0">
                <a:solidFill>
                  <a:srgbClr val="7030A0"/>
                </a:solidFill>
              </a:rPr>
              <a:t>New Product &amp; Features</a:t>
            </a:r>
          </a:p>
          <a:p>
            <a:r>
              <a:rPr lang="en-US" sz="1600" dirty="0">
                <a:solidFill>
                  <a:srgbClr val="7030A0"/>
                </a:solidFill>
              </a:rPr>
              <a:t>To be offered to customers for extended loyalty &amp; addition premium clientele </a:t>
            </a:r>
          </a:p>
        </p:txBody>
      </p:sp>
      <p:sp>
        <p:nvSpPr>
          <p:cNvPr id="25" name="TextBox 24">
            <a:extLst>
              <a:ext uri="{FF2B5EF4-FFF2-40B4-BE49-F238E27FC236}">
                <a16:creationId xmlns:a16="http://schemas.microsoft.com/office/drawing/2014/main" id="{7805BACC-BB19-B740-BED3-424381C6867C}"/>
              </a:ext>
            </a:extLst>
          </p:cNvPr>
          <p:cNvSpPr txBox="1"/>
          <p:nvPr/>
        </p:nvSpPr>
        <p:spPr>
          <a:xfrm>
            <a:off x="7806368" y="4164848"/>
            <a:ext cx="3420736" cy="1169551"/>
          </a:xfrm>
          <a:prstGeom prst="rect">
            <a:avLst/>
          </a:prstGeom>
          <a:noFill/>
        </p:spPr>
        <p:txBody>
          <a:bodyPr wrap="square" rtlCol="0">
            <a:spAutoFit/>
          </a:bodyPr>
          <a:lstStyle/>
          <a:p>
            <a:r>
              <a:rPr lang="en-US" sz="2200" b="1" dirty="0">
                <a:solidFill>
                  <a:srgbClr val="7030A0"/>
                </a:solidFill>
              </a:rPr>
              <a:t>High Customer Retention</a:t>
            </a:r>
          </a:p>
          <a:p>
            <a:r>
              <a:rPr lang="en-US" sz="1600" dirty="0">
                <a:solidFill>
                  <a:srgbClr val="7030A0"/>
                </a:solidFill>
              </a:rPr>
              <a:t>To continue their quality service &amp; more to existing customers without any additional expense</a:t>
            </a:r>
          </a:p>
        </p:txBody>
      </p:sp>
      <p:sp>
        <p:nvSpPr>
          <p:cNvPr id="26" name="TextBox 25">
            <a:extLst>
              <a:ext uri="{FF2B5EF4-FFF2-40B4-BE49-F238E27FC236}">
                <a16:creationId xmlns:a16="http://schemas.microsoft.com/office/drawing/2014/main" id="{73A74E82-0F5C-2A43-9C5E-D7D506575D7B}"/>
              </a:ext>
            </a:extLst>
          </p:cNvPr>
          <p:cNvSpPr txBox="1"/>
          <p:nvPr/>
        </p:nvSpPr>
        <p:spPr>
          <a:xfrm>
            <a:off x="1379555" y="4056921"/>
            <a:ext cx="2988537" cy="1169551"/>
          </a:xfrm>
          <a:prstGeom prst="rect">
            <a:avLst/>
          </a:prstGeom>
          <a:noFill/>
        </p:spPr>
        <p:txBody>
          <a:bodyPr wrap="square" rtlCol="0">
            <a:spAutoFit/>
          </a:bodyPr>
          <a:lstStyle/>
          <a:p>
            <a:r>
              <a:rPr lang="en-US" sz="2200" b="1" dirty="0">
                <a:solidFill>
                  <a:schemeClr val="accent6">
                    <a:lumMod val="75000"/>
                  </a:schemeClr>
                </a:solidFill>
              </a:rPr>
              <a:t>Larger Ticket Size</a:t>
            </a:r>
          </a:p>
          <a:p>
            <a:r>
              <a:rPr lang="en-US" sz="1600" dirty="0">
                <a:solidFill>
                  <a:schemeClr val="accent6">
                    <a:lumMod val="75000"/>
                  </a:schemeClr>
                </a:solidFill>
              </a:rPr>
              <a:t>Eat Now Pay Later customers to spend an average of 15-30% higher on F&amp;B services</a:t>
            </a:r>
          </a:p>
        </p:txBody>
      </p:sp>
      <p:sp>
        <p:nvSpPr>
          <p:cNvPr id="27" name="TextBox 26">
            <a:extLst>
              <a:ext uri="{FF2B5EF4-FFF2-40B4-BE49-F238E27FC236}">
                <a16:creationId xmlns:a16="http://schemas.microsoft.com/office/drawing/2014/main" id="{9DB1A893-613C-9A43-9CAD-5228FB71BE6D}"/>
              </a:ext>
            </a:extLst>
          </p:cNvPr>
          <p:cNvSpPr txBox="1"/>
          <p:nvPr/>
        </p:nvSpPr>
        <p:spPr>
          <a:xfrm>
            <a:off x="3998270" y="5592921"/>
            <a:ext cx="4464173" cy="923330"/>
          </a:xfrm>
          <a:prstGeom prst="rect">
            <a:avLst/>
          </a:prstGeom>
          <a:noFill/>
        </p:spPr>
        <p:txBody>
          <a:bodyPr wrap="square" rtlCol="0">
            <a:spAutoFit/>
          </a:bodyPr>
          <a:lstStyle/>
          <a:p>
            <a:r>
              <a:rPr lang="en-US" sz="2200" b="1" dirty="0">
                <a:solidFill>
                  <a:schemeClr val="accent2">
                    <a:lumMod val="75000"/>
                  </a:schemeClr>
                </a:solidFill>
              </a:rPr>
              <a:t>Merchant, Staff &amp; Consumer Lending </a:t>
            </a:r>
          </a:p>
          <a:p>
            <a:r>
              <a:rPr lang="en-US" sz="1600" dirty="0">
                <a:solidFill>
                  <a:schemeClr val="accent2">
                    <a:lumMod val="75000"/>
                  </a:schemeClr>
                </a:solidFill>
              </a:rPr>
              <a:t>To support merchant financial needs without bank audit &amp; documentations</a:t>
            </a:r>
          </a:p>
        </p:txBody>
      </p:sp>
    </p:spTree>
    <p:extLst>
      <p:ext uri="{BB962C8B-B14F-4D97-AF65-F5344CB8AC3E}">
        <p14:creationId xmlns:p14="http://schemas.microsoft.com/office/powerpoint/2010/main" val="3474611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72601</TotalTime>
  <Words>2005</Words>
  <Application>Microsoft Macintosh PowerPoint</Application>
  <PresentationFormat>Widescreen</PresentationFormat>
  <Paragraphs>216</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223</cp:revision>
  <cp:lastPrinted>2021-12-03T13:34:54Z</cp:lastPrinted>
  <dcterms:created xsi:type="dcterms:W3CDTF">2020-06-12T02:29:26Z</dcterms:created>
  <dcterms:modified xsi:type="dcterms:W3CDTF">2022-02-03T06:04:11Z</dcterms:modified>
</cp:coreProperties>
</file>