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8"/>
  </p:notesMasterIdLst>
  <p:sldIdLst>
    <p:sldId id="260" r:id="rId2"/>
    <p:sldId id="282" r:id="rId3"/>
    <p:sldId id="283" r:id="rId4"/>
    <p:sldId id="285" r:id="rId5"/>
    <p:sldId id="284"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753"/>
    <a:srgbClr val="C01021"/>
    <a:srgbClr val="F993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6" autoAdjust="0"/>
    <p:restoredTop sz="94434" autoAdjust="0"/>
  </p:normalViewPr>
  <p:slideViewPr>
    <p:cSldViewPr snapToGrid="0">
      <p:cViewPr varScale="1">
        <p:scale>
          <a:sx n="124" d="100"/>
          <a:sy n="124" d="100"/>
        </p:scale>
        <p:origin x="1016" y="16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E395D-62CB-447E-BD08-11E805417D0B}" type="datetimeFigureOut">
              <a:rPr lang="en-US" smtClean="0"/>
              <a:t>11/21/21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ECDC2-5A63-49D5-BC07-7C0B0C0E827B}" type="slidenum">
              <a:rPr lang="en-US" smtClean="0"/>
              <a:t>‹#›</a:t>
            </a:fld>
            <a:endParaRPr lang="en-US" dirty="0"/>
          </a:p>
        </p:txBody>
      </p:sp>
    </p:spTree>
    <p:extLst>
      <p:ext uri="{BB962C8B-B14F-4D97-AF65-F5344CB8AC3E}">
        <p14:creationId xmlns:p14="http://schemas.microsoft.com/office/powerpoint/2010/main" val="331184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0ECDC2-5A63-49D5-BC07-7C0B0C0E827B}" type="slidenum">
              <a:rPr lang="en-US" smtClean="0"/>
              <a:t>1</a:t>
            </a:fld>
            <a:endParaRPr lang="en-US" dirty="0"/>
          </a:p>
        </p:txBody>
      </p:sp>
    </p:spTree>
    <p:extLst>
      <p:ext uri="{BB962C8B-B14F-4D97-AF65-F5344CB8AC3E}">
        <p14:creationId xmlns:p14="http://schemas.microsoft.com/office/powerpoint/2010/main" val="11220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2</a:t>
            </a:fld>
            <a:endParaRPr lang="en-US" dirty="0"/>
          </a:p>
        </p:txBody>
      </p:sp>
    </p:spTree>
    <p:extLst>
      <p:ext uri="{BB962C8B-B14F-4D97-AF65-F5344CB8AC3E}">
        <p14:creationId xmlns:p14="http://schemas.microsoft.com/office/powerpoint/2010/main" val="5371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3</a:t>
            </a:fld>
            <a:endParaRPr lang="en-US" dirty="0"/>
          </a:p>
        </p:txBody>
      </p:sp>
    </p:spTree>
    <p:extLst>
      <p:ext uri="{BB962C8B-B14F-4D97-AF65-F5344CB8AC3E}">
        <p14:creationId xmlns:p14="http://schemas.microsoft.com/office/powerpoint/2010/main" val="250776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4</a:t>
            </a:fld>
            <a:endParaRPr lang="en-US" dirty="0"/>
          </a:p>
        </p:txBody>
      </p:sp>
    </p:spTree>
    <p:extLst>
      <p:ext uri="{BB962C8B-B14F-4D97-AF65-F5344CB8AC3E}">
        <p14:creationId xmlns:p14="http://schemas.microsoft.com/office/powerpoint/2010/main" val="1660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ECDC2-5A63-49D5-BC07-7C0B0C0E827B}" type="slidenum">
              <a:rPr lang="en-US" smtClean="0"/>
              <a:t>5</a:t>
            </a:fld>
            <a:endParaRPr lang="en-US" dirty="0"/>
          </a:p>
        </p:txBody>
      </p:sp>
    </p:spTree>
    <p:extLst>
      <p:ext uri="{BB962C8B-B14F-4D97-AF65-F5344CB8AC3E}">
        <p14:creationId xmlns:p14="http://schemas.microsoft.com/office/powerpoint/2010/main" val="418513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323900-E07F-4BA6-B3F2-2164D0E6C850}" type="datetime1">
              <a:rPr lang="en-US" smtClean="0"/>
              <a:t>11/21/21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0760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B76-CFEC-42A3-A460-F73A45093F28}" type="datetime1">
              <a:rPr lang="en-US" smtClean="0"/>
              <a:t>11/21/21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78857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711C0-01FE-4C70-97DC-08C5C1E7C2D5}" type="datetime1">
              <a:rPr lang="en-US" smtClean="0"/>
              <a:t>11/21/21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329370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56598-DE4C-4537-85AF-5CE39C6D3E6A}" type="datetime1">
              <a:rPr lang="en-US" smtClean="0"/>
              <a:t>11/21/21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2833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CB4B8-6403-494D-8936-6DA195B26D10}" type="datetime1">
              <a:rPr lang="en-US" smtClean="0"/>
              <a:t>11/21/21</a:t>
            </a:fld>
            <a:endParaRPr lang="en-US" dirty="0"/>
          </a:p>
        </p:txBody>
      </p:sp>
      <p:sp>
        <p:nvSpPr>
          <p:cNvPr id="5" name="Footer Placeholder 4"/>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285273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F6B00A-284E-41B7-99F9-AC5DF27011A5}" type="datetime1">
              <a:rPr lang="en-US" smtClean="0"/>
              <a:t>11/21/21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419304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5CF07-1A13-46D7-9A50-E7A331A8846F}" type="datetime1">
              <a:rPr lang="en-US" smtClean="0"/>
              <a:t>11/21/21</a:t>
            </a:fld>
            <a:endParaRPr lang="en-US" dirty="0"/>
          </a:p>
        </p:txBody>
      </p:sp>
      <p:sp>
        <p:nvSpPr>
          <p:cNvPr id="8" name="Footer Placeholder 7"/>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9" name="Slide Number Placeholder 8"/>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74021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5D65C4-5B4D-444E-A028-BC75FFFA34E1}" type="datetime1">
              <a:rPr lang="en-US" smtClean="0"/>
              <a:t>11/21/21</a:t>
            </a:fld>
            <a:endParaRPr lang="en-US" dirty="0"/>
          </a:p>
        </p:txBody>
      </p:sp>
      <p:sp>
        <p:nvSpPr>
          <p:cNvPr id="4" name="Footer Placeholder 3"/>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5" name="Slide Number Placeholder 4"/>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42666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1B32B-8452-42F5-8A49-0EAC6B263FB5}" type="datetime1">
              <a:rPr lang="en-US" smtClean="0"/>
              <a:t>11/21/21</a:t>
            </a:fld>
            <a:endParaRPr lang="en-US" dirty="0"/>
          </a:p>
        </p:txBody>
      </p:sp>
      <p:sp>
        <p:nvSpPr>
          <p:cNvPr id="3" name="Footer Placeholder 2"/>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4" name="Slide Number Placeholder 3"/>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5071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DE974-F603-4D77-91E7-437BD39054A2}" type="datetime1">
              <a:rPr lang="en-US" smtClean="0"/>
              <a:t>11/21/21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106192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D9F48-0372-4A1C-B4D7-019519F70BD6}" type="datetime1">
              <a:rPr lang="en-US" smtClean="0"/>
              <a:t>11/21/21</a:t>
            </a:fld>
            <a:endParaRPr lang="en-US" dirty="0"/>
          </a:p>
        </p:txBody>
      </p:sp>
      <p:sp>
        <p:nvSpPr>
          <p:cNvPr id="6" name="Footer Placeholder 5"/>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7" name="Slide Number Placeholder 6"/>
          <p:cNvSpPr>
            <a:spLocks noGrp="1"/>
          </p:cNvSpPr>
          <p:nvPr>
            <p:ph type="sldNum" sz="quarter" idx="12"/>
          </p:nvPr>
        </p:nvSpPr>
        <p:spPr/>
        <p:txBody>
          <a:bodyPr/>
          <a:lstStyle/>
          <a:p>
            <a:fld id="{D4960F7B-5716-4810-A91D-46252C2EC1F4}" type="slidenum">
              <a:rPr lang="en-US" smtClean="0"/>
              <a:t>‹#›</a:t>
            </a:fld>
            <a:endParaRPr lang="en-US" dirty="0"/>
          </a:p>
        </p:txBody>
      </p:sp>
    </p:spTree>
    <p:extLst>
      <p:ext uri="{BB962C8B-B14F-4D97-AF65-F5344CB8AC3E}">
        <p14:creationId xmlns:p14="http://schemas.microsoft.com/office/powerpoint/2010/main" val="84402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41F9-9405-4496-B014-DB95F40DD5BA}" type="datetime1">
              <a:rPr lang="en-US" smtClean="0"/>
              <a:t>11/21/21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Confidential and Proprietary. Copyright (c) by </a:t>
            </a:r>
            <a:r>
              <a:rPr lang="en-US" dirty="0" err="1"/>
              <a:t>TrueVibez</a:t>
            </a:r>
            <a:r>
              <a:rPr lang="en-US" dirty="0"/>
              <a:t>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60F7B-5716-4810-A91D-46252C2EC1F4}" type="slidenum">
              <a:rPr lang="en-US" smtClean="0"/>
              <a:t>‹#›</a:t>
            </a:fld>
            <a:endParaRPr lang="en-US" dirty="0"/>
          </a:p>
        </p:txBody>
      </p:sp>
    </p:spTree>
    <p:extLst>
      <p:ext uri="{BB962C8B-B14F-4D97-AF65-F5344CB8AC3E}">
        <p14:creationId xmlns:p14="http://schemas.microsoft.com/office/powerpoint/2010/main" val="4258739249"/>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tiff"/><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3"/>
          <a:stretch>
            <a:fillRect/>
          </a:stretch>
        </p:blipFill>
        <p:spPr>
          <a:xfrm>
            <a:off x="1572712" y="1154083"/>
            <a:ext cx="9046575" cy="5262508"/>
          </a:xfrm>
          <a:prstGeom prst="rect">
            <a:avLst/>
          </a:prstGeom>
        </p:spPr>
      </p:pic>
      <p:sp>
        <p:nvSpPr>
          <p:cNvPr id="17" name="TextBox 16"/>
          <p:cNvSpPr txBox="1"/>
          <p:nvPr/>
        </p:nvSpPr>
        <p:spPr>
          <a:xfrm>
            <a:off x="232230" y="352871"/>
            <a:ext cx="11698514" cy="584775"/>
          </a:xfrm>
          <a:prstGeom prst="rect">
            <a:avLst/>
          </a:prstGeom>
          <a:noFill/>
        </p:spPr>
        <p:txBody>
          <a:bodyPr wrap="square" rtlCol="0">
            <a:spAutoFit/>
          </a:bodyPr>
          <a:lstStyle/>
          <a:p>
            <a:pPr algn="ctr"/>
            <a:r>
              <a:rPr lang="en-US" sz="3200" b="1" dirty="0">
                <a:solidFill>
                  <a:schemeClr val="accent5">
                    <a:lumMod val="75000"/>
                  </a:schemeClr>
                </a:solidFill>
                <a:latin typeface="Arial Black" panose="020B0A04020102020204" pitchFamily="34" charset="0"/>
              </a:rPr>
              <a:t>An Introduction of Truevibez Private. Limited.</a:t>
            </a:r>
            <a:endParaRPr lang="en-US" sz="3200" b="1" i="1" dirty="0">
              <a:solidFill>
                <a:srgbClr val="002060"/>
              </a:solidFill>
              <a:latin typeface="Arial Black" panose="020B0A04020102020204" pitchFamily="34" charset="0"/>
            </a:endParaRPr>
          </a:p>
        </p:txBody>
      </p:sp>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1</a:t>
            </a:fld>
            <a:endParaRPr lang="en-US" dirty="0"/>
          </a:p>
        </p:txBody>
      </p:sp>
    </p:spTree>
    <p:extLst>
      <p:ext uri="{BB962C8B-B14F-4D97-AF65-F5344CB8AC3E}">
        <p14:creationId xmlns:p14="http://schemas.microsoft.com/office/powerpoint/2010/main" val="98275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76980"/>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Truevibez: </a:t>
            </a:r>
            <a:r>
              <a:rPr lang="en-US" sz="2800" dirty="0">
                <a:solidFill>
                  <a:srgbClr val="002060"/>
                </a:solidFill>
                <a:latin typeface="Arial Black" panose="020B0A04020102020204" pitchFamily="34" charset="0"/>
              </a:rPr>
              <a:t>An Overview</a:t>
            </a:r>
            <a:endParaRPr lang="en-US" sz="2700" dirty="0">
              <a:solidFill>
                <a:srgbClr val="002060"/>
              </a:solidFill>
              <a:latin typeface="Arial Black" panose="020B0A04020102020204" pitchFamily="34" charset="0"/>
            </a:endParaRP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1" name="Rounded Rectangle 50"/>
          <p:cNvSpPr/>
          <p:nvPr/>
        </p:nvSpPr>
        <p:spPr>
          <a:xfrm>
            <a:off x="1284068" y="1100253"/>
            <a:ext cx="10545981" cy="52855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3238" lvl="3" indent="-457200" algn="ctr" defTabSz="969963" eaLnBrk="0" hangingPunct="0">
              <a:spcBef>
                <a:spcPts val="1000"/>
              </a:spcBef>
              <a:spcAft>
                <a:spcPts val="600"/>
              </a:spcAft>
              <a:buSzPct val="125000"/>
              <a:buFont typeface="Wingdings" pitchFamily="2" charset="2"/>
              <a:buChar char="v"/>
              <a:defRPr/>
            </a:pPr>
            <a:r>
              <a:rPr lang="en-US" sz="2800" b="1" dirty="0">
                <a:solidFill>
                  <a:srgbClr val="002060"/>
                </a:solidFill>
              </a:rPr>
              <a:t>Initiative</a:t>
            </a:r>
          </a:p>
          <a:p>
            <a:pPr marL="46038" lvl="3" defTabSz="969963" eaLnBrk="0" hangingPunct="0">
              <a:spcBef>
                <a:spcPts val="400"/>
              </a:spcBef>
              <a:spcAft>
                <a:spcPts val="600"/>
              </a:spcAft>
              <a:buSzPct val="125000"/>
              <a:defRPr/>
            </a:pPr>
            <a:r>
              <a:rPr lang="en-US" sz="1900" dirty="0">
                <a:solidFill>
                  <a:srgbClr val="002060"/>
                </a:solidFill>
              </a:rPr>
              <a:t>Truevibez was established in 2020 with aim to focus on modernization of hospitality industry, by introducing innovative products &amp; features driven by technology evolution.</a:t>
            </a:r>
          </a:p>
          <a:p>
            <a:pPr marL="46038" lvl="3"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Mission</a:t>
            </a:r>
          </a:p>
          <a:p>
            <a:pPr marL="46038" lvl="3" algn="just" defTabSz="969963" eaLnBrk="0" hangingPunct="0">
              <a:spcBef>
                <a:spcPts val="400"/>
              </a:spcBef>
              <a:spcAft>
                <a:spcPts val="600"/>
              </a:spcAft>
              <a:buSzPct val="125000"/>
              <a:defRPr/>
            </a:pPr>
            <a:r>
              <a:rPr lang="en-US" sz="1900" dirty="0">
                <a:solidFill>
                  <a:srgbClr val="002060"/>
                </a:solidFill>
              </a:rPr>
              <a:t>To create a global service provider of hospitality industry, realizing pioneering advancements in established services and accomplish mutual growth for both our partners &amp; customers</a:t>
            </a:r>
          </a:p>
          <a:p>
            <a:pPr marL="46038" lvl="3" algn="just" defTabSz="969963" eaLnBrk="0" hangingPunct="0">
              <a:spcBef>
                <a:spcPts val="400"/>
              </a:spcBef>
              <a:spcAft>
                <a:spcPts val="600"/>
              </a:spcAft>
              <a:buSzPct val="125000"/>
              <a:defRPr/>
            </a:pPr>
            <a:endParaRPr lang="en-US" sz="1900" dirty="0">
              <a:solidFill>
                <a:srgbClr val="002060"/>
              </a:solidFill>
            </a:endParaRPr>
          </a:p>
          <a:p>
            <a:pPr marL="331788" lvl="3" indent="-285750" algn="ctr" defTabSz="969963" eaLnBrk="0" hangingPunct="0">
              <a:spcBef>
                <a:spcPts val="1000"/>
              </a:spcBef>
              <a:spcAft>
                <a:spcPts val="600"/>
              </a:spcAft>
              <a:buSzPct val="125000"/>
              <a:buFont typeface="Wingdings" panose="05000000000000000000" pitchFamily="2" charset="2"/>
              <a:buChar char="v"/>
              <a:defRPr/>
            </a:pPr>
            <a:r>
              <a:rPr lang="en-US" sz="2800" b="1" dirty="0">
                <a:solidFill>
                  <a:srgbClr val="002060"/>
                </a:solidFill>
              </a:rPr>
              <a:t> Programs</a:t>
            </a:r>
          </a:p>
          <a:p>
            <a:pPr marL="46038" lvl="3" algn="just" defTabSz="969963" eaLnBrk="0" hangingPunct="0">
              <a:spcBef>
                <a:spcPts val="400"/>
              </a:spcBef>
              <a:spcAft>
                <a:spcPts val="600"/>
              </a:spcAft>
              <a:buSzPct val="125000"/>
              <a:defRPr/>
            </a:pPr>
            <a:r>
              <a:rPr lang="en-US" sz="1900" dirty="0">
                <a:solidFill>
                  <a:srgbClr val="002060"/>
                </a:solidFill>
              </a:rPr>
              <a:t>Truevibez have designed pioneering programs under WAIU &amp; CLIQUE umbrella, which will drive inventive &amp; original business solutions for both our restaurant partners &amp; consumers for mutual benefit &amp; success.</a:t>
            </a:r>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2</a:t>
            </a:fld>
            <a:endParaRPr lang="en-US" dirty="0"/>
          </a:p>
        </p:txBody>
      </p:sp>
    </p:spTree>
    <p:extLst>
      <p:ext uri="{BB962C8B-B14F-4D97-AF65-F5344CB8AC3E}">
        <p14:creationId xmlns:p14="http://schemas.microsoft.com/office/powerpoint/2010/main" val="41339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Rajesh Karandikar</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3</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86090"/>
          </a:xfrm>
          <a:prstGeom prst="rect">
            <a:avLst/>
          </a:prstGeom>
          <a:noFill/>
        </p:spPr>
        <p:txBody>
          <a:bodyPr wrap="square">
            <a:spAutoFit/>
          </a:bodyPr>
          <a:lstStyle/>
          <a:p>
            <a:r>
              <a:rPr lang="en-IN" sz="1800" dirty="0">
                <a:solidFill>
                  <a:srgbClr val="002060"/>
                </a:solidFill>
                <a:effectLst/>
                <a:ea typeface="Calibri" panose="020F0502020204030204" pitchFamily="34" charset="0"/>
                <a:cs typeface="Times New Roman" panose="02020603050405020304" pitchFamily="18" charset="0"/>
              </a:rPr>
              <a:t>Rajesh Karandikar is owner of Hotel 24K chain of restaurants in Maharashtra (MH) &amp; Director of Truevibez Pvt. Ltd.</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is a government media partner as an empanelled member of DGIPR &amp; has executed a range of promotional and awareness campaigns such as:</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Edutainment program for Primary &amp; Secondary school in collaboration up with Discovery channel</a:t>
            </a:r>
            <a:endParaRPr lang="en-IN" sz="2000" dirty="0">
              <a:solidFill>
                <a:srgbClr val="002060"/>
              </a:solidFill>
              <a:effectLst/>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Cloud seeding program across MH in 2018 under Ministry of Earth Sciences</a:t>
            </a:r>
          </a:p>
          <a:p>
            <a:pPr marL="342900" lvl="0" indent="-342900">
              <a:buFont typeface="Calibri" panose="020F0502020204030204" pitchFamily="34" charset="0"/>
              <a:buChar char="-"/>
            </a:pPr>
            <a:r>
              <a:rPr lang="en-IN" sz="1800" dirty="0">
                <a:solidFill>
                  <a:srgbClr val="002060"/>
                </a:solidFill>
                <a:effectLst/>
                <a:ea typeface="Calibri" panose="020F0502020204030204" pitchFamily="34" charset="0"/>
                <a:cs typeface="Times New Roman" panose="02020603050405020304" pitchFamily="18" charset="0"/>
              </a:rPr>
              <a:t>Executed disaster management week with NDRF for government offices &amp; schools, in 463 tehsils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Rajesh </a:t>
            </a:r>
            <a:r>
              <a:rPr lang="en-IN" dirty="0">
                <a:solidFill>
                  <a:srgbClr val="002060"/>
                </a:solidFill>
                <a:ea typeface="Calibri" panose="020F0502020204030204" pitchFamily="34" charset="0"/>
                <a:cs typeface="Times New Roman" panose="02020603050405020304" pitchFamily="18" charset="0"/>
              </a:rPr>
              <a:t>holds </a:t>
            </a:r>
            <a:r>
              <a:rPr lang="en-IN" sz="1800" dirty="0">
                <a:solidFill>
                  <a:srgbClr val="002060"/>
                </a:solidFill>
                <a:effectLst/>
                <a:ea typeface="Calibri" panose="020F0502020204030204" pitchFamily="34" charset="0"/>
                <a:cs typeface="Times New Roman" panose="02020603050405020304" pitchFamily="18" charset="0"/>
              </a:rPr>
              <a:t>MBA in Marketing stream &amp; after spending time at several corporate positions in Delhi, Mumbai &amp; Pune, he applied his entrepreneurial skills in hospitality industry and started the Hotel 24K chain of restaurants, originating in Kolhapur, Maharashtra.</a:t>
            </a:r>
          </a:p>
          <a:p>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The implementation was an instant success, something which he has now replicated in Pune at premium locations as Balewadi High Street &amp; Viman Nagar IT City. With 3 active restaurants now, Rajesh is also enrolled as an honorary member of Craft Brewers Association of India, successfully running a Craft Brewery in Pune.</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 </a:t>
            </a:r>
            <a:endParaRPr lang="en-IN" sz="2000" dirty="0">
              <a:solidFill>
                <a:srgbClr val="002060"/>
              </a:solidFill>
              <a:effectLst/>
              <a:ea typeface="Calibri" panose="020F0502020204030204" pitchFamily="34" charset="0"/>
              <a:cs typeface="Times New Roman" panose="02020603050405020304" pitchFamily="18" charset="0"/>
            </a:endParaRPr>
          </a:p>
          <a:p>
            <a:r>
              <a:rPr lang="en-IN" sz="1800" dirty="0">
                <a:solidFill>
                  <a:srgbClr val="002060"/>
                </a:solidFill>
                <a:effectLst/>
                <a:ea typeface="Calibri" panose="020F0502020204030204" pitchFamily="34" charset="0"/>
                <a:cs typeface="Times New Roman" panose="02020603050405020304" pitchFamily="18" charset="0"/>
              </a:rPr>
              <a:t>To extend his expertise further in hospitality business, Rajesh has founded company Truevibez Pvt. Ltd., with Alok Sambuddha, that aims to explore and introduce innovative technology solutions in hospitality industry to take customer experience to completely new &amp; unexplored levels.</a:t>
            </a:r>
            <a:endParaRPr lang="en-IN" sz="2000" dirty="0">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57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270559" y="357746"/>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Founder : Alok Sambuddha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4</a:t>
            </a:fld>
            <a:endParaRPr lang="en-US" dirty="0"/>
          </a:p>
        </p:txBody>
      </p:sp>
      <p:sp>
        <p:nvSpPr>
          <p:cNvPr id="23" name="TextBox 22">
            <a:extLst>
              <a:ext uri="{FF2B5EF4-FFF2-40B4-BE49-F238E27FC236}">
                <a16:creationId xmlns:a16="http://schemas.microsoft.com/office/drawing/2014/main" id="{B605AD52-05E2-B741-952C-CB9FE1EE606A}"/>
              </a:ext>
            </a:extLst>
          </p:cNvPr>
          <p:cNvSpPr txBox="1"/>
          <p:nvPr/>
        </p:nvSpPr>
        <p:spPr>
          <a:xfrm>
            <a:off x="1216960" y="1038212"/>
            <a:ext cx="10781918" cy="5355312"/>
          </a:xfrm>
          <a:prstGeom prst="rect">
            <a:avLst/>
          </a:prstGeom>
          <a:noFill/>
        </p:spPr>
        <p:txBody>
          <a:bodyPr wrap="square">
            <a:spAutoFit/>
          </a:bodyPr>
          <a:lstStyle/>
          <a:p>
            <a:r>
              <a:rPr lang="en-IN" dirty="0">
                <a:solidFill>
                  <a:srgbClr val="002060"/>
                </a:solidFill>
                <a:cs typeface="Times New Roman" panose="02020603050405020304" pitchFamily="18" charset="0"/>
              </a:rPr>
              <a:t>Alok Sambuddha is Engineering Director in American Express, United Kingdom &amp; </a:t>
            </a:r>
            <a:r>
              <a:rPr lang="en-IN" dirty="0">
                <a:solidFill>
                  <a:srgbClr val="002060"/>
                </a:solidFill>
                <a:ea typeface="Calibri" panose="020F0502020204030204" pitchFamily="34" charset="0"/>
                <a:cs typeface="Times New Roman" panose="02020603050405020304" pitchFamily="18" charset="0"/>
              </a:rPr>
              <a:t>Director of Truevibez Pvt. Ltd.</a:t>
            </a:r>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Alok is a Mechanical Engineer from Pune University with broad experience in IT industry, working with prominent MNCs as Cisco, Infosys, Atos and now American Express. </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specializes in merchant acquisition domain and developing technical platforms to support end to end merchant lifecycle services such as affiliation, enablement, submissions, payments, reconciliation, compliance, MIS, AML, Risk, Finance &amp; Accounting.</a:t>
            </a:r>
          </a:p>
          <a:p>
            <a:r>
              <a:rPr lang="en-IN" dirty="0">
                <a:solidFill>
                  <a:srgbClr val="002060"/>
                </a:solidFill>
                <a:cs typeface="Times New Roman" panose="02020603050405020304" pitchFamily="18" charset="0"/>
              </a:rPr>
              <a:t> </a:t>
            </a:r>
          </a:p>
          <a:p>
            <a:r>
              <a:rPr lang="en-IN" dirty="0">
                <a:solidFill>
                  <a:srgbClr val="002060"/>
                </a:solidFill>
                <a:cs typeface="Times New Roman" panose="02020603050405020304" pitchFamily="18" charset="0"/>
              </a:rPr>
              <a:t>He also leads solution development framework across technologies like Mainframes, Java, Dot Net, supported via both Agile &amp; Waterfall delivery models. He provides corporate and architectural consultation to business &amp; technology teams to develop flexible solution frameworks &amp; heads the implementation committee.</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Alok’s primary geography of operation is Europe (EMEA) and has spent most of his career in Brighton, UK, at the European technology head office of American Express.</a:t>
            </a:r>
          </a:p>
          <a:p>
            <a:endParaRPr lang="en-IN" dirty="0">
              <a:solidFill>
                <a:srgbClr val="002060"/>
              </a:solidFill>
              <a:cs typeface="Times New Roman" panose="02020603050405020304" pitchFamily="18" charset="0"/>
            </a:endParaRPr>
          </a:p>
          <a:p>
            <a:r>
              <a:rPr lang="en-IN" dirty="0">
                <a:solidFill>
                  <a:srgbClr val="002060"/>
                </a:solidFill>
                <a:cs typeface="Times New Roman" panose="02020603050405020304" pitchFamily="18" charset="0"/>
              </a:rPr>
              <a:t>Alok has critical presence in merchant management landscape and aims to extend his experience through technical evolution of traditional hospitality business and modernize the F&amp;B service offering for digital citizens in partnership with Rajesh Karandikar.</a:t>
            </a:r>
          </a:p>
        </p:txBody>
      </p:sp>
    </p:spTree>
    <p:extLst>
      <p:ext uri="{BB962C8B-B14F-4D97-AF65-F5344CB8AC3E}">
        <p14:creationId xmlns:p14="http://schemas.microsoft.com/office/powerpoint/2010/main" val="220830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3"/>
          <a:stretch>
            <a:fillRect/>
          </a:stretch>
        </p:blipFill>
        <p:spPr>
          <a:xfrm>
            <a:off x="261258" y="246743"/>
            <a:ext cx="856343" cy="791469"/>
          </a:xfrm>
          <a:prstGeom prst="rect">
            <a:avLst/>
          </a:prstGeom>
        </p:spPr>
      </p:pic>
      <p:pic>
        <p:nvPicPr>
          <p:cNvPr id="11" name="Picture 10"/>
          <p:cNvPicPr>
            <a:picLocks noChangeAspect="1"/>
          </p:cNvPicPr>
          <p:nvPr/>
        </p:nvPicPr>
        <p:blipFill>
          <a:blip r:embed="rId4"/>
          <a:stretch>
            <a:fillRect/>
          </a:stretch>
        </p:blipFill>
        <p:spPr>
          <a:xfrm>
            <a:off x="261258" y="1071676"/>
            <a:ext cx="841375" cy="762116"/>
          </a:xfrm>
          <a:prstGeom prst="rect">
            <a:avLst/>
          </a:prstGeom>
        </p:spPr>
      </p:pic>
      <p:pic>
        <p:nvPicPr>
          <p:cNvPr id="12" name="Picture 11"/>
          <p:cNvPicPr>
            <a:picLocks noChangeAspect="1"/>
          </p:cNvPicPr>
          <p:nvPr/>
        </p:nvPicPr>
        <p:blipFill>
          <a:blip r:embed="rId5"/>
          <a:stretch>
            <a:fillRect/>
          </a:stretch>
        </p:blipFill>
        <p:spPr>
          <a:xfrm>
            <a:off x="261258" y="1863347"/>
            <a:ext cx="827542" cy="737012"/>
          </a:xfrm>
          <a:prstGeom prst="rect">
            <a:avLst/>
          </a:prstGeom>
        </p:spPr>
      </p:pic>
      <p:pic>
        <p:nvPicPr>
          <p:cNvPr id="13" name="Picture 12"/>
          <p:cNvPicPr>
            <a:picLocks noChangeAspect="1"/>
          </p:cNvPicPr>
          <p:nvPr/>
        </p:nvPicPr>
        <p:blipFill>
          <a:blip r:embed="rId6"/>
          <a:stretch>
            <a:fillRect/>
          </a:stretch>
        </p:blipFill>
        <p:spPr>
          <a:xfrm>
            <a:off x="324531" y="2544923"/>
            <a:ext cx="764042" cy="758297"/>
          </a:xfrm>
          <a:prstGeom prst="rect">
            <a:avLst/>
          </a:prstGeom>
        </p:spPr>
      </p:pic>
      <p:pic>
        <p:nvPicPr>
          <p:cNvPr id="14" name="Picture 13"/>
          <p:cNvPicPr>
            <a:picLocks noChangeAspect="1"/>
          </p:cNvPicPr>
          <p:nvPr/>
        </p:nvPicPr>
        <p:blipFill>
          <a:blip r:embed="rId7"/>
          <a:stretch>
            <a:fillRect/>
          </a:stretch>
        </p:blipFill>
        <p:spPr>
          <a:xfrm>
            <a:off x="271335" y="3298262"/>
            <a:ext cx="778132" cy="799736"/>
          </a:xfrm>
          <a:prstGeom prst="rect">
            <a:avLst/>
          </a:prstGeom>
        </p:spPr>
      </p:pic>
      <p:pic>
        <p:nvPicPr>
          <p:cNvPr id="15" name="Picture 14"/>
          <p:cNvPicPr>
            <a:picLocks noChangeAspect="1"/>
          </p:cNvPicPr>
          <p:nvPr/>
        </p:nvPicPr>
        <p:blipFill>
          <a:blip r:embed="rId8"/>
          <a:stretch>
            <a:fillRect/>
          </a:stretch>
        </p:blipFill>
        <p:spPr>
          <a:xfrm>
            <a:off x="271335" y="4070762"/>
            <a:ext cx="832757" cy="936852"/>
          </a:xfrm>
          <a:prstGeom prst="rect">
            <a:avLst/>
          </a:prstGeom>
        </p:spPr>
      </p:pic>
      <p:pic>
        <p:nvPicPr>
          <p:cNvPr id="18" name="Picture 17"/>
          <p:cNvPicPr>
            <a:picLocks noChangeAspect="1"/>
          </p:cNvPicPr>
          <p:nvPr/>
        </p:nvPicPr>
        <p:blipFill>
          <a:blip r:embed="rId9"/>
          <a:stretch>
            <a:fillRect/>
          </a:stretch>
        </p:blipFill>
        <p:spPr>
          <a:xfrm>
            <a:off x="257630" y="4933765"/>
            <a:ext cx="721506" cy="758825"/>
          </a:xfrm>
          <a:prstGeom prst="rect">
            <a:avLst/>
          </a:prstGeom>
        </p:spPr>
      </p:pic>
      <p:pic>
        <p:nvPicPr>
          <p:cNvPr id="19" name="Picture 18"/>
          <p:cNvPicPr>
            <a:picLocks noChangeAspect="1"/>
          </p:cNvPicPr>
          <p:nvPr/>
        </p:nvPicPr>
        <p:blipFill>
          <a:blip r:embed="rId10"/>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7964024" cy="523220"/>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Meeting Agenda</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2" name="Footer Placeholder 1"/>
          <p:cNvSpPr>
            <a:spLocks noGrp="1"/>
          </p:cNvSpPr>
          <p:nvPr>
            <p:ph type="ftr" sz="quarter" idx="11"/>
          </p:nvPr>
        </p:nvSpPr>
        <p:spPr>
          <a:xfrm>
            <a:off x="4278440" y="6356350"/>
            <a:ext cx="4114800" cy="365125"/>
          </a:xfrm>
        </p:spPr>
        <p:txBody>
          <a:bodyPr/>
          <a:lstStyle/>
          <a:p>
            <a:r>
              <a:rPr lang="en-US" dirty="0"/>
              <a:t>Confidential and Proprietary. Copyright (c) by </a:t>
            </a:r>
            <a:r>
              <a:rPr lang="en-US" dirty="0" err="1"/>
              <a:t>TrueVibez</a:t>
            </a:r>
            <a:r>
              <a:rPr lang="en-US" dirty="0"/>
              <a:t> 2020</a:t>
            </a:r>
          </a:p>
        </p:txBody>
      </p:sp>
      <p:sp>
        <p:nvSpPr>
          <p:cNvPr id="2" name="Slide Number Placeholder 1"/>
          <p:cNvSpPr>
            <a:spLocks noGrp="1"/>
          </p:cNvSpPr>
          <p:nvPr>
            <p:ph type="sldNum" sz="quarter" idx="12"/>
          </p:nvPr>
        </p:nvSpPr>
        <p:spPr/>
        <p:txBody>
          <a:bodyPr/>
          <a:lstStyle/>
          <a:p>
            <a:fld id="{D4960F7B-5716-4810-A91D-46252C2EC1F4}" type="slidenum">
              <a:rPr lang="en-US" smtClean="0"/>
              <a:t>5</a:t>
            </a:fld>
            <a:endParaRPr lang="en-US" dirty="0"/>
          </a:p>
        </p:txBody>
      </p:sp>
      <p:pic>
        <p:nvPicPr>
          <p:cNvPr id="7" name="Picture 6">
            <a:extLst>
              <a:ext uri="{FF2B5EF4-FFF2-40B4-BE49-F238E27FC236}">
                <a16:creationId xmlns:a16="http://schemas.microsoft.com/office/drawing/2014/main" id="{06E4BFB0-9971-3441-B457-95596DDECBD7}"/>
              </a:ext>
            </a:extLst>
          </p:cNvPr>
          <p:cNvPicPr>
            <a:picLocks noChangeAspect="1"/>
          </p:cNvPicPr>
          <p:nvPr/>
        </p:nvPicPr>
        <p:blipFill>
          <a:blip r:embed="rId11"/>
          <a:stretch>
            <a:fillRect/>
          </a:stretch>
        </p:blipFill>
        <p:spPr>
          <a:xfrm>
            <a:off x="1866848" y="1330584"/>
            <a:ext cx="9738732" cy="5158457"/>
          </a:xfrm>
          <a:prstGeom prst="rect">
            <a:avLst/>
          </a:prstGeom>
        </p:spPr>
      </p:pic>
      <p:sp>
        <p:nvSpPr>
          <p:cNvPr id="8" name="TextBox 7">
            <a:extLst>
              <a:ext uri="{FF2B5EF4-FFF2-40B4-BE49-F238E27FC236}">
                <a16:creationId xmlns:a16="http://schemas.microsoft.com/office/drawing/2014/main" id="{F8E0FC92-A0A3-014E-9EC5-C781630094AA}"/>
              </a:ext>
            </a:extLst>
          </p:cNvPr>
          <p:cNvSpPr txBox="1"/>
          <p:nvPr/>
        </p:nvSpPr>
        <p:spPr>
          <a:xfrm>
            <a:off x="2609385" y="3477261"/>
            <a:ext cx="1382752" cy="523220"/>
          </a:xfrm>
          <a:prstGeom prst="rect">
            <a:avLst/>
          </a:prstGeom>
          <a:noFill/>
        </p:spPr>
        <p:txBody>
          <a:bodyPr wrap="square" rtlCol="0">
            <a:spAutoFit/>
          </a:bodyPr>
          <a:lstStyle/>
          <a:p>
            <a:r>
              <a:rPr lang="en-US" sz="2800" b="1" dirty="0">
                <a:solidFill>
                  <a:srgbClr val="0070C0"/>
                </a:solidFill>
              </a:rPr>
              <a:t>Agenda</a:t>
            </a:r>
          </a:p>
        </p:txBody>
      </p:sp>
      <p:sp>
        <p:nvSpPr>
          <p:cNvPr id="23" name="TextBox 22">
            <a:extLst>
              <a:ext uri="{FF2B5EF4-FFF2-40B4-BE49-F238E27FC236}">
                <a16:creationId xmlns:a16="http://schemas.microsoft.com/office/drawing/2014/main" id="{072A44F4-9BFB-A245-B90E-9B97DE202445}"/>
              </a:ext>
            </a:extLst>
          </p:cNvPr>
          <p:cNvSpPr txBox="1"/>
          <p:nvPr/>
        </p:nvSpPr>
        <p:spPr>
          <a:xfrm>
            <a:off x="7872760" y="3549268"/>
            <a:ext cx="3021981" cy="646331"/>
          </a:xfrm>
          <a:prstGeom prst="rect">
            <a:avLst/>
          </a:prstGeom>
          <a:noFill/>
        </p:spPr>
        <p:txBody>
          <a:bodyPr wrap="square" rtlCol="0">
            <a:spAutoFit/>
          </a:bodyPr>
          <a:lstStyle/>
          <a:p>
            <a:r>
              <a:rPr lang="en-US" dirty="0"/>
              <a:t>Deep Dive into the business solutions &amp; key programs</a:t>
            </a:r>
          </a:p>
        </p:txBody>
      </p:sp>
      <p:sp>
        <p:nvSpPr>
          <p:cNvPr id="25" name="TextBox 24">
            <a:extLst>
              <a:ext uri="{FF2B5EF4-FFF2-40B4-BE49-F238E27FC236}">
                <a16:creationId xmlns:a16="http://schemas.microsoft.com/office/drawing/2014/main" id="{6BF0EB0C-5E3C-D841-8FE0-6997608CA907}"/>
              </a:ext>
            </a:extLst>
          </p:cNvPr>
          <p:cNvSpPr txBox="1"/>
          <p:nvPr/>
        </p:nvSpPr>
        <p:spPr>
          <a:xfrm>
            <a:off x="7276483" y="2509987"/>
            <a:ext cx="3021981" cy="646331"/>
          </a:xfrm>
          <a:prstGeom prst="rect">
            <a:avLst/>
          </a:prstGeom>
          <a:noFill/>
        </p:spPr>
        <p:txBody>
          <a:bodyPr wrap="square" rtlCol="0">
            <a:spAutoFit/>
          </a:bodyPr>
          <a:lstStyle/>
          <a:p>
            <a:r>
              <a:rPr lang="en-US" dirty="0"/>
              <a:t>Walkthrough of the vision &amp; mission of Truevibez</a:t>
            </a:r>
          </a:p>
        </p:txBody>
      </p:sp>
      <p:sp>
        <p:nvSpPr>
          <p:cNvPr id="26" name="TextBox 25">
            <a:extLst>
              <a:ext uri="{FF2B5EF4-FFF2-40B4-BE49-F238E27FC236}">
                <a16:creationId xmlns:a16="http://schemas.microsoft.com/office/drawing/2014/main" id="{B281F12B-320A-F748-8D1A-E316D7C0F8A5}"/>
              </a:ext>
            </a:extLst>
          </p:cNvPr>
          <p:cNvSpPr txBox="1"/>
          <p:nvPr/>
        </p:nvSpPr>
        <p:spPr>
          <a:xfrm>
            <a:off x="6753922" y="1493624"/>
            <a:ext cx="3159512" cy="646331"/>
          </a:xfrm>
          <a:prstGeom prst="rect">
            <a:avLst/>
          </a:prstGeom>
          <a:noFill/>
        </p:spPr>
        <p:txBody>
          <a:bodyPr wrap="square" rtlCol="0">
            <a:spAutoFit/>
          </a:bodyPr>
          <a:lstStyle/>
          <a:p>
            <a:r>
              <a:rPr lang="en-US" dirty="0"/>
              <a:t>Introduction of Truevibez and its founding directors </a:t>
            </a:r>
          </a:p>
        </p:txBody>
      </p:sp>
      <p:sp>
        <p:nvSpPr>
          <p:cNvPr id="27" name="TextBox 26">
            <a:extLst>
              <a:ext uri="{FF2B5EF4-FFF2-40B4-BE49-F238E27FC236}">
                <a16:creationId xmlns:a16="http://schemas.microsoft.com/office/drawing/2014/main" id="{25F36F35-687E-A345-BDC3-DDAC02534892}"/>
              </a:ext>
            </a:extLst>
          </p:cNvPr>
          <p:cNvSpPr txBox="1"/>
          <p:nvPr/>
        </p:nvSpPr>
        <p:spPr>
          <a:xfrm>
            <a:off x="6675865" y="5695703"/>
            <a:ext cx="3021981" cy="369332"/>
          </a:xfrm>
          <a:prstGeom prst="rect">
            <a:avLst/>
          </a:prstGeom>
          <a:noFill/>
        </p:spPr>
        <p:txBody>
          <a:bodyPr wrap="square" rtlCol="0">
            <a:spAutoFit/>
          </a:bodyPr>
          <a:lstStyle/>
          <a:p>
            <a:r>
              <a:rPr lang="en-US" dirty="0"/>
              <a:t>Q&amp;A, Feedback and Closure</a:t>
            </a:r>
          </a:p>
        </p:txBody>
      </p:sp>
      <p:sp>
        <p:nvSpPr>
          <p:cNvPr id="28" name="TextBox 27">
            <a:extLst>
              <a:ext uri="{FF2B5EF4-FFF2-40B4-BE49-F238E27FC236}">
                <a16:creationId xmlns:a16="http://schemas.microsoft.com/office/drawing/2014/main" id="{A8384A57-8008-ED48-8D56-219394886DD7}"/>
              </a:ext>
            </a:extLst>
          </p:cNvPr>
          <p:cNvSpPr txBox="1"/>
          <p:nvPr/>
        </p:nvSpPr>
        <p:spPr>
          <a:xfrm>
            <a:off x="7276483" y="4540015"/>
            <a:ext cx="3275077" cy="646331"/>
          </a:xfrm>
          <a:prstGeom prst="rect">
            <a:avLst/>
          </a:prstGeom>
          <a:noFill/>
        </p:spPr>
        <p:txBody>
          <a:bodyPr wrap="square" rtlCol="0">
            <a:spAutoFit/>
          </a:bodyPr>
          <a:lstStyle/>
          <a:p>
            <a:r>
              <a:rPr lang="en-US" dirty="0"/>
              <a:t>Summary of revenue model &amp; expenses with overall financials </a:t>
            </a:r>
          </a:p>
        </p:txBody>
      </p:sp>
    </p:spTree>
    <p:extLst>
      <p:ext uri="{BB962C8B-B14F-4D97-AF65-F5344CB8AC3E}">
        <p14:creationId xmlns:p14="http://schemas.microsoft.com/office/powerpoint/2010/main" val="261946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2230" y="217715"/>
            <a:ext cx="11698514" cy="6415314"/>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stretch>
            <a:fillRect/>
          </a:stretch>
        </p:blipFill>
        <p:spPr>
          <a:xfrm>
            <a:off x="261258" y="246743"/>
            <a:ext cx="856343" cy="791469"/>
          </a:xfrm>
          <a:prstGeom prst="rect">
            <a:avLst/>
          </a:prstGeom>
        </p:spPr>
      </p:pic>
      <p:pic>
        <p:nvPicPr>
          <p:cNvPr id="11" name="Picture 10"/>
          <p:cNvPicPr>
            <a:picLocks noChangeAspect="1"/>
          </p:cNvPicPr>
          <p:nvPr/>
        </p:nvPicPr>
        <p:blipFill>
          <a:blip r:embed="rId3"/>
          <a:stretch>
            <a:fillRect/>
          </a:stretch>
        </p:blipFill>
        <p:spPr>
          <a:xfrm>
            <a:off x="261258" y="1071676"/>
            <a:ext cx="841375" cy="762116"/>
          </a:xfrm>
          <a:prstGeom prst="rect">
            <a:avLst/>
          </a:prstGeom>
        </p:spPr>
      </p:pic>
      <p:pic>
        <p:nvPicPr>
          <p:cNvPr id="12" name="Picture 11"/>
          <p:cNvPicPr>
            <a:picLocks noChangeAspect="1"/>
          </p:cNvPicPr>
          <p:nvPr/>
        </p:nvPicPr>
        <p:blipFill>
          <a:blip r:embed="rId4"/>
          <a:stretch>
            <a:fillRect/>
          </a:stretch>
        </p:blipFill>
        <p:spPr>
          <a:xfrm>
            <a:off x="261258" y="1863347"/>
            <a:ext cx="827542" cy="737012"/>
          </a:xfrm>
          <a:prstGeom prst="rect">
            <a:avLst/>
          </a:prstGeom>
        </p:spPr>
      </p:pic>
      <p:pic>
        <p:nvPicPr>
          <p:cNvPr id="13" name="Picture 12"/>
          <p:cNvPicPr>
            <a:picLocks noChangeAspect="1"/>
          </p:cNvPicPr>
          <p:nvPr/>
        </p:nvPicPr>
        <p:blipFill>
          <a:blip r:embed="rId5"/>
          <a:stretch>
            <a:fillRect/>
          </a:stretch>
        </p:blipFill>
        <p:spPr>
          <a:xfrm>
            <a:off x="324531" y="2544923"/>
            <a:ext cx="764042" cy="758297"/>
          </a:xfrm>
          <a:prstGeom prst="rect">
            <a:avLst/>
          </a:prstGeom>
        </p:spPr>
      </p:pic>
      <p:pic>
        <p:nvPicPr>
          <p:cNvPr id="14" name="Picture 13"/>
          <p:cNvPicPr>
            <a:picLocks noChangeAspect="1"/>
          </p:cNvPicPr>
          <p:nvPr/>
        </p:nvPicPr>
        <p:blipFill>
          <a:blip r:embed="rId6"/>
          <a:stretch>
            <a:fillRect/>
          </a:stretch>
        </p:blipFill>
        <p:spPr>
          <a:xfrm>
            <a:off x="271335" y="3298262"/>
            <a:ext cx="778132" cy="799736"/>
          </a:xfrm>
          <a:prstGeom prst="rect">
            <a:avLst/>
          </a:prstGeom>
        </p:spPr>
      </p:pic>
      <p:pic>
        <p:nvPicPr>
          <p:cNvPr id="15" name="Picture 14"/>
          <p:cNvPicPr>
            <a:picLocks noChangeAspect="1"/>
          </p:cNvPicPr>
          <p:nvPr/>
        </p:nvPicPr>
        <p:blipFill>
          <a:blip r:embed="rId7"/>
          <a:stretch>
            <a:fillRect/>
          </a:stretch>
        </p:blipFill>
        <p:spPr>
          <a:xfrm>
            <a:off x="271335" y="4070762"/>
            <a:ext cx="832757" cy="936852"/>
          </a:xfrm>
          <a:prstGeom prst="rect">
            <a:avLst/>
          </a:prstGeom>
        </p:spPr>
      </p:pic>
      <p:pic>
        <p:nvPicPr>
          <p:cNvPr id="18" name="Picture 17"/>
          <p:cNvPicPr>
            <a:picLocks noChangeAspect="1"/>
          </p:cNvPicPr>
          <p:nvPr/>
        </p:nvPicPr>
        <p:blipFill>
          <a:blip r:embed="rId8"/>
          <a:stretch>
            <a:fillRect/>
          </a:stretch>
        </p:blipFill>
        <p:spPr>
          <a:xfrm>
            <a:off x="257630" y="4933765"/>
            <a:ext cx="721506" cy="758825"/>
          </a:xfrm>
          <a:prstGeom prst="rect">
            <a:avLst/>
          </a:prstGeom>
        </p:spPr>
      </p:pic>
      <p:pic>
        <p:nvPicPr>
          <p:cNvPr id="19" name="Picture 18"/>
          <p:cNvPicPr>
            <a:picLocks noChangeAspect="1"/>
          </p:cNvPicPr>
          <p:nvPr/>
        </p:nvPicPr>
        <p:blipFill>
          <a:blip r:embed="rId9"/>
          <a:stretch>
            <a:fillRect/>
          </a:stretch>
        </p:blipFill>
        <p:spPr>
          <a:xfrm>
            <a:off x="292894" y="5716162"/>
            <a:ext cx="735013" cy="804117"/>
          </a:xfrm>
          <a:prstGeom prst="rect">
            <a:avLst/>
          </a:prstGeom>
        </p:spPr>
      </p:pic>
      <p:sp>
        <p:nvSpPr>
          <p:cNvPr id="16" name="Rectangle 15"/>
          <p:cNvSpPr/>
          <p:nvPr/>
        </p:nvSpPr>
        <p:spPr>
          <a:xfrm>
            <a:off x="1146630" y="224441"/>
            <a:ext cx="94900" cy="64085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7" name="TextBox 16"/>
          <p:cNvSpPr txBox="1"/>
          <p:nvPr/>
        </p:nvSpPr>
        <p:spPr>
          <a:xfrm>
            <a:off x="1622889" y="368959"/>
            <a:ext cx="4502140" cy="507831"/>
          </a:xfrm>
          <a:prstGeom prst="rect">
            <a:avLst/>
          </a:prstGeom>
          <a:noFill/>
        </p:spPr>
        <p:txBody>
          <a:bodyPr wrap="square" rtlCol="0">
            <a:spAutoFit/>
          </a:bodyPr>
          <a:lstStyle/>
          <a:p>
            <a:r>
              <a:rPr lang="en-US" sz="2700" b="1" dirty="0">
                <a:solidFill>
                  <a:srgbClr val="002060"/>
                </a:solidFill>
                <a:latin typeface="Arial Black" panose="020B0A04020102020204" pitchFamily="34" charset="0"/>
              </a:rPr>
              <a:t>Question &amp; Answers</a:t>
            </a:r>
          </a:p>
        </p:txBody>
      </p:sp>
      <p:cxnSp>
        <p:nvCxnSpPr>
          <p:cNvPr id="20" name="Straight Connector 19"/>
          <p:cNvCxnSpPr/>
          <p:nvPr/>
        </p:nvCxnSpPr>
        <p:spPr>
          <a:xfrm flipV="1">
            <a:off x="1214764" y="1014084"/>
            <a:ext cx="10717419" cy="24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00430" y="229638"/>
            <a:ext cx="232913" cy="7796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2" name="Picture 2" descr="https://lh6.googleusercontent.com/dU39hudp5xW59pQ-YihItXjKqrI28tV3G3u-9QiXcMOY1zn_EyLjziKmft1QiwXiaX7NhymbjfZV3rx_wiNrGzhvvgk08xOMHzpfLPootlGFbTJX7vwBc2GS12qF7uRmiUPSAiT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94" y="1318510"/>
            <a:ext cx="7506791" cy="41380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11"/>
          <a:stretch>
            <a:fillRect/>
          </a:stretch>
        </p:blipFill>
        <p:spPr>
          <a:xfrm>
            <a:off x="1241530" y="5673297"/>
            <a:ext cx="2181225" cy="781050"/>
          </a:xfrm>
          <a:prstGeom prst="rect">
            <a:avLst/>
          </a:prstGeom>
        </p:spPr>
      </p:pic>
      <p:pic>
        <p:nvPicPr>
          <p:cNvPr id="24" name="Picture 23"/>
          <p:cNvPicPr>
            <a:picLocks noChangeAspect="1"/>
          </p:cNvPicPr>
          <p:nvPr/>
        </p:nvPicPr>
        <p:blipFill>
          <a:blip r:embed="rId12"/>
          <a:stretch>
            <a:fillRect/>
          </a:stretch>
        </p:blipFill>
        <p:spPr>
          <a:xfrm>
            <a:off x="3292126" y="5673297"/>
            <a:ext cx="2133600" cy="809625"/>
          </a:xfrm>
          <a:prstGeom prst="rect">
            <a:avLst/>
          </a:prstGeom>
        </p:spPr>
      </p:pic>
      <p:pic>
        <p:nvPicPr>
          <p:cNvPr id="25" name="Picture 24"/>
          <p:cNvPicPr>
            <a:picLocks noChangeAspect="1"/>
          </p:cNvPicPr>
          <p:nvPr/>
        </p:nvPicPr>
        <p:blipFill>
          <a:blip r:embed="rId13"/>
          <a:stretch>
            <a:fillRect/>
          </a:stretch>
        </p:blipFill>
        <p:spPr>
          <a:xfrm>
            <a:off x="5473351" y="5644722"/>
            <a:ext cx="2114550" cy="809625"/>
          </a:xfrm>
          <a:prstGeom prst="rect">
            <a:avLst/>
          </a:prstGeom>
        </p:spPr>
      </p:pic>
      <p:pic>
        <p:nvPicPr>
          <p:cNvPr id="26" name="Picture 25"/>
          <p:cNvPicPr>
            <a:picLocks noChangeAspect="1"/>
          </p:cNvPicPr>
          <p:nvPr/>
        </p:nvPicPr>
        <p:blipFill>
          <a:blip r:embed="rId14"/>
          <a:stretch>
            <a:fillRect/>
          </a:stretch>
        </p:blipFill>
        <p:spPr>
          <a:xfrm>
            <a:off x="7587901" y="5635197"/>
            <a:ext cx="1920894" cy="819150"/>
          </a:xfrm>
          <a:prstGeom prst="rect">
            <a:avLst/>
          </a:prstGeom>
        </p:spPr>
      </p:pic>
      <p:pic>
        <p:nvPicPr>
          <p:cNvPr id="27" name="Picture 26"/>
          <p:cNvPicPr>
            <a:picLocks noChangeAspect="1"/>
          </p:cNvPicPr>
          <p:nvPr/>
        </p:nvPicPr>
        <p:blipFill>
          <a:blip r:embed="rId15"/>
          <a:stretch>
            <a:fillRect/>
          </a:stretch>
        </p:blipFill>
        <p:spPr>
          <a:xfrm>
            <a:off x="9511394" y="5644722"/>
            <a:ext cx="2333625" cy="828675"/>
          </a:xfrm>
          <a:prstGeom prst="rect">
            <a:avLst/>
          </a:prstGeom>
        </p:spPr>
      </p:pic>
      <p:sp>
        <p:nvSpPr>
          <p:cNvPr id="2" name="Footer Placeholder 1"/>
          <p:cNvSpPr>
            <a:spLocks noGrp="1"/>
          </p:cNvSpPr>
          <p:nvPr>
            <p:ph type="ftr" sz="quarter" idx="11"/>
          </p:nvPr>
        </p:nvSpPr>
        <p:spPr/>
        <p:txBody>
          <a:bodyPr/>
          <a:lstStyle/>
          <a:p>
            <a:r>
              <a:rPr lang="en-US" dirty="0"/>
              <a:t>Confidential and Proprietary. Copyright (c) by </a:t>
            </a:r>
            <a:r>
              <a:rPr lang="en-US" dirty="0" err="1"/>
              <a:t>TrueVibez</a:t>
            </a:r>
            <a:r>
              <a:rPr lang="en-US" dirty="0"/>
              <a:t> 2020</a:t>
            </a:r>
          </a:p>
        </p:txBody>
      </p:sp>
      <p:sp>
        <p:nvSpPr>
          <p:cNvPr id="3" name="Slide Number Placeholder 2"/>
          <p:cNvSpPr>
            <a:spLocks noGrp="1"/>
          </p:cNvSpPr>
          <p:nvPr>
            <p:ph type="sldNum" sz="quarter" idx="12"/>
          </p:nvPr>
        </p:nvSpPr>
        <p:spPr/>
        <p:txBody>
          <a:bodyPr/>
          <a:lstStyle/>
          <a:p>
            <a:fld id="{D4960F7B-5716-4810-A91D-46252C2EC1F4}" type="slidenum">
              <a:rPr lang="en-US" smtClean="0"/>
              <a:t>6</a:t>
            </a:fld>
            <a:endParaRPr lang="en-US" dirty="0"/>
          </a:p>
        </p:txBody>
      </p:sp>
    </p:spTree>
    <p:extLst>
      <p:ext uri="{BB962C8B-B14F-4D97-AF65-F5344CB8AC3E}">
        <p14:creationId xmlns:p14="http://schemas.microsoft.com/office/powerpoint/2010/main" val="3352763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54326</TotalTime>
  <Words>679</Words>
  <Application>Microsoft Macintosh PowerPoint</Application>
  <PresentationFormat>Widescreen</PresentationFormat>
  <Paragraphs>60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Alok Sambuddha</cp:lastModifiedBy>
  <cp:revision>215</cp:revision>
  <cp:lastPrinted>2021-11-16T03:36:04Z</cp:lastPrinted>
  <dcterms:created xsi:type="dcterms:W3CDTF">2020-06-12T02:29:26Z</dcterms:created>
  <dcterms:modified xsi:type="dcterms:W3CDTF">2021-11-21T13:31:30Z</dcterms:modified>
</cp:coreProperties>
</file>