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11"/>
  </p:notesMasterIdLst>
  <p:sldIdLst>
    <p:sldId id="260" r:id="rId2"/>
    <p:sldId id="282" r:id="rId3"/>
    <p:sldId id="325" r:id="rId4"/>
    <p:sldId id="283" r:id="rId5"/>
    <p:sldId id="285" r:id="rId6"/>
    <p:sldId id="324" r:id="rId7"/>
    <p:sldId id="321" r:id="rId8"/>
    <p:sldId id="322"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ok Sambuddha" initials="AS" lastIdx="2" clrIdx="0">
    <p:extLst>
      <p:ext uri="{19B8F6BF-5375-455C-9EA6-DF929625EA0E}">
        <p15:presenceInfo xmlns:p15="http://schemas.microsoft.com/office/powerpoint/2012/main" userId="S::alok.sambuddha1@aexp.com::d88f7542-2bc4-4ac8-b320-9b35e471aa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937F"/>
    <a:srgbClr val="0D4753"/>
    <a:srgbClr val="C01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79" autoAdjust="0"/>
    <p:restoredTop sz="94434" autoAdjust="0"/>
  </p:normalViewPr>
  <p:slideViewPr>
    <p:cSldViewPr snapToGrid="0">
      <p:cViewPr varScale="1">
        <p:scale>
          <a:sx n="124" d="100"/>
          <a:sy n="124" d="100"/>
        </p:scale>
        <p:origin x="1040" y="1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E395D-62CB-447E-BD08-11E805417D0B}" type="datetimeFigureOut">
              <a:rPr lang="en-US" smtClean="0"/>
              <a:t>12/11/21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ECDC2-5A63-49D5-BC07-7C0B0C0E827B}" type="slidenum">
              <a:rPr lang="en-US" smtClean="0"/>
              <a:t>‹#›</a:t>
            </a:fld>
            <a:endParaRPr lang="en-US" dirty="0"/>
          </a:p>
        </p:txBody>
      </p:sp>
    </p:spTree>
    <p:extLst>
      <p:ext uri="{BB962C8B-B14F-4D97-AF65-F5344CB8AC3E}">
        <p14:creationId xmlns:p14="http://schemas.microsoft.com/office/powerpoint/2010/main" val="331184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0ECDC2-5A63-49D5-BC07-7C0B0C0E827B}" type="slidenum">
              <a:rPr lang="en-US" smtClean="0"/>
              <a:t>1</a:t>
            </a:fld>
            <a:endParaRPr lang="en-US" dirty="0"/>
          </a:p>
        </p:txBody>
      </p:sp>
    </p:spTree>
    <p:extLst>
      <p:ext uri="{BB962C8B-B14F-4D97-AF65-F5344CB8AC3E}">
        <p14:creationId xmlns:p14="http://schemas.microsoft.com/office/powerpoint/2010/main" val="11220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2</a:t>
            </a:fld>
            <a:endParaRPr lang="en-US" dirty="0"/>
          </a:p>
        </p:txBody>
      </p:sp>
    </p:spTree>
    <p:extLst>
      <p:ext uri="{BB962C8B-B14F-4D97-AF65-F5344CB8AC3E}">
        <p14:creationId xmlns:p14="http://schemas.microsoft.com/office/powerpoint/2010/main" val="5371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3</a:t>
            </a:fld>
            <a:endParaRPr lang="en-US" dirty="0"/>
          </a:p>
        </p:txBody>
      </p:sp>
    </p:spTree>
    <p:extLst>
      <p:ext uri="{BB962C8B-B14F-4D97-AF65-F5344CB8AC3E}">
        <p14:creationId xmlns:p14="http://schemas.microsoft.com/office/powerpoint/2010/main" val="323138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4</a:t>
            </a:fld>
            <a:endParaRPr lang="en-US" dirty="0"/>
          </a:p>
        </p:txBody>
      </p:sp>
    </p:spTree>
    <p:extLst>
      <p:ext uri="{BB962C8B-B14F-4D97-AF65-F5344CB8AC3E}">
        <p14:creationId xmlns:p14="http://schemas.microsoft.com/office/powerpoint/2010/main" val="2507769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5</a:t>
            </a:fld>
            <a:endParaRPr lang="en-US" dirty="0"/>
          </a:p>
        </p:txBody>
      </p:sp>
    </p:spTree>
    <p:extLst>
      <p:ext uri="{BB962C8B-B14F-4D97-AF65-F5344CB8AC3E}">
        <p14:creationId xmlns:p14="http://schemas.microsoft.com/office/powerpoint/2010/main" val="1660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6</a:t>
            </a:fld>
            <a:endParaRPr lang="en-US" dirty="0"/>
          </a:p>
        </p:txBody>
      </p:sp>
    </p:spTree>
    <p:extLst>
      <p:ext uri="{BB962C8B-B14F-4D97-AF65-F5344CB8AC3E}">
        <p14:creationId xmlns:p14="http://schemas.microsoft.com/office/powerpoint/2010/main" val="2701429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7</a:t>
            </a:fld>
            <a:endParaRPr lang="en-US" dirty="0"/>
          </a:p>
        </p:txBody>
      </p:sp>
    </p:spTree>
    <p:extLst>
      <p:ext uri="{BB962C8B-B14F-4D97-AF65-F5344CB8AC3E}">
        <p14:creationId xmlns:p14="http://schemas.microsoft.com/office/powerpoint/2010/main" val="2896776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8</a:t>
            </a:fld>
            <a:endParaRPr lang="en-US" dirty="0"/>
          </a:p>
        </p:txBody>
      </p:sp>
    </p:spTree>
    <p:extLst>
      <p:ext uri="{BB962C8B-B14F-4D97-AF65-F5344CB8AC3E}">
        <p14:creationId xmlns:p14="http://schemas.microsoft.com/office/powerpoint/2010/main" val="64764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323900-E07F-4BA6-B3F2-2164D0E6C850}" type="datetime1">
              <a:rPr lang="en-US" smtClean="0"/>
              <a:t>12/11/21</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0760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BEB76-CFEC-42A3-A460-F73A45093F28}" type="datetime1">
              <a:rPr lang="en-US" smtClean="0"/>
              <a:t>12/11/21</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78857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1711C0-01FE-4C70-97DC-08C5C1E7C2D5}" type="datetime1">
              <a:rPr lang="en-US" smtClean="0"/>
              <a:t>12/11/21</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329370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56598-DE4C-4537-85AF-5CE39C6D3E6A}" type="datetime1">
              <a:rPr lang="en-US" smtClean="0"/>
              <a:t>12/11/21</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2833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CB4B8-6403-494D-8936-6DA195B26D10}" type="datetime1">
              <a:rPr lang="en-US" smtClean="0"/>
              <a:t>12/11/21</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85273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F6B00A-284E-41B7-99F9-AC5DF27011A5}" type="datetime1">
              <a:rPr lang="en-US" smtClean="0"/>
              <a:t>12/11/21</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19304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E5CF07-1A13-46D7-9A50-E7A331A8846F}" type="datetime1">
              <a:rPr lang="en-US" smtClean="0"/>
              <a:t>12/11/21</a:t>
            </a:fld>
            <a:endParaRPr lang="en-US" dirty="0"/>
          </a:p>
        </p:txBody>
      </p:sp>
      <p:sp>
        <p:nvSpPr>
          <p:cNvPr id="8" name="Footer Placeholder 7"/>
          <p:cNvSpPr>
            <a:spLocks noGrp="1"/>
          </p:cNvSpPr>
          <p:nvPr>
            <p:ph type="ftr" sz="quarter" idx="11"/>
          </p:nvPr>
        </p:nvSpPr>
        <p:spPr/>
        <p:txBody>
          <a:bodyPr/>
          <a:lstStyle/>
          <a:p>
            <a:r>
              <a:rPr lang="en-US"/>
              <a:t>Confidential and Proprietary. Copyright (c) by TrueVibez 2020</a:t>
            </a:r>
            <a:endParaRPr lang="en-US" dirty="0"/>
          </a:p>
        </p:txBody>
      </p:sp>
      <p:sp>
        <p:nvSpPr>
          <p:cNvPr id="9" name="Slide Number Placeholder 8"/>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74021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5D65C4-5B4D-444E-A028-BC75FFFA34E1}" type="datetime1">
              <a:rPr lang="en-US" smtClean="0"/>
              <a:t>12/11/21</a:t>
            </a:fld>
            <a:endParaRPr lang="en-US" dirty="0"/>
          </a:p>
        </p:txBody>
      </p:sp>
      <p:sp>
        <p:nvSpPr>
          <p:cNvPr id="4" name="Footer Placeholder 3"/>
          <p:cNvSpPr>
            <a:spLocks noGrp="1"/>
          </p:cNvSpPr>
          <p:nvPr>
            <p:ph type="ftr" sz="quarter" idx="11"/>
          </p:nvPr>
        </p:nvSpPr>
        <p:spPr/>
        <p:txBody>
          <a:bodyPr/>
          <a:lstStyle/>
          <a:p>
            <a:r>
              <a:rPr lang="en-US"/>
              <a:t>Confidential and Proprietary. Copyright (c) by TrueVibez 2020</a:t>
            </a:r>
            <a:endParaRPr lang="en-US" dirty="0"/>
          </a:p>
        </p:txBody>
      </p:sp>
      <p:sp>
        <p:nvSpPr>
          <p:cNvPr id="5" name="Slide Number Placeholder 4"/>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42666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1B32B-8452-42F5-8A49-0EAC6B263FB5}" type="datetime1">
              <a:rPr lang="en-US" smtClean="0"/>
              <a:t>12/11/21</a:t>
            </a:fld>
            <a:endParaRPr lang="en-US" dirty="0"/>
          </a:p>
        </p:txBody>
      </p:sp>
      <p:sp>
        <p:nvSpPr>
          <p:cNvPr id="3" name="Footer Placeholder 2"/>
          <p:cNvSpPr>
            <a:spLocks noGrp="1"/>
          </p:cNvSpPr>
          <p:nvPr>
            <p:ph type="ftr" sz="quarter" idx="11"/>
          </p:nvPr>
        </p:nvSpPr>
        <p:spPr/>
        <p:txBody>
          <a:bodyPr/>
          <a:lstStyle/>
          <a:p>
            <a:r>
              <a:rPr lang="en-US"/>
              <a:t>Confidential and Proprietary. Copyright (c) by TrueVibez 2020</a:t>
            </a:r>
            <a:endParaRPr lang="en-US" dirty="0"/>
          </a:p>
        </p:txBody>
      </p:sp>
      <p:sp>
        <p:nvSpPr>
          <p:cNvPr id="4" name="Slide Number Placeholder 3"/>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50710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DE974-F603-4D77-91E7-437BD39054A2}" type="datetime1">
              <a:rPr lang="en-US" smtClean="0"/>
              <a:t>12/11/21</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06192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D9F48-0372-4A1C-B4D7-019519F70BD6}" type="datetime1">
              <a:rPr lang="en-US" smtClean="0"/>
              <a:t>12/11/21</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84402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041F9-9405-4496-B014-DB95F40DD5BA}" type="datetime1">
              <a:rPr lang="en-US" smtClean="0"/>
              <a:t>12/11/21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 and Proprietary. Copyright (c) by TrueVibez 2020</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60F7B-5716-4810-A91D-46252C2EC1F4}" type="slidenum">
              <a:rPr lang="en-US" smtClean="0"/>
              <a:t>‹#›</a:t>
            </a:fld>
            <a:endParaRPr lang="en-US" dirty="0"/>
          </a:p>
        </p:txBody>
      </p:sp>
    </p:spTree>
    <p:extLst>
      <p:ext uri="{BB962C8B-B14F-4D97-AF65-F5344CB8AC3E}">
        <p14:creationId xmlns:p14="http://schemas.microsoft.com/office/powerpoint/2010/main" val="4258739249"/>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tiff"/></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4.tif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5.tif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7.png"/><Relationship Id="rId5" Type="http://schemas.openxmlformats.org/officeDocument/2006/relationships/image" Target="../media/image5.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3"/>
          <a:stretch>
            <a:fillRect/>
          </a:stretch>
        </p:blipFill>
        <p:spPr>
          <a:xfrm>
            <a:off x="1585914" y="1091297"/>
            <a:ext cx="8786812" cy="5111401"/>
          </a:xfrm>
          <a:prstGeom prst="rect">
            <a:avLst/>
          </a:prstGeom>
        </p:spPr>
      </p:pic>
      <p:sp>
        <p:nvSpPr>
          <p:cNvPr id="17" name="TextBox 16"/>
          <p:cNvSpPr txBox="1"/>
          <p:nvPr/>
        </p:nvSpPr>
        <p:spPr>
          <a:xfrm>
            <a:off x="232230" y="352871"/>
            <a:ext cx="11698514" cy="584775"/>
          </a:xfrm>
          <a:prstGeom prst="rect">
            <a:avLst/>
          </a:prstGeom>
          <a:noFill/>
        </p:spPr>
        <p:txBody>
          <a:bodyPr wrap="square" rtlCol="0">
            <a:spAutoFit/>
          </a:bodyPr>
          <a:lstStyle/>
          <a:p>
            <a:pPr algn="ctr"/>
            <a:r>
              <a:rPr lang="en-US" sz="3200" b="1" dirty="0">
                <a:solidFill>
                  <a:schemeClr val="accent5">
                    <a:lumMod val="75000"/>
                  </a:schemeClr>
                </a:solidFill>
                <a:latin typeface="Arial Black" panose="020B0A04020102020204" pitchFamily="34" charset="0"/>
              </a:rPr>
              <a:t>WAIŪ– </a:t>
            </a:r>
            <a:r>
              <a:rPr lang="en-US" sz="3200" dirty="0">
                <a:solidFill>
                  <a:schemeClr val="accent5">
                    <a:lumMod val="75000"/>
                  </a:schemeClr>
                </a:solidFill>
                <a:latin typeface="Arial Black" panose="020B0A04020102020204" pitchFamily="34" charset="0"/>
              </a:rPr>
              <a:t>A Celebration Of Sharing Happiness</a:t>
            </a:r>
            <a:endParaRPr lang="en-US" sz="3200" b="1" i="1" dirty="0">
              <a:solidFill>
                <a:schemeClr val="accent5">
                  <a:lumMod val="75000"/>
                </a:schemeClr>
              </a:solidFill>
              <a:latin typeface="Arial Black" panose="020B0A04020102020204" pitchFamily="34" charset="0"/>
            </a:endParaRPr>
          </a:p>
        </p:txBody>
      </p:sp>
      <p:sp>
        <p:nvSpPr>
          <p:cNvPr id="2" name="Footer Placeholder 1"/>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3" name="Slide Number Placeholder 2"/>
          <p:cNvSpPr>
            <a:spLocks noGrp="1"/>
          </p:cNvSpPr>
          <p:nvPr>
            <p:ph type="sldNum" sz="quarter" idx="12"/>
          </p:nvPr>
        </p:nvSpPr>
        <p:spPr/>
        <p:txBody>
          <a:bodyPr/>
          <a:lstStyle/>
          <a:p>
            <a:fld id="{D4960F7B-5716-4810-A91D-46252C2EC1F4}" type="slidenum">
              <a:rPr lang="en-US" smtClean="0"/>
              <a:t>1</a:t>
            </a:fld>
            <a:endParaRPr lang="en-US" dirty="0"/>
          </a:p>
        </p:txBody>
      </p:sp>
    </p:spTree>
    <p:extLst>
      <p:ext uri="{BB962C8B-B14F-4D97-AF65-F5344CB8AC3E}">
        <p14:creationId xmlns:p14="http://schemas.microsoft.com/office/powerpoint/2010/main" val="98275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76980"/>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Truevibez: </a:t>
            </a:r>
            <a:r>
              <a:rPr lang="en-US" sz="2800" dirty="0">
                <a:solidFill>
                  <a:srgbClr val="002060"/>
                </a:solidFill>
                <a:latin typeface="Arial Black" panose="020B0A04020102020204" pitchFamily="34" charset="0"/>
              </a:rPr>
              <a:t>An Overview</a:t>
            </a:r>
            <a:endParaRPr lang="en-US" sz="2700" dirty="0">
              <a:solidFill>
                <a:srgbClr val="00206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1" name="Rounded Rectangle 50"/>
          <p:cNvSpPr/>
          <p:nvPr/>
        </p:nvSpPr>
        <p:spPr>
          <a:xfrm>
            <a:off x="1284068" y="1100253"/>
            <a:ext cx="10545981" cy="52855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3238" lvl="3" indent="-457200" algn="ctr" defTabSz="969963" eaLnBrk="0" hangingPunct="0">
              <a:spcBef>
                <a:spcPts val="1000"/>
              </a:spcBef>
              <a:spcAft>
                <a:spcPts val="600"/>
              </a:spcAft>
              <a:buSzPct val="125000"/>
              <a:buFont typeface="Wingdings" pitchFamily="2" charset="2"/>
              <a:buChar char="v"/>
              <a:defRPr/>
            </a:pPr>
            <a:r>
              <a:rPr lang="en-US" sz="2800" b="1" dirty="0">
                <a:solidFill>
                  <a:srgbClr val="002060"/>
                </a:solidFill>
              </a:rPr>
              <a:t>Initiative</a:t>
            </a:r>
          </a:p>
          <a:p>
            <a:pPr marL="46038" lvl="3" defTabSz="969963" eaLnBrk="0" hangingPunct="0">
              <a:spcBef>
                <a:spcPts val="400"/>
              </a:spcBef>
              <a:spcAft>
                <a:spcPts val="600"/>
              </a:spcAft>
              <a:buSzPct val="125000"/>
              <a:defRPr/>
            </a:pPr>
            <a:r>
              <a:rPr lang="en-US" sz="1900" dirty="0">
                <a:solidFill>
                  <a:srgbClr val="002060"/>
                </a:solidFill>
              </a:rPr>
              <a:t>Truevibez was established in 2020 with aim to focus on modernization of hospitality industry, by introducing innovative products &amp; features driven by technology evolution.</a:t>
            </a:r>
          </a:p>
          <a:p>
            <a:pPr marL="46038" lvl="3"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Mission</a:t>
            </a:r>
          </a:p>
          <a:p>
            <a:pPr marL="46038" lvl="3" algn="just" defTabSz="969963" eaLnBrk="0" hangingPunct="0">
              <a:spcBef>
                <a:spcPts val="400"/>
              </a:spcBef>
              <a:spcAft>
                <a:spcPts val="600"/>
              </a:spcAft>
              <a:buSzPct val="125000"/>
              <a:defRPr/>
            </a:pPr>
            <a:r>
              <a:rPr lang="en-US" sz="1900" dirty="0">
                <a:solidFill>
                  <a:srgbClr val="002060"/>
                </a:solidFill>
              </a:rPr>
              <a:t>To create a global service provider of hospitality industry, realizing pioneering advancements in established services and accomplish mutual growth for both our partners &amp; customers</a:t>
            </a:r>
          </a:p>
          <a:p>
            <a:pPr marL="46038" lvl="3" algn="just"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Programs</a:t>
            </a:r>
          </a:p>
          <a:p>
            <a:pPr marL="46038" lvl="3" algn="just" defTabSz="969963" eaLnBrk="0" hangingPunct="0">
              <a:spcBef>
                <a:spcPts val="400"/>
              </a:spcBef>
              <a:spcAft>
                <a:spcPts val="600"/>
              </a:spcAft>
              <a:buSzPct val="125000"/>
              <a:defRPr/>
            </a:pPr>
            <a:r>
              <a:rPr lang="en-US" sz="1900" dirty="0">
                <a:solidFill>
                  <a:srgbClr val="002060"/>
                </a:solidFill>
              </a:rPr>
              <a:t>Truevibez have designed pioneering programs under </a:t>
            </a:r>
            <a:r>
              <a:rPr lang="en-US" sz="1900" b="1" dirty="0">
                <a:solidFill>
                  <a:srgbClr val="002060"/>
                </a:solidFill>
              </a:rPr>
              <a:t>WAIU</a:t>
            </a:r>
            <a:r>
              <a:rPr lang="en-US" sz="1900" dirty="0">
                <a:solidFill>
                  <a:srgbClr val="002060"/>
                </a:solidFill>
              </a:rPr>
              <a:t> &amp; </a:t>
            </a:r>
            <a:r>
              <a:rPr lang="en-US" sz="1900" b="1" dirty="0">
                <a:solidFill>
                  <a:srgbClr val="002060"/>
                </a:solidFill>
              </a:rPr>
              <a:t>CLIQUE</a:t>
            </a:r>
            <a:r>
              <a:rPr lang="en-US" sz="1900" dirty="0">
                <a:solidFill>
                  <a:srgbClr val="002060"/>
                </a:solidFill>
              </a:rPr>
              <a:t> umbrella, which will drive inventive &amp; original business solutions for both our restaurant partners &amp; consumers for mutual benefit &amp; success.</a:t>
            </a:r>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2</a:t>
            </a:fld>
            <a:endParaRPr lang="en-US" dirty="0"/>
          </a:p>
        </p:txBody>
      </p:sp>
    </p:spTree>
    <p:extLst>
      <p:ext uri="{BB962C8B-B14F-4D97-AF65-F5344CB8AC3E}">
        <p14:creationId xmlns:p14="http://schemas.microsoft.com/office/powerpoint/2010/main" val="41339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8312222"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WAIŪ : Vision &amp; Key Features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3</a:t>
            </a:fld>
            <a:endParaRPr lang="en-US" dirty="0"/>
          </a:p>
        </p:txBody>
      </p:sp>
      <p:sp>
        <p:nvSpPr>
          <p:cNvPr id="23" name="TextBox 22">
            <a:extLst>
              <a:ext uri="{FF2B5EF4-FFF2-40B4-BE49-F238E27FC236}">
                <a16:creationId xmlns:a16="http://schemas.microsoft.com/office/drawing/2014/main" id="{2F625FE3-0B47-944C-9BD0-B987E772ECD0}"/>
              </a:ext>
            </a:extLst>
          </p:cNvPr>
          <p:cNvSpPr txBox="1"/>
          <p:nvPr/>
        </p:nvSpPr>
        <p:spPr>
          <a:xfrm>
            <a:off x="1321940" y="1175506"/>
            <a:ext cx="10267309" cy="5524589"/>
          </a:xfrm>
          <a:prstGeom prst="rect">
            <a:avLst/>
          </a:prstGeom>
          <a:noFill/>
        </p:spPr>
        <p:txBody>
          <a:bodyPr wrap="square" rtlCol="0">
            <a:spAutoFit/>
          </a:bodyPr>
          <a:lstStyle/>
          <a:p>
            <a:pPr marL="331788" lvl="3" indent="-285750"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Vision:</a:t>
            </a:r>
          </a:p>
          <a:p>
            <a:pPr marL="46038" lvl="3" algn="just" defTabSz="969963" eaLnBrk="0" hangingPunct="0">
              <a:spcBef>
                <a:spcPts val="300"/>
              </a:spcBef>
              <a:spcAft>
                <a:spcPts val="300"/>
              </a:spcAft>
              <a:buSzPct val="125000"/>
              <a:defRPr/>
            </a:pPr>
            <a:r>
              <a:rPr lang="en-US" sz="1900" dirty="0">
                <a:solidFill>
                  <a:srgbClr val="002060"/>
                </a:solidFill>
              </a:rPr>
              <a:t>To create a global service provider of hospitality industry, realizing pioneering advancements in established services and accomplish mutual growth for both our partners &amp; customers</a:t>
            </a:r>
          </a:p>
          <a:p>
            <a:pPr marL="331788" lvl="3" indent="-285750" defTabSz="969963" eaLnBrk="0" hangingPunct="0">
              <a:spcBef>
                <a:spcPts val="300"/>
              </a:spcBef>
              <a:spcAft>
                <a:spcPts val="300"/>
              </a:spcAft>
              <a:buSzPct val="125000"/>
              <a:buFont typeface="Wingdings" panose="05000000000000000000" pitchFamily="2" charset="2"/>
              <a:buChar char="v"/>
              <a:defRPr/>
            </a:pPr>
            <a:r>
              <a:rPr lang="en-US" sz="2800" b="1" dirty="0">
                <a:solidFill>
                  <a:srgbClr val="002060"/>
                </a:solidFill>
              </a:rPr>
              <a:t>Next Level Hospitality Service Offerings</a:t>
            </a:r>
          </a:p>
          <a:p>
            <a:pPr marL="46038" lvl="3" defTabSz="969963" eaLnBrk="0" hangingPunct="0">
              <a:spcBef>
                <a:spcPts val="1000"/>
              </a:spcBef>
              <a:spcAft>
                <a:spcPts val="600"/>
              </a:spcAft>
              <a:buSzPct val="125000"/>
              <a:defRPr/>
            </a:pPr>
            <a:r>
              <a:rPr lang="en-US" sz="1900" dirty="0">
                <a:solidFill>
                  <a:srgbClr val="002060"/>
                </a:solidFill>
              </a:rPr>
              <a:t>WAIU aims to introduce industry first features in hospitality, keeping the best interest of Restaurant owners and their underserved staff in mind, not just the customers. Key services offered by WAIU are:</a:t>
            </a:r>
          </a:p>
          <a:p>
            <a:pPr marL="388938" lvl="3" indent="-342900" defTabSz="969963" eaLnBrk="0" hangingPunct="0">
              <a:spcBef>
                <a:spcPts val="100"/>
              </a:spcBef>
              <a:spcAft>
                <a:spcPts val="100"/>
              </a:spcAft>
              <a:buSzPct val="125000"/>
              <a:buFont typeface="Wingdings" pitchFamily="2" charset="2"/>
              <a:buChar char="Ø"/>
              <a:defRPr/>
            </a:pPr>
            <a:r>
              <a:rPr lang="en-US" sz="1900" dirty="0">
                <a:solidFill>
                  <a:srgbClr val="002060"/>
                </a:solidFill>
              </a:rPr>
              <a:t>Guaranteed discounts on F&amp;B services</a:t>
            </a:r>
          </a:p>
          <a:p>
            <a:pPr marL="388938" lvl="3" indent="-342900" defTabSz="969963" eaLnBrk="0" hangingPunct="0">
              <a:spcBef>
                <a:spcPts val="100"/>
              </a:spcBef>
              <a:spcAft>
                <a:spcPts val="100"/>
              </a:spcAft>
              <a:buSzPct val="125000"/>
              <a:buFont typeface="Wingdings" pitchFamily="2" charset="2"/>
              <a:buChar char="Ø"/>
              <a:defRPr/>
            </a:pPr>
            <a:r>
              <a:rPr lang="en-US" sz="1900" dirty="0">
                <a:solidFill>
                  <a:srgbClr val="002060"/>
                </a:solidFill>
              </a:rPr>
              <a:t>Gift F&amp;B services to Friends &amp; Family</a:t>
            </a:r>
          </a:p>
          <a:p>
            <a:pPr marL="388938" lvl="3" indent="-342900" defTabSz="969963" eaLnBrk="0" hangingPunct="0">
              <a:spcBef>
                <a:spcPts val="100"/>
              </a:spcBef>
              <a:spcAft>
                <a:spcPts val="100"/>
              </a:spcAft>
              <a:buSzPct val="125000"/>
              <a:buFont typeface="Wingdings" pitchFamily="2" charset="2"/>
              <a:buChar char="Ø"/>
              <a:defRPr/>
            </a:pPr>
            <a:r>
              <a:rPr lang="en-US" sz="1900" dirty="0">
                <a:solidFill>
                  <a:srgbClr val="002060"/>
                </a:solidFill>
              </a:rPr>
              <a:t>Socializing &amp; Gaming in premises of restaurant</a:t>
            </a:r>
          </a:p>
          <a:p>
            <a:pPr marL="388938" lvl="3" indent="-342900" defTabSz="969963" eaLnBrk="0" hangingPunct="0">
              <a:spcBef>
                <a:spcPts val="100"/>
              </a:spcBef>
              <a:spcAft>
                <a:spcPts val="100"/>
              </a:spcAft>
              <a:buSzPct val="125000"/>
              <a:buFont typeface="Wingdings" pitchFamily="2" charset="2"/>
              <a:buChar char="Ø"/>
              <a:defRPr/>
            </a:pPr>
            <a:r>
              <a:rPr lang="en-US" sz="1900" dirty="0">
                <a:solidFill>
                  <a:srgbClr val="002060"/>
                </a:solidFill>
              </a:rPr>
              <a:t>Pre-paid Point Based Services (PBS)</a:t>
            </a:r>
          </a:p>
          <a:p>
            <a:pPr marL="388938" lvl="3" indent="-342900" defTabSz="969963" eaLnBrk="0" hangingPunct="0">
              <a:spcBef>
                <a:spcPts val="100"/>
              </a:spcBef>
              <a:spcAft>
                <a:spcPts val="100"/>
              </a:spcAft>
              <a:buSzPct val="125000"/>
              <a:buFont typeface="Wingdings" pitchFamily="2" charset="2"/>
              <a:buChar char="Ø"/>
              <a:defRPr/>
            </a:pPr>
            <a:r>
              <a:rPr lang="en-US" sz="1900" dirty="0">
                <a:solidFill>
                  <a:srgbClr val="002060"/>
                </a:solidFill>
              </a:rPr>
              <a:t>Broadcast &amp; Live Streaming of finest artist performances</a:t>
            </a:r>
          </a:p>
          <a:p>
            <a:pPr marL="388938" lvl="3" indent="-342900" defTabSz="969963" eaLnBrk="0" hangingPunct="0">
              <a:spcBef>
                <a:spcPts val="100"/>
              </a:spcBef>
              <a:spcAft>
                <a:spcPts val="100"/>
              </a:spcAft>
              <a:buSzPct val="125000"/>
              <a:buFont typeface="Wingdings" pitchFamily="2" charset="2"/>
              <a:buChar char="Ø"/>
              <a:defRPr/>
            </a:pPr>
            <a:r>
              <a:rPr lang="en-US" sz="1900" dirty="0">
                <a:solidFill>
                  <a:srgbClr val="002060"/>
                </a:solidFill>
              </a:rPr>
              <a:t>Logistics &amp; Governance to fix some of restaurant’s major pain areas</a:t>
            </a:r>
          </a:p>
          <a:p>
            <a:pPr marL="388938" lvl="3" indent="-342900" defTabSz="969963" eaLnBrk="0" hangingPunct="0">
              <a:spcBef>
                <a:spcPts val="100"/>
              </a:spcBef>
              <a:spcAft>
                <a:spcPts val="100"/>
              </a:spcAft>
              <a:buSzPct val="125000"/>
              <a:buFont typeface="Wingdings" pitchFamily="2" charset="2"/>
              <a:buChar char="Ø"/>
              <a:defRPr/>
            </a:pPr>
            <a:r>
              <a:rPr lang="en-US" sz="1900" b="1" dirty="0">
                <a:solidFill>
                  <a:srgbClr val="00B050"/>
                </a:solidFill>
              </a:rPr>
              <a:t>Clique : Eat Now-Pay Later during the lean phases</a:t>
            </a:r>
          </a:p>
          <a:p>
            <a:pPr marL="388938" lvl="3" indent="-342900" defTabSz="969963" eaLnBrk="0" hangingPunct="0">
              <a:spcBef>
                <a:spcPts val="100"/>
              </a:spcBef>
              <a:spcAft>
                <a:spcPts val="100"/>
              </a:spcAft>
              <a:buSzPct val="125000"/>
              <a:buFont typeface="Wingdings" pitchFamily="2" charset="2"/>
              <a:buChar char="Ø"/>
              <a:defRPr/>
            </a:pPr>
            <a:r>
              <a:rPr lang="en-US" sz="1900" b="1" dirty="0">
                <a:solidFill>
                  <a:srgbClr val="00B050"/>
                </a:solidFill>
              </a:rPr>
              <a:t>Clique : Restaurant staff financial lending for their important needs</a:t>
            </a:r>
          </a:p>
          <a:p>
            <a:pPr marL="46038" lvl="3" defTabSz="969963" eaLnBrk="0" hangingPunct="0">
              <a:spcBef>
                <a:spcPts val="1000"/>
              </a:spcBef>
              <a:spcAft>
                <a:spcPts val="600"/>
              </a:spcAft>
              <a:buSzPct val="125000"/>
              <a:defRPr/>
            </a:pPr>
            <a:endParaRPr lang="en-US" sz="1900" dirty="0">
              <a:solidFill>
                <a:srgbClr val="002060"/>
              </a:solidFill>
            </a:endParaRPr>
          </a:p>
        </p:txBody>
      </p:sp>
    </p:spTree>
    <p:extLst>
      <p:ext uri="{BB962C8B-B14F-4D97-AF65-F5344CB8AC3E}">
        <p14:creationId xmlns:p14="http://schemas.microsoft.com/office/powerpoint/2010/main" val="52694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Rajesh Karandikar</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4</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86090"/>
          </a:xfrm>
          <a:prstGeom prst="rect">
            <a:avLst/>
          </a:prstGeom>
          <a:noFill/>
        </p:spPr>
        <p:txBody>
          <a:bodyPr wrap="square">
            <a:spAutoFit/>
          </a:bodyPr>
          <a:lstStyle/>
          <a:p>
            <a:r>
              <a:rPr lang="en-IN" sz="1800" dirty="0">
                <a:solidFill>
                  <a:srgbClr val="002060"/>
                </a:solidFill>
                <a:effectLst/>
                <a:ea typeface="Calibri" panose="020F0502020204030204" pitchFamily="34" charset="0"/>
                <a:cs typeface="Times New Roman" panose="02020603050405020304" pitchFamily="18" charset="0"/>
              </a:rPr>
              <a:t>Rajesh Karandikar is owner of Hotel 24K chain of restaurants in Maharashtra (MH) &amp; Director of Truevibez Pvt. Ltd.</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is a government media partner as an empanelled member of DGIPR &amp; has executed a range of promotional and awareness campaigns such as:</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Edutainment program for Primary &amp; Secondary school in collaboration up with Discovery channel</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Cloud seeding program across MH in 2018 under Ministry of Earth Sciences</a:t>
            </a: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Executed disaster management week with NDRF for government offices &amp; schools, in 463 tehsils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a:t>
            </a:r>
            <a:r>
              <a:rPr lang="en-IN" dirty="0">
                <a:solidFill>
                  <a:srgbClr val="002060"/>
                </a:solidFill>
                <a:ea typeface="Calibri" panose="020F0502020204030204" pitchFamily="34" charset="0"/>
                <a:cs typeface="Times New Roman" panose="02020603050405020304" pitchFamily="18" charset="0"/>
              </a:rPr>
              <a:t>holds </a:t>
            </a:r>
            <a:r>
              <a:rPr lang="en-IN" sz="1800" dirty="0">
                <a:solidFill>
                  <a:srgbClr val="002060"/>
                </a:solidFill>
                <a:effectLst/>
                <a:ea typeface="Calibri" panose="020F0502020204030204" pitchFamily="34" charset="0"/>
                <a:cs typeface="Times New Roman" panose="02020603050405020304" pitchFamily="18" charset="0"/>
              </a:rPr>
              <a:t>MBA in Marketing stream &amp; after spending time at several corporate positions in Delhi, Mumbai &amp; Pune, he applied his entrepreneurial skills in hospitality industry and started the Hotel 24K chain of restaurants, originating in Kolhapur, Maharashtra.</a:t>
            </a:r>
          </a:p>
          <a:p>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The implementation was an instant success, something which he has now replicated in Pune at premium locations as Balewadi High Street &amp; Viman Nagar IT City. With 3 active restaurants now, Rajesh is also enrolled as an honorary member of Craft Brewers Association of India, successfully running a Craft Brewery in Pune.</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To extend his expertise further in hospitality business, Rajesh has founded company Truevibez Pvt. Ltd., with Alok Sambuddha, that aims to explore and introduce innovative technology solutions in hospitality industry to take customer experience to completely new &amp; unexplored levels.</a:t>
            </a:r>
            <a:endParaRPr lang="en-IN" sz="2000" dirty="0">
              <a:solidFill>
                <a:srgbClr val="00206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571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Alok Sambuddha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5</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55312"/>
          </a:xfrm>
          <a:prstGeom prst="rect">
            <a:avLst/>
          </a:prstGeom>
          <a:noFill/>
        </p:spPr>
        <p:txBody>
          <a:bodyPr wrap="square">
            <a:spAutoFit/>
          </a:bodyPr>
          <a:lstStyle/>
          <a:p>
            <a:r>
              <a:rPr lang="en-IN" dirty="0">
                <a:solidFill>
                  <a:srgbClr val="002060"/>
                </a:solidFill>
                <a:cs typeface="Times New Roman" panose="02020603050405020304" pitchFamily="18" charset="0"/>
              </a:rPr>
              <a:t>Alok Sambuddha is Engineering Director in American Express, United Kingdom &amp; </a:t>
            </a:r>
            <a:r>
              <a:rPr lang="en-IN" dirty="0">
                <a:solidFill>
                  <a:srgbClr val="002060"/>
                </a:solidFill>
                <a:ea typeface="Calibri" panose="020F0502020204030204" pitchFamily="34" charset="0"/>
                <a:cs typeface="Times New Roman" panose="02020603050405020304" pitchFamily="18" charset="0"/>
              </a:rPr>
              <a:t>Director of Truevibez Pvt. Ltd.</a:t>
            </a:r>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Alok is a Mechanical Engineer from Pune University with broad experience in IT industry, working with prominent MNCs as Cisco, Infosys, Atos and now American Express. </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specializes in merchant acquisition domain and developing technical platforms to support end to end merchant lifecycle services such as affiliation, enablement, submissions, payments, reconciliation, compliance, MIS, AML, Risk, Finance &amp; Accounting.</a:t>
            </a: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He also leads solution development framework across technologies like Mainframes, Java, Dot Net, supported via both Agile &amp; Waterfall delivery models. He provides corporate and architectural consultation to business &amp; technology teams to develop flexible solution frameworks &amp; heads the implementation committee.</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primary geography of operation is Europe (EMEA) and has spent most of his career in Brighton, UK, at the European technology head office of American Express.</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 has critical presence in merchant management landscape and aims to extend his experience through technical evolution of traditional hospitality business and modernize the F&amp;B service offering for digital citizens in partnership with Rajesh Karandikar.</a:t>
            </a:r>
          </a:p>
        </p:txBody>
      </p:sp>
    </p:spTree>
    <p:extLst>
      <p:ext uri="{BB962C8B-B14F-4D97-AF65-F5344CB8AC3E}">
        <p14:creationId xmlns:p14="http://schemas.microsoft.com/office/powerpoint/2010/main" val="220830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393858" y="397259"/>
            <a:ext cx="10423028" cy="507831"/>
          </a:xfrm>
          <a:prstGeom prst="rect">
            <a:avLst/>
          </a:prstGeom>
          <a:noFill/>
        </p:spPr>
        <p:txBody>
          <a:bodyPr wrap="square" rtlCol="0">
            <a:spAutoFit/>
          </a:bodyPr>
          <a:lstStyle/>
          <a:p>
            <a:r>
              <a:rPr lang="en-US" sz="2700" b="1" dirty="0">
                <a:solidFill>
                  <a:srgbClr val="00B050"/>
                </a:solidFill>
                <a:latin typeface="Arial Black" panose="020B0A04020102020204" pitchFamily="34" charset="0"/>
              </a:rPr>
              <a:t>Clique – An Opportunity under Truevibez Umbrella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6</a:t>
            </a:fld>
            <a:endParaRPr lang="en-US" dirty="0"/>
          </a:p>
        </p:txBody>
      </p:sp>
      <p:sp>
        <p:nvSpPr>
          <p:cNvPr id="22" name="TextBox 21">
            <a:extLst>
              <a:ext uri="{FF2B5EF4-FFF2-40B4-BE49-F238E27FC236}">
                <a16:creationId xmlns:a16="http://schemas.microsoft.com/office/drawing/2014/main" id="{9C177A82-6E67-A44D-81D5-0574879673BF}"/>
              </a:ext>
            </a:extLst>
          </p:cNvPr>
          <p:cNvSpPr txBox="1"/>
          <p:nvPr/>
        </p:nvSpPr>
        <p:spPr>
          <a:xfrm>
            <a:off x="1273169" y="1074007"/>
            <a:ext cx="8154569" cy="677108"/>
          </a:xfrm>
          <a:prstGeom prst="rect">
            <a:avLst/>
          </a:prstGeom>
          <a:noFill/>
        </p:spPr>
        <p:txBody>
          <a:bodyPr wrap="square" rtlCol="0">
            <a:spAutoFit/>
          </a:bodyPr>
          <a:lstStyle/>
          <a:p>
            <a:pPr algn="just"/>
            <a:r>
              <a:rPr lang="en-US" sz="1900" dirty="0">
                <a:solidFill>
                  <a:srgbClr val="002060"/>
                </a:solidFill>
              </a:rPr>
              <a:t>Clique is premium service offered to our finest customers &amp; business partners, to mutually benefit through means of microfinancing services.</a:t>
            </a:r>
          </a:p>
        </p:txBody>
      </p:sp>
      <p:sp>
        <p:nvSpPr>
          <p:cNvPr id="23" name="TextBox 22">
            <a:extLst>
              <a:ext uri="{FF2B5EF4-FFF2-40B4-BE49-F238E27FC236}">
                <a16:creationId xmlns:a16="http://schemas.microsoft.com/office/drawing/2014/main" id="{4AC15984-3360-144B-ADBE-AA14FC5D45C5}"/>
              </a:ext>
            </a:extLst>
          </p:cNvPr>
          <p:cNvSpPr txBox="1"/>
          <p:nvPr/>
        </p:nvSpPr>
        <p:spPr>
          <a:xfrm>
            <a:off x="3933664" y="2072664"/>
            <a:ext cx="7570729" cy="1261884"/>
          </a:xfrm>
          <a:prstGeom prst="rect">
            <a:avLst/>
          </a:prstGeom>
          <a:noFill/>
        </p:spPr>
        <p:txBody>
          <a:bodyPr wrap="square" rtlCol="0">
            <a:spAutoFit/>
          </a:bodyPr>
          <a:lstStyle/>
          <a:p>
            <a:pPr algn="just"/>
            <a:r>
              <a:rPr lang="en-US" sz="1900" dirty="0">
                <a:solidFill>
                  <a:srgbClr val="002060"/>
                </a:solidFill>
              </a:rPr>
              <a:t>For customer expecting an event to visit restaurant but without available liquid funding, Clique will open up a line of credit in handshake with a lender (NBFC). The customer can request this restaurant-focused credit line and once approved, use it at any partner restaurant.</a:t>
            </a:r>
          </a:p>
        </p:txBody>
      </p:sp>
      <p:sp>
        <p:nvSpPr>
          <p:cNvPr id="24" name="TextBox 23">
            <a:extLst>
              <a:ext uri="{FF2B5EF4-FFF2-40B4-BE49-F238E27FC236}">
                <a16:creationId xmlns:a16="http://schemas.microsoft.com/office/drawing/2014/main" id="{8B499B0D-A000-8E4A-B748-552B4ECA9029}"/>
              </a:ext>
            </a:extLst>
          </p:cNvPr>
          <p:cNvSpPr txBox="1"/>
          <p:nvPr/>
        </p:nvSpPr>
        <p:spPr>
          <a:xfrm>
            <a:off x="3190478" y="5319721"/>
            <a:ext cx="8626408" cy="969496"/>
          </a:xfrm>
          <a:prstGeom prst="rect">
            <a:avLst/>
          </a:prstGeom>
          <a:noFill/>
        </p:spPr>
        <p:txBody>
          <a:bodyPr wrap="square" rtlCol="0">
            <a:spAutoFit/>
          </a:bodyPr>
          <a:lstStyle/>
          <a:p>
            <a:pPr algn="just"/>
            <a:r>
              <a:rPr lang="en-US" sz="1900" dirty="0">
                <a:solidFill>
                  <a:srgbClr val="002060"/>
                </a:solidFill>
              </a:rPr>
              <a:t>With microfinance market anticipated to grow with CAGR of 40% through 2025, NBFC-MFIs will be its greatest beneficiaries. In F&amp;B segment, unbanked microlending has only reached 12-15% of the prospective market.</a:t>
            </a:r>
          </a:p>
        </p:txBody>
      </p:sp>
      <p:sp>
        <p:nvSpPr>
          <p:cNvPr id="25" name="TextBox 24">
            <a:extLst>
              <a:ext uri="{FF2B5EF4-FFF2-40B4-BE49-F238E27FC236}">
                <a16:creationId xmlns:a16="http://schemas.microsoft.com/office/drawing/2014/main" id="{54E1BE04-AE13-6946-87D6-8E2F5F49E99E}"/>
              </a:ext>
            </a:extLst>
          </p:cNvPr>
          <p:cNvSpPr txBox="1"/>
          <p:nvPr/>
        </p:nvSpPr>
        <p:spPr>
          <a:xfrm>
            <a:off x="1308350" y="3841824"/>
            <a:ext cx="8255996" cy="969496"/>
          </a:xfrm>
          <a:prstGeom prst="rect">
            <a:avLst/>
          </a:prstGeom>
          <a:noFill/>
        </p:spPr>
        <p:txBody>
          <a:bodyPr wrap="square" rtlCol="0">
            <a:spAutoFit/>
          </a:bodyPr>
          <a:lstStyle/>
          <a:p>
            <a:pPr algn="just"/>
            <a:r>
              <a:rPr lang="en-US" sz="1900" dirty="0">
                <a:solidFill>
                  <a:srgbClr val="002060"/>
                </a:solidFill>
              </a:rPr>
              <a:t>Restaurant staff currently face many challenges in requesting loans from banks and NBFCs however from recommendation of a partner merchants, a lo-medium size credit pool will be made available to them with flexible repayment options.</a:t>
            </a:r>
          </a:p>
        </p:txBody>
      </p:sp>
      <p:pic>
        <p:nvPicPr>
          <p:cNvPr id="2054" name="Picture 6">
            <a:extLst>
              <a:ext uri="{FF2B5EF4-FFF2-40B4-BE49-F238E27FC236}">
                <a16:creationId xmlns:a16="http://schemas.microsoft.com/office/drawing/2014/main" id="{8D317688-EB4C-3446-8A9E-DC6C5FF48F3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27485" y="1074972"/>
            <a:ext cx="691346" cy="8633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bstract illustration of multicolor youth people. Vector logo design  template. Concept for social network, partnership, teamwork, creativity,  friendship, business cooperation, sport team. Stock Vector | Adobe Stock">
            <a:extLst>
              <a:ext uri="{FF2B5EF4-FFF2-40B4-BE49-F238E27FC236}">
                <a16:creationId xmlns:a16="http://schemas.microsoft.com/office/drawing/2014/main" id="{A4055DEC-7B69-D347-9637-CA80142698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22193" y="1968583"/>
            <a:ext cx="1436543" cy="143654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1,051 Growth Chart Business Illustrations &amp;amp; Clip Art - iStock">
            <a:extLst>
              <a:ext uri="{FF2B5EF4-FFF2-40B4-BE49-F238E27FC236}">
                <a16:creationId xmlns:a16="http://schemas.microsoft.com/office/drawing/2014/main" id="{1F5ED9DA-A230-4646-951D-A0954DFB09A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2276" y="5277953"/>
            <a:ext cx="1561746" cy="1061579"/>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6AD044D3-8FF6-3C47-887C-F26A50A8B6BB}"/>
              </a:ext>
            </a:extLst>
          </p:cNvPr>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8AB6019F-6C99-FC4A-9B2D-ABD363C378A0}"/>
              </a:ext>
            </a:extLst>
          </p:cNvPr>
          <p:cNvSpPr txBox="1"/>
          <p:nvPr/>
        </p:nvSpPr>
        <p:spPr>
          <a:xfrm>
            <a:off x="1305751" y="3543070"/>
            <a:ext cx="6097712" cy="369332"/>
          </a:xfrm>
          <a:prstGeom prst="rect">
            <a:avLst/>
          </a:prstGeom>
          <a:noFill/>
        </p:spPr>
        <p:txBody>
          <a:bodyPr wrap="square">
            <a:spAutoFit/>
          </a:bodyPr>
          <a:lstStyle/>
          <a:p>
            <a:r>
              <a:rPr lang="en-US" b="1" dirty="0">
                <a:solidFill>
                  <a:srgbClr val="7030A0"/>
                </a:solidFill>
              </a:rPr>
              <a:t>Merchant Staff Financial Lending</a:t>
            </a:r>
          </a:p>
        </p:txBody>
      </p:sp>
      <p:sp>
        <p:nvSpPr>
          <p:cNvPr id="29" name="TextBox 28">
            <a:extLst>
              <a:ext uri="{FF2B5EF4-FFF2-40B4-BE49-F238E27FC236}">
                <a16:creationId xmlns:a16="http://schemas.microsoft.com/office/drawing/2014/main" id="{736E8C92-48B6-1940-AF6A-AC8BECF9F775}"/>
              </a:ext>
            </a:extLst>
          </p:cNvPr>
          <p:cNvSpPr txBox="1"/>
          <p:nvPr/>
        </p:nvSpPr>
        <p:spPr>
          <a:xfrm>
            <a:off x="3931065" y="1813546"/>
            <a:ext cx="6097712" cy="369332"/>
          </a:xfrm>
          <a:prstGeom prst="rect">
            <a:avLst/>
          </a:prstGeom>
          <a:noFill/>
        </p:spPr>
        <p:txBody>
          <a:bodyPr wrap="square">
            <a:spAutoFit/>
          </a:bodyPr>
          <a:lstStyle/>
          <a:p>
            <a:r>
              <a:rPr lang="en-US" b="1" dirty="0">
                <a:solidFill>
                  <a:srgbClr val="7030A0"/>
                </a:solidFill>
              </a:rPr>
              <a:t>Dine Now, Pay Later</a:t>
            </a:r>
          </a:p>
        </p:txBody>
      </p:sp>
      <p:pic>
        <p:nvPicPr>
          <p:cNvPr id="5" name="Picture 4">
            <a:extLst>
              <a:ext uri="{FF2B5EF4-FFF2-40B4-BE49-F238E27FC236}">
                <a16:creationId xmlns:a16="http://schemas.microsoft.com/office/drawing/2014/main" id="{D0AAFEA4-EDF6-C740-9E5D-D01ABB994DD5}"/>
              </a:ext>
            </a:extLst>
          </p:cNvPr>
          <p:cNvPicPr>
            <a:picLocks noChangeAspect="1"/>
          </p:cNvPicPr>
          <p:nvPr/>
        </p:nvPicPr>
        <p:blipFill>
          <a:blip r:embed="rId14"/>
          <a:stretch>
            <a:fillRect/>
          </a:stretch>
        </p:blipFill>
        <p:spPr>
          <a:xfrm>
            <a:off x="10095410" y="3812662"/>
            <a:ext cx="980640" cy="969496"/>
          </a:xfrm>
          <a:prstGeom prst="rect">
            <a:avLst/>
          </a:prstGeom>
        </p:spPr>
      </p:pic>
    </p:spTree>
    <p:extLst>
      <p:ext uri="{BB962C8B-B14F-4D97-AF65-F5344CB8AC3E}">
        <p14:creationId xmlns:p14="http://schemas.microsoft.com/office/powerpoint/2010/main" val="324612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28" y="224441"/>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35767" y="394717"/>
            <a:ext cx="6770352"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Merchant – Elevated Pitch</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91319" y="6558170"/>
            <a:ext cx="4114800" cy="365125"/>
          </a:xfrm>
        </p:spPr>
        <p:txBody>
          <a:bodyPr/>
          <a:lstStyle/>
          <a:p>
            <a:r>
              <a:rPr lang="en-US" dirty="0"/>
              <a:t>Confidential and Proprietary. Copyright (c) by TrueVibez 2020</a:t>
            </a:r>
          </a:p>
        </p:txBody>
      </p:sp>
      <p:sp>
        <p:nvSpPr>
          <p:cNvPr id="2" name="Slide Number Placeholder 1"/>
          <p:cNvSpPr>
            <a:spLocks noGrp="1"/>
          </p:cNvSpPr>
          <p:nvPr>
            <p:ph type="sldNum" sz="quarter" idx="12"/>
          </p:nvPr>
        </p:nvSpPr>
        <p:spPr/>
        <p:txBody>
          <a:bodyPr/>
          <a:lstStyle/>
          <a:p>
            <a:fld id="{D4960F7B-5716-4810-A91D-46252C2EC1F4}" type="slidenum">
              <a:rPr lang="en-US" smtClean="0"/>
              <a:t>7</a:t>
            </a:fld>
            <a:endParaRPr lang="en-US" dirty="0"/>
          </a:p>
        </p:txBody>
      </p:sp>
      <p:pic>
        <p:nvPicPr>
          <p:cNvPr id="3" name="Picture 2">
            <a:extLst>
              <a:ext uri="{FF2B5EF4-FFF2-40B4-BE49-F238E27FC236}">
                <a16:creationId xmlns:a16="http://schemas.microsoft.com/office/drawing/2014/main" id="{0CD11D5F-1F89-0746-A90F-88F48E726BD6}"/>
              </a:ext>
            </a:extLst>
          </p:cNvPr>
          <p:cNvPicPr>
            <a:picLocks noChangeAspect="1"/>
          </p:cNvPicPr>
          <p:nvPr/>
        </p:nvPicPr>
        <p:blipFill>
          <a:blip r:embed="rId11"/>
          <a:stretch>
            <a:fillRect/>
          </a:stretch>
        </p:blipFill>
        <p:spPr>
          <a:xfrm>
            <a:off x="4356606" y="1863347"/>
            <a:ext cx="3449762" cy="3784136"/>
          </a:xfrm>
          <a:prstGeom prst="rect">
            <a:avLst/>
          </a:prstGeom>
        </p:spPr>
      </p:pic>
      <p:sp>
        <p:nvSpPr>
          <p:cNvPr id="22" name="TextBox 21">
            <a:extLst>
              <a:ext uri="{FF2B5EF4-FFF2-40B4-BE49-F238E27FC236}">
                <a16:creationId xmlns:a16="http://schemas.microsoft.com/office/drawing/2014/main" id="{970AEFFC-FBA3-3D4F-8ED2-E8EEA5B2704F}"/>
              </a:ext>
            </a:extLst>
          </p:cNvPr>
          <p:cNvSpPr txBox="1"/>
          <p:nvPr/>
        </p:nvSpPr>
        <p:spPr>
          <a:xfrm>
            <a:off x="4433138" y="1009322"/>
            <a:ext cx="3693783" cy="1169551"/>
          </a:xfrm>
          <a:prstGeom prst="rect">
            <a:avLst/>
          </a:prstGeom>
          <a:noFill/>
        </p:spPr>
        <p:txBody>
          <a:bodyPr wrap="square" rtlCol="0">
            <a:spAutoFit/>
          </a:bodyPr>
          <a:lstStyle/>
          <a:p>
            <a:r>
              <a:rPr lang="en-US" sz="2200" b="1" dirty="0">
                <a:solidFill>
                  <a:schemeClr val="accent2">
                    <a:lumMod val="75000"/>
                  </a:schemeClr>
                </a:solidFill>
              </a:rPr>
              <a:t>Increased Profit Margins</a:t>
            </a:r>
          </a:p>
          <a:p>
            <a:r>
              <a:rPr lang="en-US" sz="1600" dirty="0">
                <a:solidFill>
                  <a:schemeClr val="accent2">
                    <a:lumMod val="75000"/>
                  </a:schemeClr>
                </a:solidFill>
              </a:rPr>
              <a:t>Of restaurants by onboarding brand new customers &amp; rotate existing customer more often</a:t>
            </a:r>
          </a:p>
        </p:txBody>
      </p:sp>
      <p:sp>
        <p:nvSpPr>
          <p:cNvPr id="23" name="TextBox 22">
            <a:extLst>
              <a:ext uri="{FF2B5EF4-FFF2-40B4-BE49-F238E27FC236}">
                <a16:creationId xmlns:a16="http://schemas.microsoft.com/office/drawing/2014/main" id="{103E2B34-24FF-6E44-867C-0E5F86C7E8C2}"/>
              </a:ext>
            </a:extLst>
          </p:cNvPr>
          <p:cNvSpPr txBox="1"/>
          <p:nvPr/>
        </p:nvSpPr>
        <p:spPr>
          <a:xfrm>
            <a:off x="7806939" y="2413404"/>
            <a:ext cx="3420736" cy="1169551"/>
          </a:xfrm>
          <a:prstGeom prst="rect">
            <a:avLst/>
          </a:prstGeom>
          <a:noFill/>
        </p:spPr>
        <p:txBody>
          <a:bodyPr wrap="square" rtlCol="0">
            <a:spAutoFit/>
          </a:bodyPr>
          <a:lstStyle/>
          <a:p>
            <a:r>
              <a:rPr lang="en-US" sz="2200" b="1" dirty="0">
                <a:solidFill>
                  <a:schemeClr val="accent6">
                    <a:lumMod val="75000"/>
                  </a:schemeClr>
                </a:solidFill>
              </a:rPr>
              <a:t>Cross Industry Alliance</a:t>
            </a:r>
          </a:p>
          <a:p>
            <a:r>
              <a:rPr lang="en-US" sz="1600" dirty="0">
                <a:solidFill>
                  <a:schemeClr val="accent6">
                    <a:lumMod val="75000"/>
                  </a:schemeClr>
                </a:solidFill>
              </a:rPr>
              <a:t>Merchants to benefit from Clique partnerships like Pune Mirror, Sakal, Banks &amp; Lenders</a:t>
            </a:r>
          </a:p>
        </p:txBody>
      </p:sp>
      <p:sp>
        <p:nvSpPr>
          <p:cNvPr id="24" name="TextBox 23">
            <a:extLst>
              <a:ext uri="{FF2B5EF4-FFF2-40B4-BE49-F238E27FC236}">
                <a16:creationId xmlns:a16="http://schemas.microsoft.com/office/drawing/2014/main" id="{4BB7555E-F8B5-3144-A08F-C05D6C7B4871}"/>
              </a:ext>
            </a:extLst>
          </p:cNvPr>
          <p:cNvSpPr txBox="1"/>
          <p:nvPr/>
        </p:nvSpPr>
        <p:spPr>
          <a:xfrm>
            <a:off x="1316716" y="2553455"/>
            <a:ext cx="3420736" cy="1169551"/>
          </a:xfrm>
          <a:prstGeom prst="rect">
            <a:avLst/>
          </a:prstGeom>
          <a:noFill/>
        </p:spPr>
        <p:txBody>
          <a:bodyPr wrap="square" rtlCol="0">
            <a:spAutoFit/>
          </a:bodyPr>
          <a:lstStyle/>
          <a:p>
            <a:r>
              <a:rPr lang="en-US" sz="2200" b="1" dirty="0">
                <a:solidFill>
                  <a:srgbClr val="7030A0"/>
                </a:solidFill>
              </a:rPr>
              <a:t>New Product &amp; Features</a:t>
            </a:r>
          </a:p>
          <a:p>
            <a:r>
              <a:rPr lang="en-US" sz="1600" dirty="0">
                <a:solidFill>
                  <a:srgbClr val="7030A0"/>
                </a:solidFill>
              </a:rPr>
              <a:t>To be offered to customers for extended loyalty &amp; addition premium clientele </a:t>
            </a:r>
          </a:p>
        </p:txBody>
      </p:sp>
      <p:sp>
        <p:nvSpPr>
          <p:cNvPr id="25" name="TextBox 24">
            <a:extLst>
              <a:ext uri="{FF2B5EF4-FFF2-40B4-BE49-F238E27FC236}">
                <a16:creationId xmlns:a16="http://schemas.microsoft.com/office/drawing/2014/main" id="{7805BACC-BB19-B740-BED3-424381C6867C}"/>
              </a:ext>
            </a:extLst>
          </p:cNvPr>
          <p:cNvSpPr txBox="1"/>
          <p:nvPr/>
        </p:nvSpPr>
        <p:spPr>
          <a:xfrm>
            <a:off x="7806368" y="4164848"/>
            <a:ext cx="3420736" cy="1169551"/>
          </a:xfrm>
          <a:prstGeom prst="rect">
            <a:avLst/>
          </a:prstGeom>
          <a:noFill/>
        </p:spPr>
        <p:txBody>
          <a:bodyPr wrap="square" rtlCol="0">
            <a:spAutoFit/>
          </a:bodyPr>
          <a:lstStyle/>
          <a:p>
            <a:r>
              <a:rPr lang="en-US" sz="2200" b="1" dirty="0">
                <a:solidFill>
                  <a:srgbClr val="7030A0"/>
                </a:solidFill>
              </a:rPr>
              <a:t>High Customer Retention</a:t>
            </a:r>
          </a:p>
          <a:p>
            <a:r>
              <a:rPr lang="en-US" sz="1600" dirty="0">
                <a:solidFill>
                  <a:srgbClr val="7030A0"/>
                </a:solidFill>
              </a:rPr>
              <a:t>To continue their quality service &amp; more to existing customers without any additional expense</a:t>
            </a:r>
          </a:p>
        </p:txBody>
      </p:sp>
      <p:sp>
        <p:nvSpPr>
          <p:cNvPr id="26" name="TextBox 25">
            <a:extLst>
              <a:ext uri="{FF2B5EF4-FFF2-40B4-BE49-F238E27FC236}">
                <a16:creationId xmlns:a16="http://schemas.microsoft.com/office/drawing/2014/main" id="{73A74E82-0F5C-2A43-9C5E-D7D506575D7B}"/>
              </a:ext>
            </a:extLst>
          </p:cNvPr>
          <p:cNvSpPr txBox="1"/>
          <p:nvPr/>
        </p:nvSpPr>
        <p:spPr>
          <a:xfrm>
            <a:off x="1379555" y="4056921"/>
            <a:ext cx="2988537" cy="1169551"/>
          </a:xfrm>
          <a:prstGeom prst="rect">
            <a:avLst/>
          </a:prstGeom>
          <a:noFill/>
        </p:spPr>
        <p:txBody>
          <a:bodyPr wrap="square" rtlCol="0">
            <a:spAutoFit/>
          </a:bodyPr>
          <a:lstStyle/>
          <a:p>
            <a:r>
              <a:rPr lang="en-US" sz="2200" b="1" dirty="0">
                <a:solidFill>
                  <a:schemeClr val="accent6">
                    <a:lumMod val="75000"/>
                  </a:schemeClr>
                </a:solidFill>
              </a:rPr>
              <a:t>Larger Ticket Size</a:t>
            </a:r>
          </a:p>
          <a:p>
            <a:r>
              <a:rPr lang="en-US" sz="1600" dirty="0">
                <a:solidFill>
                  <a:schemeClr val="accent6">
                    <a:lumMod val="75000"/>
                  </a:schemeClr>
                </a:solidFill>
              </a:rPr>
              <a:t>Eat Now Pay Later customers to spend an average of 15-30% higher on F&amp;B services</a:t>
            </a:r>
          </a:p>
        </p:txBody>
      </p:sp>
      <p:sp>
        <p:nvSpPr>
          <p:cNvPr id="27" name="TextBox 26">
            <a:extLst>
              <a:ext uri="{FF2B5EF4-FFF2-40B4-BE49-F238E27FC236}">
                <a16:creationId xmlns:a16="http://schemas.microsoft.com/office/drawing/2014/main" id="{9DB1A893-613C-9A43-9CAD-5228FB71BE6D}"/>
              </a:ext>
            </a:extLst>
          </p:cNvPr>
          <p:cNvSpPr txBox="1"/>
          <p:nvPr/>
        </p:nvSpPr>
        <p:spPr>
          <a:xfrm>
            <a:off x="3998270" y="5592921"/>
            <a:ext cx="4464173" cy="923330"/>
          </a:xfrm>
          <a:prstGeom prst="rect">
            <a:avLst/>
          </a:prstGeom>
          <a:noFill/>
        </p:spPr>
        <p:txBody>
          <a:bodyPr wrap="square" rtlCol="0">
            <a:spAutoFit/>
          </a:bodyPr>
          <a:lstStyle/>
          <a:p>
            <a:r>
              <a:rPr lang="en-US" sz="2200" b="1" dirty="0">
                <a:solidFill>
                  <a:schemeClr val="accent2">
                    <a:lumMod val="75000"/>
                  </a:schemeClr>
                </a:solidFill>
              </a:rPr>
              <a:t>Merchant, Staff &amp; Consumer Lending </a:t>
            </a:r>
          </a:p>
          <a:p>
            <a:r>
              <a:rPr lang="en-US" sz="1600" dirty="0">
                <a:solidFill>
                  <a:schemeClr val="accent2">
                    <a:lumMod val="75000"/>
                  </a:schemeClr>
                </a:solidFill>
              </a:rPr>
              <a:t>To support merchant financial needs without bank audit &amp; documentations</a:t>
            </a:r>
          </a:p>
        </p:txBody>
      </p:sp>
    </p:spTree>
    <p:extLst>
      <p:ext uri="{BB962C8B-B14F-4D97-AF65-F5344CB8AC3E}">
        <p14:creationId xmlns:p14="http://schemas.microsoft.com/office/powerpoint/2010/main" val="347461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28" y="224441"/>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35767" y="394717"/>
            <a:ext cx="6770352"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Customer – Elevated Pitch</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91319" y="6558170"/>
            <a:ext cx="4114800" cy="365125"/>
          </a:xfrm>
        </p:spPr>
        <p:txBody>
          <a:bodyPr/>
          <a:lstStyle/>
          <a:p>
            <a:r>
              <a:rPr lang="en-US" dirty="0"/>
              <a:t>Confidential and Proprietary. Copyright (c) by TrueVibez 2020</a:t>
            </a:r>
          </a:p>
        </p:txBody>
      </p:sp>
      <p:sp>
        <p:nvSpPr>
          <p:cNvPr id="2" name="Slide Number Placeholder 1"/>
          <p:cNvSpPr>
            <a:spLocks noGrp="1"/>
          </p:cNvSpPr>
          <p:nvPr>
            <p:ph type="sldNum" sz="quarter" idx="12"/>
          </p:nvPr>
        </p:nvSpPr>
        <p:spPr/>
        <p:txBody>
          <a:bodyPr/>
          <a:lstStyle/>
          <a:p>
            <a:fld id="{D4960F7B-5716-4810-A91D-46252C2EC1F4}" type="slidenum">
              <a:rPr lang="en-US" smtClean="0"/>
              <a:t>8</a:t>
            </a:fld>
            <a:endParaRPr lang="en-US" dirty="0"/>
          </a:p>
        </p:txBody>
      </p:sp>
      <p:pic>
        <p:nvPicPr>
          <p:cNvPr id="4" name="Picture 3">
            <a:extLst>
              <a:ext uri="{FF2B5EF4-FFF2-40B4-BE49-F238E27FC236}">
                <a16:creationId xmlns:a16="http://schemas.microsoft.com/office/drawing/2014/main" id="{5042AB3C-6EE4-DF4B-A2AE-779DE1E27D1D}"/>
              </a:ext>
            </a:extLst>
          </p:cNvPr>
          <p:cNvPicPr>
            <a:picLocks noChangeAspect="1"/>
          </p:cNvPicPr>
          <p:nvPr/>
        </p:nvPicPr>
        <p:blipFill>
          <a:blip r:embed="rId11"/>
          <a:stretch>
            <a:fillRect/>
          </a:stretch>
        </p:blipFill>
        <p:spPr>
          <a:xfrm>
            <a:off x="3781280" y="2289278"/>
            <a:ext cx="4942851" cy="3099411"/>
          </a:xfrm>
          <a:prstGeom prst="rect">
            <a:avLst/>
          </a:prstGeom>
        </p:spPr>
      </p:pic>
      <p:sp>
        <p:nvSpPr>
          <p:cNvPr id="29" name="TextBox 28">
            <a:extLst>
              <a:ext uri="{FF2B5EF4-FFF2-40B4-BE49-F238E27FC236}">
                <a16:creationId xmlns:a16="http://schemas.microsoft.com/office/drawing/2014/main" id="{6443F5E9-C792-5549-857E-69D71286C735}"/>
              </a:ext>
            </a:extLst>
          </p:cNvPr>
          <p:cNvSpPr txBox="1"/>
          <p:nvPr/>
        </p:nvSpPr>
        <p:spPr>
          <a:xfrm>
            <a:off x="1246950" y="3481862"/>
            <a:ext cx="2618818" cy="1046440"/>
          </a:xfrm>
          <a:prstGeom prst="rect">
            <a:avLst/>
          </a:prstGeom>
          <a:noFill/>
        </p:spPr>
        <p:txBody>
          <a:bodyPr wrap="square" rtlCol="0">
            <a:spAutoFit/>
          </a:bodyPr>
          <a:lstStyle/>
          <a:p>
            <a:r>
              <a:rPr lang="en-US" sz="2000" b="1" dirty="0">
                <a:solidFill>
                  <a:schemeClr val="accent6">
                    <a:lumMod val="75000"/>
                  </a:schemeClr>
                </a:solidFill>
              </a:rPr>
              <a:t>Reactive Credit Scoring</a:t>
            </a:r>
          </a:p>
          <a:p>
            <a:r>
              <a:rPr lang="en-US" sz="1400" dirty="0">
                <a:solidFill>
                  <a:schemeClr val="accent6">
                    <a:lumMod val="75000"/>
                  </a:schemeClr>
                </a:solidFill>
              </a:rPr>
              <a:t>To allow customers to increase credit line for more benefits &amp; increased financial literacy</a:t>
            </a:r>
          </a:p>
        </p:txBody>
      </p:sp>
      <p:sp>
        <p:nvSpPr>
          <p:cNvPr id="30" name="TextBox 29">
            <a:extLst>
              <a:ext uri="{FF2B5EF4-FFF2-40B4-BE49-F238E27FC236}">
                <a16:creationId xmlns:a16="http://schemas.microsoft.com/office/drawing/2014/main" id="{37B4DCF7-43A9-0443-BFC9-30CB80DE6817}"/>
              </a:ext>
            </a:extLst>
          </p:cNvPr>
          <p:cNvSpPr txBox="1"/>
          <p:nvPr/>
        </p:nvSpPr>
        <p:spPr>
          <a:xfrm>
            <a:off x="7615502" y="1213597"/>
            <a:ext cx="3353889" cy="1046440"/>
          </a:xfrm>
          <a:prstGeom prst="rect">
            <a:avLst/>
          </a:prstGeom>
          <a:noFill/>
        </p:spPr>
        <p:txBody>
          <a:bodyPr wrap="square" rtlCol="0">
            <a:spAutoFit/>
          </a:bodyPr>
          <a:lstStyle/>
          <a:p>
            <a:r>
              <a:rPr lang="en-US" sz="2000" b="1" dirty="0">
                <a:solidFill>
                  <a:schemeClr val="accent2">
                    <a:lumMod val="75000"/>
                  </a:schemeClr>
                </a:solidFill>
              </a:rPr>
              <a:t>New Borrowing Avenue</a:t>
            </a:r>
          </a:p>
          <a:p>
            <a:r>
              <a:rPr lang="en-US" sz="1400" dirty="0">
                <a:solidFill>
                  <a:schemeClr val="accent2">
                    <a:lumMod val="75000"/>
                  </a:schemeClr>
                </a:solidFill>
              </a:rPr>
              <a:t>By utilizing existing relationships and financial network portfolio in an organized &amp; professional manner</a:t>
            </a:r>
          </a:p>
        </p:txBody>
      </p:sp>
      <p:sp>
        <p:nvSpPr>
          <p:cNvPr id="31" name="TextBox 30">
            <a:extLst>
              <a:ext uri="{FF2B5EF4-FFF2-40B4-BE49-F238E27FC236}">
                <a16:creationId xmlns:a16="http://schemas.microsoft.com/office/drawing/2014/main" id="{7C79D6BE-3887-AB41-BC30-9907B464ABFD}"/>
              </a:ext>
            </a:extLst>
          </p:cNvPr>
          <p:cNvSpPr txBox="1"/>
          <p:nvPr/>
        </p:nvSpPr>
        <p:spPr>
          <a:xfrm>
            <a:off x="1650393" y="1228218"/>
            <a:ext cx="2756351" cy="1046440"/>
          </a:xfrm>
          <a:prstGeom prst="rect">
            <a:avLst/>
          </a:prstGeom>
          <a:noFill/>
        </p:spPr>
        <p:txBody>
          <a:bodyPr wrap="square" rtlCol="0">
            <a:spAutoFit/>
          </a:bodyPr>
          <a:lstStyle/>
          <a:p>
            <a:r>
              <a:rPr lang="en-US" sz="2000" b="1" dirty="0">
                <a:solidFill>
                  <a:schemeClr val="accent2">
                    <a:lumMod val="75000"/>
                  </a:schemeClr>
                </a:solidFill>
              </a:rPr>
              <a:t>New Product &amp; Features</a:t>
            </a:r>
          </a:p>
          <a:p>
            <a:r>
              <a:rPr lang="en-US" sz="1400" dirty="0">
                <a:solidFill>
                  <a:schemeClr val="accent2">
                    <a:lumMod val="75000"/>
                  </a:schemeClr>
                </a:solidFill>
              </a:rPr>
              <a:t>Credit line facility for F&amp;B services during need and additional guaranteed benefits of dining out </a:t>
            </a:r>
          </a:p>
        </p:txBody>
      </p:sp>
      <p:sp>
        <p:nvSpPr>
          <p:cNvPr id="32" name="TextBox 31">
            <a:extLst>
              <a:ext uri="{FF2B5EF4-FFF2-40B4-BE49-F238E27FC236}">
                <a16:creationId xmlns:a16="http://schemas.microsoft.com/office/drawing/2014/main" id="{8ACAFDA5-9391-AD4D-9801-5F32546A84F2}"/>
              </a:ext>
            </a:extLst>
          </p:cNvPr>
          <p:cNvSpPr txBox="1"/>
          <p:nvPr/>
        </p:nvSpPr>
        <p:spPr>
          <a:xfrm>
            <a:off x="7621328" y="5388689"/>
            <a:ext cx="3589149" cy="1046440"/>
          </a:xfrm>
          <a:prstGeom prst="rect">
            <a:avLst/>
          </a:prstGeom>
          <a:noFill/>
        </p:spPr>
        <p:txBody>
          <a:bodyPr wrap="square" rtlCol="0">
            <a:spAutoFit/>
          </a:bodyPr>
          <a:lstStyle/>
          <a:p>
            <a:r>
              <a:rPr lang="en-US" sz="2000" b="1" dirty="0">
                <a:solidFill>
                  <a:srgbClr val="7030A0"/>
                </a:solidFill>
              </a:rPr>
              <a:t>On Demand Spending Potential</a:t>
            </a:r>
          </a:p>
          <a:p>
            <a:r>
              <a:rPr lang="en-US" sz="1400" dirty="0">
                <a:solidFill>
                  <a:srgbClr val="7030A0"/>
                </a:solidFill>
              </a:rPr>
              <a:t>No more dependency on regular cash flows &amp; a flexible solution for all occasions combined with increased risk-free spending potential</a:t>
            </a:r>
          </a:p>
        </p:txBody>
      </p:sp>
      <p:sp>
        <p:nvSpPr>
          <p:cNvPr id="33" name="TextBox 32">
            <a:extLst>
              <a:ext uri="{FF2B5EF4-FFF2-40B4-BE49-F238E27FC236}">
                <a16:creationId xmlns:a16="http://schemas.microsoft.com/office/drawing/2014/main" id="{2F564DAC-F8DA-BD4D-93B3-1F89EE016227}"/>
              </a:ext>
            </a:extLst>
          </p:cNvPr>
          <p:cNvSpPr txBox="1"/>
          <p:nvPr/>
        </p:nvSpPr>
        <p:spPr>
          <a:xfrm>
            <a:off x="1898767" y="5416843"/>
            <a:ext cx="3057257" cy="1046440"/>
          </a:xfrm>
          <a:prstGeom prst="rect">
            <a:avLst/>
          </a:prstGeom>
          <a:noFill/>
        </p:spPr>
        <p:txBody>
          <a:bodyPr wrap="square" rtlCol="0">
            <a:spAutoFit/>
          </a:bodyPr>
          <a:lstStyle/>
          <a:p>
            <a:r>
              <a:rPr lang="en-US" sz="2000" b="1" dirty="0">
                <a:solidFill>
                  <a:srgbClr val="7030A0"/>
                </a:solidFill>
              </a:rPr>
              <a:t>No Fees &amp; Ease of Use</a:t>
            </a:r>
          </a:p>
          <a:p>
            <a:r>
              <a:rPr lang="en-US" sz="1400" dirty="0">
                <a:solidFill>
                  <a:srgbClr val="7030A0"/>
                </a:solidFill>
              </a:rPr>
              <a:t>Simple to use service without any hidden costs, allowing decorum &amp; savings</a:t>
            </a:r>
          </a:p>
        </p:txBody>
      </p:sp>
      <p:sp>
        <p:nvSpPr>
          <p:cNvPr id="34" name="TextBox 33">
            <a:extLst>
              <a:ext uri="{FF2B5EF4-FFF2-40B4-BE49-F238E27FC236}">
                <a16:creationId xmlns:a16="http://schemas.microsoft.com/office/drawing/2014/main" id="{BE475FF7-0710-4248-9A57-66F6DC497110}"/>
              </a:ext>
            </a:extLst>
          </p:cNvPr>
          <p:cNvSpPr txBox="1"/>
          <p:nvPr/>
        </p:nvSpPr>
        <p:spPr>
          <a:xfrm>
            <a:off x="8694037" y="3366775"/>
            <a:ext cx="3353888" cy="1046440"/>
          </a:xfrm>
          <a:prstGeom prst="rect">
            <a:avLst/>
          </a:prstGeom>
          <a:noFill/>
        </p:spPr>
        <p:txBody>
          <a:bodyPr wrap="square" rtlCol="0">
            <a:spAutoFit/>
          </a:bodyPr>
          <a:lstStyle/>
          <a:p>
            <a:r>
              <a:rPr lang="en-US" sz="2000" b="1" dirty="0">
                <a:solidFill>
                  <a:schemeClr val="accent6">
                    <a:lumMod val="75000"/>
                  </a:schemeClr>
                </a:solidFill>
              </a:rPr>
              <a:t>Best Rates &amp; Flexible Terms</a:t>
            </a:r>
          </a:p>
          <a:p>
            <a:r>
              <a:rPr lang="en-US" sz="1400" dirty="0">
                <a:solidFill>
                  <a:schemeClr val="accent6">
                    <a:lumMod val="75000"/>
                  </a:schemeClr>
                </a:solidFill>
              </a:rPr>
              <a:t>With long risk-free no-interest paying term, along with a range of payment plans at offer with different lenders to choose from</a:t>
            </a:r>
          </a:p>
        </p:txBody>
      </p:sp>
      <p:sp>
        <p:nvSpPr>
          <p:cNvPr id="35" name="TextBox 34">
            <a:extLst>
              <a:ext uri="{FF2B5EF4-FFF2-40B4-BE49-F238E27FC236}">
                <a16:creationId xmlns:a16="http://schemas.microsoft.com/office/drawing/2014/main" id="{9EDB0819-4FE6-FA45-8EB8-7D572551DC8A}"/>
              </a:ext>
            </a:extLst>
          </p:cNvPr>
          <p:cNvSpPr txBox="1"/>
          <p:nvPr/>
        </p:nvSpPr>
        <p:spPr>
          <a:xfrm>
            <a:off x="5413131" y="2138963"/>
            <a:ext cx="2126185" cy="584775"/>
          </a:xfrm>
          <a:prstGeom prst="rect">
            <a:avLst/>
          </a:prstGeom>
          <a:noFill/>
        </p:spPr>
        <p:txBody>
          <a:bodyPr wrap="square">
            <a:spAutoFit/>
          </a:bodyPr>
          <a:lstStyle/>
          <a:p>
            <a:r>
              <a:rPr lang="en-US" b="1" dirty="0">
                <a:solidFill>
                  <a:srgbClr val="00B0F0"/>
                </a:solidFill>
              </a:rPr>
              <a:t>Bio-Authorization</a:t>
            </a:r>
            <a:r>
              <a:rPr lang="en-US" sz="1400" b="1" dirty="0">
                <a:solidFill>
                  <a:srgbClr val="00B0F0"/>
                </a:solidFill>
              </a:rPr>
              <a:t> </a:t>
            </a:r>
            <a:r>
              <a:rPr lang="en-US" sz="1400" dirty="0">
                <a:solidFill>
                  <a:srgbClr val="00B0F0"/>
                </a:solidFill>
              </a:rPr>
              <a:t>For Enhanced Safety</a:t>
            </a:r>
          </a:p>
        </p:txBody>
      </p:sp>
    </p:spTree>
    <p:extLst>
      <p:ext uri="{BB962C8B-B14F-4D97-AF65-F5344CB8AC3E}">
        <p14:creationId xmlns:p14="http://schemas.microsoft.com/office/powerpoint/2010/main" val="76678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9" y="368959"/>
            <a:ext cx="4502140"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Question &amp; Answers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2" name="Picture 2" descr="https://lh6.googleusercontent.com/dU39hudp5xW59pQ-YihItXjKqrI28tV3G3u-9QiXcMOY1zn_EyLjziKmft1QiwXiaX7NhymbjfZV3rx_wiNrGzhvvgk08xOMHzpfLPootlGFbTJX7vwBc2GS12qF7uRmiUPSAiT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94" y="1318510"/>
            <a:ext cx="7506791" cy="41380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11"/>
          <a:stretch>
            <a:fillRect/>
          </a:stretch>
        </p:blipFill>
        <p:spPr>
          <a:xfrm>
            <a:off x="1241530" y="5673297"/>
            <a:ext cx="2181225" cy="781050"/>
          </a:xfrm>
          <a:prstGeom prst="rect">
            <a:avLst/>
          </a:prstGeom>
        </p:spPr>
      </p:pic>
      <p:pic>
        <p:nvPicPr>
          <p:cNvPr id="24" name="Picture 23"/>
          <p:cNvPicPr>
            <a:picLocks noChangeAspect="1"/>
          </p:cNvPicPr>
          <p:nvPr/>
        </p:nvPicPr>
        <p:blipFill>
          <a:blip r:embed="rId12"/>
          <a:stretch>
            <a:fillRect/>
          </a:stretch>
        </p:blipFill>
        <p:spPr>
          <a:xfrm>
            <a:off x="3292126" y="5673297"/>
            <a:ext cx="2133600" cy="809625"/>
          </a:xfrm>
          <a:prstGeom prst="rect">
            <a:avLst/>
          </a:prstGeom>
        </p:spPr>
      </p:pic>
      <p:pic>
        <p:nvPicPr>
          <p:cNvPr id="25" name="Picture 24"/>
          <p:cNvPicPr>
            <a:picLocks noChangeAspect="1"/>
          </p:cNvPicPr>
          <p:nvPr/>
        </p:nvPicPr>
        <p:blipFill>
          <a:blip r:embed="rId13"/>
          <a:stretch>
            <a:fillRect/>
          </a:stretch>
        </p:blipFill>
        <p:spPr>
          <a:xfrm>
            <a:off x="5473351" y="5644722"/>
            <a:ext cx="2114550" cy="809625"/>
          </a:xfrm>
          <a:prstGeom prst="rect">
            <a:avLst/>
          </a:prstGeom>
        </p:spPr>
      </p:pic>
      <p:pic>
        <p:nvPicPr>
          <p:cNvPr id="26" name="Picture 25"/>
          <p:cNvPicPr>
            <a:picLocks noChangeAspect="1"/>
          </p:cNvPicPr>
          <p:nvPr/>
        </p:nvPicPr>
        <p:blipFill>
          <a:blip r:embed="rId14"/>
          <a:stretch>
            <a:fillRect/>
          </a:stretch>
        </p:blipFill>
        <p:spPr>
          <a:xfrm>
            <a:off x="7587901" y="5635197"/>
            <a:ext cx="1920894" cy="819150"/>
          </a:xfrm>
          <a:prstGeom prst="rect">
            <a:avLst/>
          </a:prstGeom>
        </p:spPr>
      </p:pic>
      <p:pic>
        <p:nvPicPr>
          <p:cNvPr id="27" name="Picture 26"/>
          <p:cNvPicPr>
            <a:picLocks noChangeAspect="1"/>
          </p:cNvPicPr>
          <p:nvPr/>
        </p:nvPicPr>
        <p:blipFill>
          <a:blip r:embed="rId15"/>
          <a:stretch>
            <a:fillRect/>
          </a:stretch>
        </p:blipFill>
        <p:spPr>
          <a:xfrm>
            <a:off x="9511394" y="5644722"/>
            <a:ext cx="2333625" cy="828675"/>
          </a:xfrm>
          <a:prstGeom prst="rect">
            <a:avLst/>
          </a:prstGeom>
        </p:spPr>
      </p:pic>
      <p:sp>
        <p:nvSpPr>
          <p:cNvPr id="2" name="Footer Placeholder 1"/>
          <p:cNvSpPr>
            <a:spLocks noGrp="1"/>
          </p:cNvSpPr>
          <p:nvPr>
            <p:ph type="ftr" sz="quarter" idx="11"/>
          </p:nvPr>
        </p:nvSpPr>
        <p:spPr/>
        <p:txBody>
          <a:bodyPr/>
          <a:lstStyle/>
          <a:p>
            <a:r>
              <a:rPr lang="en-US"/>
              <a:t>Confidential and Proprietary. Copyright (c) by TrueVibez 2020</a:t>
            </a:r>
            <a:endParaRPr lang="en-US" dirty="0"/>
          </a:p>
        </p:txBody>
      </p:sp>
      <p:sp>
        <p:nvSpPr>
          <p:cNvPr id="3" name="Slide Number Placeholder 2"/>
          <p:cNvSpPr>
            <a:spLocks noGrp="1"/>
          </p:cNvSpPr>
          <p:nvPr>
            <p:ph type="sldNum" sz="quarter" idx="12"/>
          </p:nvPr>
        </p:nvSpPr>
        <p:spPr/>
        <p:txBody>
          <a:bodyPr/>
          <a:lstStyle/>
          <a:p>
            <a:fld id="{D4960F7B-5716-4810-A91D-46252C2EC1F4}" type="slidenum">
              <a:rPr lang="en-US" smtClean="0"/>
              <a:t>9</a:t>
            </a:fld>
            <a:endParaRPr lang="en-US" dirty="0"/>
          </a:p>
        </p:txBody>
      </p:sp>
    </p:spTree>
    <p:extLst>
      <p:ext uri="{BB962C8B-B14F-4D97-AF65-F5344CB8AC3E}">
        <p14:creationId xmlns:p14="http://schemas.microsoft.com/office/powerpoint/2010/main" val="3352763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72477</TotalTime>
  <Words>1221</Words>
  <Application>Microsoft Macintosh PowerPoint</Application>
  <PresentationFormat>Widescreen</PresentationFormat>
  <Paragraphs>109</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Alok Sambuddha</cp:lastModifiedBy>
  <cp:revision>220</cp:revision>
  <cp:lastPrinted>2021-12-03T13:34:54Z</cp:lastPrinted>
  <dcterms:created xsi:type="dcterms:W3CDTF">2020-06-12T02:29:26Z</dcterms:created>
  <dcterms:modified xsi:type="dcterms:W3CDTF">2021-12-11T14:44:10Z</dcterms:modified>
</cp:coreProperties>
</file>