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8"/>
  </p:notesMasterIdLst>
  <p:sldIdLst>
    <p:sldId id="260" r:id="rId2"/>
    <p:sldId id="304" r:id="rId3"/>
    <p:sldId id="277" r:id="rId4"/>
    <p:sldId id="315" r:id="rId5"/>
    <p:sldId id="305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53"/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434" autoAdjust="0"/>
  </p:normalViewPr>
  <p:slideViewPr>
    <p:cSldViewPr snapToGrid="0">
      <p:cViewPr varScale="1">
        <p:scale>
          <a:sx n="124" d="100"/>
          <a:sy n="124" d="100"/>
        </p:scale>
        <p:origin x="101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2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4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degreesymbol.net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CLIQUE – Experience Luxury At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Convenience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3858" y="397259"/>
            <a:ext cx="1042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Clique – The Opportunity under Truevibez Umbrella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77A82-6E67-A44D-81D5-0574879673BF}"/>
              </a:ext>
            </a:extLst>
          </p:cNvPr>
          <p:cNvSpPr txBox="1"/>
          <p:nvPr/>
        </p:nvSpPr>
        <p:spPr>
          <a:xfrm>
            <a:off x="1273169" y="1074007"/>
            <a:ext cx="81545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solidFill>
                  <a:srgbClr val="002060"/>
                </a:solidFill>
              </a:rPr>
              <a:t>Clique is premium service offered to our finest customers &amp; business partners, to mutually benefit through means of microfinancing services.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15984-3360-144B-ADBE-AA14FC5D45C5}"/>
              </a:ext>
            </a:extLst>
          </p:cNvPr>
          <p:cNvSpPr txBox="1"/>
          <p:nvPr/>
        </p:nvSpPr>
        <p:spPr>
          <a:xfrm>
            <a:off x="3933664" y="2072664"/>
            <a:ext cx="75707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solidFill>
                  <a:srgbClr val="002060"/>
                </a:solidFill>
              </a:rPr>
              <a:t>For customer expecting an event to visit restaurant but without available liquid funding, Clique will open up a line of credit in handshake with a lender (NBFC). The customer can request this restaurant-focused credit line and once approved, use it at any partner restaurant.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99B0D-A000-8E4A-B748-552B4ECA9029}"/>
              </a:ext>
            </a:extLst>
          </p:cNvPr>
          <p:cNvSpPr txBox="1"/>
          <p:nvPr/>
        </p:nvSpPr>
        <p:spPr>
          <a:xfrm>
            <a:off x="3190478" y="5319721"/>
            <a:ext cx="86264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solidFill>
                  <a:srgbClr val="002060"/>
                </a:solidFill>
              </a:rPr>
              <a:t>With microfinance market anticipated to grow with CAGR of 40% through 2025, NBFC-MFIs will be its greatest beneficiaries. In F&amp;B segment, unbanked microlending has only reached 12-15% of the prospective market.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1BE04-AE13-6946-87D6-8E2F5F49E99E}"/>
              </a:ext>
            </a:extLst>
          </p:cNvPr>
          <p:cNvSpPr txBox="1"/>
          <p:nvPr/>
        </p:nvSpPr>
        <p:spPr>
          <a:xfrm>
            <a:off x="1308350" y="3841824"/>
            <a:ext cx="825599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solidFill>
                  <a:srgbClr val="002060"/>
                </a:solidFill>
              </a:rPr>
              <a:t>Restaurant staff currently face many challenges in requesting loans from banks and NBFCs however from recommendation of a partner merchants, a lo-medium size credit pool will be made available to them with flexible repayment options.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D317688-EB4C-3446-8A9E-DC6C5FF4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85" y="1074972"/>
            <a:ext cx="691346" cy="8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bstract illustration of multicolor youth people. Vector logo design  template. Concept for social network, partnership, teamwork, creativity,  friendship, business cooperation, sport team. Stock Vector | Adobe Stock">
            <a:extLst>
              <a:ext uri="{FF2B5EF4-FFF2-40B4-BE49-F238E27FC236}">
                <a16:creationId xmlns:a16="http://schemas.microsoft.com/office/drawing/2014/main" id="{A4055DEC-7B69-D347-9637-CA801426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93" y="1968583"/>
            <a:ext cx="1436543" cy="14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,051 Growth Chart Business Illustrations &amp;amp; Clip Art - iStock">
            <a:extLst>
              <a:ext uri="{FF2B5EF4-FFF2-40B4-BE49-F238E27FC236}">
                <a16:creationId xmlns:a16="http://schemas.microsoft.com/office/drawing/2014/main" id="{1F5ED9DA-A230-4646-951D-A0954DFB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6" y="5277953"/>
            <a:ext cx="1561746" cy="10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AD044D3-8FF6-3C47-887C-F26A50A8B6BB}"/>
              </a:ext>
            </a:extLst>
          </p:cNvPr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B6019F-6C99-FC4A-9B2D-ABD363C378A0}"/>
              </a:ext>
            </a:extLst>
          </p:cNvPr>
          <p:cNvSpPr txBox="1"/>
          <p:nvPr/>
        </p:nvSpPr>
        <p:spPr>
          <a:xfrm>
            <a:off x="1305751" y="354307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Merchant Employee Lending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E8C92-48B6-1940-AF6A-AC8BECF9F775}"/>
              </a:ext>
            </a:extLst>
          </p:cNvPr>
          <p:cNvSpPr txBox="1"/>
          <p:nvPr/>
        </p:nvSpPr>
        <p:spPr>
          <a:xfrm>
            <a:off x="3931065" y="181354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Dine Now, Pay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AFEA4-EDF6-C740-9E5D-D01ABB994D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5410" y="3812662"/>
            <a:ext cx="980640" cy="9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130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Clique – High Level System 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CA15-D2A8-BF4D-9CA6-ADF5AA925FD6}"/>
              </a:ext>
            </a:extLst>
          </p:cNvPr>
          <p:cNvSpPr/>
          <p:nvPr/>
        </p:nvSpPr>
        <p:spPr>
          <a:xfrm>
            <a:off x="1490511" y="5221580"/>
            <a:ext cx="9807547" cy="108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STUDIES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Zomato, in partnership with InCred, to lend Rs 1L to 50k restaurants, developing loan book of 500CR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PAYO (Australia) – Launched ENPL service in July-21 &amp; already has 500+ restaurant partners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5C808E-C959-CC45-92D6-D7A470E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46" y="954587"/>
            <a:ext cx="8796552" cy="43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7" y="368959"/>
            <a:ext cx="87642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Clique – Customer Onboarding Journey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16795" y="6538912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68511-95D1-F948-A1E4-5ADE5CB13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9469" y="1190319"/>
            <a:ext cx="10486082" cy="51664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CCDB4D-6500-D345-B5A7-176B136CC788}"/>
              </a:ext>
            </a:extLst>
          </p:cNvPr>
          <p:cNvSpPr txBox="1"/>
          <p:nvPr/>
        </p:nvSpPr>
        <p:spPr>
          <a:xfrm>
            <a:off x="2360487" y="1849181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Customer </a:t>
            </a:r>
            <a:r>
              <a:rPr lang="en-IN" sz="1400" dirty="0">
                <a:latin typeface="Helvetica Neue" panose="02000503000000020004" pitchFamily="2" charset="0"/>
              </a:rPr>
              <a:t>w</a:t>
            </a:r>
            <a:r>
              <a:rPr lang="en-IN" sz="1400" dirty="0">
                <a:effectLst/>
                <a:latin typeface="Helvetica Neue" panose="02000503000000020004" pitchFamily="2" charset="0"/>
              </a:rPr>
              <a:t>alks into  </a:t>
            </a:r>
          </a:p>
          <a:p>
            <a:r>
              <a:rPr lang="en-IN" sz="1400" dirty="0">
                <a:effectLst/>
                <a:latin typeface="Helvetica Neue" panose="02000503000000020004" pitchFamily="2" charset="0"/>
              </a:rPr>
              <a:t>a restaurant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232A4-7540-B741-8732-82F8865FB79F}"/>
              </a:ext>
            </a:extLst>
          </p:cNvPr>
          <p:cNvSpPr txBox="1"/>
          <p:nvPr/>
        </p:nvSpPr>
        <p:spPr>
          <a:xfrm>
            <a:off x="5641258" y="1741459"/>
            <a:ext cx="2816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Customer reviews standees, flyers, tent cards and informed by staff about Clique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CAE82-A737-AD49-8345-E2EFA3781135}"/>
              </a:ext>
            </a:extLst>
          </p:cNvPr>
          <p:cNvSpPr txBox="1"/>
          <p:nvPr/>
        </p:nvSpPr>
        <p:spPr>
          <a:xfrm>
            <a:off x="9203075" y="1741459"/>
            <a:ext cx="23450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Customer downloads Clique app and completes KYC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13032-E2C6-0A49-88B9-B3B454E6A47D}"/>
              </a:ext>
            </a:extLst>
          </p:cNvPr>
          <p:cNvSpPr txBox="1"/>
          <p:nvPr/>
        </p:nvSpPr>
        <p:spPr>
          <a:xfrm>
            <a:off x="3131587" y="3245441"/>
            <a:ext cx="2170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Clique routes the application to lender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83DE2-2AD4-9D49-934C-605206D4E289}"/>
              </a:ext>
            </a:extLst>
          </p:cNvPr>
          <p:cNvSpPr txBox="1"/>
          <p:nvPr/>
        </p:nvSpPr>
        <p:spPr>
          <a:xfrm>
            <a:off x="6187888" y="3298262"/>
            <a:ext cx="1872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Lender underwrites the customer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CCC8B-B4AE-434F-9F5D-B699A4871841}"/>
              </a:ext>
            </a:extLst>
          </p:cNvPr>
          <p:cNvSpPr txBox="1"/>
          <p:nvPr/>
        </p:nvSpPr>
        <p:spPr>
          <a:xfrm>
            <a:off x="9377736" y="3137719"/>
            <a:ext cx="2170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Lender sends a confirmation back to Clique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D10CB-271F-764C-96BD-EB29A8E58113}"/>
              </a:ext>
            </a:extLst>
          </p:cNvPr>
          <p:cNvSpPr txBox="1"/>
          <p:nvPr/>
        </p:nvSpPr>
        <p:spPr>
          <a:xfrm>
            <a:off x="3470843" y="4574513"/>
            <a:ext cx="21704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Clique updates customer app and reflects the wallet credits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860A8-AE61-7D4A-A2E1-27459DFD695A}"/>
              </a:ext>
            </a:extLst>
          </p:cNvPr>
          <p:cNvSpPr txBox="1"/>
          <p:nvPr/>
        </p:nvSpPr>
        <p:spPr>
          <a:xfrm>
            <a:off x="6636550" y="4639621"/>
            <a:ext cx="1821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effectLst/>
                <a:latin typeface="Helvetica Neue" panose="02000503000000020004" pitchFamily="2" charset="0"/>
              </a:rPr>
              <a:t>Customer enjoys the F&amp;B services</a:t>
            </a:r>
            <a:endParaRPr lang="en-IN" sz="1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C01B4A-9144-DC42-AF0C-BB75A9FEDC49}"/>
              </a:ext>
            </a:extLst>
          </p:cNvPr>
          <p:cNvSpPr txBox="1"/>
          <p:nvPr/>
        </p:nvSpPr>
        <p:spPr>
          <a:xfrm>
            <a:off x="9890046" y="4590758"/>
            <a:ext cx="2253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latin typeface="Helvetica Neue" panose="02000503000000020004" pitchFamily="2" charset="0"/>
              </a:rPr>
              <a:t>Customer pays through clique credit &amp; returns home 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EEF94F-49D4-AA4E-8C0F-19025EFBE777}"/>
              </a:ext>
            </a:extLst>
          </p:cNvPr>
          <p:cNvSpPr/>
          <p:nvPr/>
        </p:nvSpPr>
        <p:spPr>
          <a:xfrm>
            <a:off x="8796181" y="3231204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BFECDF-B2A1-4E48-9C19-C5D82763B9AA}"/>
              </a:ext>
            </a:extLst>
          </p:cNvPr>
          <p:cNvSpPr/>
          <p:nvPr/>
        </p:nvSpPr>
        <p:spPr>
          <a:xfrm>
            <a:off x="1815977" y="1849421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1D6FB39-7BE2-F24F-BB7F-9A3DFFEA1032}"/>
              </a:ext>
            </a:extLst>
          </p:cNvPr>
          <p:cNvSpPr/>
          <p:nvPr/>
        </p:nvSpPr>
        <p:spPr>
          <a:xfrm>
            <a:off x="5057618" y="1833792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0A9F4D-2A2E-A54B-9FFE-15CFD9DCCD93}"/>
              </a:ext>
            </a:extLst>
          </p:cNvPr>
          <p:cNvSpPr/>
          <p:nvPr/>
        </p:nvSpPr>
        <p:spPr>
          <a:xfrm>
            <a:off x="8536242" y="1842936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15A386-AC6F-7B41-9827-BA83C36945A1}"/>
              </a:ext>
            </a:extLst>
          </p:cNvPr>
          <p:cNvSpPr/>
          <p:nvPr/>
        </p:nvSpPr>
        <p:spPr>
          <a:xfrm>
            <a:off x="2525905" y="3303900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E46DA1-AF37-144B-8B13-D58921D15FD6}"/>
              </a:ext>
            </a:extLst>
          </p:cNvPr>
          <p:cNvSpPr/>
          <p:nvPr/>
        </p:nvSpPr>
        <p:spPr>
          <a:xfrm>
            <a:off x="5637294" y="3300210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29D112-BB69-DA47-AB01-9A6CD7370F05}"/>
              </a:ext>
            </a:extLst>
          </p:cNvPr>
          <p:cNvSpPr/>
          <p:nvPr/>
        </p:nvSpPr>
        <p:spPr>
          <a:xfrm>
            <a:off x="2835730" y="4693282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262A9A-DD77-E943-8E4E-6F5536D9CB9B}"/>
              </a:ext>
            </a:extLst>
          </p:cNvPr>
          <p:cNvSpPr/>
          <p:nvPr/>
        </p:nvSpPr>
        <p:spPr>
          <a:xfrm>
            <a:off x="6075596" y="4616229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293C2C-2B40-F64A-9B60-FECC3D35745B}"/>
              </a:ext>
            </a:extLst>
          </p:cNvPr>
          <p:cNvSpPr/>
          <p:nvPr/>
        </p:nvSpPr>
        <p:spPr>
          <a:xfrm>
            <a:off x="9289796" y="4678108"/>
            <a:ext cx="488769" cy="489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028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5293"/>
            <a:ext cx="6770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Clique – </a:t>
            </a:r>
            <a:r>
              <a:rPr lang="en-IN" sz="2700" b="1" dirty="0">
                <a:solidFill>
                  <a:srgbClr val="002060"/>
                </a:solidFill>
                <a:latin typeface="Arial Black" panose="020B0A040201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360° Benefits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565289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A834D7-A2EF-6A46-ABBA-0D5B827D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40957"/>
              </p:ext>
            </p:extLst>
          </p:nvPr>
        </p:nvGraphicFramePr>
        <p:xfrm>
          <a:off x="2356141" y="1153035"/>
          <a:ext cx="9334743" cy="2371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8318">
                  <a:extLst>
                    <a:ext uri="{9D8B030D-6E8A-4147-A177-3AD203B41FA5}">
                      <a16:colId xmlns:a16="http://schemas.microsoft.com/office/drawing/2014/main" val="2410251688"/>
                    </a:ext>
                  </a:extLst>
                </a:gridCol>
                <a:gridCol w="3155795">
                  <a:extLst>
                    <a:ext uri="{9D8B030D-6E8A-4147-A177-3AD203B41FA5}">
                      <a16:colId xmlns:a16="http://schemas.microsoft.com/office/drawing/2014/main" val="3548269709"/>
                    </a:ext>
                  </a:extLst>
                </a:gridCol>
                <a:gridCol w="2970630">
                  <a:extLst>
                    <a:ext uri="{9D8B030D-6E8A-4147-A177-3AD203B41FA5}">
                      <a16:colId xmlns:a16="http://schemas.microsoft.com/office/drawing/2014/main" val="764572299"/>
                    </a:ext>
                  </a:extLst>
                </a:gridCol>
              </a:tblGrid>
              <a:tr h="4743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Consumers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MFI-NBFC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50849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Increase in spend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40641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Bio-authorization to reduce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ticket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88712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No joining or renewal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feature to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Competitive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32835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Decorum &amp;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additional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Innovative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32722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1DE84CAF-C276-4344-BB6D-540EFA55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41778"/>
              </p:ext>
            </p:extLst>
          </p:nvPr>
        </p:nvGraphicFramePr>
        <p:xfrm>
          <a:off x="2356141" y="3561556"/>
          <a:ext cx="9334742" cy="28689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65704">
                  <a:extLst>
                    <a:ext uri="{9D8B030D-6E8A-4147-A177-3AD203B41FA5}">
                      <a16:colId xmlns:a16="http://schemas.microsoft.com/office/drawing/2014/main" val="2410251688"/>
                    </a:ext>
                  </a:extLst>
                </a:gridCol>
                <a:gridCol w="3098734">
                  <a:extLst>
                    <a:ext uri="{9D8B030D-6E8A-4147-A177-3AD203B41FA5}">
                      <a16:colId xmlns:a16="http://schemas.microsoft.com/office/drawing/2014/main" val="3548269709"/>
                    </a:ext>
                  </a:extLst>
                </a:gridCol>
                <a:gridCol w="2970304">
                  <a:extLst>
                    <a:ext uri="{9D8B030D-6E8A-4147-A177-3AD203B41FA5}">
                      <a16:colId xmlns:a16="http://schemas.microsoft.com/office/drawing/2014/main" val="764572299"/>
                    </a:ext>
                  </a:extLst>
                </a:gridCol>
              </a:tblGrid>
              <a:tr h="4743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Consumers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Restaurants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MFI-NBFC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50849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Increased borrowing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Self-sufficiency at competitive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Untapped market – Millennials, Zoomers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40641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Enhanced financial 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 &amp; organized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Inclusive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88712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Reactive credit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regulatory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Valued partnership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32835"/>
                  </a:ext>
                </a:extLst>
              </a:tr>
              <a:tr h="474342">
                <a:tc>
                  <a:txBody>
                    <a:bodyPr/>
                    <a:lstStyle/>
                    <a:p>
                      <a:r>
                        <a:rPr lang="en-US" dirty="0"/>
                        <a:t>Better rates than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Co-branding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 from geographic expansions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32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0A926-1305-BB4F-9DDA-0A2803684928}"/>
              </a:ext>
            </a:extLst>
          </p:cNvPr>
          <p:cNvSpPr/>
          <p:nvPr/>
        </p:nvSpPr>
        <p:spPr>
          <a:xfrm>
            <a:off x="1316180" y="1153035"/>
            <a:ext cx="845127" cy="23717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Eat now, Pay Later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C3E53-F2F1-E248-9A42-D35B7D14FF53}"/>
              </a:ext>
            </a:extLst>
          </p:cNvPr>
          <p:cNvSpPr/>
          <p:nvPr/>
        </p:nvSpPr>
        <p:spPr>
          <a:xfrm>
            <a:off x="1320517" y="3554432"/>
            <a:ext cx="845127" cy="286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Microfinancing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55858</TotalTime>
  <Words>470</Words>
  <Application>Microsoft Macintosh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Alok Sambuddha</cp:lastModifiedBy>
  <cp:revision>212</cp:revision>
  <cp:lastPrinted>2021-11-11T17:48:08Z</cp:lastPrinted>
  <dcterms:created xsi:type="dcterms:W3CDTF">2020-06-12T02:29:26Z</dcterms:created>
  <dcterms:modified xsi:type="dcterms:W3CDTF">2021-12-02T08:53:02Z</dcterms:modified>
</cp:coreProperties>
</file>