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78" r:id="rId4"/>
    <p:sldId id="258" r:id="rId5"/>
    <p:sldId id="273" r:id="rId6"/>
    <p:sldId id="275" r:id="rId7"/>
    <p:sldId id="269" r:id="rId8"/>
    <p:sldId id="268" r:id="rId9"/>
    <p:sldId id="276" r:id="rId10"/>
    <p:sldId id="277" r:id="rId11"/>
    <p:sldId id="260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40E12-FF09-4E0C-A152-1309DFA6FB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6A51E-D6FE-4E92-9C25-287B9BE87A2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/>
            <a:t> </a:t>
          </a:r>
        </a:p>
      </dgm:t>
    </dgm:pt>
    <dgm:pt modelId="{E08D41FD-9369-43A6-8B75-D1A7CA7D6C21}" type="parTrans" cxnId="{9E1D7FDB-D871-483F-9041-5B026CA99971}">
      <dgm:prSet/>
      <dgm:spPr/>
      <dgm:t>
        <a:bodyPr/>
        <a:lstStyle/>
        <a:p>
          <a:endParaRPr lang="en-US"/>
        </a:p>
      </dgm:t>
    </dgm:pt>
    <dgm:pt modelId="{4676213C-1A23-4510-BDE7-6A50836063B7}" type="sibTrans" cxnId="{9E1D7FDB-D871-483F-9041-5B026CA9997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58BF42B-256B-41A5-89A2-6F7A04A31F36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/>
            <a:t> </a:t>
          </a:r>
        </a:p>
      </dgm:t>
    </dgm:pt>
    <dgm:pt modelId="{23D13574-8F9E-4F8E-9339-057033560FD9}" type="parTrans" cxnId="{131E90DF-E59B-4E06-B766-95726616DAE6}">
      <dgm:prSet/>
      <dgm:spPr/>
      <dgm:t>
        <a:bodyPr/>
        <a:lstStyle/>
        <a:p>
          <a:endParaRPr lang="en-US"/>
        </a:p>
      </dgm:t>
    </dgm:pt>
    <dgm:pt modelId="{3BD835A6-2B37-450F-AFC5-735096A3C626}" type="sibTrans" cxnId="{131E90DF-E59B-4E06-B766-95726616DAE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78778E4-F250-4E44-A614-E7E924B348EC}" type="pres">
      <dgm:prSet presAssocID="{8A040E12-FF09-4E0C-A152-1309DFA6FBA9}" presName="cycle" presStyleCnt="0">
        <dgm:presLayoutVars>
          <dgm:dir/>
          <dgm:resizeHandles val="exact"/>
        </dgm:presLayoutVars>
      </dgm:prSet>
      <dgm:spPr/>
    </dgm:pt>
    <dgm:pt modelId="{83C6B35F-B6E4-4FF4-8401-55555105C312}" type="pres">
      <dgm:prSet presAssocID="{31A6A51E-D6FE-4E92-9C25-287B9BE87A21}" presName="node" presStyleLbl="node1" presStyleIdx="0" presStyleCnt="2" custScaleX="31075" custScaleY="47808" custRadScaleRad="95076" custRadScaleInc="-293098">
        <dgm:presLayoutVars>
          <dgm:bulletEnabled val="1"/>
        </dgm:presLayoutVars>
      </dgm:prSet>
      <dgm:spPr>
        <a:prstGeom prst="ellipse">
          <a:avLst/>
        </a:prstGeom>
      </dgm:spPr>
    </dgm:pt>
    <dgm:pt modelId="{70881554-228D-4611-9206-E8370AE8921A}" type="pres">
      <dgm:prSet presAssocID="{31A6A51E-D6FE-4E92-9C25-287B9BE87A21}" presName="spNode" presStyleCnt="0"/>
      <dgm:spPr/>
    </dgm:pt>
    <dgm:pt modelId="{8FCCEFE9-780C-4909-A85E-E25B2535AA3B}" type="pres">
      <dgm:prSet presAssocID="{4676213C-1A23-4510-BDE7-6A50836063B7}" presName="sibTrans" presStyleLbl="sibTrans1D1" presStyleIdx="0" presStyleCnt="2"/>
      <dgm:spPr/>
    </dgm:pt>
    <dgm:pt modelId="{8FB0430E-5F68-4525-90CA-CF2BD54E8003}" type="pres">
      <dgm:prSet presAssocID="{258BF42B-256B-41A5-89A2-6F7A04A31F36}" presName="node" presStyleLbl="node1" presStyleIdx="1" presStyleCnt="2" custScaleX="31075" custScaleY="47808" custRadScaleRad="104549" custRadScaleInc="-299962">
        <dgm:presLayoutVars>
          <dgm:bulletEnabled val="1"/>
        </dgm:presLayoutVars>
      </dgm:prSet>
      <dgm:spPr>
        <a:prstGeom prst="ellipse">
          <a:avLst/>
        </a:prstGeom>
      </dgm:spPr>
    </dgm:pt>
    <dgm:pt modelId="{CC90B1D2-C470-4C76-98EF-E54141E0F0F2}" type="pres">
      <dgm:prSet presAssocID="{258BF42B-256B-41A5-89A2-6F7A04A31F36}" presName="spNode" presStyleCnt="0"/>
      <dgm:spPr/>
    </dgm:pt>
    <dgm:pt modelId="{C52D3A82-0DAE-42D0-9E41-949D3C04FF9F}" type="pres">
      <dgm:prSet presAssocID="{3BD835A6-2B37-450F-AFC5-735096A3C626}" presName="sibTrans" presStyleLbl="sibTrans1D1" presStyleIdx="1" presStyleCnt="2"/>
      <dgm:spPr/>
    </dgm:pt>
  </dgm:ptLst>
  <dgm:cxnLst>
    <dgm:cxn modelId="{686D642B-F4EB-4AD8-9E20-EFAD93BD9157}" type="presOf" srcId="{258BF42B-256B-41A5-89A2-6F7A04A31F36}" destId="{8FB0430E-5F68-4525-90CA-CF2BD54E8003}" srcOrd="0" destOrd="0" presId="urn:microsoft.com/office/officeart/2005/8/layout/cycle6"/>
    <dgm:cxn modelId="{9AE3A42E-EBDC-4600-9D10-63FF3B07A35D}" type="presOf" srcId="{31A6A51E-D6FE-4E92-9C25-287B9BE87A21}" destId="{83C6B35F-B6E4-4FF4-8401-55555105C312}" srcOrd="0" destOrd="0" presId="urn:microsoft.com/office/officeart/2005/8/layout/cycle6"/>
    <dgm:cxn modelId="{39FA2C40-D1F6-45F7-BB97-22C356D52308}" type="presOf" srcId="{3BD835A6-2B37-450F-AFC5-735096A3C626}" destId="{C52D3A82-0DAE-42D0-9E41-949D3C04FF9F}" srcOrd="0" destOrd="0" presId="urn:microsoft.com/office/officeart/2005/8/layout/cycle6"/>
    <dgm:cxn modelId="{01D2EB77-4998-47A2-9490-98884A6C624B}" type="presOf" srcId="{8A040E12-FF09-4E0C-A152-1309DFA6FBA9}" destId="{278778E4-F250-4E44-A614-E7E924B348EC}" srcOrd="0" destOrd="0" presId="urn:microsoft.com/office/officeart/2005/8/layout/cycle6"/>
    <dgm:cxn modelId="{9E1D7FDB-D871-483F-9041-5B026CA99971}" srcId="{8A040E12-FF09-4E0C-A152-1309DFA6FBA9}" destId="{31A6A51E-D6FE-4E92-9C25-287B9BE87A21}" srcOrd="0" destOrd="0" parTransId="{E08D41FD-9369-43A6-8B75-D1A7CA7D6C21}" sibTransId="{4676213C-1A23-4510-BDE7-6A50836063B7}"/>
    <dgm:cxn modelId="{131E90DF-E59B-4E06-B766-95726616DAE6}" srcId="{8A040E12-FF09-4E0C-A152-1309DFA6FBA9}" destId="{258BF42B-256B-41A5-89A2-6F7A04A31F36}" srcOrd="1" destOrd="0" parTransId="{23D13574-8F9E-4F8E-9339-057033560FD9}" sibTransId="{3BD835A6-2B37-450F-AFC5-735096A3C626}"/>
    <dgm:cxn modelId="{B94E1EF0-6658-4DB2-912B-2289D132B953}" type="presOf" srcId="{4676213C-1A23-4510-BDE7-6A50836063B7}" destId="{8FCCEFE9-780C-4909-A85E-E25B2535AA3B}" srcOrd="0" destOrd="0" presId="urn:microsoft.com/office/officeart/2005/8/layout/cycle6"/>
    <dgm:cxn modelId="{69DFC9B7-5E8D-42A0-8677-60CFCAF6CA25}" type="presParOf" srcId="{278778E4-F250-4E44-A614-E7E924B348EC}" destId="{83C6B35F-B6E4-4FF4-8401-55555105C312}" srcOrd="0" destOrd="0" presId="urn:microsoft.com/office/officeart/2005/8/layout/cycle6"/>
    <dgm:cxn modelId="{A30E4A02-95E1-4D58-A49A-748357BBF601}" type="presParOf" srcId="{278778E4-F250-4E44-A614-E7E924B348EC}" destId="{70881554-228D-4611-9206-E8370AE8921A}" srcOrd="1" destOrd="0" presId="urn:microsoft.com/office/officeart/2005/8/layout/cycle6"/>
    <dgm:cxn modelId="{0EE4DBE1-44F0-4EC8-A44D-7074B641C4D3}" type="presParOf" srcId="{278778E4-F250-4E44-A614-E7E924B348EC}" destId="{8FCCEFE9-780C-4909-A85E-E25B2535AA3B}" srcOrd="2" destOrd="0" presId="urn:microsoft.com/office/officeart/2005/8/layout/cycle6"/>
    <dgm:cxn modelId="{03C6472E-EA91-488E-BA25-273F04B03D64}" type="presParOf" srcId="{278778E4-F250-4E44-A614-E7E924B348EC}" destId="{8FB0430E-5F68-4525-90CA-CF2BD54E8003}" srcOrd="3" destOrd="0" presId="urn:microsoft.com/office/officeart/2005/8/layout/cycle6"/>
    <dgm:cxn modelId="{B0ACD02C-A1C2-4E79-B8A5-9A0DFDDBB5AA}" type="presParOf" srcId="{278778E4-F250-4E44-A614-E7E924B348EC}" destId="{CC90B1D2-C470-4C76-98EF-E54141E0F0F2}" srcOrd="4" destOrd="0" presId="urn:microsoft.com/office/officeart/2005/8/layout/cycle6"/>
    <dgm:cxn modelId="{E6FDCF38-1CA9-45D6-83A1-2117D4E2A9E1}" type="presParOf" srcId="{278778E4-F250-4E44-A614-E7E924B348EC}" destId="{C52D3A82-0DAE-42D0-9E41-949D3C04FF9F}" srcOrd="5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B35F-B6E4-4FF4-8401-55555105C312}">
      <dsp:nvSpPr>
        <dsp:cNvPr id="0" name=""/>
        <dsp:cNvSpPr/>
      </dsp:nvSpPr>
      <dsp:spPr>
        <a:xfrm>
          <a:off x="4113855" y="1691754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</a:t>
          </a:r>
        </a:p>
      </dsp:txBody>
      <dsp:txXfrm>
        <a:off x="4245656" y="1823556"/>
        <a:ext cx="636390" cy="636394"/>
      </dsp:txXfrm>
    </dsp:sp>
    <dsp:sp modelId="{8FCCEFE9-780C-4909-A85E-E25B2535AA3B}">
      <dsp:nvSpPr>
        <dsp:cNvPr id="0" name=""/>
        <dsp:cNvSpPr/>
      </dsp:nvSpPr>
      <dsp:spPr>
        <a:xfrm>
          <a:off x="1370007" y="420592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3079876" y="2199295"/>
              </a:moveTo>
              <a:arcTo wR="1598531" hR="1598531" stAng="1324510" swAng="840202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0430E-5F68-4525-90CA-CF2BD54E8003}">
      <dsp:nvSpPr>
        <dsp:cNvPr id="0" name=""/>
        <dsp:cNvSpPr/>
      </dsp:nvSpPr>
      <dsp:spPr>
        <a:xfrm>
          <a:off x="926755" y="1581335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</a:p>
      </dsp:txBody>
      <dsp:txXfrm>
        <a:off x="1058556" y="1713137"/>
        <a:ext cx="636390" cy="636394"/>
      </dsp:txXfrm>
    </dsp:sp>
    <dsp:sp modelId="{C52D3A82-0DAE-42D0-9E41-949D3C04FF9F}">
      <dsp:nvSpPr>
        <dsp:cNvPr id="0" name=""/>
        <dsp:cNvSpPr/>
      </dsp:nvSpPr>
      <dsp:spPr>
        <a:xfrm>
          <a:off x="1370947" y="443128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76904" y="1108679"/>
              </a:moveTo>
              <a:arcTo wR="1598531" hR="1598531" stAng="11870684" swAng="890417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D06-CB7E-4102-B36F-862E7653A15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LED Communication Network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748DAAC-5D6D-0E4D-89BA-23247E0A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23" y="959756"/>
            <a:ext cx="6677025" cy="529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D6F813-2ECA-5247-84B7-EE52EB340F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68" y="5564551"/>
            <a:ext cx="2296160" cy="667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83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5423" y="303431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LED Tech Specs: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040873-76C7-9A4D-8FDD-BAB9FF04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88086"/>
              </p:ext>
            </p:extLst>
          </p:nvPr>
        </p:nvGraphicFramePr>
        <p:xfrm>
          <a:off x="324871" y="1120681"/>
          <a:ext cx="8500630" cy="48824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4385">
                  <a:extLst>
                    <a:ext uri="{9D8B030D-6E8A-4147-A177-3AD203B41FA5}">
                      <a16:colId xmlns:a16="http://schemas.microsoft.com/office/drawing/2014/main" val="1782040097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3759489908"/>
                    </a:ext>
                  </a:extLst>
                </a:gridCol>
                <a:gridCol w="2750345">
                  <a:extLst>
                    <a:ext uri="{9D8B030D-6E8A-4147-A177-3AD203B41FA5}">
                      <a16:colId xmlns:a16="http://schemas.microsoft.com/office/drawing/2014/main" val="1385973187"/>
                    </a:ext>
                  </a:extLst>
                </a:gridCol>
                <a:gridCol w="2092758">
                  <a:extLst>
                    <a:ext uri="{9D8B030D-6E8A-4147-A177-3AD203B41FA5}">
                      <a16:colId xmlns:a16="http://schemas.microsoft.com/office/drawing/2014/main" val="167636582"/>
                    </a:ext>
                  </a:extLst>
                </a:gridCol>
              </a:tblGrid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S. NO.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Artefact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Configuration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47256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Model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FS 10/12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10-12mm Pixel Pitch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770393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Physical Density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10-12k dot/m2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448983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LED Config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1R1G1B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SMD3535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842485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Module Size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320x160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32x16 pixels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3722049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Drive Mode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1/4 Constant Current Drive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445132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Viewing Angle (</a:t>
                      </a:r>
                      <a:r>
                        <a:rPr lang="en-IN" sz="1400" u="none" strike="noStrike" dirty="0" err="1">
                          <a:effectLst/>
                        </a:rPr>
                        <a:t>Deg</a:t>
                      </a:r>
                      <a:r>
                        <a:rPr lang="en-IN" sz="1400" u="none" strike="noStrike" dirty="0">
                          <a:effectLst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H140/V140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Brightness 5500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5029501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Grey Scale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 bits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Refresh rate 1920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09993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Cabinet Resolution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96x96 Pixels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Weight 50 KG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478118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Power Consumption (W/m2)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Max: 750 / </a:t>
                      </a:r>
                      <a:r>
                        <a:rPr lang="en-IN" sz="1400" u="none" strike="noStrike" dirty="0" err="1">
                          <a:effectLst/>
                        </a:rPr>
                        <a:t>AvG</a:t>
                      </a:r>
                      <a:r>
                        <a:rPr lang="en-IN" sz="1400" u="none" strike="noStrike" dirty="0">
                          <a:effectLst/>
                        </a:rPr>
                        <a:t> : 250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83255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Cabinet Material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Iron / Aluminium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Color</a:t>
                      </a:r>
                      <a:r>
                        <a:rPr lang="en-IN" sz="1400" u="none" strike="noStrike" dirty="0">
                          <a:effectLst/>
                        </a:rPr>
                        <a:t> &gt;16.7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67626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Input Voltage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110-220V AC (+/- 10%)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IP65 Protection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72510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Refresh 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60HZ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6290328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Humidity Support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10-95%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Temp: -30 to +60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963620"/>
                  </a:ext>
                </a:extLst>
              </a:tr>
              <a:tr h="344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Certificates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CCC, CE, R0HS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6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2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Project Plan &amp; Duration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" y="955490"/>
            <a:ext cx="8888407" cy="53162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081" y="5130134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114" y="5391386"/>
            <a:ext cx="386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Approval and Commencement</a:t>
            </a:r>
          </a:p>
          <a:p>
            <a:r>
              <a:rPr lang="en-US" dirty="0"/>
              <a:t>Q1 2022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68" y="1015337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114" y="1131449"/>
            <a:ext cx="395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3</a:t>
            </a:r>
            <a:r>
              <a:rPr lang="en-US" dirty="0"/>
              <a:t>: 3 months</a:t>
            </a:r>
          </a:p>
          <a:p>
            <a:r>
              <a:rPr lang="en-US" dirty="0"/>
              <a:t>POD installation on final 8 locations</a:t>
            </a:r>
          </a:p>
          <a:p>
            <a:r>
              <a:rPr lang="en-US" dirty="0"/>
              <a:t>Beta Testing &amp; Handover – Q4 2022</a:t>
            </a:r>
          </a:p>
          <a:p>
            <a:r>
              <a:rPr lang="en-US" dirty="0"/>
              <a:t>AMC commencement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26" y="253207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053" y="2662708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2</a:t>
            </a:r>
            <a:r>
              <a:rPr lang="en-US" dirty="0"/>
              <a:t>: 3 months</a:t>
            </a:r>
          </a:p>
          <a:p>
            <a:r>
              <a:rPr lang="en-US" dirty="0"/>
              <a:t>POD installation at 6 locations</a:t>
            </a:r>
          </a:p>
          <a:p>
            <a:r>
              <a:rPr lang="en-US" dirty="0"/>
              <a:t>Beta Testing – Q3 2022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826" y="391818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863" y="4164933"/>
            <a:ext cx="327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1</a:t>
            </a:r>
            <a:r>
              <a:rPr lang="en-US" dirty="0"/>
              <a:t>: 3 months</a:t>
            </a:r>
          </a:p>
          <a:p>
            <a:r>
              <a:rPr lang="en-US" dirty="0"/>
              <a:t>POD installation at 3 locations</a:t>
            </a:r>
          </a:p>
          <a:p>
            <a:r>
              <a:rPr lang="en-US" dirty="0"/>
              <a:t>Beta Testing – Q2 2022</a:t>
            </a:r>
          </a:p>
        </p:txBody>
      </p:sp>
    </p:spTree>
    <p:extLst>
      <p:ext uri="{BB962C8B-B14F-4D97-AF65-F5344CB8AC3E}">
        <p14:creationId xmlns:p14="http://schemas.microsoft.com/office/powerpoint/2010/main" val="415714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MoHFW Support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432" y="1429719"/>
            <a:ext cx="9022568" cy="205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8" lvl="3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defRPr/>
            </a:pPr>
            <a:r>
              <a:rPr lang="en-US" dirty="0"/>
              <a:t>To accelerate implementation of this program, a support model is also requested MoHFW, as: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POD installation space at all 17 college hospitals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20KVA electricity supply line (to be paid for &amp; maintained by project team)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POD &amp; electricity line access to AMC contract vendor for maintenance purposes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Lease term of 9 years</a:t>
            </a:r>
          </a:p>
        </p:txBody>
      </p:sp>
    </p:spTree>
    <p:extLst>
      <p:ext uri="{BB962C8B-B14F-4D97-AF65-F5344CB8AC3E}">
        <p14:creationId xmlns:p14="http://schemas.microsoft.com/office/powerpoint/2010/main" val="264222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Q &amp;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0" y="1274011"/>
            <a:ext cx="8235313" cy="4643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09D91-1447-BE48-BDD2-782EFED1F8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60" y="5450005"/>
            <a:ext cx="2296160" cy="667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33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4877" y="290241"/>
            <a:ext cx="8838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Introduction – Pentagon Automation Concepts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73" y="1057089"/>
            <a:ext cx="8569086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IN" dirty="0"/>
              <a:t>Pentagon Automation Concepts specialize in the installation, maintenance and servicing a wide range of signage, security &amp; automation systems, having major experience in communication &amp; security landscape.</a:t>
            </a:r>
            <a:endParaRPr lang="en-US" dirty="0"/>
          </a:p>
          <a:p>
            <a:pPr marL="46038" lvl="3" defTabSz="969963" eaLnBrk="0" hangingPunct="0">
              <a:spcBef>
                <a:spcPct val="20000"/>
              </a:spcBef>
              <a:buSzPct val="125000"/>
              <a:defRPr/>
            </a:pPr>
            <a:endParaRPr lang="en-US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Currently there are 17 District hospitals with 100+ beds and resident colleges, where there is a need to install a mass communication media for general public information on the facilities &amp; services offered by the hospital &amp; college together.</a:t>
            </a:r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endParaRPr lang="en-US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We aim to implement a network of LED screens across all the hospitals to benefit the 5000+ daily visitors, who arrive at each of these facilities.</a:t>
            </a:r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endParaRPr lang="en-US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Along with providing latest information for all visitors of the facility, the LED network will also assist as a revenue generation platform.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755FD-7C33-4C4B-99CB-7093B37384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27" y="5588271"/>
            <a:ext cx="2296160" cy="667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3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Executive 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73" y="1057089"/>
            <a:ext cx="8569086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The objective of this presentation is to propose building a state-wide infrastructure of mass communication, provisioned via network of LED-wall based point of displays (POD), installed across Maharashtra government hospitals with resident medical colleges.</a:t>
            </a:r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Through the course of this presentation, we aspire to demonstrate how the best in class &amp; multi-purpose visual media displays would provide a variety of flexible benefits to the Ministry of Public Health, Maharashtra.</a:t>
            </a:r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We are experienced in communication programs with proficiency in brand planning, creative development, media &amp; even planning and digital integration.</a:t>
            </a:r>
          </a:p>
          <a:p>
            <a:endParaRPr lang="en-US" dirty="0"/>
          </a:p>
          <a:p>
            <a:pPr marL="46038" lvl="3" defTabSz="969963" eaLnBrk="0" hangingPunct="0">
              <a:spcBef>
                <a:spcPct val="20000"/>
              </a:spcBef>
              <a:buSzPct val="125000"/>
              <a:defRPr/>
            </a:pPr>
            <a:endParaRPr lang="en-US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Through the course of this presentation, we aspire to demonstrate how the best in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4" y="4148133"/>
            <a:ext cx="8753475" cy="2533650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ECB7150-C099-F544-893B-E3B31656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89" y="3858207"/>
            <a:ext cx="1840715" cy="14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8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Body of 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5221" y="1092755"/>
            <a:ext cx="6081486" cy="23928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/>
                </a:solidFill>
              </a:rPr>
              <a:t>Installation of 18x12ft LED Point of Displays (POD) at district hospital with resident medical colleges.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/>
                </a:solidFill>
              </a:rPr>
              <a:t>All existing 17 hospitals with resident colleges to be equipped with the PODs, with additional flexibility to promptly install screens on other or new hospitals too.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/>
                </a:solidFill>
              </a:rPr>
              <a:t>This concept is seamlessly extensible to urban corporate &amp; commercial promotion infrastructure setup &amp; management too.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76285" y="3918477"/>
            <a:ext cx="6364514" cy="20537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POD will be designed to play video streams, motion pictures, still images &amp; scrolling text and will be installed on top of  18-20 feet high platform, for clear visibility </a:t>
            </a:r>
            <a:r>
              <a:rPr lang="en-US" sz="1600" dirty="0" err="1">
                <a:solidFill>
                  <a:schemeClr val="tx1"/>
                </a:solidFill>
              </a:rPr>
              <a:t>upto</a:t>
            </a:r>
            <a:r>
              <a:rPr lang="en-US" sz="1600" dirty="0">
                <a:solidFill>
                  <a:schemeClr val="tx1"/>
                </a:solidFill>
              </a:rPr>
              <a:t> 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All PODs will be centrally managed from a control room, with recovery systems for business continuity during any unplanned outages.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429719"/>
            <a:ext cx="1911367" cy="148413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D8FABAEB-7AB0-5F4F-BB6B-ADBA8A30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8" y="4013697"/>
            <a:ext cx="2247275" cy="171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Details of Hardware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872" y="1206251"/>
            <a:ext cx="8490516" cy="271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700" dirty="0"/>
              <a:t>Bigger column diameter - 200 mm,  Smaller column diameter - 150 mm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Both columns will be connected by flanges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Final column will be mounted on concrete base by anchor bolts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Column will be supported by two C-channel from opposite sides to cater for wind load</a:t>
            </a:r>
          </a:p>
          <a:p>
            <a:pPr marL="268288" lvl="3" indent="-222250" algn="just" defTabSz="969963" eaLnBrk="0" hangingPunct="0">
              <a:spcBef>
                <a:spcPts val="300"/>
              </a:spcBef>
              <a:spcAft>
                <a:spcPts val="300"/>
              </a:spcAft>
              <a:buSzPct val="125000"/>
              <a:buBlip>
                <a:blip r:embed="rId2"/>
              </a:buBlip>
            </a:pPr>
            <a:r>
              <a:rPr lang="en-US" sz="1700" dirty="0"/>
              <a:t>C- channel frame will be mounted on top of column to support digital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3 column supports are required for 12ft x 18ft advertising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Oil &amp; Radium painted surface finish (All seasons + night vision + lifespan 10 years)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6147" y="4172874"/>
          <a:ext cx="7119110" cy="18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r>
                        <a:rPr lang="en-US" sz="1600" dirty="0"/>
                        <a:t>Artefact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dirty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fr-FR" sz="1600"/>
                        <a:t>Phase 1 implementation (150 locations)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 100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1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Installation of Hardware and Software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821" y="1063952"/>
            <a:ext cx="8490516" cy="48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LED Grid display will be integrated with a controller which will be attached to a processor which will run the software for the content of desired choice.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Processor will have a internet connectivity which will upload the content to the desired location, content will be software driven.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Software will have the ability to change the content from the control room. It will have flexibility to dynamically display the content automatically, during required timings.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Content will be designed in such a way that the commuter will be able to view it from a distance of about 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Power backup can be provided by diesel generator &amp; surpassed with UPS of correct wattage.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Bespoke software to run on all standalone systems powered through a powerful quad core processor to play media.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Software WILL be remotely operated on for individual machines or mobile applications and will be broadcasted to all PODs across India through internet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82335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End to End Infrastructure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5" y="1038813"/>
            <a:ext cx="1519517" cy="1508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65" y="2890015"/>
            <a:ext cx="792279" cy="7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404" y="2824094"/>
            <a:ext cx="1263415" cy="845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015" y="2862454"/>
            <a:ext cx="1906425" cy="826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55" y="2397971"/>
            <a:ext cx="319444" cy="53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16" y="3387770"/>
            <a:ext cx="761722" cy="1069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59" y="4709340"/>
            <a:ext cx="1314835" cy="90394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151529" y="1756686"/>
            <a:ext cx="0" cy="340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528538" y="5161314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528538" y="2665371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28538" y="3919843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09" y="1196889"/>
            <a:ext cx="1434224" cy="107889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1528538" y="1756686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51529" y="3302620"/>
            <a:ext cx="643163" cy="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356469" y="3278118"/>
            <a:ext cx="1095797" cy="5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91088" y="3252212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3" idx="0"/>
          </p:cNvCxnSpPr>
          <p:nvPr/>
        </p:nvCxnSpPr>
        <p:spPr>
          <a:xfrm>
            <a:off x="7631204" y="2547424"/>
            <a:ext cx="1" cy="34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3978" y="4585850"/>
            <a:ext cx="2133600" cy="153352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5880100" y="5567714"/>
            <a:ext cx="2510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50492" y="1756686"/>
            <a:ext cx="40342" cy="381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72638" y="1325430"/>
            <a:ext cx="6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18679" y="576042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Distribution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35065" y="3733718"/>
            <a:ext cx="95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Sending</a:t>
            </a:r>
          </a:p>
          <a:p>
            <a:r>
              <a:rPr lang="en-US" sz="1400" dirty="0"/>
              <a:t>Card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2722" y="3733718"/>
            <a:ext cx="90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Receiving</a:t>
            </a:r>
          </a:p>
          <a:p>
            <a:r>
              <a:rPr lang="en-US" sz="1400" dirty="0"/>
              <a:t>Card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94692" y="375132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Video Processor &amp;</a:t>
            </a:r>
          </a:p>
          <a:p>
            <a:r>
              <a:rPr lang="en-US" sz="1400" dirty="0"/>
              <a:t>Application Software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044" y="5776899"/>
            <a:ext cx="138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System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8D4C80-EA8B-C74B-94B2-7AB605FD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20" y="1008613"/>
            <a:ext cx="1539111" cy="98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Value Proposition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77274869"/>
              </p:ext>
            </p:extLst>
          </p:nvPr>
        </p:nvGraphicFramePr>
        <p:xfrm>
          <a:off x="1270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400" y="1685513"/>
            <a:ext cx="1116000" cy="8772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3200" y="1633175"/>
            <a:ext cx="945800" cy="93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6535" y="4446457"/>
            <a:ext cx="940861" cy="86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594" y="4326221"/>
            <a:ext cx="903126" cy="100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995" y="1037172"/>
            <a:ext cx="262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Mass communication</a:t>
            </a:r>
          </a:p>
          <a:p>
            <a:r>
              <a:rPr lang="en-US" sz="1200" dirty="0"/>
              <a:t>Instrument, with daily reach to over 85000 visitors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3297" y="3967415"/>
            <a:ext cx="3008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10% time allotment to MoHFW </a:t>
            </a:r>
            <a:r>
              <a:rPr lang="en-US" b="1" dirty="0"/>
              <a:t> </a:t>
            </a:r>
            <a:r>
              <a:rPr lang="en-US" sz="1200" dirty="0"/>
              <a:t>of the transmission time for dedicated broadcast on facilities, status, availability, natural disaster, pandemic information etc.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81615" y="5290677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Immediate broadcast </a:t>
            </a:r>
          </a:p>
          <a:p>
            <a:r>
              <a:rPr lang="en-US" sz="1200" dirty="0"/>
              <a:t>of message across media channels like video, image, text etc.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064" y="3890777"/>
            <a:ext cx="279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Location specific broadcast</a:t>
            </a:r>
          </a:p>
          <a:p>
            <a:r>
              <a:rPr lang="en-US" sz="1200" dirty="0"/>
              <a:t>allowing most relevant communication to reach local residents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6972" y="2505675"/>
            <a:ext cx="2278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Broadcast in local language, </a:t>
            </a:r>
            <a:r>
              <a:rPr lang="en-US" sz="1200" dirty="0"/>
              <a:t>allowing communication to reach wide range of audience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9275" y="2394085"/>
            <a:ext cx="332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Emergency communications </a:t>
            </a:r>
          </a:p>
          <a:p>
            <a:r>
              <a:rPr lang="en-US" sz="1200" dirty="0"/>
              <a:t>can be displayed for public awareness in extreme incidents like natural disaster, fire, pandemic etc.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3400" y="264080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Value added features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EA08605-0250-3146-9062-BB801892B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21" y="1081620"/>
            <a:ext cx="8651651" cy="5013906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The idea behind the installation of the large screen at at every college hospital will to be to create a visual awareness for the visitors in different facets of life and allow us many opportunities 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Government advertisements &amp; campaigns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Hospital facilities &amp; department locations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Dedicated support to MoHFW communications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Safety standards &amp; PPE SOPs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Public messages &amp; crisis communications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Sponsored advertisements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Various aspects of safety &amp; precautions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Health tips &amp; locality information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Expedited information sharing &amp; disaster communications e.g., pandemic, critical services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Software will be bespoke and smartly designed to centrally manage media content to be broadcasted on pan-India screens &amp; monitored from same central 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All changes will be centrally managed &amp; communicated remotely via the hub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61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1160</Words>
  <Application>Microsoft Macintosh PowerPoint</Application>
  <PresentationFormat>On-screen Show (4:3)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Alok Sambuddha</cp:lastModifiedBy>
  <cp:revision>36</cp:revision>
  <dcterms:created xsi:type="dcterms:W3CDTF">2019-12-23T11:27:02Z</dcterms:created>
  <dcterms:modified xsi:type="dcterms:W3CDTF">2021-10-12T14:20:15Z</dcterms:modified>
</cp:coreProperties>
</file>