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2" r:id="rId1"/>
  </p:sldMasterIdLst>
  <p:notesMasterIdLst>
    <p:notesMasterId r:id="rId17"/>
  </p:notesMasterIdLst>
  <p:sldIdLst>
    <p:sldId id="260" r:id="rId2"/>
    <p:sldId id="282" r:id="rId3"/>
    <p:sldId id="283" r:id="rId4"/>
    <p:sldId id="285" r:id="rId5"/>
    <p:sldId id="325" r:id="rId6"/>
    <p:sldId id="330" r:id="rId7"/>
    <p:sldId id="277" r:id="rId8"/>
    <p:sldId id="321" r:id="rId9"/>
    <p:sldId id="331" r:id="rId10"/>
    <p:sldId id="305" r:id="rId11"/>
    <p:sldId id="323" r:id="rId12"/>
    <p:sldId id="311" r:id="rId13"/>
    <p:sldId id="328" r:id="rId14"/>
    <p:sldId id="332"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ok Sambuddha" initials="AS" lastIdx="2" clrIdx="0">
    <p:extLst>
      <p:ext uri="{19B8F6BF-5375-455C-9EA6-DF929625EA0E}">
        <p15:presenceInfo xmlns:p15="http://schemas.microsoft.com/office/powerpoint/2012/main" userId="S::alok.sambuddha1@aexp.com::d88f7542-2bc4-4ac8-b320-9b35e471aa7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937F"/>
    <a:srgbClr val="0D4753"/>
    <a:srgbClr val="C01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774" autoAdjust="0"/>
    <p:restoredTop sz="94434" autoAdjust="0"/>
  </p:normalViewPr>
  <p:slideViewPr>
    <p:cSldViewPr snapToGrid="0">
      <p:cViewPr varScale="1">
        <p:scale>
          <a:sx n="82" d="100"/>
          <a:sy n="82" d="100"/>
        </p:scale>
        <p:origin x="1051" y="7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3E395D-62CB-447E-BD08-11E805417D0B}" type="datetimeFigureOut">
              <a:rPr lang="en-US" smtClean="0"/>
              <a:t>5/30/2022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0ECDC2-5A63-49D5-BC07-7C0B0C0E827B}" type="slidenum">
              <a:rPr lang="en-US" smtClean="0"/>
              <a:t>‹#›</a:t>
            </a:fld>
            <a:endParaRPr lang="en-US" dirty="0"/>
          </a:p>
        </p:txBody>
      </p:sp>
    </p:spTree>
    <p:extLst>
      <p:ext uri="{BB962C8B-B14F-4D97-AF65-F5344CB8AC3E}">
        <p14:creationId xmlns:p14="http://schemas.microsoft.com/office/powerpoint/2010/main" val="3311847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70ECDC2-5A63-49D5-BC07-7C0B0C0E827B}" type="slidenum">
              <a:rPr lang="en-US" smtClean="0"/>
              <a:t>1</a:t>
            </a:fld>
            <a:endParaRPr lang="en-US" dirty="0"/>
          </a:p>
        </p:txBody>
      </p:sp>
    </p:spTree>
    <p:extLst>
      <p:ext uri="{BB962C8B-B14F-4D97-AF65-F5344CB8AC3E}">
        <p14:creationId xmlns:p14="http://schemas.microsoft.com/office/powerpoint/2010/main" val="1122016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0ECDC2-5A63-49D5-BC07-7C0B0C0E827B}" type="slidenum">
              <a:rPr lang="en-US" smtClean="0"/>
              <a:t>10</a:t>
            </a:fld>
            <a:endParaRPr lang="en-US" dirty="0"/>
          </a:p>
        </p:txBody>
      </p:sp>
    </p:spTree>
    <p:extLst>
      <p:ext uri="{BB962C8B-B14F-4D97-AF65-F5344CB8AC3E}">
        <p14:creationId xmlns:p14="http://schemas.microsoft.com/office/powerpoint/2010/main" val="16509406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0ECDC2-5A63-49D5-BC07-7C0B0C0E827B}" type="slidenum">
              <a:rPr lang="en-US" smtClean="0"/>
              <a:t>11</a:t>
            </a:fld>
            <a:endParaRPr lang="en-US" dirty="0"/>
          </a:p>
        </p:txBody>
      </p:sp>
    </p:spTree>
    <p:extLst>
      <p:ext uri="{BB962C8B-B14F-4D97-AF65-F5344CB8AC3E}">
        <p14:creationId xmlns:p14="http://schemas.microsoft.com/office/powerpoint/2010/main" val="9846255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0ECDC2-5A63-49D5-BC07-7C0B0C0E827B}" type="slidenum">
              <a:rPr lang="en-US" smtClean="0"/>
              <a:t>12</a:t>
            </a:fld>
            <a:endParaRPr lang="en-US" dirty="0"/>
          </a:p>
        </p:txBody>
      </p:sp>
    </p:spTree>
    <p:extLst>
      <p:ext uri="{BB962C8B-B14F-4D97-AF65-F5344CB8AC3E}">
        <p14:creationId xmlns:p14="http://schemas.microsoft.com/office/powerpoint/2010/main" val="1037256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0ECDC2-5A63-49D5-BC07-7C0B0C0E827B}" type="slidenum">
              <a:rPr lang="en-US" smtClean="0"/>
              <a:t>2</a:t>
            </a:fld>
            <a:endParaRPr lang="en-US" dirty="0"/>
          </a:p>
        </p:txBody>
      </p:sp>
    </p:spTree>
    <p:extLst>
      <p:ext uri="{BB962C8B-B14F-4D97-AF65-F5344CB8AC3E}">
        <p14:creationId xmlns:p14="http://schemas.microsoft.com/office/powerpoint/2010/main" val="537131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0ECDC2-5A63-49D5-BC07-7C0B0C0E827B}" type="slidenum">
              <a:rPr lang="en-US" smtClean="0"/>
              <a:t>3</a:t>
            </a:fld>
            <a:endParaRPr lang="en-US" dirty="0"/>
          </a:p>
        </p:txBody>
      </p:sp>
    </p:spTree>
    <p:extLst>
      <p:ext uri="{BB962C8B-B14F-4D97-AF65-F5344CB8AC3E}">
        <p14:creationId xmlns:p14="http://schemas.microsoft.com/office/powerpoint/2010/main" val="2507769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0ECDC2-5A63-49D5-BC07-7C0B0C0E827B}" type="slidenum">
              <a:rPr lang="en-US" smtClean="0"/>
              <a:t>4</a:t>
            </a:fld>
            <a:endParaRPr lang="en-US" dirty="0"/>
          </a:p>
        </p:txBody>
      </p:sp>
    </p:spTree>
    <p:extLst>
      <p:ext uri="{BB962C8B-B14F-4D97-AF65-F5344CB8AC3E}">
        <p14:creationId xmlns:p14="http://schemas.microsoft.com/office/powerpoint/2010/main" val="16609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0ECDC2-5A63-49D5-BC07-7C0B0C0E827B}" type="slidenum">
              <a:rPr lang="en-US" smtClean="0"/>
              <a:t>5</a:t>
            </a:fld>
            <a:endParaRPr lang="en-US" dirty="0"/>
          </a:p>
        </p:txBody>
      </p:sp>
    </p:spTree>
    <p:extLst>
      <p:ext uri="{BB962C8B-B14F-4D97-AF65-F5344CB8AC3E}">
        <p14:creationId xmlns:p14="http://schemas.microsoft.com/office/powerpoint/2010/main" val="3231384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0ECDC2-5A63-49D5-BC07-7C0B0C0E827B}" type="slidenum">
              <a:rPr lang="en-US" smtClean="0"/>
              <a:t>6</a:t>
            </a:fld>
            <a:endParaRPr lang="en-US" dirty="0"/>
          </a:p>
        </p:txBody>
      </p:sp>
    </p:spTree>
    <p:extLst>
      <p:ext uri="{BB962C8B-B14F-4D97-AF65-F5344CB8AC3E}">
        <p14:creationId xmlns:p14="http://schemas.microsoft.com/office/powerpoint/2010/main" val="27014298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0ECDC2-5A63-49D5-BC07-7C0B0C0E827B}" type="slidenum">
              <a:rPr lang="en-US" smtClean="0"/>
              <a:t>7</a:t>
            </a:fld>
            <a:endParaRPr lang="en-US" dirty="0"/>
          </a:p>
        </p:txBody>
      </p:sp>
    </p:spTree>
    <p:extLst>
      <p:ext uri="{BB962C8B-B14F-4D97-AF65-F5344CB8AC3E}">
        <p14:creationId xmlns:p14="http://schemas.microsoft.com/office/powerpoint/2010/main" val="9846255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0ECDC2-5A63-49D5-BC07-7C0B0C0E827B}" type="slidenum">
              <a:rPr lang="en-US" smtClean="0"/>
              <a:t>8</a:t>
            </a:fld>
            <a:endParaRPr lang="en-US" dirty="0"/>
          </a:p>
        </p:txBody>
      </p:sp>
    </p:spTree>
    <p:extLst>
      <p:ext uri="{BB962C8B-B14F-4D97-AF65-F5344CB8AC3E}">
        <p14:creationId xmlns:p14="http://schemas.microsoft.com/office/powerpoint/2010/main" val="2896776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0ECDC2-5A63-49D5-BC07-7C0B0C0E827B}" type="slidenum">
              <a:rPr lang="en-US" smtClean="0"/>
              <a:t>9</a:t>
            </a:fld>
            <a:endParaRPr lang="en-US" dirty="0"/>
          </a:p>
        </p:txBody>
      </p:sp>
    </p:spTree>
    <p:extLst>
      <p:ext uri="{BB962C8B-B14F-4D97-AF65-F5344CB8AC3E}">
        <p14:creationId xmlns:p14="http://schemas.microsoft.com/office/powerpoint/2010/main" val="64764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B323900-E07F-4BA6-B3F2-2164D0E6C850}" type="datetime1">
              <a:rPr lang="en-US" smtClean="0"/>
              <a:t>5/30/2022</a:t>
            </a:fld>
            <a:endParaRPr lang="en-US" dirty="0"/>
          </a:p>
        </p:txBody>
      </p:sp>
      <p:sp>
        <p:nvSpPr>
          <p:cNvPr id="5" name="Footer Placeholder 4"/>
          <p:cNvSpPr>
            <a:spLocks noGrp="1"/>
          </p:cNvSpPr>
          <p:nvPr>
            <p:ph type="ftr" sz="quarter" idx="11"/>
          </p:nvPr>
        </p:nvSpPr>
        <p:spPr/>
        <p:txBody>
          <a:bodyPr/>
          <a:lstStyle/>
          <a:p>
            <a:r>
              <a:rPr lang="en-US"/>
              <a:t>Confidential and Proprietary. Copyright (c) by TrueVibez 2020</a:t>
            </a:r>
            <a:endParaRPr lang="en-US" dirty="0"/>
          </a:p>
        </p:txBody>
      </p:sp>
      <p:sp>
        <p:nvSpPr>
          <p:cNvPr id="6" name="Slide Number Placeholder 5"/>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4076099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BBEB76-CFEC-42A3-A460-F73A45093F28}" type="datetime1">
              <a:rPr lang="en-US" smtClean="0"/>
              <a:t>5/30/2022</a:t>
            </a:fld>
            <a:endParaRPr lang="en-US" dirty="0"/>
          </a:p>
        </p:txBody>
      </p:sp>
      <p:sp>
        <p:nvSpPr>
          <p:cNvPr id="5" name="Footer Placeholder 4"/>
          <p:cNvSpPr>
            <a:spLocks noGrp="1"/>
          </p:cNvSpPr>
          <p:nvPr>
            <p:ph type="ftr" sz="quarter" idx="11"/>
          </p:nvPr>
        </p:nvSpPr>
        <p:spPr/>
        <p:txBody>
          <a:bodyPr/>
          <a:lstStyle/>
          <a:p>
            <a:r>
              <a:rPr lang="en-US"/>
              <a:t>Confidential and Proprietary. Copyright (c) by TrueVibez 2020</a:t>
            </a:r>
            <a:endParaRPr lang="en-US" dirty="0"/>
          </a:p>
        </p:txBody>
      </p:sp>
      <p:sp>
        <p:nvSpPr>
          <p:cNvPr id="6" name="Slide Number Placeholder 5"/>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2788579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91711C0-01FE-4C70-97DC-08C5C1E7C2D5}" type="datetime1">
              <a:rPr lang="en-US" smtClean="0"/>
              <a:t>5/30/2022</a:t>
            </a:fld>
            <a:endParaRPr lang="en-US" dirty="0"/>
          </a:p>
        </p:txBody>
      </p:sp>
      <p:sp>
        <p:nvSpPr>
          <p:cNvPr id="5" name="Footer Placeholder 4"/>
          <p:cNvSpPr>
            <a:spLocks noGrp="1"/>
          </p:cNvSpPr>
          <p:nvPr>
            <p:ph type="ftr" sz="quarter" idx="11"/>
          </p:nvPr>
        </p:nvSpPr>
        <p:spPr/>
        <p:txBody>
          <a:bodyPr/>
          <a:lstStyle/>
          <a:p>
            <a:r>
              <a:rPr lang="en-US"/>
              <a:t>Confidential and Proprietary. Copyright (c) by TrueVibez 2020</a:t>
            </a:r>
            <a:endParaRPr lang="en-US" dirty="0"/>
          </a:p>
        </p:txBody>
      </p:sp>
      <p:sp>
        <p:nvSpPr>
          <p:cNvPr id="6" name="Slide Number Placeholder 5"/>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3293709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056598-DE4C-4537-85AF-5CE39C6D3E6A}" type="datetime1">
              <a:rPr lang="en-US" smtClean="0"/>
              <a:t>5/30/2022</a:t>
            </a:fld>
            <a:endParaRPr lang="en-US" dirty="0"/>
          </a:p>
        </p:txBody>
      </p:sp>
      <p:sp>
        <p:nvSpPr>
          <p:cNvPr id="5" name="Footer Placeholder 4"/>
          <p:cNvSpPr>
            <a:spLocks noGrp="1"/>
          </p:cNvSpPr>
          <p:nvPr>
            <p:ph type="ftr" sz="quarter" idx="11"/>
          </p:nvPr>
        </p:nvSpPr>
        <p:spPr/>
        <p:txBody>
          <a:bodyPr/>
          <a:lstStyle/>
          <a:p>
            <a:r>
              <a:rPr lang="en-US"/>
              <a:t>Confidential and Proprietary. Copyright (c) by TrueVibez 2020</a:t>
            </a:r>
            <a:endParaRPr lang="en-US" dirty="0"/>
          </a:p>
        </p:txBody>
      </p:sp>
      <p:sp>
        <p:nvSpPr>
          <p:cNvPr id="6" name="Slide Number Placeholder 5"/>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428332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BCB4B8-6403-494D-8936-6DA195B26D10}" type="datetime1">
              <a:rPr lang="en-US" smtClean="0"/>
              <a:t>5/30/2022</a:t>
            </a:fld>
            <a:endParaRPr lang="en-US" dirty="0"/>
          </a:p>
        </p:txBody>
      </p:sp>
      <p:sp>
        <p:nvSpPr>
          <p:cNvPr id="5" name="Footer Placeholder 4"/>
          <p:cNvSpPr>
            <a:spLocks noGrp="1"/>
          </p:cNvSpPr>
          <p:nvPr>
            <p:ph type="ftr" sz="quarter" idx="11"/>
          </p:nvPr>
        </p:nvSpPr>
        <p:spPr/>
        <p:txBody>
          <a:bodyPr/>
          <a:lstStyle/>
          <a:p>
            <a:r>
              <a:rPr lang="en-US"/>
              <a:t>Confidential and Proprietary. Copyright (c) by TrueVibez 2020</a:t>
            </a:r>
            <a:endParaRPr lang="en-US" dirty="0"/>
          </a:p>
        </p:txBody>
      </p:sp>
      <p:sp>
        <p:nvSpPr>
          <p:cNvPr id="6" name="Slide Number Placeholder 5"/>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2852735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1F6B00A-284E-41B7-99F9-AC5DF27011A5}" type="datetime1">
              <a:rPr lang="en-US" smtClean="0"/>
              <a:t>5/30/2022</a:t>
            </a:fld>
            <a:endParaRPr lang="en-US" dirty="0"/>
          </a:p>
        </p:txBody>
      </p:sp>
      <p:sp>
        <p:nvSpPr>
          <p:cNvPr id="6" name="Footer Placeholder 5"/>
          <p:cNvSpPr>
            <a:spLocks noGrp="1"/>
          </p:cNvSpPr>
          <p:nvPr>
            <p:ph type="ftr" sz="quarter" idx="11"/>
          </p:nvPr>
        </p:nvSpPr>
        <p:spPr/>
        <p:txBody>
          <a:bodyPr/>
          <a:lstStyle/>
          <a:p>
            <a:r>
              <a:rPr lang="en-US"/>
              <a:t>Confidential and Proprietary. Copyright (c) by TrueVibez 2020</a:t>
            </a:r>
            <a:endParaRPr lang="en-US" dirty="0"/>
          </a:p>
        </p:txBody>
      </p:sp>
      <p:sp>
        <p:nvSpPr>
          <p:cNvPr id="7" name="Slide Number Placeholder 6"/>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4193049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E5CF07-1A13-46D7-9A50-E7A331A8846F}" type="datetime1">
              <a:rPr lang="en-US" smtClean="0"/>
              <a:t>5/30/2022</a:t>
            </a:fld>
            <a:endParaRPr lang="en-US" dirty="0"/>
          </a:p>
        </p:txBody>
      </p:sp>
      <p:sp>
        <p:nvSpPr>
          <p:cNvPr id="8" name="Footer Placeholder 7"/>
          <p:cNvSpPr>
            <a:spLocks noGrp="1"/>
          </p:cNvSpPr>
          <p:nvPr>
            <p:ph type="ftr" sz="quarter" idx="11"/>
          </p:nvPr>
        </p:nvSpPr>
        <p:spPr/>
        <p:txBody>
          <a:bodyPr/>
          <a:lstStyle/>
          <a:p>
            <a:r>
              <a:rPr lang="en-US"/>
              <a:t>Confidential and Proprietary. Copyright (c) by TrueVibez 2020</a:t>
            </a:r>
            <a:endParaRPr lang="en-US" dirty="0"/>
          </a:p>
        </p:txBody>
      </p:sp>
      <p:sp>
        <p:nvSpPr>
          <p:cNvPr id="9" name="Slide Number Placeholder 8"/>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740218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5D65C4-5B4D-444E-A028-BC75FFFA34E1}" type="datetime1">
              <a:rPr lang="en-US" smtClean="0"/>
              <a:t>5/30/2022</a:t>
            </a:fld>
            <a:endParaRPr lang="en-US" dirty="0"/>
          </a:p>
        </p:txBody>
      </p:sp>
      <p:sp>
        <p:nvSpPr>
          <p:cNvPr id="4" name="Footer Placeholder 3"/>
          <p:cNvSpPr>
            <a:spLocks noGrp="1"/>
          </p:cNvSpPr>
          <p:nvPr>
            <p:ph type="ftr" sz="quarter" idx="11"/>
          </p:nvPr>
        </p:nvSpPr>
        <p:spPr/>
        <p:txBody>
          <a:bodyPr/>
          <a:lstStyle/>
          <a:p>
            <a:r>
              <a:rPr lang="en-US"/>
              <a:t>Confidential and Proprietary. Copyright (c) by TrueVibez 2020</a:t>
            </a:r>
            <a:endParaRPr lang="en-US" dirty="0"/>
          </a:p>
        </p:txBody>
      </p:sp>
      <p:sp>
        <p:nvSpPr>
          <p:cNvPr id="5" name="Slide Number Placeholder 4"/>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1426666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61B32B-8452-42F5-8A49-0EAC6B263FB5}" type="datetime1">
              <a:rPr lang="en-US" smtClean="0"/>
              <a:t>5/30/2022</a:t>
            </a:fld>
            <a:endParaRPr lang="en-US" dirty="0"/>
          </a:p>
        </p:txBody>
      </p:sp>
      <p:sp>
        <p:nvSpPr>
          <p:cNvPr id="3" name="Footer Placeholder 2"/>
          <p:cNvSpPr>
            <a:spLocks noGrp="1"/>
          </p:cNvSpPr>
          <p:nvPr>
            <p:ph type="ftr" sz="quarter" idx="11"/>
          </p:nvPr>
        </p:nvSpPr>
        <p:spPr/>
        <p:txBody>
          <a:bodyPr/>
          <a:lstStyle/>
          <a:p>
            <a:r>
              <a:rPr lang="en-US"/>
              <a:t>Confidential and Proprietary. Copyright (c) by TrueVibez 2020</a:t>
            </a:r>
            <a:endParaRPr lang="en-US" dirty="0"/>
          </a:p>
        </p:txBody>
      </p:sp>
      <p:sp>
        <p:nvSpPr>
          <p:cNvPr id="4" name="Slide Number Placeholder 3"/>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507105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DDE974-F603-4D77-91E7-437BD39054A2}" type="datetime1">
              <a:rPr lang="en-US" smtClean="0"/>
              <a:t>5/30/2022</a:t>
            </a:fld>
            <a:endParaRPr lang="en-US" dirty="0"/>
          </a:p>
        </p:txBody>
      </p:sp>
      <p:sp>
        <p:nvSpPr>
          <p:cNvPr id="6" name="Footer Placeholder 5"/>
          <p:cNvSpPr>
            <a:spLocks noGrp="1"/>
          </p:cNvSpPr>
          <p:nvPr>
            <p:ph type="ftr" sz="quarter" idx="11"/>
          </p:nvPr>
        </p:nvSpPr>
        <p:spPr/>
        <p:txBody>
          <a:bodyPr/>
          <a:lstStyle/>
          <a:p>
            <a:r>
              <a:rPr lang="en-US"/>
              <a:t>Confidential and Proprietary. Copyright (c) by TrueVibez 2020</a:t>
            </a:r>
            <a:endParaRPr lang="en-US" dirty="0"/>
          </a:p>
        </p:txBody>
      </p:sp>
      <p:sp>
        <p:nvSpPr>
          <p:cNvPr id="7" name="Slide Number Placeholder 6"/>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106192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6D9F48-0372-4A1C-B4D7-019519F70BD6}" type="datetime1">
              <a:rPr lang="en-US" smtClean="0"/>
              <a:t>5/30/2022</a:t>
            </a:fld>
            <a:endParaRPr lang="en-US" dirty="0"/>
          </a:p>
        </p:txBody>
      </p:sp>
      <p:sp>
        <p:nvSpPr>
          <p:cNvPr id="6" name="Footer Placeholder 5"/>
          <p:cNvSpPr>
            <a:spLocks noGrp="1"/>
          </p:cNvSpPr>
          <p:nvPr>
            <p:ph type="ftr" sz="quarter" idx="11"/>
          </p:nvPr>
        </p:nvSpPr>
        <p:spPr/>
        <p:txBody>
          <a:bodyPr/>
          <a:lstStyle/>
          <a:p>
            <a:r>
              <a:rPr lang="en-US"/>
              <a:t>Confidential and Proprietary. Copyright (c) by TrueVibez 2020</a:t>
            </a:r>
            <a:endParaRPr lang="en-US" dirty="0"/>
          </a:p>
        </p:txBody>
      </p:sp>
      <p:sp>
        <p:nvSpPr>
          <p:cNvPr id="7" name="Slide Number Placeholder 6"/>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844026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6041F9-9405-4496-B014-DB95F40DD5BA}" type="datetime1">
              <a:rPr lang="en-US" smtClean="0"/>
              <a:t>5/30/2022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Confidential and Proprietary. Copyright (c) by TrueVibez 2020</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960F7B-5716-4810-A91D-46252C2EC1F4}" type="slidenum">
              <a:rPr lang="en-US" smtClean="0"/>
              <a:t>‹#›</a:t>
            </a:fld>
            <a:endParaRPr lang="en-US" dirty="0"/>
          </a:p>
        </p:txBody>
      </p:sp>
    </p:spTree>
    <p:extLst>
      <p:ext uri="{BB962C8B-B14F-4D97-AF65-F5344CB8AC3E}">
        <p14:creationId xmlns:p14="http://schemas.microsoft.com/office/powerpoint/2010/main" val="4258739249"/>
      </p:ext>
    </p:extLst>
  </p:cSld>
  <p:clrMap bg1="lt1" tx1="dk1" bg2="lt2" tx2="dk2" accent1="accent1" accent2="accent2" accent3="accent3" accent4="accent4" accent5="accent5" accent6="accent6" hlink="hlink" folHlink="folHlink"/>
  <p:sldLayoutIdLst>
    <p:sldLayoutId id="2147484093" r:id="rId1"/>
    <p:sldLayoutId id="2147484094" r:id="rId2"/>
    <p:sldLayoutId id="2147484095" r:id="rId3"/>
    <p:sldLayoutId id="2147484096" r:id="rId4"/>
    <p:sldLayoutId id="2147484097" r:id="rId5"/>
    <p:sldLayoutId id="2147484098" r:id="rId6"/>
    <p:sldLayoutId id="2147484099" r:id="rId7"/>
    <p:sldLayoutId id="2147484100" r:id="rId8"/>
    <p:sldLayoutId id="2147484101" r:id="rId9"/>
    <p:sldLayoutId id="2147484102" r:id="rId10"/>
    <p:sldLayoutId id="2147484103"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hyperlink" Target="https://www.degreesymbol.net/" TargetMode="External"/><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6.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9.png"/><Relationship Id="rId18" Type="http://schemas.openxmlformats.org/officeDocument/2006/relationships/image" Target="../media/image24.svg"/><Relationship Id="rId3" Type="http://schemas.openxmlformats.org/officeDocument/2006/relationships/image" Target="../media/image2.png"/><Relationship Id="rId21" Type="http://schemas.openxmlformats.org/officeDocument/2006/relationships/image" Target="../media/image27.png"/><Relationship Id="rId7" Type="http://schemas.openxmlformats.org/officeDocument/2006/relationships/image" Target="../media/image6.png"/><Relationship Id="rId12" Type="http://schemas.openxmlformats.org/officeDocument/2006/relationships/image" Target="../media/image18.svg"/><Relationship Id="rId17" Type="http://schemas.openxmlformats.org/officeDocument/2006/relationships/image" Target="../media/image23.png"/><Relationship Id="rId2" Type="http://schemas.openxmlformats.org/officeDocument/2006/relationships/notesSlide" Target="../notesSlides/notesSlide12.xml"/><Relationship Id="rId16" Type="http://schemas.openxmlformats.org/officeDocument/2006/relationships/image" Target="../media/image22.svg"/><Relationship Id="rId20" Type="http://schemas.openxmlformats.org/officeDocument/2006/relationships/image" Target="../media/image26.sv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7.png"/><Relationship Id="rId24" Type="http://schemas.openxmlformats.org/officeDocument/2006/relationships/image" Target="../media/image30.svg"/><Relationship Id="rId5" Type="http://schemas.openxmlformats.org/officeDocument/2006/relationships/image" Target="../media/image4.png"/><Relationship Id="rId15" Type="http://schemas.openxmlformats.org/officeDocument/2006/relationships/image" Target="../media/image21.png"/><Relationship Id="rId23" Type="http://schemas.openxmlformats.org/officeDocument/2006/relationships/image" Target="../media/image29.png"/><Relationship Id="rId10" Type="http://schemas.openxmlformats.org/officeDocument/2006/relationships/image" Target="../media/image9.png"/><Relationship Id="rId19" Type="http://schemas.openxmlformats.org/officeDocument/2006/relationships/image" Target="../media/image25.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20.svg"/><Relationship Id="rId22" Type="http://schemas.openxmlformats.org/officeDocument/2006/relationships/image" Target="../media/image28.svg"/></Relationships>
</file>

<file path=ppt/slides/_rels/slide1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1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32.tiff"/><Relationship Id="rId5" Type="http://schemas.openxmlformats.org/officeDocument/2006/relationships/image" Target="../media/image5.png"/><Relationship Id="rId10" Type="http://schemas.openxmlformats.org/officeDocument/2006/relationships/image" Target="../media/image31.tiff"/><Relationship Id="rId4" Type="http://schemas.openxmlformats.org/officeDocument/2006/relationships/image" Target="../media/image4.png"/><Relationship Id="rId9" Type="http://schemas.openxmlformats.org/officeDocument/2006/relationships/image" Target="../media/image9.png"/></Relationships>
</file>

<file path=ppt/slides/_rels/slide15.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36.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35.png"/><Relationship Id="rId17" Type="http://schemas.openxmlformats.org/officeDocument/2006/relationships/hyperlink" Target="mailto:Alok.Sambuddha@hotel24k.com" TargetMode="External"/><Relationship Id="rId2" Type="http://schemas.openxmlformats.org/officeDocument/2006/relationships/image" Target="../media/image2.png"/><Relationship Id="rId16" Type="http://schemas.openxmlformats.org/officeDocument/2006/relationships/hyperlink" Target="mailto:rajeshkarandikar@hotel24k.com" TargetMode="Externa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34.png"/><Relationship Id="rId5" Type="http://schemas.openxmlformats.org/officeDocument/2006/relationships/image" Target="../media/image5.png"/><Relationship Id="rId15" Type="http://schemas.openxmlformats.org/officeDocument/2006/relationships/image" Target="../media/image38.emf"/><Relationship Id="rId10" Type="http://schemas.openxmlformats.org/officeDocument/2006/relationships/image" Target="../media/image33.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37.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jpe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3.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4.tiff"/><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5.tiff"/><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2230" y="217715"/>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p:cNvPicPr>
            <a:picLocks noChangeAspect="1"/>
          </p:cNvPicPr>
          <p:nvPr/>
        </p:nvPicPr>
        <p:blipFill>
          <a:blip r:embed="rId3"/>
          <a:stretch>
            <a:fillRect/>
          </a:stretch>
        </p:blipFill>
        <p:spPr>
          <a:xfrm>
            <a:off x="1585914" y="1091297"/>
            <a:ext cx="8786812" cy="5111401"/>
          </a:xfrm>
          <a:prstGeom prst="rect">
            <a:avLst/>
          </a:prstGeom>
        </p:spPr>
      </p:pic>
      <p:sp>
        <p:nvSpPr>
          <p:cNvPr id="17" name="TextBox 16"/>
          <p:cNvSpPr txBox="1"/>
          <p:nvPr/>
        </p:nvSpPr>
        <p:spPr>
          <a:xfrm>
            <a:off x="232230" y="352871"/>
            <a:ext cx="11698514" cy="584775"/>
          </a:xfrm>
          <a:prstGeom prst="rect">
            <a:avLst/>
          </a:prstGeom>
          <a:noFill/>
        </p:spPr>
        <p:txBody>
          <a:bodyPr wrap="square" rtlCol="0">
            <a:spAutoFit/>
          </a:bodyPr>
          <a:lstStyle/>
          <a:p>
            <a:pPr algn="ctr"/>
            <a:r>
              <a:rPr lang="en-US" sz="3200" b="1" dirty="0">
                <a:solidFill>
                  <a:schemeClr val="accent5">
                    <a:lumMod val="75000"/>
                  </a:schemeClr>
                </a:solidFill>
                <a:latin typeface="Arial Black" panose="020B0A04020102020204" pitchFamily="34" charset="0"/>
              </a:rPr>
              <a:t>WAIŪ– </a:t>
            </a:r>
            <a:r>
              <a:rPr lang="en-US" sz="3200" dirty="0">
                <a:solidFill>
                  <a:schemeClr val="accent5">
                    <a:lumMod val="75000"/>
                  </a:schemeClr>
                </a:solidFill>
                <a:latin typeface="Arial Black" panose="020B0A04020102020204" pitchFamily="34" charset="0"/>
              </a:rPr>
              <a:t>A Celebration Of Sharing Happiness</a:t>
            </a:r>
            <a:endParaRPr lang="en-US" sz="3200" b="1" i="1" dirty="0">
              <a:solidFill>
                <a:schemeClr val="accent5">
                  <a:lumMod val="75000"/>
                </a:schemeClr>
              </a:solidFill>
              <a:latin typeface="Arial Black" panose="020B0A04020102020204" pitchFamily="34" charset="0"/>
            </a:endParaRPr>
          </a:p>
        </p:txBody>
      </p:sp>
      <p:sp>
        <p:nvSpPr>
          <p:cNvPr id="2" name="Footer Placeholder 1"/>
          <p:cNvSpPr>
            <a:spLocks noGrp="1"/>
          </p:cNvSpPr>
          <p:nvPr>
            <p:ph type="ftr" sz="quarter" idx="11"/>
          </p:nvPr>
        </p:nvSpPr>
        <p:spPr/>
        <p:txBody>
          <a:bodyPr/>
          <a:lstStyle/>
          <a:p>
            <a:r>
              <a:rPr lang="en-US" dirty="0"/>
              <a:t>Confidential and Proprietary. Copyright (c) by </a:t>
            </a:r>
            <a:r>
              <a:rPr lang="en-US" dirty="0" err="1"/>
              <a:t>TrueVibez</a:t>
            </a:r>
            <a:r>
              <a:rPr lang="en-US" dirty="0"/>
              <a:t> 2020</a:t>
            </a:r>
          </a:p>
        </p:txBody>
      </p:sp>
      <p:sp>
        <p:nvSpPr>
          <p:cNvPr id="3" name="Slide Number Placeholder 2"/>
          <p:cNvSpPr>
            <a:spLocks noGrp="1"/>
          </p:cNvSpPr>
          <p:nvPr>
            <p:ph type="sldNum" sz="quarter" idx="12"/>
          </p:nvPr>
        </p:nvSpPr>
        <p:spPr/>
        <p:txBody>
          <a:bodyPr/>
          <a:lstStyle/>
          <a:p>
            <a:fld id="{D4960F7B-5716-4810-A91D-46252C2EC1F4}" type="slidenum">
              <a:rPr lang="en-US" smtClean="0"/>
              <a:t>1</a:t>
            </a:fld>
            <a:endParaRPr lang="en-US" dirty="0"/>
          </a:p>
        </p:txBody>
      </p:sp>
    </p:spTree>
    <p:extLst>
      <p:ext uri="{BB962C8B-B14F-4D97-AF65-F5344CB8AC3E}">
        <p14:creationId xmlns:p14="http://schemas.microsoft.com/office/powerpoint/2010/main" val="982758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2230" y="217715"/>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3"/>
          <a:stretch>
            <a:fillRect/>
          </a:stretch>
        </p:blipFill>
        <p:spPr>
          <a:xfrm>
            <a:off x="261258" y="246743"/>
            <a:ext cx="856343" cy="791469"/>
          </a:xfrm>
          <a:prstGeom prst="rect">
            <a:avLst/>
          </a:prstGeom>
        </p:spPr>
      </p:pic>
      <p:pic>
        <p:nvPicPr>
          <p:cNvPr id="11" name="Picture 10"/>
          <p:cNvPicPr>
            <a:picLocks noChangeAspect="1"/>
          </p:cNvPicPr>
          <p:nvPr/>
        </p:nvPicPr>
        <p:blipFill>
          <a:blip r:embed="rId4"/>
          <a:stretch>
            <a:fillRect/>
          </a:stretch>
        </p:blipFill>
        <p:spPr>
          <a:xfrm>
            <a:off x="261258" y="1071676"/>
            <a:ext cx="841375" cy="762116"/>
          </a:xfrm>
          <a:prstGeom prst="rect">
            <a:avLst/>
          </a:prstGeom>
        </p:spPr>
      </p:pic>
      <p:pic>
        <p:nvPicPr>
          <p:cNvPr id="12" name="Picture 11"/>
          <p:cNvPicPr>
            <a:picLocks noChangeAspect="1"/>
          </p:cNvPicPr>
          <p:nvPr/>
        </p:nvPicPr>
        <p:blipFill>
          <a:blip r:embed="rId5"/>
          <a:stretch>
            <a:fillRect/>
          </a:stretch>
        </p:blipFill>
        <p:spPr>
          <a:xfrm>
            <a:off x="261258" y="1863347"/>
            <a:ext cx="827542" cy="737012"/>
          </a:xfrm>
          <a:prstGeom prst="rect">
            <a:avLst/>
          </a:prstGeom>
        </p:spPr>
      </p:pic>
      <p:pic>
        <p:nvPicPr>
          <p:cNvPr id="13" name="Picture 12"/>
          <p:cNvPicPr>
            <a:picLocks noChangeAspect="1"/>
          </p:cNvPicPr>
          <p:nvPr/>
        </p:nvPicPr>
        <p:blipFill>
          <a:blip r:embed="rId6"/>
          <a:stretch>
            <a:fillRect/>
          </a:stretch>
        </p:blipFill>
        <p:spPr>
          <a:xfrm>
            <a:off x="324531" y="2544923"/>
            <a:ext cx="764042" cy="758297"/>
          </a:xfrm>
          <a:prstGeom prst="rect">
            <a:avLst/>
          </a:prstGeom>
        </p:spPr>
      </p:pic>
      <p:pic>
        <p:nvPicPr>
          <p:cNvPr id="14" name="Picture 13"/>
          <p:cNvPicPr>
            <a:picLocks noChangeAspect="1"/>
          </p:cNvPicPr>
          <p:nvPr/>
        </p:nvPicPr>
        <p:blipFill>
          <a:blip r:embed="rId7"/>
          <a:stretch>
            <a:fillRect/>
          </a:stretch>
        </p:blipFill>
        <p:spPr>
          <a:xfrm>
            <a:off x="271335" y="3298262"/>
            <a:ext cx="778132" cy="799736"/>
          </a:xfrm>
          <a:prstGeom prst="rect">
            <a:avLst/>
          </a:prstGeom>
        </p:spPr>
      </p:pic>
      <p:pic>
        <p:nvPicPr>
          <p:cNvPr id="15" name="Picture 14"/>
          <p:cNvPicPr>
            <a:picLocks noChangeAspect="1"/>
          </p:cNvPicPr>
          <p:nvPr/>
        </p:nvPicPr>
        <p:blipFill>
          <a:blip r:embed="rId8"/>
          <a:stretch>
            <a:fillRect/>
          </a:stretch>
        </p:blipFill>
        <p:spPr>
          <a:xfrm>
            <a:off x="271335" y="4070762"/>
            <a:ext cx="832757" cy="936852"/>
          </a:xfrm>
          <a:prstGeom prst="rect">
            <a:avLst/>
          </a:prstGeom>
        </p:spPr>
      </p:pic>
      <p:pic>
        <p:nvPicPr>
          <p:cNvPr id="18" name="Picture 17"/>
          <p:cNvPicPr>
            <a:picLocks noChangeAspect="1"/>
          </p:cNvPicPr>
          <p:nvPr/>
        </p:nvPicPr>
        <p:blipFill>
          <a:blip r:embed="rId9"/>
          <a:stretch>
            <a:fillRect/>
          </a:stretch>
        </p:blipFill>
        <p:spPr>
          <a:xfrm>
            <a:off x="257630" y="4933765"/>
            <a:ext cx="721506" cy="758825"/>
          </a:xfrm>
          <a:prstGeom prst="rect">
            <a:avLst/>
          </a:prstGeom>
        </p:spPr>
      </p:pic>
      <p:pic>
        <p:nvPicPr>
          <p:cNvPr id="19" name="Picture 18"/>
          <p:cNvPicPr>
            <a:picLocks noChangeAspect="1"/>
          </p:cNvPicPr>
          <p:nvPr/>
        </p:nvPicPr>
        <p:blipFill>
          <a:blip r:embed="rId10"/>
          <a:stretch>
            <a:fillRect/>
          </a:stretch>
        </p:blipFill>
        <p:spPr>
          <a:xfrm>
            <a:off x="292894" y="5716162"/>
            <a:ext cx="735013" cy="804117"/>
          </a:xfrm>
          <a:prstGeom prst="rect">
            <a:avLst/>
          </a:prstGeom>
        </p:spPr>
      </p:pic>
      <p:sp>
        <p:nvSpPr>
          <p:cNvPr id="16" name="Rectangle 15"/>
          <p:cNvSpPr/>
          <p:nvPr/>
        </p:nvSpPr>
        <p:spPr>
          <a:xfrm>
            <a:off x="1103088" y="224441"/>
            <a:ext cx="94900" cy="64085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dirty="0"/>
          </a:p>
        </p:txBody>
      </p:sp>
      <p:sp>
        <p:nvSpPr>
          <p:cNvPr id="17" name="TextBox 16"/>
          <p:cNvSpPr txBox="1"/>
          <p:nvPr/>
        </p:nvSpPr>
        <p:spPr>
          <a:xfrm>
            <a:off x="1622888" y="365293"/>
            <a:ext cx="6770352" cy="507831"/>
          </a:xfrm>
          <a:prstGeom prst="rect">
            <a:avLst/>
          </a:prstGeom>
          <a:noFill/>
        </p:spPr>
        <p:txBody>
          <a:bodyPr wrap="square" rtlCol="0">
            <a:spAutoFit/>
          </a:bodyPr>
          <a:lstStyle/>
          <a:p>
            <a:r>
              <a:rPr lang="en-US" sz="2700" b="1" dirty="0">
                <a:solidFill>
                  <a:srgbClr val="002060"/>
                </a:solidFill>
                <a:latin typeface="Arial Black" panose="020B0A04020102020204" pitchFamily="34" charset="0"/>
              </a:rPr>
              <a:t>WAIU – </a:t>
            </a:r>
            <a:r>
              <a:rPr lang="en-IN" sz="2700" dirty="0">
                <a:solidFill>
                  <a:srgbClr val="002060"/>
                </a:solidFill>
                <a:latin typeface="Arial Black" panose="020B0A04020102020204" pitchFamily="34" charset="0"/>
                <a:hlinkClick r:id="rId11">
                  <a:extLst>
                    <a:ext uri="{A12FA001-AC4F-418D-AE19-62706E023703}">
                      <ahyp:hlinkClr xmlns:ahyp="http://schemas.microsoft.com/office/drawing/2018/hyperlinkcolor" val="tx"/>
                    </a:ext>
                  </a:extLst>
                </a:hlinkClick>
              </a:rPr>
              <a:t>360°</a:t>
            </a:r>
            <a:r>
              <a:rPr lang="en-IN" sz="2700" b="1" dirty="0">
                <a:solidFill>
                  <a:srgbClr val="002060"/>
                </a:solidFill>
                <a:latin typeface="Arial Black" panose="020B0A04020102020204" pitchFamily="34" charset="0"/>
                <a:hlinkClick r:id="rId11">
                  <a:extLst>
                    <a:ext uri="{A12FA001-AC4F-418D-AE19-62706E023703}">
                      <ahyp:hlinkClr xmlns:ahyp="http://schemas.microsoft.com/office/drawing/2018/hyperlinkcolor" val="tx"/>
                    </a:ext>
                  </a:extLst>
                </a:hlinkClick>
              </a:rPr>
              <a:t> Benefits</a:t>
            </a:r>
          </a:p>
        </p:txBody>
      </p:sp>
      <p:cxnSp>
        <p:nvCxnSpPr>
          <p:cNvPr id="20" name="Straight Connector 19"/>
          <p:cNvCxnSpPr/>
          <p:nvPr/>
        </p:nvCxnSpPr>
        <p:spPr>
          <a:xfrm flipV="1">
            <a:off x="1214764" y="1014084"/>
            <a:ext cx="10717419" cy="24128"/>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700430" y="229638"/>
            <a:ext cx="232913" cy="7796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28" name="Footer Placeholder 1"/>
          <p:cNvSpPr>
            <a:spLocks noGrp="1"/>
          </p:cNvSpPr>
          <p:nvPr>
            <p:ph type="ftr" sz="quarter" idx="11"/>
          </p:nvPr>
        </p:nvSpPr>
        <p:spPr>
          <a:xfrm>
            <a:off x="4278440" y="6565289"/>
            <a:ext cx="4114800" cy="365125"/>
          </a:xfrm>
        </p:spPr>
        <p:txBody>
          <a:bodyPr/>
          <a:lstStyle/>
          <a:p>
            <a:r>
              <a:rPr lang="en-US" dirty="0"/>
              <a:t>Confidential and Proprietary. Copyright (c) by </a:t>
            </a:r>
            <a:r>
              <a:rPr lang="en-US" dirty="0" err="1"/>
              <a:t>TrueVibez</a:t>
            </a:r>
            <a:r>
              <a:rPr lang="en-US" dirty="0"/>
              <a:t> 2020</a:t>
            </a:r>
          </a:p>
        </p:txBody>
      </p:sp>
      <p:sp>
        <p:nvSpPr>
          <p:cNvPr id="2" name="Slide Number Placeholder 1"/>
          <p:cNvSpPr>
            <a:spLocks noGrp="1"/>
          </p:cNvSpPr>
          <p:nvPr>
            <p:ph type="sldNum" sz="quarter" idx="12"/>
          </p:nvPr>
        </p:nvSpPr>
        <p:spPr/>
        <p:txBody>
          <a:bodyPr/>
          <a:lstStyle/>
          <a:p>
            <a:fld id="{D4960F7B-5716-4810-A91D-46252C2EC1F4}" type="slidenum">
              <a:rPr lang="en-US" smtClean="0"/>
              <a:t>10</a:t>
            </a:fld>
            <a:endParaRPr lang="en-US" dirty="0"/>
          </a:p>
        </p:txBody>
      </p:sp>
      <p:graphicFrame>
        <p:nvGraphicFramePr>
          <p:cNvPr id="3" name="Table 3">
            <a:extLst>
              <a:ext uri="{FF2B5EF4-FFF2-40B4-BE49-F238E27FC236}">
                <a16:creationId xmlns:a16="http://schemas.microsoft.com/office/drawing/2014/main" id="{7EA834D7-A2EF-6A46-ABBA-0D5B827D974F}"/>
              </a:ext>
            </a:extLst>
          </p:cNvPr>
          <p:cNvGraphicFramePr>
            <a:graphicFrameLocks noGrp="1"/>
          </p:cNvGraphicFramePr>
          <p:nvPr/>
        </p:nvGraphicFramePr>
        <p:xfrm>
          <a:off x="2356141" y="1153035"/>
          <a:ext cx="9334743" cy="2371710"/>
        </p:xfrm>
        <a:graphic>
          <a:graphicData uri="http://schemas.openxmlformats.org/drawingml/2006/table">
            <a:tbl>
              <a:tblPr firstRow="1" bandRow="1">
                <a:tableStyleId>{21E4AEA4-8DFA-4A89-87EB-49C32662AFE0}</a:tableStyleId>
              </a:tblPr>
              <a:tblGrid>
                <a:gridCol w="3208318">
                  <a:extLst>
                    <a:ext uri="{9D8B030D-6E8A-4147-A177-3AD203B41FA5}">
                      <a16:colId xmlns:a16="http://schemas.microsoft.com/office/drawing/2014/main" val="2410251688"/>
                    </a:ext>
                  </a:extLst>
                </a:gridCol>
                <a:gridCol w="3155795">
                  <a:extLst>
                    <a:ext uri="{9D8B030D-6E8A-4147-A177-3AD203B41FA5}">
                      <a16:colId xmlns:a16="http://schemas.microsoft.com/office/drawing/2014/main" val="3548269709"/>
                    </a:ext>
                  </a:extLst>
                </a:gridCol>
                <a:gridCol w="2970630">
                  <a:extLst>
                    <a:ext uri="{9D8B030D-6E8A-4147-A177-3AD203B41FA5}">
                      <a16:colId xmlns:a16="http://schemas.microsoft.com/office/drawing/2014/main" val="764572299"/>
                    </a:ext>
                  </a:extLst>
                </a:gridCol>
              </a:tblGrid>
              <a:tr h="474342">
                <a:tc>
                  <a:txBody>
                    <a:bodyPr/>
                    <a:lstStyle/>
                    <a:p>
                      <a:r>
                        <a:rPr lang="en-US" dirty="0">
                          <a:solidFill>
                            <a:schemeClr val="tx1">
                              <a:lumMod val="95000"/>
                              <a:lumOff val="5000"/>
                            </a:schemeClr>
                          </a:solidFill>
                        </a:rPr>
                        <a:t>Consumers</a:t>
                      </a:r>
                    </a:p>
                  </a:txBody>
                  <a:tcPr/>
                </a:tc>
                <a:tc>
                  <a:txBody>
                    <a:bodyPr/>
                    <a:lstStyle/>
                    <a:p>
                      <a:r>
                        <a:rPr lang="en-US" dirty="0">
                          <a:solidFill>
                            <a:schemeClr val="tx1">
                              <a:lumMod val="95000"/>
                              <a:lumOff val="5000"/>
                            </a:schemeClr>
                          </a:solidFill>
                        </a:rPr>
                        <a:t>Restaurants</a:t>
                      </a:r>
                    </a:p>
                  </a:txBody>
                  <a:tcPr/>
                </a:tc>
                <a:tc>
                  <a:txBody>
                    <a:bodyPr/>
                    <a:lstStyle/>
                    <a:p>
                      <a:r>
                        <a:rPr lang="en-US" dirty="0">
                          <a:solidFill>
                            <a:schemeClr val="tx1">
                              <a:lumMod val="95000"/>
                              <a:lumOff val="5000"/>
                            </a:schemeClr>
                          </a:solidFill>
                        </a:rPr>
                        <a:t> MFI-NBFC</a:t>
                      </a:r>
                    </a:p>
                  </a:txBody>
                  <a:tcPr/>
                </a:tc>
                <a:extLst>
                  <a:ext uri="{0D108BD9-81ED-4DB2-BD59-A6C34878D82A}">
                    <a16:rowId xmlns:a16="http://schemas.microsoft.com/office/drawing/2014/main" val="3204050849"/>
                  </a:ext>
                </a:extLst>
              </a:tr>
              <a:tr h="474342">
                <a:tc>
                  <a:txBody>
                    <a:bodyPr/>
                    <a:lstStyle/>
                    <a:p>
                      <a:r>
                        <a:rPr lang="en-US" dirty="0"/>
                        <a:t>Increase in spend potential</a:t>
                      </a:r>
                    </a:p>
                  </a:txBody>
                  <a:tcPr/>
                </a:tc>
                <a:tc>
                  <a:txBody>
                    <a:bodyPr/>
                    <a:lstStyle/>
                    <a:p>
                      <a:r>
                        <a:rPr lang="en-US" dirty="0"/>
                        <a:t>Increased sales</a:t>
                      </a:r>
                    </a:p>
                  </a:txBody>
                  <a:tcPr/>
                </a:tc>
                <a:tc>
                  <a:txBody>
                    <a:bodyPr/>
                    <a:lstStyle/>
                    <a:p>
                      <a:r>
                        <a:rPr lang="en-US" dirty="0"/>
                        <a:t>New customers</a:t>
                      </a:r>
                    </a:p>
                  </a:txBody>
                  <a:tcPr/>
                </a:tc>
                <a:extLst>
                  <a:ext uri="{0D108BD9-81ED-4DB2-BD59-A6C34878D82A}">
                    <a16:rowId xmlns:a16="http://schemas.microsoft.com/office/drawing/2014/main" val="4100940641"/>
                  </a:ext>
                </a:extLst>
              </a:tr>
              <a:tr h="474342">
                <a:tc>
                  <a:txBody>
                    <a:bodyPr/>
                    <a:lstStyle/>
                    <a:p>
                      <a:r>
                        <a:rPr lang="en-US" dirty="0"/>
                        <a:t>Bio-authorization to reduce risks</a:t>
                      </a:r>
                    </a:p>
                  </a:txBody>
                  <a:tcPr/>
                </a:tc>
                <a:tc>
                  <a:txBody>
                    <a:bodyPr/>
                    <a:lstStyle/>
                    <a:p>
                      <a:r>
                        <a:rPr lang="en-US" dirty="0"/>
                        <a:t>Higher ticket size</a:t>
                      </a:r>
                    </a:p>
                  </a:txBody>
                  <a:tcPr/>
                </a:tc>
                <a:tc>
                  <a:txBody>
                    <a:bodyPr/>
                    <a:lstStyle/>
                    <a:p>
                      <a:r>
                        <a:rPr lang="en-US" dirty="0"/>
                        <a:t>Increased presence</a:t>
                      </a:r>
                    </a:p>
                  </a:txBody>
                  <a:tcPr/>
                </a:tc>
                <a:extLst>
                  <a:ext uri="{0D108BD9-81ED-4DB2-BD59-A6C34878D82A}">
                    <a16:rowId xmlns:a16="http://schemas.microsoft.com/office/drawing/2014/main" val="2154588712"/>
                  </a:ext>
                </a:extLst>
              </a:tr>
              <a:tr h="474342">
                <a:tc>
                  <a:txBody>
                    <a:bodyPr/>
                    <a:lstStyle/>
                    <a:p>
                      <a:r>
                        <a:rPr lang="en-US" dirty="0"/>
                        <a:t>No joining or renewal fees</a:t>
                      </a:r>
                    </a:p>
                  </a:txBody>
                  <a:tcPr/>
                </a:tc>
                <a:tc>
                  <a:txBody>
                    <a:bodyPr/>
                    <a:lstStyle/>
                    <a:p>
                      <a:r>
                        <a:rPr lang="en-US" dirty="0"/>
                        <a:t>New feature to offer</a:t>
                      </a:r>
                    </a:p>
                  </a:txBody>
                  <a:tcPr/>
                </a:tc>
                <a:tc>
                  <a:txBody>
                    <a:bodyPr/>
                    <a:lstStyle/>
                    <a:p>
                      <a:r>
                        <a:rPr lang="en-US" dirty="0"/>
                        <a:t>Competitive edge</a:t>
                      </a:r>
                    </a:p>
                  </a:txBody>
                  <a:tcPr/>
                </a:tc>
                <a:extLst>
                  <a:ext uri="{0D108BD9-81ED-4DB2-BD59-A6C34878D82A}">
                    <a16:rowId xmlns:a16="http://schemas.microsoft.com/office/drawing/2014/main" val="4190732835"/>
                  </a:ext>
                </a:extLst>
              </a:tr>
              <a:tr h="474342">
                <a:tc>
                  <a:txBody>
                    <a:bodyPr/>
                    <a:lstStyle/>
                    <a:p>
                      <a:r>
                        <a:rPr lang="en-US" dirty="0"/>
                        <a:t>Decorum &amp; savings</a:t>
                      </a:r>
                    </a:p>
                  </a:txBody>
                  <a:tcPr/>
                </a:tc>
                <a:tc>
                  <a:txBody>
                    <a:bodyPr/>
                    <a:lstStyle/>
                    <a:p>
                      <a:r>
                        <a:rPr lang="en-US" dirty="0"/>
                        <a:t>No additional charges</a:t>
                      </a:r>
                    </a:p>
                  </a:txBody>
                  <a:tcPr/>
                </a:tc>
                <a:tc>
                  <a:txBody>
                    <a:bodyPr/>
                    <a:lstStyle/>
                    <a:p>
                      <a:r>
                        <a:rPr lang="en-US" dirty="0"/>
                        <a:t>Innovative offer</a:t>
                      </a:r>
                    </a:p>
                  </a:txBody>
                  <a:tcPr/>
                </a:tc>
                <a:extLst>
                  <a:ext uri="{0D108BD9-81ED-4DB2-BD59-A6C34878D82A}">
                    <a16:rowId xmlns:a16="http://schemas.microsoft.com/office/drawing/2014/main" val="1711432722"/>
                  </a:ext>
                </a:extLst>
              </a:tr>
            </a:tbl>
          </a:graphicData>
        </a:graphic>
      </p:graphicFrame>
      <p:graphicFrame>
        <p:nvGraphicFramePr>
          <p:cNvPr id="24" name="Table 3">
            <a:extLst>
              <a:ext uri="{FF2B5EF4-FFF2-40B4-BE49-F238E27FC236}">
                <a16:creationId xmlns:a16="http://schemas.microsoft.com/office/drawing/2014/main" id="{1DE84CAF-C276-4344-BB6D-540EFA5585F5}"/>
              </a:ext>
            </a:extLst>
          </p:cNvPr>
          <p:cNvGraphicFramePr>
            <a:graphicFrameLocks noGrp="1"/>
          </p:cNvGraphicFramePr>
          <p:nvPr/>
        </p:nvGraphicFramePr>
        <p:xfrm>
          <a:off x="2356141" y="3561556"/>
          <a:ext cx="9334742" cy="2868924"/>
        </p:xfrm>
        <a:graphic>
          <a:graphicData uri="http://schemas.openxmlformats.org/drawingml/2006/table">
            <a:tbl>
              <a:tblPr firstRow="1" bandRow="1">
                <a:tableStyleId>{7DF18680-E054-41AD-8BC1-D1AEF772440D}</a:tableStyleId>
              </a:tblPr>
              <a:tblGrid>
                <a:gridCol w="3265704">
                  <a:extLst>
                    <a:ext uri="{9D8B030D-6E8A-4147-A177-3AD203B41FA5}">
                      <a16:colId xmlns:a16="http://schemas.microsoft.com/office/drawing/2014/main" val="2410251688"/>
                    </a:ext>
                  </a:extLst>
                </a:gridCol>
                <a:gridCol w="3098734">
                  <a:extLst>
                    <a:ext uri="{9D8B030D-6E8A-4147-A177-3AD203B41FA5}">
                      <a16:colId xmlns:a16="http://schemas.microsoft.com/office/drawing/2014/main" val="3548269709"/>
                    </a:ext>
                  </a:extLst>
                </a:gridCol>
                <a:gridCol w="2970304">
                  <a:extLst>
                    <a:ext uri="{9D8B030D-6E8A-4147-A177-3AD203B41FA5}">
                      <a16:colId xmlns:a16="http://schemas.microsoft.com/office/drawing/2014/main" val="764572299"/>
                    </a:ext>
                  </a:extLst>
                </a:gridCol>
              </a:tblGrid>
              <a:tr h="474342">
                <a:tc>
                  <a:txBody>
                    <a:bodyPr/>
                    <a:lstStyle/>
                    <a:p>
                      <a:r>
                        <a:rPr lang="en-US" dirty="0">
                          <a:solidFill>
                            <a:schemeClr val="tx1">
                              <a:lumMod val="95000"/>
                              <a:lumOff val="5000"/>
                            </a:schemeClr>
                          </a:solidFill>
                        </a:rPr>
                        <a:t>Consumers</a:t>
                      </a:r>
                    </a:p>
                  </a:txBody>
                  <a:tcPr>
                    <a:solidFill>
                      <a:schemeClr val="accent1">
                        <a:lumMod val="60000"/>
                        <a:lumOff val="40000"/>
                      </a:schemeClr>
                    </a:solidFill>
                  </a:tcPr>
                </a:tc>
                <a:tc>
                  <a:txBody>
                    <a:bodyPr/>
                    <a:lstStyle/>
                    <a:p>
                      <a:r>
                        <a:rPr lang="en-US" dirty="0">
                          <a:solidFill>
                            <a:schemeClr val="tx1">
                              <a:lumMod val="95000"/>
                              <a:lumOff val="5000"/>
                            </a:schemeClr>
                          </a:solidFill>
                        </a:rPr>
                        <a:t>Restaurants</a:t>
                      </a:r>
                    </a:p>
                  </a:txBody>
                  <a:tcPr>
                    <a:solidFill>
                      <a:schemeClr val="accent1">
                        <a:lumMod val="60000"/>
                        <a:lumOff val="40000"/>
                      </a:schemeClr>
                    </a:solidFill>
                  </a:tcPr>
                </a:tc>
                <a:tc>
                  <a:txBody>
                    <a:bodyPr/>
                    <a:lstStyle/>
                    <a:p>
                      <a:r>
                        <a:rPr lang="en-US" dirty="0">
                          <a:solidFill>
                            <a:schemeClr val="tx1">
                              <a:lumMod val="95000"/>
                              <a:lumOff val="5000"/>
                            </a:schemeClr>
                          </a:solidFill>
                        </a:rPr>
                        <a:t> MFI-NBFC</a:t>
                      </a:r>
                    </a:p>
                  </a:txBody>
                  <a:tcPr>
                    <a:solidFill>
                      <a:schemeClr val="accent1">
                        <a:lumMod val="60000"/>
                        <a:lumOff val="40000"/>
                      </a:schemeClr>
                    </a:solidFill>
                  </a:tcPr>
                </a:tc>
                <a:extLst>
                  <a:ext uri="{0D108BD9-81ED-4DB2-BD59-A6C34878D82A}">
                    <a16:rowId xmlns:a16="http://schemas.microsoft.com/office/drawing/2014/main" val="3204050849"/>
                  </a:ext>
                </a:extLst>
              </a:tr>
              <a:tr h="474342">
                <a:tc>
                  <a:txBody>
                    <a:bodyPr/>
                    <a:lstStyle/>
                    <a:p>
                      <a:r>
                        <a:rPr lang="en-US" dirty="0"/>
                        <a:t>Increased borrowing potential</a:t>
                      </a:r>
                    </a:p>
                  </a:txBody>
                  <a:tcPr/>
                </a:tc>
                <a:tc>
                  <a:txBody>
                    <a:bodyPr/>
                    <a:lstStyle/>
                    <a:p>
                      <a:r>
                        <a:rPr lang="en-US" dirty="0"/>
                        <a:t>Self-sufficiency at competitive rates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Untapped market – Millennials, Zoomers</a:t>
                      </a:r>
                    </a:p>
                  </a:txBody>
                  <a:tcPr/>
                </a:tc>
                <a:extLst>
                  <a:ext uri="{0D108BD9-81ED-4DB2-BD59-A6C34878D82A}">
                    <a16:rowId xmlns:a16="http://schemas.microsoft.com/office/drawing/2014/main" val="4100940641"/>
                  </a:ext>
                </a:extLst>
              </a:tr>
              <a:tr h="474342">
                <a:tc>
                  <a:txBody>
                    <a:bodyPr/>
                    <a:lstStyle/>
                    <a:p>
                      <a:r>
                        <a:rPr lang="en-US" dirty="0"/>
                        <a:t>Enhanced financial literacy</a:t>
                      </a:r>
                    </a:p>
                  </a:txBody>
                  <a:tcPr/>
                </a:tc>
                <a:tc>
                  <a:txBody>
                    <a:bodyPr/>
                    <a:lstStyle/>
                    <a:p>
                      <a:r>
                        <a:rPr lang="en-US" dirty="0"/>
                        <a:t>Standardized &amp; organized system </a:t>
                      </a:r>
                    </a:p>
                  </a:txBody>
                  <a:tcPr/>
                </a:tc>
                <a:tc>
                  <a:txBody>
                    <a:bodyPr/>
                    <a:lstStyle/>
                    <a:p>
                      <a:r>
                        <a:rPr lang="en-US" dirty="0"/>
                        <a:t>Inclusive growth</a:t>
                      </a:r>
                    </a:p>
                  </a:txBody>
                  <a:tcPr/>
                </a:tc>
                <a:extLst>
                  <a:ext uri="{0D108BD9-81ED-4DB2-BD59-A6C34878D82A}">
                    <a16:rowId xmlns:a16="http://schemas.microsoft.com/office/drawing/2014/main" val="2154588712"/>
                  </a:ext>
                </a:extLst>
              </a:tr>
              <a:tr h="474342">
                <a:tc>
                  <a:txBody>
                    <a:bodyPr/>
                    <a:lstStyle/>
                    <a:p>
                      <a:r>
                        <a:rPr lang="en-US" dirty="0"/>
                        <a:t>Reactive credit scoring</a:t>
                      </a:r>
                    </a:p>
                  </a:txBody>
                  <a:tcPr/>
                </a:tc>
                <a:tc>
                  <a:txBody>
                    <a:bodyPr/>
                    <a:lstStyle/>
                    <a:p>
                      <a:r>
                        <a:rPr lang="en-US" dirty="0"/>
                        <a:t>Reduced regulatory challenges</a:t>
                      </a:r>
                    </a:p>
                  </a:txBody>
                  <a:tcPr/>
                </a:tc>
                <a:tc>
                  <a:txBody>
                    <a:bodyPr/>
                    <a:lstStyle/>
                    <a:p>
                      <a:r>
                        <a:rPr lang="en-US" dirty="0"/>
                        <a:t>Valued partnership</a:t>
                      </a:r>
                    </a:p>
                  </a:txBody>
                  <a:tcPr/>
                </a:tc>
                <a:extLst>
                  <a:ext uri="{0D108BD9-81ED-4DB2-BD59-A6C34878D82A}">
                    <a16:rowId xmlns:a16="http://schemas.microsoft.com/office/drawing/2014/main" val="4190732835"/>
                  </a:ext>
                </a:extLst>
              </a:tr>
              <a:tr h="474342">
                <a:tc>
                  <a:txBody>
                    <a:bodyPr/>
                    <a:lstStyle/>
                    <a:p>
                      <a:r>
                        <a:rPr lang="en-US" dirty="0"/>
                        <a:t>Better rates than banks</a:t>
                      </a:r>
                    </a:p>
                  </a:txBody>
                  <a:tcPr/>
                </a:tc>
                <a:tc>
                  <a:txBody>
                    <a:bodyPr/>
                    <a:lstStyle/>
                    <a:p>
                      <a:r>
                        <a:rPr lang="en-US" dirty="0"/>
                        <a:t>Co-branding opportunities</a:t>
                      </a:r>
                    </a:p>
                  </a:txBody>
                  <a:tcPr/>
                </a:tc>
                <a:tc>
                  <a:txBody>
                    <a:bodyPr/>
                    <a:lstStyle/>
                    <a:p>
                      <a:r>
                        <a:rPr lang="en-US" dirty="0"/>
                        <a:t>Benefit from geographic expansions</a:t>
                      </a:r>
                    </a:p>
                  </a:txBody>
                  <a:tcPr/>
                </a:tc>
                <a:extLst>
                  <a:ext uri="{0D108BD9-81ED-4DB2-BD59-A6C34878D82A}">
                    <a16:rowId xmlns:a16="http://schemas.microsoft.com/office/drawing/2014/main" val="1711432722"/>
                  </a:ext>
                </a:extLst>
              </a:tr>
            </a:tbl>
          </a:graphicData>
        </a:graphic>
      </p:graphicFrame>
      <p:sp>
        <p:nvSpPr>
          <p:cNvPr id="4" name="Rectangle 3">
            <a:extLst>
              <a:ext uri="{FF2B5EF4-FFF2-40B4-BE49-F238E27FC236}">
                <a16:creationId xmlns:a16="http://schemas.microsoft.com/office/drawing/2014/main" id="{03F0A926-1305-BB4F-9DDA-0A2803684928}"/>
              </a:ext>
            </a:extLst>
          </p:cNvPr>
          <p:cNvSpPr/>
          <p:nvPr/>
        </p:nvSpPr>
        <p:spPr>
          <a:xfrm>
            <a:off x="1316180" y="1153035"/>
            <a:ext cx="845127" cy="237171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dirty="0">
                <a:solidFill>
                  <a:schemeClr val="tx1">
                    <a:lumMod val="95000"/>
                    <a:lumOff val="5000"/>
                  </a:schemeClr>
                </a:solidFill>
              </a:rPr>
              <a:t>Eat now, Pay Later</a:t>
            </a:r>
          </a:p>
        </p:txBody>
      </p:sp>
      <p:sp>
        <p:nvSpPr>
          <p:cNvPr id="25" name="Rectangle 24">
            <a:extLst>
              <a:ext uri="{FF2B5EF4-FFF2-40B4-BE49-F238E27FC236}">
                <a16:creationId xmlns:a16="http://schemas.microsoft.com/office/drawing/2014/main" id="{EFDC3E53-F2F1-E248-9A42-D35B7D14FF53}"/>
              </a:ext>
            </a:extLst>
          </p:cNvPr>
          <p:cNvSpPr/>
          <p:nvPr/>
        </p:nvSpPr>
        <p:spPr>
          <a:xfrm>
            <a:off x="1320517" y="3554432"/>
            <a:ext cx="845127" cy="28673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dirty="0"/>
              <a:t>Microfinancing</a:t>
            </a:r>
            <a:endParaRPr lang="en-US" dirty="0"/>
          </a:p>
        </p:txBody>
      </p:sp>
    </p:spTree>
    <p:extLst>
      <p:ext uri="{BB962C8B-B14F-4D97-AF65-F5344CB8AC3E}">
        <p14:creationId xmlns:p14="http://schemas.microsoft.com/office/powerpoint/2010/main" val="1686653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2230" y="217715"/>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3"/>
          <a:stretch>
            <a:fillRect/>
          </a:stretch>
        </p:blipFill>
        <p:spPr>
          <a:xfrm>
            <a:off x="261258" y="246743"/>
            <a:ext cx="856343" cy="791469"/>
          </a:xfrm>
          <a:prstGeom prst="rect">
            <a:avLst/>
          </a:prstGeom>
        </p:spPr>
      </p:pic>
      <p:pic>
        <p:nvPicPr>
          <p:cNvPr id="11" name="Picture 10"/>
          <p:cNvPicPr>
            <a:picLocks noChangeAspect="1"/>
          </p:cNvPicPr>
          <p:nvPr/>
        </p:nvPicPr>
        <p:blipFill>
          <a:blip r:embed="rId4"/>
          <a:stretch>
            <a:fillRect/>
          </a:stretch>
        </p:blipFill>
        <p:spPr>
          <a:xfrm>
            <a:off x="261258" y="1071676"/>
            <a:ext cx="841375" cy="762116"/>
          </a:xfrm>
          <a:prstGeom prst="rect">
            <a:avLst/>
          </a:prstGeom>
        </p:spPr>
      </p:pic>
      <p:pic>
        <p:nvPicPr>
          <p:cNvPr id="12" name="Picture 11"/>
          <p:cNvPicPr>
            <a:picLocks noChangeAspect="1"/>
          </p:cNvPicPr>
          <p:nvPr/>
        </p:nvPicPr>
        <p:blipFill>
          <a:blip r:embed="rId5"/>
          <a:stretch>
            <a:fillRect/>
          </a:stretch>
        </p:blipFill>
        <p:spPr>
          <a:xfrm>
            <a:off x="261258" y="1863347"/>
            <a:ext cx="827542" cy="737012"/>
          </a:xfrm>
          <a:prstGeom prst="rect">
            <a:avLst/>
          </a:prstGeom>
        </p:spPr>
      </p:pic>
      <p:pic>
        <p:nvPicPr>
          <p:cNvPr id="13" name="Picture 12"/>
          <p:cNvPicPr>
            <a:picLocks noChangeAspect="1"/>
          </p:cNvPicPr>
          <p:nvPr/>
        </p:nvPicPr>
        <p:blipFill>
          <a:blip r:embed="rId6"/>
          <a:stretch>
            <a:fillRect/>
          </a:stretch>
        </p:blipFill>
        <p:spPr>
          <a:xfrm>
            <a:off x="324531" y="2544923"/>
            <a:ext cx="764042" cy="758297"/>
          </a:xfrm>
          <a:prstGeom prst="rect">
            <a:avLst/>
          </a:prstGeom>
        </p:spPr>
      </p:pic>
      <p:pic>
        <p:nvPicPr>
          <p:cNvPr id="14" name="Picture 13"/>
          <p:cNvPicPr>
            <a:picLocks noChangeAspect="1"/>
          </p:cNvPicPr>
          <p:nvPr/>
        </p:nvPicPr>
        <p:blipFill>
          <a:blip r:embed="rId7"/>
          <a:stretch>
            <a:fillRect/>
          </a:stretch>
        </p:blipFill>
        <p:spPr>
          <a:xfrm>
            <a:off x="271335" y="3298262"/>
            <a:ext cx="778132" cy="799736"/>
          </a:xfrm>
          <a:prstGeom prst="rect">
            <a:avLst/>
          </a:prstGeom>
        </p:spPr>
      </p:pic>
      <p:pic>
        <p:nvPicPr>
          <p:cNvPr id="15" name="Picture 14"/>
          <p:cNvPicPr>
            <a:picLocks noChangeAspect="1"/>
          </p:cNvPicPr>
          <p:nvPr/>
        </p:nvPicPr>
        <p:blipFill>
          <a:blip r:embed="rId8"/>
          <a:stretch>
            <a:fillRect/>
          </a:stretch>
        </p:blipFill>
        <p:spPr>
          <a:xfrm>
            <a:off x="271335" y="4070762"/>
            <a:ext cx="832757" cy="936852"/>
          </a:xfrm>
          <a:prstGeom prst="rect">
            <a:avLst/>
          </a:prstGeom>
        </p:spPr>
      </p:pic>
      <p:pic>
        <p:nvPicPr>
          <p:cNvPr id="18" name="Picture 17"/>
          <p:cNvPicPr>
            <a:picLocks noChangeAspect="1"/>
          </p:cNvPicPr>
          <p:nvPr/>
        </p:nvPicPr>
        <p:blipFill>
          <a:blip r:embed="rId9"/>
          <a:stretch>
            <a:fillRect/>
          </a:stretch>
        </p:blipFill>
        <p:spPr>
          <a:xfrm>
            <a:off x="257630" y="4933765"/>
            <a:ext cx="721506" cy="758825"/>
          </a:xfrm>
          <a:prstGeom prst="rect">
            <a:avLst/>
          </a:prstGeom>
        </p:spPr>
      </p:pic>
      <p:pic>
        <p:nvPicPr>
          <p:cNvPr id="19" name="Picture 18"/>
          <p:cNvPicPr>
            <a:picLocks noChangeAspect="1"/>
          </p:cNvPicPr>
          <p:nvPr/>
        </p:nvPicPr>
        <p:blipFill>
          <a:blip r:embed="rId10"/>
          <a:stretch>
            <a:fillRect/>
          </a:stretch>
        </p:blipFill>
        <p:spPr>
          <a:xfrm>
            <a:off x="292894" y="5716162"/>
            <a:ext cx="735013" cy="804117"/>
          </a:xfrm>
          <a:prstGeom prst="rect">
            <a:avLst/>
          </a:prstGeom>
        </p:spPr>
      </p:pic>
      <p:sp>
        <p:nvSpPr>
          <p:cNvPr id="16" name="Rectangle 15"/>
          <p:cNvSpPr/>
          <p:nvPr/>
        </p:nvSpPr>
        <p:spPr>
          <a:xfrm>
            <a:off x="1103088" y="224441"/>
            <a:ext cx="94900" cy="64085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dirty="0"/>
          </a:p>
        </p:txBody>
      </p:sp>
      <p:sp>
        <p:nvSpPr>
          <p:cNvPr id="17" name="TextBox 16"/>
          <p:cNvSpPr txBox="1"/>
          <p:nvPr/>
        </p:nvSpPr>
        <p:spPr>
          <a:xfrm>
            <a:off x="1622889" y="368959"/>
            <a:ext cx="4531168" cy="507831"/>
          </a:xfrm>
          <a:prstGeom prst="rect">
            <a:avLst/>
          </a:prstGeom>
          <a:noFill/>
        </p:spPr>
        <p:txBody>
          <a:bodyPr wrap="square" rtlCol="0">
            <a:spAutoFit/>
          </a:bodyPr>
          <a:lstStyle/>
          <a:p>
            <a:r>
              <a:rPr lang="en-US" sz="2700" b="1" dirty="0">
                <a:solidFill>
                  <a:srgbClr val="002060"/>
                </a:solidFill>
                <a:latin typeface="Arial Black" panose="020B0A04020102020204" pitchFamily="34" charset="0"/>
              </a:rPr>
              <a:t>SWOT Appraisal</a:t>
            </a:r>
          </a:p>
        </p:txBody>
      </p:sp>
      <p:cxnSp>
        <p:nvCxnSpPr>
          <p:cNvPr id="20" name="Straight Connector 19"/>
          <p:cNvCxnSpPr/>
          <p:nvPr/>
        </p:nvCxnSpPr>
        <p:spPr>
          <a:xfrm flipV="1">
            <a:off x="1214764" y="1014084"/>
            <a:ext cx="10717419" cy="24128"/>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700430" y="229638"/>
            <a:ext cx="232913" cy="7796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pic>
        <p:nvPicPr>
          <p:cNvPr id="3" name="Picture 2"/>
          <p:cNvPicPr>
            <a:picLocks noChangeAspect="1"/>
          </p:cNvPicPr>
          <p:nvPr/>
        </p:nvPicPr>
        <p:blipFill>
          <a:blip r:embed="rId11"/>
          <a:stretch>
            <a:fillRect/>
          </a:stretch>
        </p:blipFill>
        <p:spPr>
          <a:xfrm>
            <a:off x="1209448" y="1056610"/>
            <a:ext cx="10706782" cy="5463669"/>
          </a:xfrm>
          <a:prstGeom prst="rect">
            <a:avLst/>
          </a:prstGeom>
        </p:spPr>
      </p:pic>
      <p:sp>
        <p:nvSpPr>
          <p:cNvPr id="22" name="TextBox 21"/>
          <p:cNvSpPr txBox="1"/>
          <p:nvPr/>
        </p:nvSpPr>
        <p:spPr>
          <a:xfrm>
            <a:off x="1112740" y="2221549"/>
            <a:ext cx="4414512" cy="1200329"/>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rgbClr val="002060"/>
                </a:solidFill>
              </a:rPr>
              <a:t>Unique service offerings</a:t>
            </a:r>
          </a:p>
          <a:p>
            <a:pPr marL="285750" indent="-285750">
              <a:buFont typeface="Wingdings" panose="05000000000000000000" pitchFamily="2" charset="2"/>
              <a:buChar char="Ø"/>
            </a:pPr>
            <a:r>
              <a:rPr lang="en-US" dirty="0">
                <a:solidFill>
                  <a:srgbClr val="002060"/>
                </a:solidFill>
              </a:rPr>
              <a:t>Cross-industry appeal </a:t>
            </a:r>
          </a:p>
          <a:p>
            <a:pPr marL="285750" indent="-285750">
              <a:buFont typeface="Wingdings" panose="05000000000000000000" pitchFamily="2" charset="2"/>
              <a:buChar char="Ø"/>
            </a:pPr>
            <a:r>
              <a:rPr lang="en-US" dirty="0">
                <a:solidFill>
                  <a:srgbClr val="002060"/>
                </a:solidFill>
              </a:rPr>
              <a:t>Digital marketing enabler for merchants</a:t>
            </a:r>
          </a:p>
          <a:p>
            <a:pPr marL="285750" indent="-285750">
              <a:buFont typeface="Wingdings" panose="05000000000000000000" pitchFamily="2" charset="2"/>
              <a:buChar char="Ø"/>
            </a:pPr>
            <a:r>
              <a:rPr lang="en-US" dirty="0">
                <a:solidFill>
                  <a:srgbClr val="002060"/>
                </a:solidFill>
              </a:rPr>
              <a:t>Payment flexibility for consumers</a:t>
            </a:r>
          </a:p>
        </p:txBody>
      </p:sp>
      <p:sp>
        <p:nvSpPr>
          <p:cNvPr id="23" name="TextBox 22"/>
          <p:cNvSpPr txBox="1"/>
          <p:nvPr/>
        </p:nvSpPr>
        <p:spPr>
          <a:xfrm>
            <a:off x="7640184" y="2506151"/>
            <a:ext cx="4414512" cy="1200329"/>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rgbClr val="002060"/>
                </a:solidFill>
              </a:rPr>
              <a:t>Brand Establishment</a:t>
            </a:r>
          </a:p>
          <a:p>
            <a:pPr marL="285750" indent="-285750">
              <a:buFont typeface="Wingdings" panose="05000000000000000000" pitchFamily="2" charset="2"/>
              <a:buChar char="Ø"/>
            </a:pPr>
            <a:r>
              <a:rPr lang="en-US" dirty="0">
                <a:solidFill>
                  <a:srgbClr val="002060"/>
                </a:solidFill>
              </a:rPr>
              <a:t>Competition from current market leaders</a:t>
            </a:r>
          </a:p>
          <a:p>
            <a:pPr marL="285750" indent="-285750">
              <a:buFont typeface="Wingdings" panose="05000000000000000000" pitchFamily="2" charset="2"/>
              <a:buChar char="Ø"/>
            </a:pPr>
            <a:r>
              <a:rPr lang="en-US" dirty="0">
                <a:solidFill>
                  <a:srgbClr val="002060"/>
                </a:solidFill>
              </a:rPr>
              <a:t>Credit cards, as an alternative</a:t>
            </a:r>
          </a:p>
          <a:p>
            <a:pPr marL="285750" indent="-285750">
              <a:buFont typeface="Wingdings" panose="05000000000000000000" pitchFamily="2" charset="2"/>
              <a:buChar char="Ø"/>
            </a:pPr>
            <a:endParaRPr lang="en-US" dirty="0">
              <a:solidFill>
                <a:srgbClr val="002060"/>
              </a:solidFill>
            </a:endParaRPr>
          </a:p>
        </p:txBody>
      </p:sp>
      <p:sp>
        <p:nvSpPr>
          <p:cNvPr id="25" name="TextBox 24"/>
          <p:cNvSpPr txBox="1"/>
          <p:nvPr/>
        </p:nvSpPr>
        <p:spPr>
          <a:xfrm>
            <a:off x="7611815" y="4070762"/>
            <a:ext cx="4370971" cy="923330"/>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rgbClr val="002060"/>
                </a:solidFill>
              </a:rPr>
              <a:t>Expansion of existing service aggregators into hospitality business</a:t>
            </a:r>
          </a:p>
          <a:p>
            <a:pPr marL="285750" indent="-285750">
              <a:buFont typeface="Wingdings" panose="05000000000000000000" pitchFamily="2" charset="2"/>
              <a:buChar char="Ø"/>
            </a:pPr>
            <a:r>
              <a:rPr lang="en-US" dirty="0">
                <a:solidFill>
                  <a:srgbClr val="002060"/>
                </a:solidFill>
              </a:rPr>
              <a:t>Global players developing BNPL products</a:t>
            </a:r>
          </a:p>
        </p:txBody>
      </p:sp>
      <p:sp>
        <p:nvSpPr>
          <p:cNvPr id="27" name="TextBox 26"/>
          <p:cNvSpPr txBox="1"/>
          <p:nvPr/>
        </p:nvSpPr>
        <p:spPr>
          <a:xfrm>
            <a:off x="1101509" y="3867338"/>
            <a:ext cx="4622451" cy="1477328"/>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rgbClr val="002060"/>
                </a:solidFill>
              </a:rPr>
              <a:t>First mover’s advantage</a:t>
            </a:r>
          </a:p>
          <a:p>
            <a:pPr marL="285750" indent="-285750">
              <a:buFont typeface="Wingdings" panose="05000000000000000000" pitchFamily="2" charset="2"/>
              <a:buChar char="Ø"/>
            </a:pPr>
            <a:r>
              <a:rPr lang="en-US" dirty="0">
                <a:solidFill>
                  <a:srgbClr val="002060"/>
                </a:solidFill>
              </a:rPr>
              <a:t>Rising customer expense on comfort</a:t>
            </a:r>
          </a:p>
          <a:p>
            <a:pPr marL="285750" indent="-285750">
              <a:buFont typeface="Wingdings" panose="05000000000000000000" pitchFamily="2" charset="2"/>
              <a:buChar char="Ø"/>
            </a:pPr>
            <a:r>
              <a:rPr lang="en-US" dirty="0">
                <a:solidFill>
                  <a:srgbClr val="002060"/>
                </a:solidFill>
              </a:rPr>
              <a:t>Additional borrowing option for consumers</a:t>
            </a:r>
          </a:p>
          <a:p>
            <a:pPr marL="285750" indent="-285750">
              <a:buFont typeface="Wingdings" panose="05000000000000000000" pitchFamily="2" charset="2"/>
              <a:buChar char="Ø"/>
            </a:pPr>
            <a:r>
              <a:rPr lang="en-US" dirty="0">
                <a:solidFill>
                  <a:srgbClr val="002060"/>
                </a:solidFill>
              </a:rPr>
              <a:t>Hospitality is an unexplored lending market</a:t>
            </a:r>
          </a:p>
          <a:p>
            <a:pPr marL="285750" indent="-285750">
              <a:buFont typeface="Wingdings" panose="05000000000000000000" pitchFamily="2" charset="2"/>
              <a:buChar char="Ø"/>
            </a:pPr>
            <a:r>
              <a:rPr lang="en-US" dirty="0">
                <a:solidFill>
                  <a:srgbClr val="002060"/>
                </a:solidFill>
              </a:rPr>
              <a:t>Technology innovation</a:t>
            </a:r>
          </a:p>
        </p:txBody>
      </p:sp>
      <p:sp>
        <p:nvSpPr>
          <p:cNvPr id="28" name="Footer Placeholder 1"/>
          <p:cNvSpPr>
            <a:spLocks noGrp="1"/>
          </p:cNvSpPr>
          <p:nvPr>
            <p:ph type="ftr" sz="quarter" idx="11"/>
          </p:nvPr>
        </p:nvSpPr>
        <p:spPr>
          <a:xfrm>
            <a:off x="4278440" y="6356350"/>
            <a:ext cx="4114800" cy="365125"/>
          </a:xfrm>
        </p:spPr>
        <p:txBody>
          <a:bodyPr/>
          <a:lstStyle/>
          <a:p>
            <a:r>
              <a:rPr lang="en-US"/>
              <a:t>Confidential and Proprietary. Copyright (c) by TrueVibez 2020</a:t>
            </a:r>
            <a:endParaRPr lang="en-US" dirty="0"/>
          </a:p>
        </p:txBody>
      </p:sp>
      <p:sp>
        <p:nvSpPr>
          <p:cNvPr id="2" name="Slide Number Placeholder 1"/>
          <p:cNvSpPr>
            <a:spLocks noGrp="1"/>
          </p:cNvSpPr>
          <p:nvPr>
            <p:ph type="sldNum" sz="quarter" idx="12"/>
          </p:nvPr>
        </p:nvSpPr>
        <p:spPr/>
        <p:txBody>
          <a:bodyPr/>
          <a:lstStyle/>
          <a:p>
            <a:fld id="{D4960F7B-5716-4810-A91D-46252C2EC1F4}" type="slidenum">
              <a:rPr lang="en-US" smtClean="0"/>
              <a:t>11</a:t>
            </a:fld>
            <a:endParaRPr lang="en-US" dirty="0"/>
          </a:p>
        </p:txBody>
      </p:sp>
    </p:spTree>
    <p:extLst>
      <p:ext uri="{BB962C8B-B14F-4D97-AF65-F5344CB8AC3E}">
        <p14:creationId xmlns:p14="http://schemas.microsoft.com/office/powerpoint/2010/main" val="2528375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21213" y="195681"/>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3"/>
          <a:stretch>
            <a:fillRect/>
          </a:stretch>
        </p:blipFill>
        <p:spPr>
          <a:xfrm>
            <a:off x="261258" y="246743"/>
            <a:ext cx="856343" cy="791469"/>
          </a:xfrm>
          <a:prstGeom prst="rect">
            <a:avLst/>
          </a:prstGeom>
        </p:spPr>
      </p:pic>
      <p:pic>
        <p:nvPicPr>
          <p:cNvPr id="11" name="Picture 10"/>
          <p:cNvPicPr>
            <a:picLocks noChangeAspect="1"/>
          </p:cNvPicPr>
          <p:nvPr/>
        </p:nvPicPr>
        <p:blipFill>
          <a:blip r:embed="rId4"/>
          <a:stretch>
            <a:fillRect/>
          </a:stretch>
        </p:blipFill>
        <p:spPr>
          <a:xfrm>
            <a:off x="261258" y="1071676"/>
            <a:ext cx="841375" cy="762116"/>
          </a:xfrm>
          <a:prstGeom prst="rect">
            <a:avLst/>
          </a:prstGeom>
        </p:spPr>
      </p:pic>
      <p:pic>
        <p:nvPicPr>
          <p:cNvPr id="12" name="Picture 11"/>
          <p:cNvPicPr>
            <a:picLocks noChangeAspect="1"/>
          </p:cNvPicPr>
          <p:nvPr/>
        </p:nvPicPr>
        <p:blipFill>
          <a:blip r:embed="rId5"/>
          <a:stretch>
            <a:fillRect/>
          </a:stretch>
        </p:blipFill>
        <p:spPr>
          <a:xfrm>
            <a:off x="261258" y="1863347"/>
            <a:ext cx="827542" cy="737012"/>
          </a:xfrm>
          <a:prstGeom prst="rect">
            <a:avLst/>
          </a:prstGeom>
        </p:spPr>
      </p:pic>
      <p:pic>
        <p:nvPicPr>
          <p:cNvPr id="13" name="Picture 12"/>
          <p:cNvPicPr>
            <a:picLocks noChangeAspect="1"/>
          </p:cNvPicPr>
          <p:nvPr/>
        </p:nvPicPr>
        <p:blipFill>
          <a:blip r:embed="rId6"/>
          <a:stretch>
            <a:fillRect/>
          </a:stretch>
        </p:blipFill>
        <p:spPr>
          <a:xfrm>
            <a:off x="324531" y="2544923"/>
            <a:ext cx="764042" cy="758297"/>
          </a:xfrm>
          <a:prstGeom prst="rect">
            <a:avLst/>
          </a:prstGeom>
        </p:spPr>
      </p:pic>
      <p:pic>
        <p:nvPicPr>
          <p:cNvPr id="14" name="Picture 13"/>
          <p:cNvPicPr>
            <a:picLocks noChangeAspect="1"/>
          </p:cNvPicPr>
          <p:nvPr/>
        </p:nvPicPr>
        <p:blipFill>
          <a:blip r:embed="rId7"/>
          <a:stretch>
            <a:fillRect/>
          </a:stretch>
        </p:blipFill>
        <p:spPr>
          <a:xfrm>
            <a:off x="271335" y="3298262"/>
            <a:ext cx="778132" cy="799736"/>
          </a:xfrm>
          <a:prstGeom prst="rect">
            <a:avLst/>
          </a:prstGeom>
        </p:spPr>
      </p:pic>
      <p:pic>
        <p:nvPicPr>
          <p:cNvPr id="15" name="Picture 14"/>
          <p:cNvPicPr>
            <a:picLocks noChangeAspect="1"/>
          </p:cNvPicPr>
          <p:nvPr/>
        </p:nvPicPr>
        <p:blipFill>
          <a:blip r:embed="rId8"/>
          <a:stretch>
            <a:fillRect/>
          </a:stretch>
        </p:blipFill>
        <p:spPr>
          <a:xfrm>
            <a:off x="271335" y="4070762"/>
            <a:ext cx="832757" cy="936852"/>
          </a:xfrm>
          <a:prstGeom prst="rect">
            <a:avLst/>
          </a:prstGeom>
        </p:spPr>
      </p:pic>
      <p:pic>
        <p:nvPicPr>
          <p:cNvPr id="18" name="Picture 17"/>
          <p:cNvPicPr>
            <a:picLocks noChangeAspect="1"/>
          </p:cNvPicPr>
          <p:nvPr/>
        </p:nvPicPr>
        <p:blipFill>
          <a:blip r:embed="rId9"/>
          <a:stretch>
            <a:fillRect/>
          </a:stretch>
        </p:blipFill>
        <p:spPr>
          <a:xfrm>
            <a:off x="257630" y="4933765"/>
            <a:ext cx="721506" cy="758825"/>
          </a:xfrm>
          <a:prstGeom prst="rect">
            <a:avLst/>
          </a:prstGeom>
        </p:spPr>
      </p:pic>
      <p:pic>
        <p:nvPicPr>
          <p:cNvPr id="19" name="Picture 18"/>
          <p:cNvPicPr>
            <a:picLocks noChangeAspect="1"/>
          </p:cNvPicPr>
          <p:nvPr/>
        </p:nvPicPr>
        <p:blipFill>
          <a:blip r:embed="rId10"/>
          <a:stretch>
            <a:fillRect/>
          </a:stretch>
        </p:blipFill>
        <p:spPr>
          <a:xfrm>
            <a:off x="292894" y="5716162"/>
            <a:ext cx="735013" cy="804117"/>
          </a:xfrm>
          <a:prstGeom prst="rect">
            <a:avLst/>
          </a:prstGeom>
        </p:spPr>
      </p:pic>
      <p:sp>
        <p:nvSpPr>
          <p:cNvPr id="16" name="Rectangle 15"/>
          <p:cNvSpPr/>
          <p:nvPr/>
        </p:nvSpPr>
        <p:spPr>
          <a:xfrm>
            <a:off x="1103088" y="224441"/>
            <a:ext cx="94900" cy="64085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dirty="0"/>
          </a:p>
        </p:txBody>
      </p:sp>
      <p:sp>
        <p:nvSpPr>
          <p:cNvPr id="17" name="TextBox 16"/>
          <p:cNvSpPr txBox="1"/>
          <p:nvPr/>
        </p:nvSpPr>
        <p:spPr>
          <a:xfrm>
            <a:off x="1622888" y="368959"/>
            <a:ext cx="7130694" cy="507831"/>
          </a:xfrm>
          <a:prstGeom prst="rect">
            <a:avLst/>
          </a:prstGeom>
          <a:noFill/>
        </p:spPr>
        <p:txBody>
          <a:bodyPr wrap="square" rtlCol="0">
            <a:spAutoFit/>
          </a:bodyPr>
          <a:lstStyle/>
          <a:p>
            <a:r>
              <a:rPr lang="en-US" sz="2700" b="1" dirty="0">
                <a:solidFill>
                  <a:srgbClr val="002060"/>
                </a:solidFill>
                <a:latin typeface="Arial Black" panose="020B0A04020102020204" pitchFamily="34" charset="0"/>
              </a:rPr>
              <a:t>PAYO (Australia) – A case study</a:t>
            </a:r>
          </a:p>
        </p:txBody>
      </p:sp>
      <p:cxnSp>
        <p:nvCxnSpPr>
          <p:cNvPr id="20" name="Straight Connector 19"/>
          <p:cNvCxnSpPr/>
          <p:nvPr/>
        </p:nvCxnSpPr>
        <p:spPr>
          <a:xfrm flipV="1">
            <a:off x="1192782" y="980716"/>
            <a:ext cx="10717419" cy="24128"/>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700430" y="229638"/>
            <a:ext cx="232913" cy="7796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28" name="Footer Placeholder 1"/>
          <p:cNvSpPr>
            <a:spLocks noGrp="1"/>
          </p:cNvSpPr>
          <p:nvPr>
            <p:ph type="ftr" sz="quarter" idx="11"/>
          </p:nvPr>
        </p:nvSpPr>
        <p:spPr>
          <a:xfrm>
            <a:off x="4293159" y="6314707"/>
            <a:ext cx="4114800" cy="365125"/>
          </a:xfrm>
        </p:spPr>
        <p:txBody>
          <a:bodyPr/>
          <a:lstStyle/>
          <a:p>
            <a:r>
              <a:rPr lang="en-US" dirty="0"/>
              <a:t>Confidential and Proprietary. Copyright (c) by </a:t>
            </a:r>
            <a:r>
              <a:rPr lang="en-US" dirty="0" err="1"/>
              <a:t>TrueVibez</a:t>
            </a:r>
            <a:r>
              <a:rPr lang="en-US" dirty="0"/>
              <a:t> 2020</a:t>
            </a:r>
          </a:p>
        </p:txBody>
      </p:sp>
      <p:sp>
        <p:nvSpPr>
          <p:cNvPr id="2" name="Slide Number Placeholder 1"/>
          <p:cNvSpPr>
            <a:spLocks noGrp="1"/>
          </p:cNvSpPr>
          <p:nvPr>
            <p:ph type="sldNum" sz="quarter" idx="12"/>
          </p:nvPr>
        </p:nvSpPr>
        <p:spPr>
          <a:xfrm>
            <a:off x="8957229" y="6305868"/>
            <a:ext cx="2743200" cy="365125"/>
          </a:xfrm>
        </p:spPr>
        <p:txBody>
          <a:bodyPr/>
          <a:lstStyle/>
          <a:p>
            <a:fld id="{D4960F7B-5716-4810-A91D-46252C2EC1F4}" type="slidenum">
              <a:rPr lang="en-US" smtClean="0"/>
              <a:t>12</a:t>
            </a:fld>
            <a:endParaRPr lang="en-US" dirty="0"/>
          </a:p>
        </p:txBody>
      </p:sp>
      <p:sp>
        <p:nvSpPr>
          <p:cNvPr id="8" name="Rectangle 7">
            <a:extLst>
              <a:ext uri="{FF2B5EF4-FFF2-40B4-BE49-F238E27FC236}">
                <a16:creationId xmlns:a16="http://schemas.microsoft.com/office/drawing/2014/main" id="{E3F23B83-0CCF-7A49-B2E9-4FD2BE6FE2FA}"/>
              </a:ext>
            </a:extLst>
          </p:cNvPr>
          <p:cNvSpPr/>
          <p:nvPr/>
        </p:nvSpPr>
        <p:spPr>
          <a:xfrm>
            <a:off x="1244905" y="1071676"/>
            <a:ext cx="2885014" cy="5284674"/>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b="1" dirty="0">
                <a:solidFill>
                  <a:srgbClr val="002060"/>
                </a:solidFill>
                <a:ea typeface="Bodoni Ornaments" pitchFamily="2" charset="0"/>
                <a:cs typeface="Castellar" panose="020F0502020204030204" pitchFamily="34" charset="0"/>
              </a:rPr>
              <a:t>About PAYO</a:t>
            </a:r>
          </a:p>
          <a:p>
            <a:pPr algn="ctr"/>
            <a:endParaRPr lang="en-US" sz="1600" b="1" dirty="0">
              <a:solidFill>
                <a:srgbClr val="002060"/>
              </a:solidFill>
              <a:ea typeface="Bodoni Ornaments" pitchFamily="2" charset="0"/>
              <a:cs typeface="Castellar" panose="020F0502020204030204" pitchFamily="34" charset="0"/>
            </a:endParaRPr>
          </a:p>
          <a:p>
            <a:r>
              <a:rPr lang="en-US" sz="1600" b="1" dirty="0">
                <a:solidFill>
                  <a:srgbClr val="002060"/>
                </a:solidFill>
                <a:ea typeface="Bodoni Ornaments" pitchFamily="2" charset="0"/>
                <a:cs typeface="Castellar" panose="020F0502020204030204" pitchFamily="34" charset="0"/>
              </a:rPr>
              <a:t>PAYO is an Australian company who have launched the world’s first Eat Now, Pay Later service in July 2021.</a:t>
            </a:r>
          </a:p>
          <a:p>
            <a:endParaRPr lang="en-US" sz="1600" b="1" dirty="0">
              <a:solidFill>
                <a:srgbClr val="002060"/>
              </a:solidFill>
              <a:ea typeface="Bodoni Ornaments" pitchFamily="2" charset="0"/>
              <a:cs typeface="Castellar" panose="020F0502020204030204" pitchFamily="34" charset="0"/>
            </a:endParaRPr>
          </a:p>
          <a:p>
            <a:endParaRPr lang="en-US" sz="1600" b="1" dirty="0">
              <a:solidFill>
                <a:srgbClr val="002060"/>
              </a:solidFill>
              <a:ea typeface="Bodoni Ornaments" pitchFamily="2" charset="0"/>
              <a:cs typeface="Castellar" panose="020F0502020204030204" pitchFamily="34" charset="0"/>
            </a:endParaRPr>
          </a:p>
          <a:p>
            <a:r>
              <a:rPr lang="en-US" sz="1600" b="1" dirty="0">
                <a:solidFill>
                  <a:srgbClr val="002060"/>
                </a:solidFill>
                <a:ea typeface="Bodoni Ornaments" pitchFamily="2" charset="0"/>
                <a:cs typeface="Castellar" panose="020F0502020204030204" pitchFamily="34" charset="0"/>
              </a:rPr>
              <a:t>The are backed by an existing lender with substantial customer base in the operational regions.</a:t>
            </a:r>
          </a:p>
          <a:p>
            <a:endParaRPr lang="en-US" sz="1600" b="1" dirty="0">
              <a:solidFill>
                <a:srgbClr val="002060"/>
              </a:solidFill>
              <a:ea typeface="Bodoni Ornaments" pitchFamily="2" charset="0"/>
              <a:cs typeface="Castellar" panose="020F0502020204030204" pitchFamily="34" charset="0"/>
            </a:endParaRPr>
          </a:p>
          <a:p>
            <a:endParaRPr lang="en-US" sz="1600" b="1" dirty="0">
              <a:solidFill>
                <a:srgbClr val="002060"/>
              </a:solidFill>
              <a:ea typeface="Bodoni Ornaments" pitchFamily="2" charset="0"/>
              <a:cs typeface="Castellar" panose="020F0502020204030204" pitchFamily="34" charset="0"/>
            </a:endParaRPr>
          </a:p>
          <a:p>
            <a:r>
              <a:rPr lang="en-US" sz="1600" b="1" dirty="0">
                <a:solidFill>
                  <a:srgbClr val="002060"/>
                </a:solidFill>
                <a:ea typeface="Bodoni Ornaments" pitchFamily="2" charset="0"/>
                <a:cs typeface="Castellar" panose="020F0502020204030204" pitchFamily="34" charset="0"/>
              </a:rPr>
              <a:t>Being the World’s first ENPL app, they have favorably placed themselves as market disrupters, driving investor’s interest &amp; confidence.</a:t>
            </a:r>
          </a:p>
        </p:txBody>
      </p:sp>
      <p:sp>
        <p:nvSpPr>
          <p:cNvPr id="24" name="Rectangle 23">
            <a:extLst>
              <a:ext uri="{FF2B5EF4-FFF2-40B4-BE49-F238E27FC236}">
                <a16:creationId xmlns:a16="http://schemas.microsoft.com/office/drawing/2014/main" id="{F54A607F-4A43-3345-AA94-4964BF3530C3}"/>
              </a:ext>
            </a:extLst>
          </p:cNvPr>
          <p:cNvSpPr/>
          <p:nvPr/>
        </p:nvSpPr>
        <p:spPr>
          <a:xfrm>
            <a:off x="4129919" y="1070234"/>
            <a:ext cx="7642650" cy="52846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23" name="Graphic 22" descr="Store outline">
            <a:extLst>
              <a:ext uri="{FF2B5EF4-FFF2-40B4-BE49-F238E27FC236}">
                <a16:creationId xmlns:a16="http://schemas.microsoft.com/office/drawing/2014/main" id="{E9FD5142-74E0-6247-B9A7-B4919D7E070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200277" y="1143132"/>
            <a:ext cx="654808" cy="654808"/>
          </a:xfrm>
          <a:prstGeom prst="rect">
            <a:avLst/>
          </a:prstGeom>
        </p:spPr>
      </p:pic>
      <p:sp>
        <p:nvSpPr>
          <p:cNvPr id="25" name="TextBox 24">
            <a:extLst>
              <a:ext uri="{FF2B5EF4-FFF2-40B4-BE49-F238E27FC236}">
                <a16:creationId xmlns:a16="http://schemas.microsoft.com/office/drawing/2014/main" id="{CB22E5C9-D1BC-9746-AAAE-1CC137037FC9}"/>
              </a:ext>
            </a:extLst>
          </p:cNvPr>
          <p:cNvSpPr txBox="1"/>
          <p:nvPr/>
        </p:nvSpPr>
        <p:spPr>
          <a:xfrm>
            <a:off x="5098142" y="1121514"/>
            <a:ext cx="5376231" cy="646331"/>
          </a:xfrm>
          <a:prstGeom prst="rect">
            <a:avLst/>
          </a:prstGeom>
          <a:noFill/>
        </p:spPr>
        <p:txBody>
          <a:bodyPr wrap="square" rtlCol="0">
            <a:spAutoFit/>
          </a:bodyPr>
          <a:lstStyle/>
          <a:p>
            <a:r>
              <a:rPr lang="en-US" dirty="0"/>
              <a:t>Within 3 months of launch, </a:t>
            </a:r>
            <a:r>
              <a:rPr lang="en-US" b="1" dirty="0">
                <a:solidFill>
                  <a:srgbClr val="7030A0"/>
                </a:solidFill>
              </a:rPr>
              <a:t>700+ merchants in 4 cities </a:t>
            </a:r>
            <a:r>
              <a:rPr lang="en-US" dirty="0"/>
              <a:t>&amp; growing at the pace of 200 merchants every month </a:t>
            </a:r>
          </a:p>
        </p:txBody>
      </p:sp>
      <p:pic>
        <p:nvPicPr>
          <p:cNvPr id="27" name="Graphic 26" descr="Internet Banking with solid fill">
            <a:extLst>
              <a:ext uri="{FF2B5EF4-FFF2-40B4-BE49-F238E27FC236}">
                <a16:creationId xmlns:a16="http://schemas.microsoft.com/office/drawing/2014/main" id="{2F432859-2E95-F146-9351-729A7B50A78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277950" y="4861221"/>
            <a:ext cx="561874" cy="561874"/>
          </a:xfrm>
          <a:prstGeom prst="rect">
            <a:avLst/>
          </a:prstGeom>
        </p:spPr>
      </p:pic>
      <p:sp>
        <p:nvSpPr>
          <p:cNvPr id="30" name="TextBox 29">
            <a:extLst>
              <a:ext uri="{FF2B5EF4-FFF2-40B4-BE49-F238E27FC236}">
                <a16:creationId xmlns:a16="http://schemas.microsoft.com/office/drawing/2014/main" id="{07916FC7-A9B3-9C40-BBC7-00A597FBC981}"/>
              </a:ext>
            </a:extLst>
          </p:cNvPr>
          <p:cNvSpPr txBox="1"/>
          <p:nvPr/>
        </p:nvSpPr>
        <p:spPr>
          <a:xfrm>
            <a:off x="5132020" y="4776764"/>
            <a:ext cx="5376231" cy="646331"/>
          </a:xfrm>
          <a:prstGeom prst="rect">
            <a:avLst/>
          </a:prstGeom>
          <a:noFill/>
        </p:spPr>
        <p:txBody>
          <a:bodyPr wrap="square" rtlCol="0">
            <a:spAutoFit/>
          </a:bodyPr>
          <a:lstStyle/>
          <a:p>
            <a:r>
              <a:rPr lang="en-US" dirty="0"/>
              <a:t>All payments are via PAYO app via QR codes with options for customer to recommend for PAYO business </a:t>
            </a:r>
          </a:p>
        </p:txBody>
      </p:sp>
      <p:pic>
        <p:nvPicPr>
          <p:cNvPr id="31" name="Graphic 30" descr="Exponential Graph outline">
            <a:extLst>
              <a:ext uri="{FF2B5EF4-FFF2-40B4-BE49-F238E27FC236}">
                <a16:creationId xmlns:a16="http://schemas.microsoft.com/office/drawing/2014/main" id="{14FDD341-2EBD-6248-AD50-501B3A19F125}"/>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279674" y="2719435"/>
            <a:ext cx="564614" cy="564614"/>
          </a:xfrm>
          <a:prstGeom prst="rect">
            <a:avLst/>
          </a:prstGeom>
        </p:spPr>
      </p:pic>
      <p:sp>
        <p:nvSpPr>
          <p:cNvPr id="33" name="TextBox 32">
            <a:extLst>
              <a:ext uri="{FF2B5EF4-FFF2-40B4-BE49-F238E27FC236}">
                <a16:creationId xmlns:a16="http://schemas.microsoft.com/office/drawing/2014/main" id="{04DBB5DA-0268-3247-B2B9-65503D63C769}"/>
              </a:ext>
            </a:extLst>
          </p:cNvPr>
          <p:cNvSpPr txBox="1"/>
          <p:nvPr/>
        </p:nvSpPr>
        <p:spPr>
          <a:xfrm>
            <a:off x="5109986" y="2646825"/>
            <a:ext cx="5884845" cy="646331"/>
          </a:xfrm>
          <a:prstGeom prst="rect">
            <a:avLst/>
          </a:prstGeom>
          <a:noFill/>
        </p:spPr>
        <p:txBody>
          <a:bodyPr wrap="square" rtlCol="0">
            <a:spAutoFit/>
          </a:bodyPr>
          <a:lstStyle/>
          <a:p>
            <a:r>
              <a:rPr lang="en-US" dirty="0"/>
              <a:t>Top performing 50 restaurants have received thousands of transactions with recorded </a:t>
            </a:r>
            <a:r>
              <a:rPr lang="en-US" b="1" dirty="0">
                <a:solidFill>
                  <a:schemeClr val="accent6">
                    <a:lumMod val="75000"/>
                  </a:schemeClr>
                </a:solidFill>
              </a:rPr>
              <a:t>order value increase of 60%</a:t>
            </a:r>
          </a:p>
        </p:txBody>
      </p:sp>
      <p:pic>
        <p:nvPicPr>
          <p:cNvPr id="34" name="Graphic 33" descr="Star-struck face outline with solid fill">
            <a:extLst>
              <a:ext uri="{FF2B5EF4-FFF2-40B4-BE49-F238E27FC236}">
                <a16:creationId xmlns:a16="http://schemas.microsoft.com/office/drawing/2014/main" id="{90F92612-23E1-AD4E-B7D4-C9E7592944CD}"/>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4257754" y="3425372"/>
            <a:ext cx="604092" cy="604092"/>
          </a:xfrm>
          <a:prstGeom prst="rect">
            <a:avLst/>
          </a:prstGeom>
        </p:spPr>
      </p:pic>
      <p:sp>
        <p:nvSpPr>
          <p:cNvPr id="36" name="TextBox 35">
            <a:extLst>
              <a:ext uri="{FF2B5EF4-FFF2-40B4-BE49-F238E27FC236}">
                <a16:creationId xmlns:a16="http://schemas.microsoft.com/office/drawing/2014/main" id="{CDD6AEB5-1CD6-0F4F-93F8-15D2EE84AAE4}"/>
              </a:ext>
            </a:extLst>
          </p:cNvPr>
          <p:cNvSpPr txBox="1"/>
          <p:nvPr/>
        </p:nvSpPr>
        <p:spPr>
          <a:xfrm>
            <a:off x="5119165" y="3394140"/>
            <a:ext cx="5884845" cy="646331"/>
          </a:xfrm>
          <a:prstGeom prst="rect">
            <a:avLst/>
          </a:prstGeom>
          <a:noFill/>
        </p:spPr>
        <p:txBody>
          <a:bodyPr wrap="square" rtlCol="0">
            <a:spAutoFit/>
          </a:bodyPr>
          <a:lstStyle/>
          <a:p>
            <a:r>
              <a:rPr lang="en-US" dirty="0"/>
              <a:t>Diners can discover restaurants, filter by preferences, call restaurant, book table and receive range of offers &amp; deals.</a:t>
            </a:r>
          </a:p>
        </p:txBody>
      </p:sp>
      <p:pic>
        <p:nvPicPr>
          <p:cNvPr id="37" name="Graphic 36" descr="Handshake with solid fill">
            <a:extLst>
              <a:ext uri="{FF2B5EF4-FFF2-40B4-BE49-F238E27FC236}">
                <a16:creationId xmlns:a16="http://schemas.microsoft.com/office/drawing/2014/main" id="{D612E982-725D-D148-8093-A7804852E076}"/>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4241112" y="4084264"/>
            <a:ext cx="678841" cy="678841"/>
          </a:xfrm>
          <a:prstGeom prst="rect">
            <a:avLst/>
          </a:prstGeom>
        </p:spPr>
      </p:pic>
      <p:sp>
        <p:nvSpPr>
          <p:cNvPr id="39" name="TextBox 38">
            <a:extLst>
              <a:ext uri="{FF2B5EF4-FFF2-40B4-BE49-F238E27FC236}">
                <a16:creationId xmlns:a16="http://schemas.microsoft.com/office/drawing/2014/main" id="{90466286-2FA4-FB40-A2CF-57F8049A22D4}"/>
              </a:ext>
            </a:extLst>
          </p:cNvPr>
          <p:cNvSpPr txBox="1"/>
          <p:nvPr/>
        </p:nvSpPr>
        <p:spPr>
          <a:xfrm>
            <a:off x="5117327" y="4086365"/>
            <a:ext cx="5884845" cy="646331"/>
          </a:xfrm>
          <a:prstGeom prst="rect">
            <a:avLst/>
          </a:prstGeom>
          <a:noFill/>
        </p:spPr>
        <p:txBody>
          <a:bodyPr wrap="square" rtlCol="0">
            <a:spAutoFit/>
          </a:bodyPr>
          <a:lstStyle/>
          <a:p>
            <a:r>
              <a:rPr lang="en-US" dirty="0">
                <a:solidFill>
                  <a:schemeClr val="accent4">
                    <a:lumMod val="75000"/>
                  </a:schemeClr>
                </a:solidFill>
              </a:rPr>
              <a:t>Both restaurants &amp; customers are incentivized </a:t>
            </a:r>
            <a:r>
              <a:rPr lang="en-US" dirty="0"/>
              <a:t>for referring more paying users to the platform </a:t>
            </a:r>
          </a:p>
        </p:txBody>
      </p:sp>
      <p:pic>
        <p:nvPicPr>
          <p:cNvPr id="40" name="Graphic 39" descr="Stopwatch 25% outline">
            <a:extLst>
              <a:ext uri="{FF2B5EF4-FFF2-40B4-BE49-F238E27FC236}">
                <a16:creationId xmlns:a16="http://schemas.microsoft.com/office/drawing/2014/main" id="{D7831F22-F050-704E-B804-FB3915379484}"/>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4222905" y="1837200"/>
            <a:ext cx="654808" cy="654808"/>
          </a:xfrm>
          <a:prstGeom prst="rect">
            <a:avLst/>
          </a:prstGeom>
        </p:spPr>
      </p:pic>
      <p:sp>
        <p:nvSpPr>
          <p:cNvPr id="42" name="TextBox 41">
            <a:extLst>
              <a:ext uri="{FF2B5EF4-FFF2-40B4-BE49-F238E27FC236}">
                <a16:creationId xmlns:a16="http://schemas.microsoft.com/office/drawing/2014/main" id="{B3125995-0939-3C40-8A84-66A32CC1B679}"/>
              </a:ext>
            </a:extLst>
          </p:cNvPr>
          <p:cNvSpPr txBox="1"/>
          <p:nvPr/>
        </p:nvSpPr>
        <p:spPr>
          <a:xfrm>
            <a:off x="5109986" y="1852740"/>
            <a:ext cx="5884845" cy="646331"/>
          </a:xfrm>
          <a:prstGeom prst="rect">
            <a:avLst/>
          </a:prstGeom>
          <a:noFill/>
        </p:spPr>
        <p:txBody>
          <a:bodyPr wrap="square" rtlCol="0">
            <a:spAutoFit/>
          </a:bodyPr>
          <a:lstStyle/>
          <a:p>
            <a:r>
              <a:rPr lang="en-US" dirty="0"/>
              <a:t>All payments are divided across </a:t>
            </a:r>
            <a:r>
              <a:rPr lang="en-US" b="1" dirty="0">
                <a:solidFill>
                  <a:schemeClr val="accent1">
                    <a:lumMod val="75000"/>
                  </a:schemeClr>
                </a:solidFill>
              </a:rPr>
              <a:t>4 interest free EMIs, with only a quarter of payment to be made upfront.</a:t>
            </a:r>
          </a:p>
        </p:txBody>
      </p:sp>
      <p:pic>
        <p:nvPicPr>
          <p:cNvPr id="43" name="Graphic 42" descr="Fast Forward with solid fill">
            <a:extLst>
              <a:ext uri="{FF2B5EF4-FFF2-40B4-BE49-F238E27FC236}">
                <a16:creationId xmlns:a16="http://schemas.microsoft.com/office/drawing/2014/main" id="{CEAD0278-5321-1E47-8D75-46E3BF1E0592}"/>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4193022" y="5575395"/>
            <a:ext cx="693531" cy="693531"/>
          </a:xfrm>
          <a:prstGeom prst="rect">
            <a:avLst/>
          </a:prstGeom>
        </p:spPr>
      </p:pic>
      <p:sp>
        <p:nvSpPr>
          <p:cNvPr id="45" name="TextBox 44">
            <a:extLst>
              <a:ext uri="{FF2B5EF4-FFF2-40B4-BE49-F238E27FC236}">
                <a16:creationId xmlns:a16="http://schemas.microsoft.com/office/drawing/2014/main" id="{62107540-D4D2-BF49-A28D-8542144F7318}"/>
              </a:ext>
            </a:extLst>
          </p:cNvPr>
          <p:cNvSpPr txBox="1"/>
          <p:nvPr/>
        </p:nvSpPr>
        <p:spPr>
          <a:xfrm>
            <a:off x="5115490" y="5587001"/>
            <a:ext cx="6584939" cy="646331"/>
          </a:xfrm>
          <a:prstGeom prst="rect">
            <a:avLst/>
          </a:prstGeom>
          <a:noFill/>
        </p:spPr>
        <p:txBody>
          <a:bodyPr wrap="square" rtlCol="0">
            <a:spAutoFit/>
          </a:bodyPr>
          <a:lstStyle/>
          <a:p>
            <a:r>
              <a:rPr lang="en-US" b="1" dirty="0">
                <a:solidFill>
                  <a:schemeClr val="accent1">
                    <a:lumMod val="75000"/>
                  </a:schemeClr>
                </a:solidFill>
              </a:rPr>
              <a:t>Instant approval &amp; discreet process </a:t>
            </a:r>
            <a:r>
              <a:rPr lang="en-US" dirty="0"/>
              <a:t>has given PAYO an edge over other modes of payments, eliminating need to carry wallets</a:t>
            </a:r>
          </a:p>
        </p:txBody>
      </p:sp>
    </p:spTree>
    <p:extLst>
      <p:ext uri="{BB962C8B-B14F-4D97-AF65-F5344CB8AC3E}">
        <p14:creationId xmlns:p14="http://schemas.microsoft.com/office/powerpoint/2010/main" val="3090732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2230" y="217715"/>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2"/>
          <a:stretch>
            <a:fillRect/>
          </a:stretch>
        </p:blipFill>
        <p:spPr>
          <a:xfrm>
            <a:off x="261258" y="246743"/>
            <a:ext cx="856343" cy="791469"/>
          </a:xfrm>
          <a:prstGeom prst="rect">
            <a:avLst/>
          </a:prstGeom>
        </p:spPr>
      </p:pic>
      <p:pic>
        <p:nvPicPr>
          <p:cNvPr id="11" name="Picture 10"/>
          <p:cNvPicPr>
            <a:picLocks noChangeAspect="1"/>
          </p:cNvPicPr>
          <p:nvPr/>
        </p:nvPicPr>
        <p:blipFill>
          <a:blip r:embed="rId3"/>
          <a:stretch>
            <a:fillRect/>
          </a:stretch>
        </p:blipFill>
        <p:spPr>
          <a:xfrm>
            <a:off x="261258" y="1071676"/>
            <a:ext cx="841375" cy="762116"/>
          </a:xfrm>
          <a:prstGeom prst="rect">
            <a:avLst/>
          </a:prstGeom>
        </p:spPr>
      </p:pic>
      <p:pic>
        <p:nvPicPr>
          <p:cNvPr id="12" name="Picture 11"/>
          <p:cNvPicPr>
            <a:picLocks noChangeAspect="1"/>
          </p:cNvPicPr>
          <p:nvPr/>
        </p:nvPicPr>
        <p:blipFill>
          <a:blip r:embed="rId4"/>
          <a:stretch>
            <a:fillRect/>
          </a:stretch>
        </p:blipFill>
        <p:spPr>
          <a:xfrm>
            <a:off x="261258" y="1863347"/>
            <a:ext cx="827542" cy="737012"/>
          </a:xfrm>
          <a:prstGeom prst="rect">
            <a:avLst/>
          </a:prstGeom>
        </p:spPr>
      </p:pic>
      <p:pic>
        <p:nvPicPr>
          <p:cNvPr id="13" name="Picture 12"/>
          <p:cNvPicPr>
            <a:picLocks noChangeAspect="1"/>
          </p:cNvPicPr>
          <p:nvPr/>
        </p:nvPicPr>
        <p:blipFill>
          <a:blip r:embed="rId5"/>
          <a:stretch>
            <a:fillRect/>
          </a:stretch>
        </p:blipFill>
        <p:spPr>
          <a:xfrm>
            <a:off x="324531" y="2544923"/>
            <a:ext cx="764042" cy="758297"/>
          </a:xfrm>
          <a:prstGeom prst="rect">
            <a:avLst/>
          </a:prstGeom>
        </p:spPr>
      </p:pic>
      <p:pic>
        <p:nvPicPr>
          <p:cNvPr id="14" name="Picture 13"/>
          <p:cNvPicPr>
            <a:picLocks noChangeAspect="1"/>
          </p:cNvPicPr>
          <p:nvPr/>
        </p:nvPicPr>
        <p:blipFill>
          <a:blip r:embed="rId6"/>
          <a:stretch>
            <a:fillRect/>
          </a:stretch>
        </p:blipFill>
        <p:spPr>
          <a:xfrm>
            <a:off x="271335" y="3298262"/>
            <a:ext cx="778132" cy="799736"/>
          </a:xfrm>
          <a:prstGeom prst="rect">
            <a:avLst/>
          </a:prstGeom>
        </p:spPr>
      </p:pic>
      <p:pic>
        <p:nvPicPr>
          <p:cNvPr id="15" name="Picture 14"/>
          <p:cNvPicPr>
            <a:picLocks noChangeAspect="1"/>
          </p:cNvPicPr>
          <p:nvPr/>
        </p:nvPicPr>
        <p:blipFill>
          <a:blip r:embed="rId7"/>
          <a:stretch>
            <a:fillRect/>
          </a:stretch>
        </p:blipFill>
        <p:spPr>
          <a:xfrm>
            <a:off x="271335" y="4070762"/>
            <a:ext cx="832757" cy="936852"/>
          </a:xfrm>
          <a:prstGeom prst="rect">
            <a:avLst/>
          </a:prstGeom>
        </p:spPr>
      </p:pic>
      <p:pic>
        <p:nvPicPr>
          <p:cNvPr id="18" name="Picture 17"/>
          <p:cNvPicPr>
            <a:picLocks noChangeAspect="1"/>
          </p:cNvPicPr>
          <p:nvPr/>
        </p:nvPicPr>
        <p:blipFill>
          <a:blip r:embed="rId8"/>
          <a:stretch>
            <a:fillRect/>
          </a:stretch>
        </p:blipFill>
        <p:spPr>
          <a:xfrm>
            <a:off x="257630" y="4933765"/>
            <a:ext cx="721506" cy="758825"/>
          </a:xfrm>
          <a:prstGeom prst="rect">
            <a:avLst/>
          </a:prstGeom>
        </p:spPr>
      </p:pic>
      <p:pic>
        <p:nvPicPr>
          <p:cNvPr id="19" name="Picture 18"/>
          <p:cNvPicPr>
            <a:picLocks noChangeAspect="1"/>
          </p:cNvPicPr>
          <p:nvPr/>
        </p:nvPicPr>
        <p:blipFill>
          <a:blip r:embed="rId9"/>
          <a:stretch>
            <a:fillRect/>
          </a:stretch>
        </p:blipFill>
        <p:spPr>
          <a:xfrm>
            <a:off x="292894" y="5716162"/>
            <a:ext cx="735013" cy="804117"/>
          </a:xfrm>
          <a:prstGeom prst="rect">
            <a:avLst/>
          </a:prstGeom>
        </p:spPr>
      </p:pic>
      <p:sp>
        <p:nvSpPr>
          <p:cNvPr id="16" name="Rectangle 15"/>
          <p:cNvSpPr/>
          <p:nvPr/>
        </p:nvSpPr>
        <p:spPr>
          <a:xfrm>
            <a:off x="1146630" y="224441"/>
            <a:ext cx="94900" cy="64085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7" name="TextBox 16"/>
          <p:cNvSpPr txBox="1"/>
          <p:nvPr/>
        </p:nvSpPr>
        <p:spPr>
          <a:xfrm>
            <a:off x="1622888" y="368959"/>
            <a:ext cx="6324323" cy="507831"/>
          </a:xfrm>
          <a:prstGeom prst="rect">
            <a:avLst/>
          </a:prstGeom>
          <a:noFill/>
        </p:spPr>
        <p:txBody>
          <a:bodyPr wrap="square" rtlCol="0">
            <a:spAutoFit/>
          </a:bodyPr>
          <a:lstStyle/>
          <a:p>
            <a:r>
              <a:rPr lang="en-US" sz="2700" b="1" dirty="0">
                <a:solidFill>
                  <a:srgbClr val="002060"/>
                </a:solidFill>
                <a:latin typeface="Arial Black" panose="020B0A04020102020204" pitchFamily="34" charset="0"/>
              </a:rPr>
              <a:t>Corporate Partnership</a:t>
            </a:r>
            <a:endParaRPr lang="en-US" sz="2700" b="1" dirty="0">
              <a:solidFill>
                <a:srgbClr val="7030A0"/>
              </a:solidFill>
              <a:latin typeface="Arial Black" panose="020B0A04020102020204" pitchFamily="34" charset="0"/>
            </a:endParaRPr>
          </a:p>
        </p:txBody>
      </p:sp>
      <p:cxnSp>
        <p:nvCxnSpPr>
          <p:cNvPr id="20" name="Straight Connector 19"/>
          <p:cNvCxnSpPr/>
          <p:nvPr/>
        </p:nvCxnSpPr>
        <p:spPr>
          <a:xfrm flipV="1">
            <a:off x="1214764" y="1014084"/>
            <a:ext cx="10717419" cy="24128"/>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700430" y="229638"/>
            <a:ext cx="232913" cy="7796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2" name="Footer Placeholder 1"/>
          <p:cNvSpPr>
            <a:spLocks noGrp="1"/>
          </p:cNvSpPr>
          <p:nvPr>
            <p:ph type="ftr" sz="quarter" idx="11"/>
          </p:nvPr>
        </p:nvSpPr>
        <p:spPr>
          <a:xfrm>
            <a:off x="4224340" y="6356350"/>
            <a:ext cx="4114800" cy="365125"/>
          </a:xfrm>
        </p:spPr>
        <p:txBody>
          <a:bodyPr/>
          <a:lstStyle/>
          <a:p>
            <a:r>
              <a:rPr lang="en-US" dirty="0"/>
              <a:t>Confidential and Proprietary. Copyright (c) by TrueVibez 2020</a:t>
            </a:r>
          </a:p>
        </p:txBody>
      </p:sp>
      <p:sp>
        <p:nvSpPr>
          <p:cNvPr id="3" name="Slide Number Placeholder 2"/>
          <p:cNvSpPr>
            <a:spLocks noGrp="1"/>
          </p:cNvSpPr>
          <p:nvPr>
            <p:ph type="sldNum" sz="quarter" idx="12"/>
          </p:nvPr>
        </p:nvSpPr>
        <p:spPr/>
        <p:txBody>
          <a:bodyPr/>
          <a:lstStyle/>
          <a:p>
            <a:fld id="{D4960F7B-5716-4810-A91D-46252C2EC1F4}" type="slidenum">
              <a:rPr lang="en-US" smtClean="0"/>
              <a:t>13</a:t>
            </a:fld>
            <a:endParaRPr lang="en-US" dirty="0"/>
          </a:p>
        </p:txBody>
      </p:sp>
      <p:graphicFrame>
        <p:nvGraphicFramePr>
          <p:cNvPr id="22" name="Table 22">
            <a:extLst>
              <a:ext uri="{FF2B5EF4-FFF2-40B4-BE49-F238E27FC236}">
                <a16:creationId xmlns:a16="http://schemas.microsoft.com/office/drawing/2014/main" id="{2BB58E01-63E7-8041-9D8E-7C59915A9442}"/>
              </a:ext>
            </a:extLst>
          </p:cNvPr>
          <p:cNvGraphicFramePr>
            <a:graphicFrameLocks noGrp="1"/>
          </p:cNvGraphicFramePr>
          <p:nvPr>
            <p:extLst>
              <p:ext uri="{D42A27DB-BD31-4B8C-83A1-F6EECF244321}">
                <p14:modId xmlns:p14="http://schemas.microsoft.com/office/powerpoint/2010/main" val="3823341607"/>
              </p:ext>
            </p:extLst>
          </p:nvPr>
        </p:nvGraphicFramePr>
        <p:xfrm>
          <a:off x="1502837" y="1192117"/>
          <a:ext cx="10139034" cy="4669064"/>
        </p:xfrm>
        <a:graphic>
          <a:graphicData uri="http://schemas.openxmlformats.org/drawingml/2006/table">
            <a:tbl>
              <a:tblPr firstRow="1" bandRow="1">
                <a:tableStyleId>{93296810-A885-4BE3-A3E7-6D5BEEA58F35}</a:tableStyleId>
              </a:tblPr>
              <a:tblGrid>
                <a:gridCol w="731112">
                  <a:extLst>
                    <a:ext uri="{9D8B030D-6E8A-4147-A177-3AD203B41FA5}">
                      <a16:colId xmlns:a16="http://schemas.microsoft.com/office/drawing/2014/main" val="2102275307"/>
                    </a:ext>
                  </a:extLst>
                </a:gridCol>
                <a:gridCol w="3241298">
                  <a:extLst>
                    <a:ext uri="{9D8B030D-6E8A-4147-A177-3AD203B41FA5}">
                      <a16:colId xmlns:a16="http://schemas.microsoft.com/office/drawing/2014/main" val="1911834963"/>
                    </a:ext>
                  </a:extLst>
                </a:gridCol>
                <a:gridCol w="6166624">
                  <a:extLst>
                    <a:ext uri="{9D8B030D-6E8A-4147-A177-3AD203B41FA5}">
                      <a16:colId xmlns:a16="http://schemas.microsoft.com/office/drawing/2014/main" val="2283718322"/>
                    </a:ext>
                  </a:extLst>
                </a:gridCol>
              </a:tblGrid>
              <a:tr h="319225">
                <a:tc>
                  <a:txBody>
                    <a:bodyPr/>
                    <a:lstStyle/>
                    <a:p>
                      <a:pPr algn="ctr" fontAlgn="t"/>
                      <a:r>
                        <a:rPr lang="en-IN" sz="2000" b="1" u="none" strike="noStrike" dirty="0">
                          <a:solidFill>
                            <a:srgbClr val="000000"/>
                          </a:solidFill>
                          <a:effectLst/>
                        </a:rPr>
                        <a:t>S. No.</a:t>
                      </a:r>
                      <a:endParaRPr lang="en-IN" sz="2000" b="1"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IN" sz="2000" b="1" u="none" strike="noStrike">
                          <a:solidFill>
                            <a:srgbClr val="000000"/>
                          </a:solidFill>
                          <a:effectLst/>
                        </a:rPr>
                        <a:t>Partner</a:t>
                      </a:r>
                      <a:endParaRPr lang="en-IN" sz="2000" b="1"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IN" sz="2000" b="1" u="none" strike="noStrike" dirty="0">
                          <a:solidFill>
                            <a:srgbClr val="000000"/>
                          </a:solidFill>
                          <a:effectLst/>
                        </a:rPr>
                        <a:t>Role</a:t>
                      </a:r>
                      <a:endParaRPr lang="en-IN" sz="2000" b="1"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3344940733"/>
                  </a:ext>
                </a:extLst>
              </a:tr>
              <a:tr h="374047">
                <a:tc>
                  <a:txBody>
                    <a:bodyPr/>
                    <a:lstStyle/>
                    <a:p>
                      <a:pPr algn="ctr" fontAlgn="t"/>
                      <a:r>
                        <a:rPr lang="en-IN" sz="1600" b="0" u="none" strike="noStrike" dirty="0">
                          <a:solidFill>
                            <a:srgbClr val="000000"/>
                          </a:solidFill>
                          <a:effectLst/>
                        </a:rPr>
                        <a:t>1</a:t>
                      </a:r>
                      <a:endParaRPr lang="en-IN" sz="16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IN" sz="1600" b="0" u="none" strike="noStrike" dirty="0">
                          <a:solidFill>
                            <a:srgbClr val="000000"/>
                          </a:solidFill>
                          <a:effectLst/>
                        </a:rPr>
                        <a:t>NPCI</a:t>
                      </a:r>
                      <a:endParaRPr lang="en-IN" sz="16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IN" sz="1600" b="0" u="none" strike="noStrike">
                          <a:solidFill>
                            <a:srgbClr val="000000"/>
                          </a:solidFill>
                          <a:effectLst/>
                        </a:rPr>
                        <a:t>Nth Reward Loyalty platform onboarding &amp; campaigning platform</a:t>
                      </a:r>
                      <a:endParaRPr lang="en-IN" sz="1600" b="0" i="0" u="none" strike="noStrike">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1541467040"/>
                  </a:ext>
                </a:extLst>
              </a:tr>
              <a:tr h="374047">
                <a:tc>
                  <a:txBody>
                    <a:bodyPr/>
                    <a:lstStyle/>
                    <a:p>
                      <a:pPr algn="ctr" fontAlgn="t"/>
                      <a:r>
                        <a:rPr lang="en-IN" sz="1600" b="0" u="none" strike="noStrike">
                          <a:solidFill>
                            <a:srgbClr val="000000"/>
                          </a:solidFill>
                          <a:effectLst/>
                        </a:rPr>
                        <a:t>2</a:t>
                      </a:r>
                      <a:endParaRPr lang="en-IN" sz="16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IN" sz="1600" b="0" u="none" strike="noStrike" dirty="0">
                          <a:solidFill>
                            <a:srgbClr val="000000"/>
                          </a:solidFill>
                          <a:effectLst/>
                        </a:rPr>
                        <a:t>Bank Of Maharashtra / Cosmos Bank</a:t>
                      </a:r>
                      <a:endParaRPr lang="en-IN" sz="16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IN" sz="1600" b="0" u="none" strike="noStrike" dirty="0">
                          <a:solidFill>
                            <a:srgbClr val="000000"/>
                          </a:solidFill>
                          <a:effectLst/>
                        </a:rPr>
                        <a:t>Value add service to bank customers via bank's super-app</a:t>
                      </a:r>
                      <a:endParaRPr lang="en-IN" sz="16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970412165"/>
                  </a:ext>
                </a:extLst>
              </a:tr>
              <a:tr h="319225">
                <a:tc>
                  <a:txBody>
                    <a:bodyPr/>
                    <a:lstStyle/>
                    <a:p>
                      <a:pPr algn="ctr" fontAlgn="t"/>
                      <a:r>
                        <a:rPr lang="en-IN" sz="1600" b="0" u="none" strike="noStrike">
                          <a:solidFill>
                            <a:srgbClr val="000000"/>
                          </a:solidFill>
                          <a:effectLst/>
                        </a:rPr>
                        <a:t>3</a:t>
                      </a:r>
                      <a:endParaRPr lang="en-IN" sz="16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IN" sz="1600" b="0" u="none" strike="noStrike" dirty="0">
                          <a:solidFill>
                            <a:srgbClr val="000000"/>
                          </a:solidFill>
                          <a:effectLst/>
                        </a:rPr>
                        <a:t>KPMG</a:t>
                      </a:r>
                      <a:endParaRPr lang="en-IN" sz="16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IN" sz="1600" b="0" u="none" strike="noStrike" dirty="0">
                          <a:solidFill>
                            <a:srgbClr val="000000"/>
                          </a:solidFill>
                          <a:effectLst/>
                        </a:rPr>
                        <a:t>RBI regulatory compliance and licensing services</a:t>
                      </a:r>
                      <a:endParaRPr lang="en-IN" sz="16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3204056657"/>
                  </a:ext>
                </a:extLst>
              </a:tr>
              <a:tr h="319225">
                <a:tc>
                  <a:txBody>
                    <a:bodyPr/>
                    <a:lstStyle/>
                    <a:p>
                      <a:pPr algn="ctr" fontAlgn="t"/>
                      <a:r>
                        <a:rPr lang="en-IN" sz="1600" b="0" i="0" u="none" strike="noStrike" dirty="0">
                          <a:solidFill>
                            <a:srgbClr val="000000"/>
                          </a:solidFill>
                          <a:effectLst/>
                          <a:latin typeface="Calibri" panose="020F0502020204030204" pitchFamily="34" charset="0"/>
                        </a:rPr>
                        <a:t>4</a:t>
                      </a:r>
                    </a:p>
                  </a:txBody>
                  <a:tcPr marL="9525" marR="9525" marT="9525" marB="0"/>
                </a:tc>
                <a:tc>
                  <a:txBody>
                    <a:bodyPr/>
                    <a:lstStyle/>
                    <a:p>
                      <a:pPr algn="l" fontAlgn="t"/>
                      <a:r>
                        <a:rPr lang="en-IN" sz="1600" b="0" u="none" strike="noStrike" dirty="0">
                          <a:solidFill>
                            <a:srgbClr val="000000"/>
                          </a:solidFill>
                          <a:effectLst/>
                        </a:rPr>
                        <a:t>Payu Finance (Lazypay)</a:t>
                      </a:r>
                      <a:endParaRPr lang="en-IN" sz="16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IN" sz="1600" b="0" u="none" strike="noStrike" dirty="0">
                          <a:solidFill>
                            <a:srgbClr val="000000"/>
                          </a:solidFill>
                          <a:effectLst/>
                        </a:rPr>
                        <a:t>Financial lending service provider</a:t>
                      </a:r>
                      <a:endParaRPr lang="en-IN" sz="16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212786287"/>
                  </a:ext>
                </a:extLst>
              </a:tr>
              <a:tr h="319225">
                <a:tc>
                  <a:txBody>
                    <a:bodyPr/>
                    <a:lstStyle/>
                    <a:p>
                      <a:pPr algn="ctr" fontAlgn="t"/>
                      <a:r>
                        <a:rPr lang="en-IN" sz="1600" b="0" i="0" u="none" strike="noStrike" dirty="0">
                          <a:solidFill>
                            <a:srgbClr val="000000"/>
                          </a:solidFill>
                          <a:effectLst/>
                          <a:latin typeface="Calibri" panose="020F0502020204030204" pitchFamily="34" charset="0"/>
                        </a:rPr>
                        <a:t>5</a:t>
                      </a:r>
                    </a:p>
                  </a:txBody>
                  <a:tcPr marL="9525" marR="9525" marT="9525" marB="0"/>
                </a:tc>
                <a:tc>
                  <a:txBody>
                    <a:bodyPr/>
                    <a:lstStyle/>
                    <a:p>
                      <a:pPr algn="l" fontAlgn="t"/>
                      <a:r>
                        <a:rPr lang="en-IN" sz="1600" b="0" u="none" strike="noStrike" dirty="0" err="1">
                          <a:solidFill>
                            <a:srgbClr val="000000"/>
                          </a:solidFill>
                          <a:effectLst/>
                        </a:rPr>
                        <a:t>ZestMoney</a:t>
                      </a:r>
                      <a:endParaRPr lang="en-IN" sz="16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IN" sz="1600" b="0" u="none" strike="noStrike" dirty="0">
                          <a:solidFill>
                            <a:srgbClr val="000000"/>
                          </a:solidFill>
                          <a:effectLst/>
                        </a:rPr>
                        <a:t>Financial lending service provider</a:t>
                      </a:r>
                      <a:endParaRPr lang="en-IN" sz="16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1651724134"/>
                  </a:ext>
                </a:extLst>
              </a:tr>
              <a:tr h="319225">
                <a:tc>
                  <a:txBody>
                    <a:bodyPr/>
                    <a:lstStyle/>
                    <a:p>
                      <a:pPr algn="ctr" fontAlgn="t"/>
                      <a:r>
                        <a:rPr lang="en-IN" sz="1600" b="0" i="0" u="none" strike="noStrike" dirty="0">
                          <a:solidFill>
                            <a:srgbClr val="000000"/>
                          </a:solidFill>
                          <a:effectLst/>
                          <a:latin typeface="Calibri" panose="020F0502020204030204" pitchFamily="34" charset="0"/>
                        </a:rPr>
                        <a:t>6</a:t>
                      </a:r>
                    </a:p>
                  </a:txBody>
                  <a:tcPr marL="9525" marR="9525" marT="9525" marB="0"/>
                </a:tc>
                <a:tc>
                  <a:txBody>
                    <a:bodyPr/>
                    <a:lstStyle/>
                    <a:p>
                      <a:pPr algn="l" fontAlgn="t"/>
                      <a:r>
                        <a:rPr lang="en-IN" sz="1600" b="0" u="none" strike="noStrike" dirty="0">
                          <a:solidFill>
                            <a:srgbClr val="000000"/>
                          </a:solidFill>
                          <a:effectLst/>
                        </a:rPr>
                        <a:t>Early Salary</a:t>
                      </a:r>
                      <a:endParaRPr lang="en-IN" sz="16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IN" sz="1600" b="0" u="none" strike="noStrike" dirty="0">
                          <a:solidFill>
                            <a:srgbClr val="000000"/>
                          </a:solidFill>
                          <a:effectLst/>
                        </a:rPr>
                        <a:t>Financial lending service provider</a:t>
                      </a:r>
                      <a:endParaRPr lang="en-IN" sz="16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1510197614"/>
                  </a:ext>
                </a:extLst>
              </a:tr>
              <a:tr h="319225">
                <a:tc>
                  <a:txBody>
                    <a:bodyPr/>
                    <a:lstStyle/>
                    <a:p>
                      <a:pPr algn="ctr" fontAlgn="t"/>
                      <a:r>
                        <a:rPr lang="en-IN" sz="1600" b="0" i="0" u="none" strike="noStrike" dirty="0">
                          <a:solidFill>
                            <a:srgbClr val="000000"/>
                          </a:solidFill>
                          <a:effectLst/>
                          <a:latin typeface="Calibri" panose="020F0502020204030204" pitchFamily="34" charset="0"/>
                        </a:rPr>
                        <a:t>7</a:t>
                      </a:r>
                    </a:p>
                  </a:txBody>
                  <a:tcPr marL="9525" marR="9525" marT="9525" marB="0"/>
                </a:tc>
                <a:tc>
                  <a:txBody>
                    <a:bodyPr/>
                    <a:lstStyle/>
                    <a:p>
                      <a:pPr algn="l" fontAlgn="t"/>
                      <a:r>
                        <a:rPr lang="en-IN" sz="1600" b="0" u="none" strike="noStrike" dirty="0">
                          <a:solidFill>
                            <a:srgbClr val="000000"/>
                          </a:solidFill>
                          <a:effectLst/>
                        </a:rPr>
                        <a:t>LoanTap</a:t>
                      </a:r>
                      <a:endParaRPr lang="en-IN" sz="16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IN" sz="1600" b="0" u="none" strike="noStrike" dirty="0">
                          <a:solidFill>
                            <a:srgbClr val="000000"/>
                          </a:solidFill>
                          <a:effectLst/>
                        </a:rPr>
                        <a:t>Financial lending service provider</a:t>
                      </a:r>
                      <a:endParaRPr lang="en-IN" sz="16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3703459088"/>
                  </a:ext>
                </a:extLst>
              </a:tr>
              <a:tr h="319225">
                <a:tc>
                  <a:txBody>
                    <a:bodyPr/>
                    <a:lstStyle/>
                    <a:p>
                      <a:pPr algn="ctr" fontAlgn="t"/>
                      <a:r>
                        <a:rPr lang="en-IN" sz="1600" b="0" i="0" u="none" strike="noStrike" dirty="0">
                          <a:solidFill>
                            <a:srgbClr val="000000"/>
                          </a:solidFill>
                          <a:effectLst/>
                          <a:latin typeface="Calibri" panose="020F0502020204030204" pitchFamily="34" charset="0"/>
                        </a:rPr>
                        <a:t>8</a:t>
                      </a:r>
                    </a:p>
                  </a:txBody>
                  <a:tcPr marL="9525" marR="9525" marT="9525" marB="0"/>
                </a:tc>
                <a:tc>
                  <a:txBody>
                    <a:bodyPr/>
                    <a:lstStyle/>
                    <a:p>
                      <a:pPr algn="l" fontAlgn="t"/>
                      <a:r>
                        <a:rPr lang="en-IN" sz="1600" b="0" u="none" strike="noStrike" dirty="0">
                          <a:solidFill>
                            <a:srgbClr val="000000"/>
                          </a:solidFill>
                          <a:effectLst/>
                        </a:rPr>
                        <a:t>Michael Dell Foundation</a:t>
                      </a:r>
                      <a:endParaRPr lang="en-IN" sz="16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IN" sz="1600" b="0" u="none" strike="noStrike" dirty="0">
                          <a:solidFill>
                            <a:srgbClr val="000000"/>
                          </a:solidFill>
                          <a:effectLst/>
                        </a:rPr>
                        <a:t>Financial lending service provider</a:t>
                      </a:r>
                      <a:endParaRPr lang="en-IN" sz="16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3568922891"/>
                  </a:ext>
                </a:extLst>
              </a:tr>
              <a:tr h="409495">
                <a:tc>
                  <a:txBody>
                    <a:bodyPr/>
                    <a:lstStyle/>
                    <a:p>
                      <a:pPr algn="ctr" fontAlgn="t"/>
                      <a:r>
                        <a:rPr lang="en-IN" sz="1600" b="0" i="0" u="none" strike="noStrike" dirty="0">
                          <a:solidFill>
                            <a:srgbClr val="000000"/>
                          </a:solidFill>
                          <a:effectLst/>
                          <a:latin typeface="Calibri" panose="020F0502020204030204" pitchFamily="34" charset="0"/>
                        </a:rPr>
                        <a:t>9</a:t>
                      </a:r>
                    </a:p>
                  </a:txBody>
                  <a:tcPr marL="9525" marR="9525" marT="9525" marB="0"/>
                </a:tc>
                <a:tc>
                  <a:txBody>
                    <a:bodyPr/>
                    <a:lstStyle/>
                    <a:p>
                      <a:pPr algn="l" fontAlgn="t"/>
                      <a:r>
                        <a:rPr lang="en-IN" sz="1600" b="0" u="none" strike="noStrike" dirty="0">
                          <a:solidFill>
                            <a:srgbClr val="000000"/>
                          </a:solidFill>
                          <a:effectLst/>
                        </a:rPr>
                        <a:t>Suniel Shetty (Popcorn Entertainment)</a:t>
                      </a:r>
                      <a:endParaRPr lang="en-IN" sz="16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IN" sz="1600" b="0" u="none" strike="noStrike">
                          <a:solidFill>
                            <a:srgbClr val="000000"/>
                          </a:solidFill>
                          <a:effectLst/>
                        </a:rPr>
                        <a:t>Brand Ambassador</a:t>
                      </a:r>
                      <a:endParaRPr lang="en-IN" sz="1600" b="0" i="0" u="none" strike="noStrike">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4122278281"/>
                  </a:ext>
                </a:extLst>
              </a:tr>
              <a:tr h="319225">
                <a:tc>
                  <a:txBody>
                    <a:bodyPr/>
                    <a:lstStyle/>
                    <a:p>
                      <a:pPr algn="ctr" fontAlgn="t"/>
                      <a:r>
                        <a:rPr lang="en-IN" sz="1600" b="0" u="none" strike="noStrike" dirty="0">
                          <a:solidFill>
                            <a:srgbClr val="000000"/>
                          </a:solidFill>
                          <a:effectLst/>
                        </a:rPr>
                        <a:t>10</a:t>
                      </a:r>
                      <a:endParaRPr lang="en-IN" sz="16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IN" sz="1600" b="0" u="none" strike="noStrike" dirty="0">
                          <a:solidFill>
                            <a:srgbClr val="000000"/>
                          </a:solidFill>
                          <a:effectLst/>
                        </a:rPr>
                        <a:t>TOI, Pune Mirror</a:t>
                      </a:r>
                      <a:endParaRPr lang="en-IN" sz="16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IN" sz="1600" b="0" u="none" strike="noStrike">
                          <a:solidFill>
                            <a:srgbClr val="000000"/>
                          </a:solidFill>
                          <a:effectLst/>
                        </a:rPr>
                        <a:t>Media &amp; Advertorials</a:t>
                      </a:r>
                      <a:endParaRPr lang="en-IN" sz="1600" b="0" i="0" u="none" strike="noStrike">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1949974628"/>
                  </a:ext>
                </a:extLst>
              </a:tr>
              <a:tr h="319225">
                <a:tc>
                  <a:txBody>
                    <a:bodyPr/>
                    <a:lstStyle/>
                    <a:p>
                      <a:pPr algn="ctr" fontAlgn="t"/>
                      <a:r>
                        <a:rPr lang="en-IN" sz="1600" b="0" u="none" strike="noStrike" dirty="0">
                          <a:solidFill>
                            <a:srgbClr val="000000"/>
                          </a:solidFill>
                          <a:effectLst/>
                        </a:rPr>
                        <a:t>11</a:t>
                      </a:r>
                      <a:endParaRPr lang="en-IN" sz="16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IN" sz="1600" b="0" u="none" strike="noStrike">
                          <a:solidFill>
                            <a:srgbClr val="000000"/>
                          </a:solidFill>
                          <a:effectLst/>
                        </a:rPr>
                        <a:t>SonyLiv</a:t>
                      </a:r>
                      <a:endParaRPr lang="en-IN" sz="16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IN" sz="1600" b="0" u="none" strike="noStrike" dirty="0">
                          <a:solidFill>
                            <a:srgbClr val="000000"/>
                          </a:solidFill>
                          <a:effectLst/>
                        </a:rPr>
                        <a:t>Entertainment and broadcast services</a:t>
                      </a:r>
                      <a:endParaRPr lang="en-IN" sz="16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392973554"/>
                  </a:ext>
                </a:extLst>
              </a:tr>
              <a:tr h="319225">
                <a:tc>
                  <a:txBody>
                    <a:bodyPr/>
                    <a:lstStyle/>
                    <a:p>
                      <a:pPr algn="ctr" fontAlgn="t"/>
                      <a:r>
                        <a:rPr lang="en-IN" sz="1600" b="0" u="none" strike="noStrike" dirty="0">
                          <a:solidFill>
                            <a:srgbClr val="000000"/>
                          </a:solidFill>
                          <a:effectLst/>
                        </a:rPr>
                        <a:t>12</a:t>
                      </a:r>
                      <a:endParaRPr lang="en-IN" sz="16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IN" sz="1600" b="0" u="none" strike="noStrike">
                          <a:solidFill>
                            <a:srgbClr val="000000"/>
                          </a:solidFill>
                          <a:effectLst/>
                        </a:rPr>
                        <a:t>Stratacache (SCALA)</a:t>
                      </a:r>
                      <a:endParaRPr lang="en-IN" sz="16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IN" sz="1600" b="0" u="none" strike="noStrike" dirty="0">
                          <a:solidFill>
                            <a:srgbClr val="000000"/>
                          </a:solidFill>
                          <a:effectLst/>
                        </a:rPr>
                        <a:t>Broadcast infrastructure and CDN</a:t>
                      </a:r>
                      <a:endParaRPr lang="en-IN" sz="16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3162152428"/>
                  </a:ext>
                </a:extLst>
              </a:tr>
              <a:tr h="319225">
                <a:tc>
                  <a:txBody>
                    <a:bodyPr/>
                    <a:lstStyle/>
                    <a:p>
                      <a:pPr algn="ctr" fontAlgn="t"/>
                      <a:r>
                        <a:rPr lang="en-IN" sz="1600" b="0" u="none" strike="noStrike" dirty="0">
                          <a:solidFill>
                            <a:srgbClr val="000000"/>
                          </a:solidFill>
                          <a:effectLst/>
                        </a:rPr>
                        <a:t>13</a:t>
                      </a:r>
                      <a:endParaRPr lang="en-IN" sz="16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IN" sz="1600" b="0" u="none" strike="noStrike">
                          <a:solidFill>
                            <a:srgbClr val="000000"/>
                          </a:solidFill>
                          <a:effectLst/>
                        </a:rPr>
                        <a:t>Sazinga Digital</a:t>
                      </a:r>
                      <a:endParaRPr lang="en-IN" sz="16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IN" sz="1600" b="0" u="none" strike="noStrike" dirty="0">
                          <a:solidFill>
                            <a:srgbClr val="000000"/>
                          </a:solidFill>
                          <a:effectLst/>
                        </a:rPr>
                        <a:t>Technical platform development &amp; maintenance</a:t>
                      </a:r>
                      <a:endParaRPr lang="en-IN" sz="16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2006991784"/>
                  </a:ext>
                </a:extLst>
              </a:tr>
            </a:tbl>
          </a:graphicData>
        </a:graphic>
      </p:graphicFrame>
    </p:spTree>
    <p:extLst>
      <p:ext uri="{BB962C8B-B14F-4D97-AF65-F5344CB8AC3E}">
        <p14:creationId xmlns:p14="http://schemas.microsoft.com/office/powerpoint/2010/main" val="386232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2230" y="217715"/>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2"/>
          <a:stretch>
            <a:fillRect/>
          </a:stretch>
        </p:blipFill>
        <p:spPr>
          <a:xfrm>
            <a:off x="261258" y="246743"/>
            <a:ext cx="856343" cy="791469"/>
          </a:xfrm>
          <a:prstGeom prst="rect">
            <a:avLst/>
          </a:prstGeom>
        </p:spPr>
      </p:pic>
      <p:pic>
        <p:nvPicPr>
          <p:cNvPr id="11" name="Picture 10"/>
          <p:cNvPicPr>
            <a:picLocks noChangeAspect="1"/>
          </p:cNvPicPr>
          <p:nvPr/>
        </p:nvPicPr>
        <p:blipFill>
          <a:blip r:embed="rId3"/>
          <a:stretch>
            <a:fillRect/>
          </a:stretch>
        </p:blipFill>
        <p:spPr>
          <a:xfrm>
            <a:off x="261258" y="1071676"/>
            <a:ext cx="841375" cy="762116"/>
          </a:xfrm>
          <a:prstGeom prst="rect">
            <a:avLst/>
          </a:prstGeom>
        </p:spPr>
      </p:pic>
      <p:pic>
        <p:nvPicPr>
          <p:cNvPr id="12" name="Picture 11"/>
          <p:cNvPicPr>
            <a:picLocks noChangeAspect="1"/>
          </p:cNvPicPr>
          <p:nvPr/>
        </p:nvPicPr>
        <p:blipFill>
          <a:blip r:embed="rId4"/>
          <a:stretch>
            <a:fillRect/>
          </a:stretch>
        </p:blipFill>
        <p:spPr>
          <a:xfrm>
            <a:off x="261258" y="1863347"/>
            <a:ext cx="827542" cy="737012"/>
          </a:xfrm>
          <a:prstGeom prst="rect">
            <a:avLst/>
          </a:prstGeom>
        </p:spPr>
      </p:pic>
      <p:pic>
        <p:nvPicPr>
          <p:cNvPr id="13" name="Picture 12"/>
          <p:cNvPicPr>
            <a:picLocks noChangeAspect="1"/>
          </p:cNvPicPr>
          <p:nvPr/>
        </p:nvPicPr>
        <p:blipFill>
          <a:blip r:embed="rId5"/>
          <a:stretch>
            <a:fillRect/>
          </a:stretch>
        </p:blipFill>
        <p:spPr>
          <a:xfrm>
            <a:off x="324531" y="2544923"/>
            <a:ext cx="764042" cy="758297"/>
          </a:xfrm>
          <a:prstGeom prst="rect">
            <a:avLst/>
          </a:prstGeom>
        </p:spPr>
      </p:pic>
      <p:pic>
        <p:nvPicPr>
          <p:cNvPr id="14" name="Picture 13"/>
          <p:cNvPicPr>
            <a:picLocks noChangeAspect="1"/>
          </p:cNvPicPr>
          <p:nvPr/>
        </p:nvPicPr>
        <p:blipFill>
          <a:blip r:embed="rId6"/>
          <a:stretch>
            <a:fillRect/>
          </a:stretch>
        </p:blipFill>
        <p:spPr>
          <a:xfrm>
            <a:off x="271335" y="3298262"/>
            <a:ext cx="778132" cy="799736"/>
          </a:xfrm>
          <a:prstGeom prst="rect">
            <a:avLst/>
          </a:prstGeom>
        </p:spPr>
      </p:pic>
      <p:pic>
        <p:nvPicPr>
          <p:cNvPr id="15" name="Picture 14"/>
          <p:cNvPicPr>
            <a:picLocks noChangeAspect="1"/>
          </p:cNvPicPr>
          <p:nvPr/>
        </p:nvPicPr>
        <p:blipFill>
          <a:blip r:embed="rId7"/>
          <a:stretch>
            <a:fillRect/>
          </a:stretch>
        </p:blipFill>
        <p:spPr>
          <a:xfrm>
            <a:off x="271335" y="4070762"/>
            <a:ext cx="832757" cy="936852"/>
          </a:xfrm>
          <a:prstGeom prst="rect">
            <a:avLst/>
          </a:prstGeom>
        </p:spPr>
      </p:pic>
      <p:pic>
        <p:nvPicPr>
          <p:cNvPr id="18" name="Picture 17"/>
          <p:cNvPicPr>
            <a:picLocks noChangeAspect="1"/>
          </p:cNvPicPr>
          <p:nvPr/>
        </p:nvPicPr>
        <p:blipFill>
          <a:blip r:embed="rId8"/>
          <a:stretch>
            <a:fillRect/>
          </a:stretch>
        </p:blipFill>
        <p:spPr>
          <a:xfrm>
            <a:off x="257630" y="4933765"/>
            <a:ext cx="721506" cy="758825"/>
          </a:xfrm>
          <a:prstGeom prst="rect">
            <a:avLst/>
          </a:prstGeom>
        </p:spPr>
      </p:pic>
      <p:pic>
        <p:nvPicPr>
          <p:cNvPr id="19" name="Picture 18"/>
          <p:cNvPicPr>
            <a:picLocks noChangeAspect="1"/>
          </p:cNvPicPr>
          <p:nvPr/>
        </p:nvPicPr>
        <p:blipFill>
          <a:blip r:embed="rId9"/>
          <a:stretch>
            <a:fillRect/>
          </a:stretch>
        </p:blipFill>
        <p:spPr>
          <a:xfrm>
            <a:off x="292894" y="5716162"/>
            <a:ext cx="735013" cy="804117"/>
          </a:xfrm>
          <a:prstGeom prst="rect">
            <a:avLst/>
          </a:prstGeom>
        </p:spPr>
      </p:pic>
      <p:sp>
        <p:nvSpPr>
          <p:cNvPr id="16" name="Rectangle 15"/>
          <p:cNvSpPr/>
          <p:nvPr/>
        </p:nvSpPr>
        <p:spPr>
          <a:xfrm>
            <a:off x="1146630" y="224441"/>
            <a:ext cx="94900" cy="64085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7" name="TextBox 16"/>
          <p:cNvSpPr txBox="1"/>
          <p:nvPr/>
        </p:nvSpPr>
        <p:spPr>
          <a:xfrm>
            <a:off x="1622888" y="368959"/>
            <a:ext cx="6324323" cy="507831"/>
          </a:xfrm>
          <a:prstGeom prst="rect">
            <a:avLst/>
          </a:prstGeom>
          <a:noFill/>
        </p:spPr>
        <p:txBody>
          <a:bodyPr wrap="square" rtlCol="0">
            <a:spAutoFit/>
          </a:bodyPr>
          <a:lstStyle/>
          <a:p>
            <a:r>
              <a:rPr lang="en-US" sz="2700" b="1" dirty="0">
                <a:solidFill>
                  <a:srgbClr val="002060"/>
                </a:solidFill>
                <a:latin typeface="Arial Black" panose="020B0A04020102020204" pitchFamily="34" charset="0"/>
              </a:rPr>
              <a:t>Our Team</a:t>
            </a:r>
            <a:endParaRPr lang="en-US" sz="2700" b="1" dirty="0">
              <a:solidFill>
                <a:srgbClr val="7030A0"/>
              </a:solidFill>
              <a:latin typeface="Arial Black" panose="020B0A04020102020204" pitchFamily="34" charset="0"/>
            </a:endParaRPr>
          </a:p>
        </p:txBody>
      </p:sp>
      <p:cxnSp>
        <p:nvCxnSpPr>
          <p:cNvPr id="20" name="Straight Connector 19"/>
          <p:cNvCxnSpPr/>
          <p:nvPr/>
        </p:nvCxnSpPr>
        <p:spPr>
          <a:xfrm flipV="1">
            <a:off x="1214764" y="1014084"/>
            <a:ext cx="10717419" cy="24128"/>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700430" y="229638"/>
            <a:ext cx="232913" cy="7796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2" name="Footer Placeholder 1"/>
          <p:cNvSpPr>
            <a:spLocks noGrp="1"/>
          </p:cNvSpPr>
          <p:nvPr>
            <p:ph type="ftr" sz="quarter" idx="11"/>
          </p:nvPr>
        </p:nvSpPr>
        <p:spPr>
          <a:xfrm>
            <a:off x="4174513" y="6574139"/>
            <a:ext cx="4114800" cy="365125"/>
          </a:xfrm>
        </p:spPr>
        <p:txBody>
          <a:bodyPr/>
          <a:lstStyle/>
          <a:p>
            <a:r>
              <a:rPr lang="en-US" dirty="0"/>
              <a:t>Confidential and Proprietary. Copyright (c) by TrueVibez 2020</a:t>
            </a:r>
          </a:p>
        </p:txBody>
      </p:sp>
      <p:sp>
        <p:nvSpPr>
          <p:cNvPr id="3" name="Slide Number Placeholder 2"/>
          <p:cNvSpPr>
            <a:spLocks noGrp="1"/>
          </p:cNvSpPr>
          <p:nvPr>
            <p:ph type="sldNum" sz="quarter" idx="12"/>
          </p:nvPr>
        </p:nvSpPr>
        <p:spPr>
          <a:xfrm>
            <a:off x="9073686" y="6263237"/>
            <a:ext cx="2743200" cy="365125"/>
          </a:xfrm>
        </p:spPr>
        <p:txBody>
          <a:bodyPr/>
          <a:lstStyle/>
          <a:p>
            <a:fld id="{D4960F7B-5716-4810-A91D-46252C2EC1F4}" type="slidenum">
              <a:rPr lang="en-US" smtClean="0"/>
              <a:t>14</a:t>
            </a:fld>
            <a:endParaRPr lang="en-US" dirty="0"/>
          </a:p>
        </p:txBody>
      </p:sp>
      <p:pic>
        <p:nvPicPr>
          <p:cNvPr id="4" name="Picture 3">
            <a:extLst>
              <a:ext uri="{FF2B5EF4-FFF2-40B4-BE49-F238E27FC236}">
                <a16:creationId xmlns:a16="http://schemas.microsoft.com/office/drawing/2014/main" id="{A5207DA1-CDC8-3540-9962-617945B914F1}"/>
              </a:ext>
            </a:extLst>
          </p:cNvPr>
          <p:cNvPicPr>
            <a:picLocks noChangeAspect="1"/>
          </p:cNvPicPr>
          <p:nvPr/>
        </p:nvPicPr>
        <p:blipFill>
          <a:blip r:embed="rId10"/>
          <a:stretch>
            <a:fillRect/>
          </a:stretch>
        </p:blipFill>
        <p:spPr>
          <a:xfrm>
            <a:off x="4930951" y="1397386"/>
            <a:ext cx="741771" cy="778132"/>
          </a:xfrm>
          <a:prstGeom prst="rect">
            <a:avLst/>
          </a:prstGeom>
        </p:spPr>
      </p:pic>
      <p:sp>
        <p:nvSpPr>
          <p:cNvPr id="7" name="TextBox 6">
            <a:extLst>
              <a:ext uri="{FF2B5EF4-FFF2-40B4-BE49-F238E27FC236}">
                <a16:creationId xmlns:a16="http://schemas.microsoft.com/office/drawing/2014/main" id="{A596F7B2-A534-7D49-897B-8A62D06FC110}"/>
              </a:ext>
            </a:extLst>
          </p:cNvPr>
          <p:cNvSpPr txBox="1"/>
          <p:nvPr/>
        </p:nvSpPr>
        <p:spPr>
          <a:xfrm>
            <a:off x="3023308" y="1554242"/>
            <a:ext cx="1855251" cy="369332"/>
          </a:xfrm>
          <a:prstGeom prst="rect">
            <a:avLst/>
          </a:prstGeom>
          <a:noFill/>
        </p:spPr>
        <p:txBody>
          <a:bodyPr wrap="none" rtlCol="0">
            <a:spAutoFit/>
          </a:bodyPr>
          <a:lstStyle/>
          <a:p>
            <a:r>
              <a:rPr lang="en-US" dirty="0">
                <a:solidFill>
                  <a:srgbClr val="00B050"/>
                </a:solidFill>
              </a:rPr>
              <a:t>Rajesh Karandikar</a:t>
            </a:r>
          </a:p>
        </p:txBody>
      </p:sp>
      <p:sp>
        <p:nvSpPr>
          <p:cNvPr id="25" name="TextBox 24">
            <a:extLst>
              <a:ext uri="{FF2B5EF4-FFF2-40B4-BE49-F238E27FC236}">
                <a16:creationId xmlns:a16="http://schemas.microsoft.com/office/drawing/2014/main" id="{A0E9A5B5-F831-4A49-A464-F410F4E19EF3}"/>
              </a:ext>
            </a:extLst>
          </p:cNvPr>
          <p:cNvSpPr txBox="1"/>
          <p:nvPr/>
        </p:nvSpPr>
        <p:spPr>
          <a:xfrm>
            <a:off x="6519277" y="1593415"/>
            <a:ext cx="1770036" cy="369332"/>
          </a:xfrm>
          <a:prstGeom prst="rect">
            <a:avLst/>
          </a:prstGeom>
          <a:noFill/>
        </p:spPr>
        <p:txBody>
          <a:bodyPr wrap="none" rtlCol="0">
            <a:spAutoFit/>
          </a:bodyPr>
          <a:lstStyle/>
          <a:p>
            <a:r>
              <a:rPr lang="en-US" dirty="0">
                <a:solidFill>
                  <a:srgbClr val="00B050"/>
                </a:solidFill>
              </a:rPr>
              <a:t>Alok Sambuddha</a:t>
            </a:r>
          </a:p>
        </p:txBody>
      </p:sp>
      <p:sp>
        <p:nvSpPr>
          <p:cNvPr id="26" name="TextBox 25">
            <a:extLst>
              <a:ext uri="{FF2B5EF4-FFF2-40B4-BE49-F238E27FC236}">
                <a16:creationId xmlns:a16="http://schemas.microsoft.com/office/drawing/2014/main" id="{41814C11-DC2B-F24B-9AB1-BFF573DAAAF7}"/>
              </a:ext>
            </a:extLst>
          </p:cNvPr>
          <p:cNvSpPr txBox="1"/>
          <p:nvPr/>
        </p:nvSpPr>
        <p:spPr>
          <a:xfrm>
            <a:off x="5183527" y="1040923"/>
            <a:ext cx="1184491" cy="369332"/>
          </a:xfrm>
          <a:prstGeom prst="rect">
            <a:avLst/>
          </a:prstGeom>
          <a:noFill/>
        </p:spPr>
        <p:txBody>
          <a:bodyPr wrap="none" rtlCol="0">
            <a:spAutoFit/>
          </a:bodyPr>
          <a:lstStyle/>
          <a:p>
            <a:pPr algn="ctr"/>
            <a:r>
              <a:rPr lang="en-US" b="1" u="sng" dirty="0">
                <a:solidFill>
                  <a:srgbClr val="00B050"/>
                </a:solidFill>
              </a:rPr>
              <a:t>Promoters</a:t>
            </a:r>
          </a:p>
        </p:txBody>
      </p:sp>
      <p:sp>
        <p:nvSpPr>
          <p:cNvPr id="27" name="TextBox 26">
            <a:extLst>
              <a:ext uri="{FF2B5EF4-FFF2-40B4-BE49-F238E27FC236}">
                <a16:creationId xmlns:a16="http://schemas.microsoft.com/office/drawing/2014/main" id="{CCA263DC-017C-2B45-9ABA-F1D2EEA903C2}"/>
              </a:ext>
            </a:extLst>
          </p:cNvPr>
          <p:cNvSpPr txBox="1"/>
          <p:nvPr/>
        </p:nvSpPr>
        <p:spPr>
          <a:xfrm>
            <a:off x="4846064" y="2394128"/>
            <a:ext cx="1902252" cy="369332"/>
          </a:xfrm>
          <a:prstGeom prst="rect">
            <a:avLst/>
          </a:prstGeom>
          <a:noFill/>
        </p:spPr>
        <p:txBody>
          <a:bodyPr wrap="none" rtlCol="0">
            <a:spAutoFit/>
          </a:bodyPr>
          <a:lstStyle/>
          <a:p>
            <a:pPr algn="ctr"/>
            <a:r>
              <a:rPr lang="en-US" b="1" u="sng" dirty="0">
                <a:solidFill>
                  <a:schemeClr val="accent5">
                    <a:lumMod val="75000"/>
                  </a:schemeClr>
                </a:solidFill>
              </a:rPr>
              <a:t>Board Of Advisors</a:t>
            </a:r>
          </a:p>
        </p:txBody>
      </p:sp>
      <p:sp>
        <p:nvSpPr>
          <p:cNvPr id="32" name="TextBox 31">
            <a:extLst>
              <a:ext uri="{FF2B5EF4-FFF2-40B4-BE49-F238E27FC236}">
                <a16:creationId xmlns:a16="http://schemas.microsoft.com/office/drawing/2014/main" id="{A17CDE15-2D09-9348-BD3D-EEE62C5B29C0}"/>
              </a:ext>
            </a:extLst>
          </p:cNvPr>
          <p:cNvSpPr txBox="1"/>
          <p:nvPr/>
        </p:nvSpPr>
        <p:spPr>
          <a:xfrm>
            <a:off x="1899423" y="2926435"/>
            <a:ext cx="8184614" cy="307777"/>
          </a:xfrm>
          <a:prstGeom prst="rect">
            <a:avLst/>
          </a:prstGeom>
          <a:noFill/>
        </p:spPr>
        <p:txBody>
          <a:bodyPr wrap="square">
            <a:spAutoFit/>
          </a:bodyPr>
          <a:lstStyle/>
          <a:p>
            <a:pPr marL="46038" lvl="3" algn="just" defTabSz="969963" eaLnBrk="0" hangingPunct="0">
              <a:spcBef>
                <a:spcPts val="1000"/>
              </a:spcBef>
              <a:spcAft>
                <a:spcPts val="700"/>
              </a:spcAft>
              <a:buSzPct val="125000"/>
              <a:defRPr/>
            </a:pPr>
            <a:r>
              <a:rPr lang="en-US" sz="1400" b="1" dirty="0">
                <a:solidFill>
                  <a:schemeClr val="accent5">
                    <a:lumMod val="75000"/>
                  </a:schemeClr>
                </a:solidFill>
              </a:rPr>
              <a:t>Rahul Renavikar </a:t>
            </a:r>
            <a:r>
              <a:rPr lang="en-US" sz="1400" dirty="0">
                <a:solidFill>
                  <a:schemeClr val="accent5">
                    <a:lumMod val="75000"/>
                  </a:schemeClr>
                </a:solidFill>
              </a:rPr>
              <a:t>:Managing Director, Acuris Advisors (GST &amp; Government Policies) – Ex. Big 4 &amp; Tata Motors</a:t>
            </a:r>
          </a:p>
        </p:txBody>
      </p:sp>
      <p:sp>
        <p:nvSpPr>
          <p:cNvPr id="34" name="TextBox 33">
            <a:extLst>
              <a:ext uri="{FF2B5EF4-FFF2-40B4-BE49-F238E27FC236}">
                <a16:creationId xmlns:a16="http://schemas.microsoft.com/office/drawing/2014/main" id="{66B4B3A7-BB87-8B4B-91C2-16D512B368A1}"/>
              </a:ext>
            </a:extLst>
          </p:cNvPr>
          <p:cNvSpPr txBox="1"/>
          <p:nvPr/>
        </p:nvSpPr>
        <p:spPr>
          <a:xfrm>
            <a:off x="1908104" y="3744579"/>
            <a:ext cx="6097712" cy="307777"/>
          </a:xfrm>
          <a:prstGeom prst="rect">
            <a:avLst/>
          </a:prstGeom>
          <a:noFill/>
        </p:spPr>
        <p:txBody>
          <a:bodyPr wrap="square">
            <a:spAutoFit/>
          </a:bodyPr>
          <a:lstStyle/>
          <a:p>
            <a:pPr marL="46038" lvl="3" algn="just" defTabSz="969963" eaLnBrk="0" hangingPunct="0">
              <a:spcBef>
                <a:spcPts val="1000"/>
              </a:spcBef>
              <a:spcAft>
                <a:spcPts val="700"/>
              </a:spcAft>
              <a:buSzPct val="125000"/>
              <a:defRPr/>
            </a:pPr>
            <a:r>
              <a:rPr lang="en-US" sz="1400" b="1" dirty="0">
                <a:solidFill>
                  <a:schemeClr val="accent5">
                    <a:lumMod val="75000"/>
                  </a:schemeClr>
                </a:solidFill>
              </a:rPr>
              <a:t>Shrikant Chatur </a:t>
            </a:r>
            <a:r>
              <a:rPr lang="en-US" sz="1400" dirty="0">
                <a:solidFill>
                  <a:schemeClr val="accent5">
                    <a:lumMod val="75000"/>
                  </a:schemeClr>
                </a:solidFill>
              </a:rPr>
              <a:t>: Governance Consultant (ex. VP Commercial - Cummins)</a:t>
            </a:r>
          </a:p>
        </p:txBody>
      </p:sp>
      <p:sp>
        <p:nvSpPr>
          <p:cNvPr id="36" name="TextBox 35">
            <a:extLst>
              <a:ext uri="{FF2B5EF4-FFF2-40B4-BE49-F238E27FC236}">
                <a16:creationId xmlns:a16="http://schemas.microsoft.com/office/drawing/2014/main" id="{3EC5F6BC-885E-9D42-B323-D40A80821886}"/>
              </a:ext>
            </a:extLst>
          </p:cNvPr>
          <p:cNvSpPr txBox="1"/>
          <p:nvPr/>
        </p:nvSpPr>
        <p:spPr>
          <a:xfrm>
            <a:off x="1896953" y="3327064"/>
            <a:ext cx="6097712" cy="307777"/>
          </a:xfrm>
          <a:prstGeom prst="rect">
            <a:avLst/>
          </a:prstGeom>
          <a:noFill/>
        </p:spPr>
        <p:txBody>
          <a:bodyPr wrap="square">
            <a:spAutoFit/>
          </a:bodyPr>
          <a:lstStyle/>
          <a:p>
            <a:pPr marL="46038" lvl="3" algn="just" defTabSz="969963" eaLnBrk="0" hangingPunct="0">
              <a:spcBef>
                <a:spcPts val="1000"/>
              </a:spcBef>
              <a:spcAft>
                <a:spcPts val="700"/>
              </a:spcAft>
              <a:buSzPct val="125000"/>
              <a:defRPr/>
            </a:pPr>
            <a:r>
              <a:rPr lang="en-US" sz="1400" b="1" dirty="0">
                <a:solidFill>
                  <a:schemeClr val="accent5">
                    <a:lumMod val="75000"/>
                  </a:schemeClr>
                </a:solidFill>
              </a:rPr>
              <a:t>Chetan Oswal </a:t>
            </a:r>
            <a:r>
              <a:rPr lang="en-US" sz="1400" dirty="0">
                <a:solidFill>
                  <a:schemeClr val="accent5">
                    <a:lumMod val="75000"/>
                  </a:schemeClr>
                </a:solidFill>
              </a:rPr>
              <a:t>: Accounts &amp; Legal Counsel</a:t>
            </a:r>
          </a:p>
        </p:txBody>
      </p:sp>
      <p:pic>
        <p:nvPicPr>
          <p:cNvPr id="37" name="Picture 36">
            <a:extLst>
              <a:ext uri="{FF2B5EF4-FFF2-40B4-BE49-F238E27FC236}">
                <a16:creationId xmlns:a16="http://schemas.microsoft.com/office/drawing/2014/main" id="{DC9D6D5C-2E10-7345-A123-D17903D08428}"/>
              </a:ext>
            </a:extLst>
          </p:cNvPr>
          <p:cNvPicPr>
            <a:picLocks noChangeAspect="1"/>
          </p:cNvPicPr>
          <p:nvPr/>
        </p:nvPicPr>
        <p:blipFill>
          <a:blip r:embed="rId10"/>
          <a:stretch>
            <a:fillRect/>
          </a:stretch>
        </p:blipFill>
        <p:spPr>
          <a:xfrm>
            <a:off x="5725114" y="1406222"/>
            <a:ext cx="741771" cy="778132"/>
          </a:xfrm>
          <a:prstGeom prst="rect">
            <a:avLst/>
          </a:prstGeom>
        </p:spPr>
      </p:pic>
      <p:sp>
        <p:nvSpPr>
          <p:cNvPr id="46" name="TextBox 45">
            <a:extLst>
              <a:ext uri="{FF2B5EF4-FFF2-40B4-BE49-F238E27FC236}">
                <a16:creationId xmlns:a16="http://schemas.microsoft.com/office/drawing/2014/main" id="{AE6F4AC7-C5AB-F845-AC27-90E50233B06F}"/>
              </a:ext>
            </a:extLst>
          </p:cNvPr>
          <p:cNvSpPr txBox="1"/>
          <p:nvPr/>
        </p:nvSpPr>
        <p:spPr>
          <a:xfrm>
            <a:off x="1922610" y="5090746"/>
            <a:ext cx="6097712" cy="307777"/>
          </a:xfrm>
          <a:prstGeom prst="rect">
            <a:avLst/>
          </a:prstGeom>
          <a:noFill/>
        </p:spPr>
        <p:txBody>
          <a:bodyPr wrap="square">
            <a:spAutoFit/>
          </a:bodyPr>
          <a:lstStyle/>
          <a:p>
            <a:pPr marL="46038" lvl="3" algn="just" defTabSz="969963" eaLnBrk="0" hangingPunct="0">
              <a:spcBef>
                <a:spcPts val="1000"/>
              </a:spcBef>
              <a:spcAft>
                <a:spcPts val="700"/>
              </a:spcAft>
              <a:buSzPct val="125000"/>
              <a:defRPr/>
            </a:pPr>
            <a:r>
              <a:rPr lang="en-US" sz="1400" b="1" dirty="0">
                <a:solidFill>
                  <a:schemeClr val="accent5">
                    <a:lumMod val="75000"/>
                  </a:schemeClr>
                </a:solidFill>
              </a:rPr>
              <a:t>Yogesh Katre </a:t>
            </a:r>
            <a:r>
              <a:rPr lang="en-US" sz="1400" dirty="0">
                <a:solidFill>
                  <a:schemeClr val="accent5">
                    <a:lumMod val="75000"/>
                  </a:schemeClr>
                </a:solidFill>
              </a:rPr>
              <a:t>: Sales Head, Loantap</a:t>
            </a:r>
          </a:p>
        </p:txBody>
      </p:sp>
      <p:sp>
        <p:nvSpPr>
          <p:cNvPr id="53" name="TextBox 52">
            <a:extLst>
              <a:ext uri="{FF2B5EF4-FFF2-40B4-BE49-F238E27FC236}">
                <a16:creationId xmlns:a16="http://schemas.microsoft.com/office/drawing/2014/main" id="{BCC88476-CC34-8344-A1BF-89BE55D2BFCB}"/>
              </a:ext>
            </a:extLst>
          </p:cNvPr>
          <p:cNvSpPr txBox="1"/>
          <p:nvPr/>
        </p:nvSpPr>
        <p:spPr>
          <a:xfrm>
            <a:off x="1925068" y="4211808"/>
            <a:ext cx="7496334" cy="307777"/>
          </a:xfrm>
          <a:prstGeom prst="rect">
            <a:avLst/>
          </a:prstGeom>
          <a:noFill/>
        </p:spPr>
        <p:txBody>
          <a:bodyPr wrap="square">
            <a:spAutoFit/>
          </a:bodyPr>
          <a:lstStyle/>
          <a:p>
            <a:pPr marL="46038" lvl="3" algn="just" defTabSz="969963" eaLnBrk="0" hangingPunct="0">
              <a:spcBef>
                <a:spcPts val="1000"/>
              </a:spcBef>
              <a:spcAft>
                <a:spcPts val="700"/>
              </a:spcAft>
              <a:buSzPct val="125000"/>
              <a:defRPr/>
            </a:pPr>
            <a:r>
              <a:rPr lang="en-US" sz="1400" b="1" dirty="0">
                <a:solidFill>
                  <a:schemeClr val="accent5">
                    <a:lumMod val="75000"/>
                  </a:schemeClr>
                </a:solidFill>
              </a:rPr>
              <a:t>Sanjay Phadke </a:t>
            </a:r>
            <a:r>
              <a:rPr lang="en-US" sz="1400" dirty="0">
                <a:solidFill>
                  <a:schemeClr val="accent5">
                    <a:lumMod val="75000"/>
                  </a:schemeClr>
                </a:solidFill>
              </a:rPr>
              <a:t>: Fintech Specialist, Ex. EVP Edelweiss &amp; Vayana Network, JP Morgan, HSBC</a:t>
            </a:r>
          </a:p>
        </p:txBody>
      </p:sp>
      <p:sp>
        <p:nvSpPr>
          <p:cNvPr id="55" name="TextBox 54">
            <a:extLst>
              <a:ext uri="{FF2B5EF4-FFF2-40B4-BE49-F238E27FC236}">
                <a16:creationId xmlns:a16="http://schemas.microsoft.com/office/drawing/2014/main" id="{568F2FBB-6F7A-A64B-8D10-821B91686B0D}"/>
              </a:ext>
            </a:extLst>
          </p:cNvPr>
          <p:cNvSpPr txBox="1"/>
          <p:nvPr/>
        </p:nvSpPr>
        <p:spPr>
          <a:xfrm>
            <a:off x="1923357" y="4657143"/>
            <a:ext cx="6097712" cy="307777"/>
          </a:xfrm>
          <a:prstGeom prst="rect">
            <a:avLst/>
          </a:prstGeom>
          <a:noFill/>
        </p:spPr>
        <p:txBody>
          <a:bodyPr wrap="square">
            <a:spAutoFit/>
          </a:bodyPr>
          <a:lstStyle/>
          <a:p>
            <a:pPr marL="46038" lvl="3" algn="just" defTabSz="969963" eaLnBrk="0" hangingPunct="0">
              <a:spcBef>
                <a:spcPts val="1000"/>
              </a:spcBef>
              <a:spcAft>
                <a:spcPts val="700"/>
              </a:spcAft>
              <a:buSzPct val="125000"/>
              <a:defRPr/>
            </a:pPr>
            <a:r>
              <a:rPr lang="en-US" sz="1400" b="1" dirty="0">
                <a:solidFill>
                  <a:schemeClr val="accent5">
                    <a:lumMod val="75000"/>
                  </a:schemeClr>
                </a:solidFill>
              </a:rPr>
              <a:t>Rakesh Malhotra </a:t>
            </a:r>
            <a:r>
              <a:rPr lang="en-US" sz="1400" dirty="0">
                <a:solidFill>
                  <a:schemeClr val="accent5">
                    <a:lumMod val="75000"/>
                  </a:schemeClr>
                </a:solidFill>
              </a:rPr>
              <a:t>: Media Curator, Ex. Media Head - Sakal</a:t>
            </a:r>
          </a:p>
        </p:txBody>
      </p:sp>
      <p:pic>
        <p:nvPicPr>
          <p:cNvPr id="56" name="Picture 55">
            <a:extLst>
              <a:ext uri="{FF2B5EF4-FFF2-40B4-BE49-F238E27FC236}">
                <a16:creationId xmlns:a16="http://schemas.microsoft.com/office/drawing/2014/main" id="{42908488-50FF-C44F-ACB3-34DF2CB5B27E}"/>
              </a:ext>
            </a:extLst>
          </p:cNvPr>
          <p:cNvPicPr>
            <a:picLocks noChangeAspect="1"/>
          </p:cNvPicPr>
          <p:nvPr/>
        </p:nvPicPr>
        <p:blipFill>
          <a:blip r:embed="rId11"/>
          <a:stretch>
            <a:fillRect/>
          </a:stretch>
        </p:blipFill>
        <p:spPr>
          <a:xfrm>
            <a:off x="1530100" y="2861886"/>
            <a:ext cx="288226" cy="386345"/>
          </a:xfrm>
          <a:prstGeom prst="rect">
            <a:avLst/>
          </a:prstGeom>
        </p:spPr>
      </p:pic>
      <p:pic>
        <p:nvPicPr>
          <p:cNvPr id="57" name="Picture 56">
            <a:extLst>
              <a:ext uri="{FF2B5EF4-FFF2-40B4-BE49-F238E27FC236}">
                <a16:creationId xmlns:a16="http://schemas.microsoft.com/office/drawing/2014/main" id="{721F539C-6F15-0C4B-9FDD-B3670064A81B}"/>
              </a:ext>
            </a:extLst>
          </p:cNvPr>
          <p:cNvPicPr>
            <a:picLocks noChangeAspect="1"/>
          </p:cNvPicPr>
          <p:nvPr/>
        </p:nvPicPr>
        <p:blipFill>
          <a:blip r:embed="rId11"/>
          <a:stretch>
            <a:fillRect/>
          </a:stretch>
        </p:blipFill>
        <p:spPr>
          <a:xfrm>
            <a:off x="1530100" y="3274608"/>
            <a:ext cx="288226" cy="386345"/>
          </a:xfrm>
          <a:prstGeom prst="rect">
            <a:avLst/>
          </a:prstGeom>
        </p:spPr>
      </p:pic>
      <p:pic>
        <p:nvPicPr>
          <p:cNvPr id="58" name="Picture 57">
            <a:extLst>
              <a:ext uri="{FF2B5EF4-FFF2-40B4-BE49-F238E27FC236}">
                <a16:creationId xmlns:a16="http://schemas.microsoft.com/office/drawing/2014/main" id="{8D0DBCED-6FAF-944B-A815-441DD609742D}"/>
              </a:ext>
            </a:extLst>
          </p:cNvPr>
          <p:cNvPicPr>
            <a:picLocks noChangeAspect="1"/>
          </p:cNvPicPr>
          <p:nvPr/>
        </p:nvPicPr>
        <p:blipFill>
          <a:blip r:embed="rId11"/>
          <a:stretch>
            <a:fillRect/>
          </a:stretch>
        </p:blipFill>
        <p:spPr>
          <a:xfrm>
            <a:off x="1528390" y="3736105"/>
            <a:ext cx="288226" cy="386345"/>
          </a:xfrm>
          <a:prstGeom prst="rect">
            <a:avLst/>
          </a:prstGeom>
        </p:spPr>
      </p:pic>
      <p:pic>
        <p:nvPicPr>
          <p:cNvPr id="59" name="Picture 58">
            <a:extLst>
              <a:ext uri="{FF2B5EF4-FFF2-40B4-BE49-F238E27FC236}">
                <a16:creationId xmlns:a16="http://schemas.microsoft.com/office/drawing/2014/main" id="{73BFB20D-0674-804F-AD7F-EF6AD5D029B2}"/>
              </a:ext>
            </a:extLst>
          </p:cNvPr>
          <p:cNvPicPr>
            <a:picLocks noChangeAspect="1"/>
          </p:cNvPicPr>
          <p:nvPr/>
        </p:nvPicPr>
        <p:blipFill>
          <a:blip r:embed="rId11"/>
          <a:stretch>
            <a:fillRect/>
          </a:stretch>
        </p:blipFill>
        <p:spPr>
          <a:xfrm>
            <a:off x="1530100" y="4210431"/>
            <a:ext cx="288226" cy="386345"/>
          </a:xfrm>
          <a:prstGeom prst="rect">
            <a:avLst/>
          </a:prstGeom>
        </p:spPr>
      </p:pic>
      <p:pic>
        <p:nvPicPr>
          <p:cNvPr id="60" name="Picture 59">
            <a:extLst>
              <a:ext uri="{FF2B5EF4-FFF2-40B4-BE49-F238E27FC236}">
                <a16:creationId xmlns:a16="http://schemas.microsoft.com/office/drawing/2014/main" id="{E19406CA-5836-5A49-86C6-A62FABF7713B}"/>
              </a:ext>
            </a:extLst>
          </p:cNvPr>
          <p:cNvPicPr>
            <a:picLocks noChangeAspect="1"/>
          </p:cNvPicPr>
          <p:nvPr/>
        </p:nvPicPr>
        <p:blipFill>
          <a:blip r:embed="rId11"/>
          <a:stretch>
            <a:fillRect/>
          </a:stretch>
        </p:blipFill>
        <p:spPr>
          <a:xfrm>
            <a:off x="1528390" y="4619681"/>
            <a:ext cx="288226" cy="386345"/>
          </a:xfrm>
          <a:prstGeom prst="rect">
            <a:avLst/>
          </a:prstGeom>
        </p:spPr>
      </p:pic>
      <p:pic>
        <p:nvPicPr>
          <p:cNvPr id="61" name="Picture 60">
            <a:extLst>
              <a:ext uri="{FF2B5EF4-FFF2-40B4-BE49-F238E27FC236}">
                <a16:creationId xmlns:a16="http://schemas.microsoft.com/office/drawing/2014/main" id="{AE85A34B-24B4-9A4C-855D-4A2CCDF7F43C}"/>
              </a:ext>
            </a:extLst>
          </p:cNvPr>
          <p:cNvPicPr>
            <a:picLocks noChangeAspect="1"/>
          </p:cNvPicPr>
          <p:nvPr/>
        </p:nvPicPr>
        <p:blipFill>
          <a:blip r:embed="rId11"/>
          <a:stretch>
            <a:fillRect/>
          </a:stretch>
        </p:blipFill>
        <p:spPr>
          <a:xfrm>
            <a:off x="1535827" y="5050856"/>
            <a:ext cx="288226" cy="386345"/>
          </a:xfrm>
          <a:prstGeom prst="rect">
            <a:avLst/>
          </a:prstGeom>
        </p:spPr>
      </p:pic>
      <p:sp>
        <p:nvSpPr>
          <p:cNvPr id="62" name="TextBox 61">
            <a:extLst>
              <a:ext uri="{FF2B5EF4-FFF2-40B4-BE49-F238E27FC236}">
                <a16:creationId xmlns:a16="http://schemas.microsoft.com/office/drawing/2014/main" id="{FFAAE66E-29A6-954E-9CA3-2D1C0D805F4A}"/>
              </a:ext>
            </a:extLst>
          </p:cNvPr>
          <p:cNvSpPr txBox="1"/>
          <p:nvPr/>
        </p:nvSpPr>
        <p:spPr>
          <a:xfrm>
            <a:off x="1914064" y="5471743"/>
            <a:ext cx="6097712" cy="307777"/>
          </a:xfrm>
          <a:prstGeom prst="rect">
            <a:avLst/>
          </a:prstGeom>
          <a:noFill/>
        </p:spPr>
        <p:txBody>
          <a:bodyPr wrap="square">
            <a:spAutoFit/>
          </a:bodyPr>
          <a:lstStyle/>
          <a:p>
            <a:pPr marL="46038" lvl="3" algn="just" defTabSz="969963" eaLnBrk="0" hangingPunct="0">
              <a:spcBef>
                <a:spcPts val="1000"/>
              </a:spcBef>
              <a:spcAft>
                <a:spcPts val="700"/>
              </a:spcAft>
              <a:buSzPct val="125000"/>
              <a:defRPr/>
            </a:pPr>
            <a:r>
              <a:rPr lang="en-US" sz="1400" b="1" dirty="0">
                <a:solidFill>
                  <a:schemeClr val="accent5">
                    <a:lumMod val="75000"/>
                  </a:schemeClr>
                </a:solidFill>
              </a:rPr>
              <a:t>Harun Rashid Khan </a:t>
            </a:r>
            <a:r>
              <a:rPr lang="en-US" sz="1400" dirty="0">
                <a:solidFill>
                  <a:schemeClr val="accent5">
                    <a:lumMod val="75000"/>
                  </a:schemeClr>
                </a:solidFill>
              </a:rPr>
              <a:t>: Regulatory Advisor, Ex. Deputy Governor RBI</a:t>
            </a:r>
          </a:p>
        </p:txBody>
      </p:sp>
      <p:pic>
        <p:nvPicPr>
          <p:cNvPr id="63" name="Picture 62">
            <a:extLst>
              <a:ext uri="{FF2B5EF4-FFF2-40B4-BE49-F238E27FC236}">
                <a16:creationId xmlns:a16="http://schemas.microsoft.com/office/drawing/2014/main" id="{0E0AE973-3EDC-CE4D-923A-9451A0F59F47}"/>
              </a:ext>
            </a:extLst>
          </p:cNvPr>
          <p:cNvPicPr>
            <a:picLocks noChangeAspect="1"/>
          </p:cNvPicPr>
          <p:nvPr/>
        </p:nvPicPr>
        <p:blipFill>
          <a:blip r:embed="rId11"/>
          <a:stretch>
            <a:fillRect/>
          </a:stretch>
        </p:blipFill>
        <p:spPr>
          <a:xfrm>
            <a:off x="1543262" y="5459730"/>
            <a:ext cx="288226" cy="386345"/>
          </a:xfrm>
          <a:prstGeom prst="rect">
            <a:avLst/>
          </a:prstGeom>
        </p:spPr>
      </p:pic>
      <p:sp>
        <p:nvSpPr>
          <p:cNvPr id="64" name="TextBox 63">
            <a:extLst>
              <a:ext uri="{FF2B5EF4-FFF2-40B4-BE49-F238E27FC236}">
                <a16:creationId xmlns:a16="http://schemas.microsoft.com/office/drawing/2014/main" id="{5D1BDFB8-B875-914D-8C5F-FFEC60EAB0C0}"/>
              </a:ext>
            </a:extLst>
          </p:cNvPr>
          <p:cNvSpPr txBox="1"/>
          <p:nvPr/>
        </p:nvSpPr>
        <p:spPr>
          <a:xfrm>
            <a:off x="1923724" y="5852741"/>
            <a:ext cx="6097712" cy="307777"/>
          </a:xfrm>
          <a:prstGeom prst="rect">
            <a:avLst/>
          </a:prstGeom>
          <a:noFill/>
        </p:spPr>
        <p:txBody>
          <a:bodyPr wrap="square">
            <a:spAutoFit/>
          </a:bodyPr>
          <a:lstStyle/>
          <a:p>
            <a:pPr marL="46038" lvl="3" algn="just" defTabSz="969963" eaLnBrk="0" hangingPunct="0">
              <a:spcBef>
                <a:spcPts val="1000"/>
              </a:spcBef>
              <a:spcAft>
                <a:spcPts val="700"/>
              </a:spcAft>
              <a:buSzPct val="125000"/>
              <a:defRPr/>
            </a:pPr>
            <a:r>
              <a:rPr lang="en-US" sz="1400" b="1" dirty="0">
                <a:solidFill>
                  <a:schemeClr val="accent5">
                    <a:lumMod val="75000"/>
                  </a:schemeClr>
                </a:solidFill>
              </a:rPr>
              <a:t>Vinay Baijal </a:t>
            </a:r>
            <a:r>
              <a:rPr lang="en-US" sz="1400" dirty="0">
                <a:solidFill>
                  <a:schemeClr val="accent5">
                    <a:lumMod val="75000"/>
                  </a:schemeClr>
                </a:solidFill>
              </a:rPr>
              <a:t>: Regulatory Advisor, Ex. CGM Banking, RBI</a:t>
            </a:r>
          </a:p>
        </p:txBody>
      </p:sp>
      <p:pic>
        <p:nvPicPr>
          <p:cNvPr id="65" name="Picture 64">
            <a:extLst>
              <a:ext uri="{FF2B5EF4-FFF2-40B4-BE49-F238E27FC236}">
                <a16:creationId xmlns:a16="http://schemas.microsoft.com/office/drawing/2014/main" id="{44D2F114-9602-FC49-9E42-CE070F2A697F}"/>
              </a:ext>
            </a:extLst>
          </p:cNvPr>
          <p:cNvPicPr>
            <a:picLocks noChangeAspect="1"/>
          </p:cNvPicPr>
          <p:nvPr/>
        </p:nvPicPr>
        <p:blipFill>
          <a:blip r:embed="rId11"/>
          <a:stretch>
            <a:fillRect/>
          </a:stretch>
        </p:blipFill>
        <p:spPr>
          <a:xfrm>
            <a:off x="1528395" y="5812851"/>
            <a:ext cx="288226" cy="386345"/>
          </a:xfrm>
          <a:prstGeom prst="rect">
            <a:avLst/>
          </a:prstGeom>
        </p:spPr>
      </p:pic>
    </p:spTree>
    <p:extLst>
      <p:ext uri="{BB962C8B-B14F-4D97-AF65-F5344CB8AC3E}">
        <p14:creationId xmlns:p14="http://schemas.microsoft.com/office/powerpoint/2010/main" val="4043742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2230" y="217715"/>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2"/>
          <a:stretch>
            <a:fillRect/>
          </a:stretch>
        </p:blipFill>
        <p:spPr>
          <a:xfrm>
            <a:off x="261258" y="246743"/>
            <a:ext cx="856343" cy="791469"/>
          </a:xfrm>
          <a:prstGeom prst="rect">
            <a:avLst/>
          </a:prstGeom>
        </p:spPr>
      </p:pic>
      <p:pic>
        <p:nvPicPr>
          <p:cNvPr id="11" name="Picture 10"/>
          <p:cNvPicPr>
            <a:picLocks noChangeAspect="1"/>
          </p:cNvPicPr>
          <p:nvPr/>
        </p:nvPicPr>
        <p:blipFill>
          <a:blip r:embed="rId3"/>
          <a:stretch>
            <a:fillRect/>
          </a:stretch>
        </p:blipFill>
        <p:spPr>
          <a:xfrm>
            <a:off x="261258" y="1071676"/>
            <a:ext cx="841375" cy="762116"/>
          </a:xfrm>
          <a:prstGeom prst="rect">
            <a:avLst/>
          </a:prstGeom>
        </p:spPr>
      </p:pic>
      <p:pic>
        <p:nvPicPr>
          <p:cNvPr id="12" name="Picture 11"/>
          <p:cNvPicPr>
            <a:picLocks noChangeAspect="1"/>
          </p:cNvPicPr>
          <p:nvPr/>
        </p:nvPicPr>
        <p:blipFill>
          <a:blip r:embed="rId4"/>
          <a:stretch>
            <a:fillRect/>
          </a:stretch>
        </p:blipFill>
        <p:spPr>
          <a:xfrm>
            <a:off x="261258" y="1863347"/>
            <a:ext cx="827542" cy="737012"/>
          </a:xfrm>
          <a:prstGeom prst="rect">
            <a:avLst/>
          </a:prstGeom>
        </p:spPr>
      </p:pic>
      <p:pic>
        <p:nvPicPr>
          <p:cNvPr id="13" name="Picture 12"/>
          <p:cNvPicPr>
            <a:picLocks noChangeAspect="1"/>
          </p:cNvPicPr>
          <p:nvPr/>
        </p:nvPicPr>
        <p:blipFill>
          <a:blip r:embed="rId5"/>
          <a:stretch>
            <a:fillRect/>
          </a:stretch>
        </p:blipFill>
        <p:spPr>
          <a:xfrm>
            <a:off x="324531" y="2544923"/>
            <a:ext cx="764042" cy="758297"/>
          </a:xfrm>
          <a:prstGeom prst="rect">
            <a:avLst/>
          </a:prstGeom>
        </p:spPr>
      </p:pic>
      <p:pic>
        <p:nvPicPr>
          <p:cNvPr id="14" name="Picture 13"/>
          <p:cNvPicPr>
            <a:picLocks noChangeAspect="1"/>
          </p:cNvPicPr>
          <p:nvPr/>
        </p:nvPicPr>
        <p:blipFill>
          <a:blip r:embed="rId6"/>
          <a:stretch>
            <a:fillRect/>
          </a:stretch>
        </p:blipFill>
        <p:spPr>
          <a:xfrm>
            <a:off x="271335" y="3298262"/>
            <a:ext cx="778132" cy="799736"/>
          </a:xfrm>
          <a:prstGeom prst="rect">
            <a:avLst/>
          </a:prstGeom>
        </p:spPr>
      </p:pic>
      <p:pic>
        <p:nvPicPr>
          <p:cNvPr id="15" name="Picture 14"/>
          <p:cNvPicPr>
            <a:picLocks noChangeAspect="1"/>
          </p:cNvPicPr>
          <p:nvPr/>
        </p:nvPicPr>
        <p:blipFill>
          <a:blip r:embed="rId7"/>
          <a:stretch>
            <a:fillRect/>
          </a:stretch>
        </p:blipFill>
        <p:spPr>
          <a:xfrm>
            <a:off x="271335" y="4070762"/>
            <a:ext cx="832757" cy="936852"/>
          </a:xfrm>
          <a:prstGeom prst="rect">
            <a:avLst/>
          </a:prstGeom>
        </p:spPr>
      </p:pic>
      <p:pic>
        <p:nvPicPr>
          <p:cNvPr id="18" name="Picture 17"/>
          <p:cNvPicPr>
            <a:picLocks noChangeAspect="1"/>
          </p:cNvPicPr>
          <p:nvPr/>
        </p:nvPicPr>
        <p:blipFill>
          <a:blip r:embed="rId8"/>
          <a:stretch>
            <a:fillRect/>
          </a:stretch>
        </p:blipFill>
        <p:spPr>
          <a:xfrm>
            <a:off x="257630" y="4933765"/>
            <a:ext cx="721506" cy="758825"/>
          </a:xfrm>
          <a:prstGeom prst="rect">
            <a:avLst/>
          </a:prstGeom>
        </p:spPr>
      </p:pic>
      <p:pic>
        <p:nvPicPr>
          <p:cNvPr id="19" name="Picture 18"/>
          <p:cNvPicPr>
            <a:picLocks noChangeAspect="1"/>
          </p:cNvPicPr>
          <p:nvPr/>
        </p:nvPicPr>
        <p:blipFill>
          <a:blip r:embed="rId9"/>
          <a:stretch>
            <a:fillRect/>
          </a:stretch>
        </p:blipFill>
        <p:spPr>
          <a:xfrm>
            <a:off x="292894" y="5716162"/>
            <a:ext cx="735013" cy="804117"/>
          </a:xfrm>
          <a:prstGeom prst="rect">
            <a:avLst/>
          </a:prstGeom>
        </p:spPr>
      </p:pic>
      <p:sp>
        <p:nvSpPr>
          <p:cNvPr id="16" name="Rectangle 15"/>
          <p:cNvSpPr/>
          <p:nvPr/>
        </p:nvSpPr>
        <p:spPr>
          <a:xfrm>
            <a:off x="1146630" y="224441"/>
            <a:ext cx="94900" cy="64085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7" name="TextBox 16"/>
          <p:cNvSpPr txBox="1"/>
          <p:nvPr/>
        </p:nvSpPr>
        <p:spPr>
          <a:xfrm>
            <a:off x="1622889" y="368959"/>
            <a:ext cx="4502140" cy="507831"/>
          </a:xfrm>
          <a:prstGeom prst="rect">
            <a:avLst/>
          </a:prstGeom>
          <a:noFill/>
        </p:spPr>
        <p:txBody>
          <a:bodyPr wrap="square" rtlCol="0">
            <a:spAutoFit/>
          </a:bodyPr>
          <a:lstStyle/>
          <a:p>
            <a:r>
              <a:rPr lang="en-US" sz="2700" b="1" dirty="0">
                <a:solidFill>
                  <a:srgbClr val="002060"/>
                </a:solidFill>
                <a:latin typeface="Arial Black" panose="020B0A04020102020204" pitchFamily="34" charset="0"/>
              </a:rPr>
              <a:t>Thank You</a:t>
            </a:r>
          </a:p>
        </p:txBody>
      </p:sp>
      <p:cxnSp>
        <p:nvCxnSpPr>
          <p:cNvPr id="20" name="Straight Connector 19"/>
          <p:cNvCxnSpPr/>
          <p:nvPr/>
        </p:nvCxnSpPr>
        <p:spPr>
          <a:xfrm flipV="1">
            <a:off x="1214764" y="1014084"/>
            <a:ext cx="10717419" cy="24128"/>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700430" y="229638"/>
            <a:ext cx="232913" cy="7796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pic>
        <p:nvPicPr>
          <p:cNvPr id="23" name="Picture 22"/>
          <p:cNvPicPr>
            <a:picLocks noChangeAspect="1"/>
          </p:cNvPicPr>
          <p:nvPr/>
        </p:nvPicPr>
        <p:blipFill>
          <a:blip r:embed="rId10"/>
          <a:stretch>
            <a:fillRect/>
          </a:stretch>
        </p:blipFill>
        <p:spPr>
          <a:xfrm>
            <a:off x="1241530" y="5673297"/>
            <a:ext cx="2181225" cy="781050"/>
          </a:xfrm>
          <a:prstGeom prst="rect">
            <a:avLst/>
          </a:prstGeom>
        </p:spPr>
      </p:pic>
      <p:pic>
        <p:nvPicPr>
          <p:cNvPr id="24" name="Picture 23"/>
          <p:cNvPicPr>
            <a:picLocks noChangeAspect="1"/>
          </p:cNvPicPr>
          <p:nvPr/>
        </p:nvPicPr>
        <p:blipFill>
          <a:blip r:embed="rId11"/>
          <a:stretch>
            <a:fillRect/>
          </a:stretch>
        </p:blipFill>
        <p:spPr>
          <a:xfrm>
            <a:off x="3292126" y="5673297"/>
            <a:ext cx="2133600" cy="809625"/>
          </a:xfrm>
          <a:prstGeom prst="rect">
            <a:avLst/>
          </a:prstGeom>
        </p:spPr>
      </p:pic>
      <p:pic>
        <p:nvPicPr>
          <p:cNvPr id="25" name="Picture 24"/>
          <p:cNvPicPr>
            <a:picLocks noChangeAspect="1"/>
          </p:cNvPicPr>
          <p:nvPr/>
        </p:nvPicPr>
        <p:blipFill>
          <a:blip r:embed="rId12"/>
          <a:stretch>
            <a:fillRect/>
          </a:stretch>
        </p:blipFill>
        <p:spPr>
          <a:xfrm>
            <a:off x="5473351" y="5644722"/>
            <a:ext cx="2114550" cy="809625"/>
          </a:xfrm>
          <a:prstGeom prst="rect">
            <a:avLst/>
          </a:prstGeom>
        </p:spPr>
      </p:pic>
      <p:pic>
        <p:nvPicPr>
          <p:cNvPr id="26" name="Picture 25"/>
          <p:cNvPicPr>
            <a:picLocks noChangeAspect="1"/>
          </p:cNvPicPr>
          <p:nvPr/>
        </p:nvPicPr>
        <p:blipFill>
          <a:blip r:embed="rId13"/>
          <a:stretch>
            <a:fillRect/>
          </a:stretch>
        </p:blipFill>
        <p:spPr>
          <a:xfrm>
            <a:off x="7587901" y="5635197"/>
            <a:ext cx="1920894" cy="819150"/>
          </a:xfrm>
          <a:prstGeom prst="rect">
            <a:avLst/>
          </a:prstGeom>
        </p:spPr>
      </p:pic>
      <p:pic>
        <p:nvPicPr>
          <p:cNvPr id="27" name="Picture 26"/>
          <p:cNvPicPr>
            <a:picLocks noChangeAspect="1"/>
          </p:cNvPicPr>
          <p:nvPr/>
        </p:nvPicPr>
        <p:blipFill>
          <a:blip r:embed="rId14"/>
          <a:stretch>
            <a:fillRect/>
          </a:stretch>
        </p:blipFill>
        <p:spPr>
          <a:xfrm>
            <a:off x="9511394" y="5644722"/>
            <a:ext cx="2333625" cy="828675"/>
          </a:xfrm>
          <a:prstGeom prst="rect">
            <a:avLst/>
          </a:prstGeom>
        </p:spPr>
      </p:pic>
      <p:sp>
        <p:nvSpPr>
          <p:cNvPr id="2" name="Footer Placeholder 1"/>
          <p:cNvSpPr>
            <a:spLocks noGrp="1"/>
          </p:cNvSpPr>
          <p:nvPr>
            <p:ph type="ftr" sz="quarter" idx="11"/>
          </p:nvPr>
        </p:nvSpPr>
        <p:spPr/>
        <p:txBody>
          <a:bodyPr/>
          <a:lstStyle/>
          <a:p>
            <a:r>
              <a:rPr lang="en-US"/>
              <a:t>Confidential and Proprietary. Copyright (c) by TrueVibez 2020</a:t>
            </a:r>
            <a:endParaRPr lang="en-US" dirty="0"/>
          </a:p>
        </p:txBody>
      </p:sp>
      <p:sp>
        <p:nvSpPr>
          <p:cNvPr id="3" name="Slide Number Placeholder 2"/>
          <p:cNvSpPr>
            <a:spLocks noGrp="1"/>
          </p:cNvSpPr>
          <p:nvPr>
            <p:ph type="sldNum" sz="quarter" idx="12"/>
          </p:nvPr>
        </p:nvSpPr>
        <p:spPr/>
        <p:txBody>
          <a:bodyPr/>
          <a:lstStyle/>
          <a:p>
            <a:fld id="{D4960F7B-5716-4810-A91D-46252C2EC1F4}" type="slidenum">
              <a:rPr lang="en-US" smtClean="0"/>
              <a:t>15</a:t>
            </a:fld>
            <a:endParaRPr lang="en-US" dirty="0"/>
          </a:p>
        </p:txBody>
      </p:sp>
      <p:pic>
        <p:nvPicPr>
          <p:cNvPr id="28" name="Picture 27">
            <a:extLst>
              <a:ext uri="{FF2B5EF4-FFF2-40B4-BE49-F238E27FC236}">
                <a16:creationId xmlns:a16="http://schemas.microsoft.com/office/drawing/2014/main" id="{84B5997D-084A-804B-92B7-692765D8183D}"/>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760051" y="1222796"/>
            <a:ext cx="4227816" cy="4227816"/>
          </a:xfrm>
          <a:prstGeom prst="rect">
            <a:avLst/>
          </a:prstGeom>
        </p:spPr>
      </p:pic>
      <p:sp>
        <p:nvSpPr>
          <p:cNvPr id="4" name="TextBox 3">
            <a:extLst>
              <a:ext uri="{FF2B5EF4-FFF2-40B4-BE49-F238E27FC236}">
                <a16:creationId xmlns:a16="http://schemas.microsoft.com/office/drawing/2014/main" id="{B2CFE41D-C88E-294B-B40E-8D0DD4686FCF}"/>
              </a:ext>
            </a:extLst>
          </p:cNvPr>
          <p:cNvSpPr txBox="1"/>
          <p:nvPr/>
        </p:nvSpPr>
        <p:spPr>
          <a:xfrm>
            <a:off x="7875784" y="1966500"/>
            <a:ext cx="3266022" cy="2585323"/>
          </a:xfrm>
          <a:prstGeom prst="rect">
            <a:avLst/>
          </a:prstGeom>
          <a:noFill/>
        </p:spPr>
        <p:txBody>
          <a:bodyPr wrap="none" rtlCol="0">
            <a:spAutoFit/>
          </a:bodyPr>
          <a:lstStyle/>
          <a:p>
            <a:r>
              <a:rPr lang="en-US" dirty="0"/>
              <a:t>Rajesh Karandikar</a:t>
            </a:r>
          </a:p>
          <a:p>
            <a:r>
              <a:rPr lang="en-US" dirty="0"/>
              <a:t>+91-98507 88899</a:t>
            </a:r>
          </a:p>
          <a:p>
            <a:r>
              <a:rPr lang="en-US" dirty="0">
                <a:hlinkClick r:id="rId16"/>
              </a:rPr>
              <a:t>RajeshKarandikar@hotel24k.com</a:t>
            </a:r>
            <a:endParaRPr lang="en-US" dirty="0"/>
          </a:p>
          <a:p>
            <a:endParaRPr lang="en-US" dirty="0"/>
          </a:p>
          <a:p>
            <a:endParaRPr lang="en-US" dirty="0"/>
          </a:p>
          <a:p>
            <a:endParaRPr lang="en-US" dirty="0"/>
          </a:p>
          <a:p>
            <a:r>
              <a:rPr lang="en-US" dirty="0"/>
              <a:t>Alok Sambuddha</a:t>
            </a:r>
          </a:p>
          <a:p>
            <a:r>
              <a:rPr lang="en-US" dirty="0"/>
              <a:t>+91 80800 71197</a:t>
            </a:r>
          </a:p>
          <a:p>
            <a:r>
              <a:rPr lang="en-US" dirty="0">
                <a:hlinkClick r:id="rId17"/>
              </a:rPr>
              <a:t>Alok.Sambuddha@hotel24k.com</a:t>
            </a:r>
            <a:endParaRPr lang="en-US" dirty="0"/>
          </a:p>
        </p:txBody>
      </p:sp>
    </p:spTree>
    <p:extLst>
      <p:ext uri="{BB962C8B-B14F-4D97-AF65-F5344CB8AC3E}">
        <p14:creationId xmlns:p14="http://schemas.microsoft.com/office/powerpoint/2010/main" val="3352763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2230" y="217715"/>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3"/>
          <a:stretch>
            <a:fillRect/>
          </a:stretch>
        </p:blipFill>
        <p:spPr>
          <a:xfrm>
            <a:off x="261258" y="246743"/>
            <a:ext cx="856343" cy="791469"/>
          </a:xfrm>
          <a:prstGeom prst="rect">
            <a:avLst/>
          </a:prstGeom>
        </p:spPr>
      </p:pic>
      <p:pic>
        <p:nvPicPr>
          <p:cNvPr id="11" name="Picture 10"/>
          <p:cNvPicPr>
            <a:picLocks noChangeAspect="1"/>
          </p:cNvPicPr>
          <p:nvPr/>
        </p:nvPicPr>
        <p:blipFill>
          <a:blip r:embed="rId4"/>
          <a:stretch>
            <a:fillRect/>
          </a:stretch>
        </p:blipFill>
        <p:spPr>
          <a:xfrm>
            <a:off x="261258" y="1071676"/>
            <a:ext cx="841375" cy="762116"/>
          </a:xfrm>
          <a:prstGeom prst="rect">
            <a:avLst/>
          </a:prstGeom>
        </p:spPr>
      </p:pic>
      <p:pic>
        <p:nvPicPr>
          <p:cNvPr id="12" name="Picture 11"/>
          <p:cNvPicPr>
            <a:picLocks noChangeAspect="1"/>
          </p:cNvPicPr>
          <p:nvPr/>
        </p:nvPicPr>
        <p:blipFill>
          <a:blip r:embed="rId5"/>
          <a:stretch>
            <a:fillRect/>
          </a:stretch>
        </p:blipFill>
        <p:spPr>
          <a:xfrm>
            <a:off x="261258" y="1863347"/>
            <a:ext cx="827542" cy="737012"/>
          </a:xfrm>
          <a:prstGeom prst="rect">
            <a:avLst/>
          </a:prstGeom>
        </p:spPr>
      </p:pic>
      <p:pic>
        <p:nvPicPr>
          <p:cNvPr id="13" name="Picture 12"/>
          <p:cNvPicPr>
            <a:picLocks noChangeAspect="1"/>
          </p:cNvPicPr>
          <p:nvPr/>
        </p:nvPicPr>
        <p:blipFill>
          <a:blip r:embed="rId6"/>
          <a:stretch>
            <a:fillRect/>
          </a:stretch>
        </p:blipFill>
        <p:spPr>
          <a:xfrm>
            <a:off x="324531" y="2544923"/>
            <a:ext cx="764042" cy="758297"/>
          </a:xfrm>
          <a:prstGeom prst="rect">
            <a:avLst/>
          </a:prstGeom>
        </p:spPr>
      </p:pic>
      <p:pic>
        <p:nvPicPr>
          <p:cNvPr id="14" name="Picture 13"/>
          <p:cNvPicPr>
            <a:picLocks noChangeAspect="1"/>
          </p:cNvPicPr>
          <p:nvPr/>
        </p:nvPicPr>
        <p:blipFill>
          <a:blip r:embed="rId7"/>
          <a:stretch>
            <a:fillRect/>
          </a:stretch>
        </p:blipFill>
        <p:spPr>
          <a:xfrm>
            <a:off x="271335" y="3298262"/>
            <a:ext cx="778132" cy="799736"/>
          </a:xfrm>
          <a:prstGeom prst="rect">
            <a:avLst/>
          </a:prstGeom>
        </p:spPr>
      </p:pic>
      <p:pic>
        <p:nvPicPr>
          <p:cNvPr id="15" name="Picture 14"/>
          <p:cNvPicPr>
            <a:picLocks noChangeAspect="1"/>
          </p:cNvPicPr>
          <p:nvPr/>
        </p:nvPicPr>
        <p:blipFill>
          <a:blip r:embed="rId8"/>
          <a:stretch>
            <a:fillRect/>
          </a:stretch>
        </p:blipFill>
        <p:spPr>
          <a:xfrm>
            <a:off x="271335" y="4070762"/>
            <a:ext cx="832757" cy="936852"/>
          </a:xfrm>
          <a:prstGeom prst="rect">
            <a:avLst/>
          </a:prstGeom>
        </p:spPr>
      </p:pic>
      <p:pic>
        <p:nvPicPr>
          <p:cNvPr id="18" name="Picture 17"/>
          <p:cNvPicPr>
            <a:picLocks noChangeAspect="1"/>
          </p:cNvPicPr>
          <p:nvPr/>
        </p:nvPicPr>
        <p:blipFill>
          <a:blip r:embed="rId9"/>
          <a:stretch>
            <a:fillRect/>
          </a:stretch>
        </p:blipFill>
        <p:spPr>
          <a:xfrm>
            <a:off x="257630" y="4933765"/>
            <a:ext cx="721506" cy="758825"/>
          </a:xfrm>
          <a:prstGeom prst="rect">
            <a:avLst/>
          </a:prstGeom>
        </p:spPr>
      </p:pic>
      <p:pic>
        <p:nvPicPr>
          <p:cNvPr id="19" name="Picture 18"/>
          <p:cNvPicPr>
            <a:picLocks noChangeAspect="1"/>
          </p:cNvPicPr>
          <p:nvPr/>
        </p:nvPicPr>
        <p:blipFill>
          <a:blip r:embed="rId10"/>
          <a:stretch>
            <a:fillRect/>
          </a:stretch>
        </p:blipFill>
        <p:spPr>
          <a:xfrm>
            <a:off x="292894" y="5716162"/>
            <a:ext cx="735013" cy="804117"/>
          </a:xfrm>
          <a:prstGeom prst="rect">
            <a:avLst/>
          </a:prstGeom>
        </p:spPr>
      </p:pic>
      <p:sp>
        <p:nvSpPr>
          <p:cNvPr id="16" name="Rectangle 15"/>
          <p:cNvSpPr/>
          <p:nvPr/>
        </p:nvSpPr>
        <p:spPr>
          <a:xfrm>
            <a:off x="1146630" y="224441"/>
            <a:ext cx="94900" cy="64085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7" name="TextBox 16"/>
          <p:cNvSpPr txBox="1"/>
          <p:nvPr/>
        </p:nvSpPr>
        <p:spPr>
          <a:xfrm>
            <a:off x="1270559" y="376980"/>
            <a:ext cx="7964024" cy="523220"/>
          </a:xfrm>
          <a:prstGeom prst="rect">
            <a:avLst/>
          </a:prstGeom>
          <a:noFill/>
        </p:spPr>
        <p:txBody>
          <a:bodyPr wrap="square" rtlCol="0">
            <a:spAutoFit/>
          </a:bodyPr>
          <a:lstStyle/>
          <a:p>
            <a:r>
              <a:rPr lang="en-US" sz="2700" b="1" dirty="0">
                <a:solidFill>
                  <a:srgbClr val="002060"/>
                </a:solidFill>
                <a:latin typeface="Arial Black" panose="020B0A04020102020204" pitchFamily="34" charset="0"/>
              </a:rPr>
              <a:t>Truevibez: </a:t>
            </a:r>
            <a:r>
              <a:rPr lang="en-US" sz="2800" dirty="0">
                <a:solidFill>
                  <a:srgbClr val="002060"/>
                </a:solidFill>
                <a:latin typeface="Arial Black" panose="020B0A04020102020204" pitchFamily="34" charset="0"/>
              </a:rPr>
              <a:t>An Overview</a:t>
            </a:r>
            <a:endParaRPr lang="en-US" sz="2700" dirty="0">
              <a:solidFill>
                <a:srgbClr val="002060"/>
              </a:solidFill>
              <a:latin typeface="Arial Black" panose="020B0A04020102020204" pitchFamily="34" charset="0"/>
            </a:endParaRPr>
          </a:p>
        </p:txBody>
      </p:sp>
      <p:cxnSp>
        <p:nvCxnSpPr>
          <p:cNvPr id="20" name="Straight Connector 19"/>
          <p:cNvCxnSpPr/>
          <p:nvPr/>
        </p:nvCxnSpPr>
        <p:spPr>
          <a:xfrm flipV="1">
            <a:off x="1214764" y="1014084"/>
            <a:ext cx="10717419" cy="24128"/>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700430" y="229638"/>
            <a:ext cx="232913" cy="7796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51" name="Rounded Rectangle 50"/>
          <p:cNvSpPr/>
          <p:nvPr/>
        </p:nvSpPr>
        <p:spPr>
          <a:xfrm>
            <a:off x="1284068" y="1100253"/>
            <a:ext cx="10545981" cy="52855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03238" lvl="3" indent="-457200" algn="ctr" defTabSz="969963" eaLnBrk="0" hangingPunct="0">
              <a:spcBef>
                <a:spcPts val="1000"/>
              </a:spcBef>
              <a:spcAft>
                <a:spcPts val="600"/>
              </a:spcAft>
              <a:buSzPct val="125000"/>
              <a:buFont typeface="Wingdings" pitchFamily="2" charset="2"/>
              <a:buChar char="v"/>
              <a:defRPr/>
            </a:pPr>
            <a:r>
              <a:rPr lang="en-US" sz="2800" b="1" dirty="0">
                <a:solidFill>
                  <a:srgbClr val="002060"/>
                </a:solidFill>
              </a:rPr>
              <a:t>Initiative</a:t>
            </a:r>
          </a:p>
          <a:p>
            <a:pPr marL="46038" lvl="3" defTabSz="969963" eaLnBrk="0" hangingPunct="0">
              <a:spcBef>
                <a:spcPts val="400"/>
              </a:spcBef>
              <a:spcAft>
                <a:spcPts val="600"/>
              </a:spcAft>
              <a:buSzPct val="125000"/>
              <a:defRPr/>
            </a:pPr>
            <a:r>
              <a:rPr lang="en-US" sz="1900" dirty="0">
                <a:solidFill>
                  <a:srgbClr val="002060"/>
                </a:solidFill>
              </a:rPr>
              <a:t>Truevibez was established in 2020 with aim to focus on modernization of hospitality industry, by introducing innovative products &amp; features driven by technology evolution.</a:t>
            </a:r>
          </a:p>
          <a:p>
            <a:pPr marL="46038" lvl="3" defTabSz="969963" eaLnBrk="0" hangingPunct="0">
              <a:spcBef>
                <a:spcPts val="400"/>
              </a:spcBef>
              <a:spcAft>
                <a:spcPts val="600"/>
              </a:spcAft>
              <a:buSzPct val="125000"/>
              <a:defRPr/>
            </a:pPr>
            <a:endParaRPr lang="en-US" sz="1900" dirty="0">
              <a:solidFill>
                <a:srgbClr val="002060"/>
              </a:solidFill>
            </a:endParaRPr>
          </a:p>
          <a:p>
            <a:pPr marL="331788" lvl="3" indent="-285750" algn="ctr" defTabSz="969963" eaLnBrk="0" hangingPunct="0">
              <a:spcBef>
                <a:spcPts val="1000"/>
              </a:spcBef>
              <a:spcAft>
                <a:spcPts val="600"/>
              </a:spcAft>
              <a:buSzPct val="125000"/>
              <a:buFont typeface="Wingdings" panose="05000000000000000000" pitchFamily="2" charset="2"/>
              <a:buChar char="v"/>
              <a:defRPr/>
            </a:pPr>
            <a:r>
              <a:rPr lang="en-US" sz="2800" b="1" dirty="0">
                <a:solidFill>
                  <a:srgbClr val="002060"/>
                </a:solidFill>
              </a:rPr>
              <a:t> Mission</a:t>
            </a:r>
          </a:p>
          <a:p>
            <a:pPr marL="46038" lvl="3" algn="just" defTabSz="969963" eaLnBrk="0" hangingPunct="0">
              <a:spcBef>
                <a:spcPts val="400"/>
              </a:spcBef>
              <a:spcAft>
                <a:spcPts val="600"/>
              </a:spcAft>
              <a:buSzPct val="125000"/>
              <a:defRPr/>
            </a:pPr>
            <a:r>
              <a:rPr lang="en-US" sz="1900" dirty="0">
                <a:solidFill>
                  <a:srgbClr val="002060"/>
                </a:solidFill>
              </a:rPr>
              <a:t>To create a global service provider of hospitality industry, realizing pioneering advancements in established services and accomplish mutual growth for both our partners &amp; customers</a:t>
            </a:r>
          </a:p>
          <a:p>
            <a:pPr marL="46038" lvl="3" algn="just" defTabSz="969963" eaLnBrk="0" hangingPunct="0">
              <a:spcBef>
                <a:spcPts val="400"/>
              </a:spcBef>
              <a:spcAft>
                <a:spcPts val="600"/>
              </a:spcAft>
              <a:buSzPct val="125000"/>
              <a:defRPr/>
            </a:pPr>
            <a:endParaRPr lang="en-US" sz="1900" dirty="0">
              <a:solidFill>
                <a:srgbClr val="002060"/>
              </a:solidFill>
            </a:endParaRPr>
          </a:p>
          <a:p>
            <a:pPr marL="331788" lvl="3" indent="-285750" algn="ctr" defTabSz="969963" eaLnBrk="0" hangingPunct="0">
              <a:spcBef>
                <a:spcPts val="1000"/>
              </a:spcBef>
              <a:spcAft>
                <a:spcPts val="600"/>
              </a:spcAft>
              <a:buSzPct val="125000"/>
              <a:buFont typeface="Wingdings" panose="05000000000000000000" pitchFamily="2" charset="2"/>
              <a:buChar char="v"/>
              <a:defRPr/>
            </a:pPr>
            <a:r>
              <a:rPr lang="en-US" sz="2800" b="1" dirty="0">
                <a:solidFill>
                  <a:srgbClr val="002060"/>
                </a:solidFill>
              </a:rPr>
              <a:t> Programs</a:t>
            </a:r>
          </a:p>
          <a:p>
            <a:pPr marL="46038" lvl="3" algn="just" defTabSz="969963" eaLnBrk="0" hangingPunct="0">
              <a:spcBef>
                <a:spcPts val="400"/>
              </a:spcBef>
              <a:spcAft>
                <a:spcPts val="600"/>
              </a:spcAft>
              <a:buSzPct val="125000"/>
              <a:defRPr/>
            </a:pPr>
            <a:r>
              <a:rPr lang="en-US" sz="1900" dirty="0">
                <a:solidFill>
                  <a:srgbClr val="002060"/>
                </a:solidFill>
              </a:rPr>
              <a:t>Truevibez have designed pioneering programs under </a:t>
            </a:r>
            <a:r>
              <a:rPr lang="en-US" sz="1900" b="1" dirty="0">
                <a:solidFill>
                  <a:srgbClr val="002060"/>
                </a:solidFill>
              </a:rPr>
              <a:t>WAIU</a:t>
            </a:r>
            <a:r>
              <a:rPr lang="en-US" sz="1900" dirty="0">
                <a:solidFill>
                  <a:srgbClr val="002060"/>
                </a:solidFill>
              </a:rPr>
              <a:t> &amp; </a:t>
            </a:r>
            <a:r>
              <a:rPr lang="en-US" sz="1900" b="1" dirty="0">
                <a:solidFill>
                  <a:srgbClr val="002060"/>
                </a:solidFill>
              </a:rPr>
              <a:t>CLIQUE</a:t>
            </a:r>
            <a:r>
              <a:rPr lang="en-US" sz="1900" dirty="0">
                <a:solidFill>
                  <a:srgbClr val="002060"/>
                </a:solidFill>
              </a:rPr>
              <a:t> umbrella, which will drive inventive &amp; original business solutions for both our restaurant partners &amp; consumers for mutual benefit &amp; success.</a:t>
            </a:r>
          </a:p>
        </p:txBody>
      </p:sp>
      <p:sp>
        <p:nvSpPr>
          <p:cNvPr id="22" name="Footer Placeholder 1"/>
          <p:cNvSpPr>
            <a:spLocks noGrp="1"/>
          </p:cNvSpPr>
          <p:nvPr>
            <p:ph type="ftr" sz="quarter" idx="11"/>
          </p:nvPr>
        </p:nvSpPr>
        <p:spPr>
          <a:xfrm>
            <a:off x="4278440" y="6356350"/>
            <a:ext cx="4114800" cy="365125"/>
          </a:xfrm>
        </p:spPr>
        <p:txBody>
          <a:bodyPr/>
          <a:lstStyle/>
          <a:p>
            <a:r>
              <a:rPr lang="en-US" dirty="0"/>
              <a:t>Confidential and Proprietary. Copyright (c) by </a:t>
            </a:r>
            <a:r>
              <a:rPr lang="en-US" dirty="0" err="1"/>
              <a:t>TrueVibez</a:t>
            </a:r>
            <a:r>
              <a:rPr lang="en-US" dirty="0"/>
              <a:t> 2020</a:t>
            </a:r>
          </a:p>
        </p:txBody>
      </p:sp>
      <p:sp>
        <p:nvSpPr>
          <p:cNvPr id="2" name="Slide Number Placeholder 1"/>
          <p:cNvSpPr>
            <a:spLocks noGrp="1"/>
          </p:cNvSpPr>
          <p:nvPr>
            <p:ph type="sldNum" sz="quarter" idx="12"/>
          </p:nvPr>
        </p:nvSpPr>
        <p:spPr/>
        <p:txBody>
          <a:bodyPr/>
          <a:lstStyle/>
          <a:p>
            <a:fld id="{D4960F7B-5716-4810-A91D-46252C2EC1F4}" type="slidenum">
              <a:rPr lang="en-US" smtClean="0"/>
              <a:t>2</a:t>
            </a:fld>
            <a:endParaRPr lang="en-US" dirty="0"/>
          </a:p>
        </p:txBody>
      </p:sp>
    </p:spTree>
    <p:extLst>
      <p:ext uri="{BB962C8B-B14F-4D97-AF65-F5344CB8AC3E}">
        <p14:creationId xmlns:p14="http://schemas.microsoft.com/office/powerpoint/2010/main" val="413398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2230" y="217715"/>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3"/>
          <a:stretch>
            <a:fillRect/>
          </a:stretch>
        </p:blipFill>
        <p:spPr>
          <a:xfrm>
            <a:off x="261258" y="246743"/>
            <a:ext cx="856343" cy="791469"/>
          </a:xfrm>
          <a:prstGeom prst="rect">
            <a:avLst/>
          </a:prstGeom>
        </p:spPr>
      </p:pic>
      <p:pic>
        <p:nvPicPr>
          <p:cNvPr id="11" name="Picture 10"/>
          <p:cNvPicPr>
            <a:picLocks noChangeAspect="1"/>
          </p:cNvPicPr>
          <p:nvPr/>
        </p:nvPicPr>
        <p:blipFill>
          <a:blip r:embed="rId4"/>
          <a:stretch>
            <a:fillRect/>
          </a:stretch>
        </p:blipFill>
        <p:spPr>
          <a:xfrm>
            <a:off x="261258" y="1071676"/>
            <a:ext cx="841375" cy="762116"/>
          </a:xfrm>
          <a:prstGeom prst="rect">
            <a:avLst/>
          </a:prstGeom>
        </p:spPr>
      </p:pic>
      <p:pic>
        <p:nvPicPr>
          <p:cNvPr id="12" name="Picture 11"/>
          <p:cNvPicPr>
            <a:picLocks noChangeAspect="1"/>
          </p:cNvPicPr>
          <p:nvPr/>
        </p:nvPicPr>
        <p:blipFill>
          <a:blip r:embed="rId5"/>
          <a:stretch>
            <a:fillRect/>
          </a:stretch>
        </p:blipFill>
        <p:spPr>
          <a:xfrm>
            <a:off x="261258" y="1863347"/>
            <a:ext cx="827542" cy="737012"/>
          </a:xfrm>
          <a:prstGeom prst="rect">
            <a:avLst/>
          </a:prstGeom>
        </p:spPr>
      </p:pic>
      <p:pic>
        <p:nvPicPr>
          <p:cNvPr id="13" name="Picture 12"/>
          <p:cNvPicPr>
            <a:picLocks noChangeAspect="1"/>
          </p:cNvPicPr>
          <p:nvPr/>
        </p:nvPicPr>
        <p:blipFill>
          <a:blip r:embed="rId6"/>
          <a:stretch>
            <a:fillRect/>
          </a:stretch>
        </p:blipFill>
        <p:spPr>
          <a:xfrm>
            <a:off x="324531" y="2544923"/>
            <a:ext cx="764042" cy="758297"/>
          </a:xfrm>
          <a:prstGeom prst="rect">
            <a:avLst/>
          </a:prstGeom>
        </p:spPr>
      </p:pic>
      <p:pic>
        <p:nvPicPr>
          <p:cNvPr id="14" name="Picture 13"/>
          <p:cNvPicPr>
            <a:picLocks noChangeAspect="1"/>
          </p:cNvPicPr>
          <p:nvPr/>
        </p:nvPicPr>
        <p:blipFill>
          <a:blip r:embed="rId7"/>
          <a:stretch>
            <a:fillRect/>
          </a:stretch>
        </p:blipFill>
        <p:spPr>
          <a:xfrm>
            <a:off x="271335" y="3298262"/>
            <a:ext cx="778132" cy="799736"/>
          </a:xfrm>
          <a:prstGeom prst="rect">
            <a:avLst/>
          </a:prstGeom>
        </p:spPr>
      </p:pic>
      <p:pic>
        <p:nvPicPr>
          <p:cNvPr id="15" name="Picture 14"/>
          <p:cNvPicPr>
            <a:picLocks noChangeAspect="1"/>
          </p:cNvPicPr>
          <p:nvPr/>
        </p:nvPicPr>
        <p:blipFill>
          <a:blip r:embed="rId8"/>
          <a:stretch>
            <a:fillRect/>
          </a:stretch>
        </p:blipFill>
        <p:spPr>
          <a:xfrm>
            <a:off x="271335" y="4070762"/>
            <a:ext cx="832757" cy="936852"/>
          </a:xfrm>
          <a:prstGeom prst="rect">
            <a:avLst/>
          </a:prstGeom>
        </p:spPr>
      </p:pic>
      <p:pic>
        <p:nvPicPr>
          <p:cNvPr id="18" name="Picture 17"/>
          <p:cNvPicPr>
            <a:picLocks noChangeAspect="1"/>
          </p:cNvPicPr>
          <p:nvPr/>
        </p:nvPicPr>
        <p:blipFill>
          <a:blip r:embed="rId9"/>
          <a:stretch>
            <a:fillRect/>
          </a:stretch>
        </p:blipFill>
        <p:spPr>
          <a:xfrm>
            <a:off x="257630" y="4933765"/>
            <a:ext cx="721506" cy="758825"/>
          </a:xfrm>
          <a:prstGeom prst="rect">
            <a:avLst/>
          </a:prstGeom>
        </p:spPr>
      </p:pic>
      <p:pic>
        <p:nvPicPr>
          <p:cNvPr id="19" name="Picture 18"/>
          <p:cNvPicPr>
            <a:picLocks noChangeAspect="1"/>
          </p:cNvPicPr>
          <p:nvPr/>
        </p:nvPicPr>
        <p:blipFill>
          <a:blip r:embed="rId10"/>
          <a:stretch>
            <a:fillRect/>
          </a:stretch>
        </p:blipFill>
        <p:spPr>
          <a:xfrm>
            <a:off x="292894" y="5716162"/>
            <a:ext cx="735013" cy="804117"/>
          </a:xfrm>
          <a:prstGeom prst="rect">
            <a:avLst/>
          </a:prstGeom>
        </p:spPr>
      </p:pic>
      <p:sp>
        <p:nvSpPr>
          <p:cNvPr id="16" name="Rectangle 15"/>
          <p:cNvSpPr/>
          <p:nvPr/>
        </p:nvSpPr>
        <p:spPr>
          <a:xfrm>
            <a:off x="1146630" y="224441"/>
            <a:ext cx="94900" cy="64085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7" name="TextBox 16"/>
          <p:cNvSpPr txBox="1"/>
          <p:nvPr/>
        </p:nvSpPr>
        <p:spPr>
          <a:xfrm>
            <a:off x="1270559" y="357746"/>
            <a:ext cx="7964024" cy="523220"/>
          </a:xfrm>
          <a:prstGeom prst="rect">
            <a:avLst/>
          </a:prstGeom>
          <a:noFill/>
        </p:spPr>
        <p:txBody>
          <a:bodyPr wrap="square" rtlCol="0">
            <a:spAutoFit/>
          </a:bodyPr>
          <a:lstStyle/>
          <a:p>
            <a:r>
              <a:rPr lang="en-US" sz="2700" b="1" dirty="0">
                <a:solidFill>
                  <a:srgbClr val="002060"/>
                </a:solidFill>
                <a:latin typeface="Arial Black" panose="020B0A04020102020204" pitchFamily="34" charset="0"/>
              </a:rPr>
              <a:t>Founder : Rajesh Karandikar</a:t>
            </a:r>
          </a:p>
        </p:txBody>
      </p:sp>
      <p:cxnSp>
        <p:nvCxnSpPr>
          <p:cNvPr id="20" name="Straight Connector 19"/>
          <p:cNvCxnSpPr/>
          <p:nvPr/>
        </p:nvCxnSpPr>
        <p:spPr>
          <a:xfrm flipV="1">
            <a:off x="1214764" y="1014084"/>
            <a:ext cx="10717419" cy="24128"/>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700430" y="229638"/>
            <a:ext cx="232913" cy="7796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22" name="Footer Placeholder 1"/>
          <p:cNvSpPr>
            <a:spLocks noGrp="1"/>
          </p:cNvSpPr>
          <p:nvPr>
            <p:ph type="ftr" sz="quarter" idx="11"/>
          </p:nvPr>
        </p:nvSpPr>
        <p:spPr>
          <a:xfrm>
            <a:off x="4278440" y="6356350"/>
            <a:ext cx="4114800" cy="365125"/>
          </a:xfrm>
        </p:spPr>
        <p:txBody>
          <a:bodyPr/>
          <a:lstStyle/>
          <a:p>
            <a:r>
              <a:rPr lang="en-US" dirty="0"/>
              <a:t>Confidential and Proprietary. Copyright (c) by </a:t>
            </a:r>
            <a:r>
              <a:rPr lang="en-US" dirty="0" err="1"/>
              <a:t>TrueVibez</a:t>
            </a:r>
            <a:r>
              <a:rPr lang="en-US" dirty="0"/>
              <a:t> 2020</a:t>
            </a:r>
          </a:p>
        </p:txBody>
      </p:sp>
      <p:sp>
        <p:nvSpPr>
          <p:cNvPr id="2" name="Slide Number Placeholder 1"/>
          <p:cNvSpPr>
            <a:spLocks noGrp="1"/>
          </p:cNvSpPr>
          <p:nvPr>
            <p:ph type="sldNum" sz="quarter" idx="12"/>
          </p:nvPr>
        </p:nvSpPr>
        <p:spPr/>
        <p:txBody>
          <a:bodyPr/>
          <a:lstStyle/>
          <a:p>
            <a:fld id="{D4960F7B-5716-4810-A91D-46252C2EC1F4}" type="slidenum">
              <a:rPr lang="en-US" smtClean="0"/>
              <a:t>3</a:t>
            </a:fld>
            <a:endParaRPr lang="en-US" dirty="0"/>
          </a:p>
        </p:txBody>
      </p:sp>
      <p:sp>
        <p:nvSpPr>
          <p:cNvPr id="23" name="TextBox 22">
            <a:extLst>
              <a:ext uri="{FF2B5EF4-FFF2-40B4-BE49-F238E27FC236}">
                <a16:creationId xmlns:a16="http://schemas.microsoft.com/office/drawing/2014/main" id="{B605AD52-05E2-B741-952C-CB9FE1EE606A}"/>
              </a:ext>
            </a:extLst>
          </p:cNvPr>
          <p:cNvSpPr txBox="1"/>
          <p:nvPr/>
        </p:nvSpPr>
        <p:spPr>
          <a:xfrm>
            <a:off x="1216960" y="1038212"/>
            <a:ext cx="10781918" cy="5386090"/>
          </a:xfrm>
          <a:prstGeom prst="rect">
            <a:avLst/>
          </a:prstGeom>
          <a:noFill/>
        </p:spPr>
        <p:txBody>
          <a:bodyPr wrap="square">
            <a:spAutoFit/>
          </a:bodyPr>
          <a:lstStyle/>
          <a:p>
            <a:r>
              <a:rPr lang="en-IN" sz="1800" dirty="0">
                <a:solidFill>
                  <a:srgbClr val="002060"/>
                </a:solidFill>
                <a:effectLst/>
                <a:ea typeface="Calibri" panose="020F0502020204030204" pitchFamily="34" charset="0"/>
                <a:cs typeface="Times New Roman" panose="02020603050405020304" pitchFamily="18" charset="0"/>
              </a:rPr>
              <a:t>Rajesh Karandikar is owner of Hotel 24K chain of restaurants in Maharashtra (MH) &amp; Director of Truevibez Pvt. Ltd.</a:t>
            </a:r>
            <a:endParaRPr lang="en-IN" sz="2000" dirty="0">
              <a:solidFill>
                <a:srgbClr val="002060"/>
              </a:solidFill>
              <a:effectLst/>
              <a:ea typeface="Calibri" panose="020F0502020204030204" pitchFamily="34" charset="0"/>
              <a:cs typeface="Times New Roman" panose="02020603050405020304" pitchFamily="18" charset="0"/>
            </a:endParaRPr>
          </a:p>
          <a:p>
            <a:r>
              <a:rPr lang="en-IN" sz="1800" dirty="0">
                <a:solidFill>
                  <a:srgbClr val="002060"/>
                </a:solidFill>
                <a:effectLst/>
                <a:ea typeface="Calibri" panose="020F0502020204030204" pitchFamily="34" charset="0"/>
                <a:cs typeface="Times New Roman" panose="02020603050405020304" pitchFamily="18" charset="0"/>
              </a:rPr>
              <a:t> </a:t>
            </a:r>
            <a:endParaRPr lang="en-IN" sz="2000" dirty="0">
              <a:solidFill>
                <a:srgbClr val="002060"/>
              </a:solidFill>
              <a:effectLst/>
              <a:ea typeface="Calibri" panose="020F0502020204030204" pitchFamily="34" charset="0"/>
              <a:cs typeface="Times New Roman" panose="02020603050405020304" pitchFamily="18" charset="0"/>
            </a:endParaRPr>
          </a:p>
          <a:p>
            <a:r>
              <a:rPr lang="en-IN" sz="1800" dirty="0">
                <a:solidFill>
                  <a:srgbClr val="002060"/>
                </a:solidFill>
                <a:effectLst/>
                <a:ea typeface="Calibri" panose="020F0502020204030204" pitchFamily="34" charset="0"/>
                <a:cs typeface="Times New Roman" panose="02020603050405020304" pitchFamily="18" charset="0"/>
              </a:rPr>
              <a:t>Rajesh is a government media partner as an empanelled member of DGIPR &amp; has executed a range of promotional and awareness campaigns such as:</a:t>
            </a:r>
            <a:endParaRPr lang="en-IN" sz="2000" dirty="0">
              <a:solidFill>
                <a:srgbClr val="002060"/>
              </a:solidFill>
              <a:effectLst/>
              <a:ea typeface="Calibri" panose="020F0502020204030204" pitchFamily="34" charset="0"/>
              <a:cs typeface="Times New Roman" panose="02020603050405020304" pitchFamily="18" charset="0"/>
            </a:endParaRPr>
          </a:p>
          <a:p>
            <a:pPr marL="342900" lvl="0" indent="-342900">
              <a:buFont typeface="Calibri" panose="020F0502020204030204" pitchFamily="34" charset="0"/>
              <a:buChar char="-"/>
            </a:pPr>
            <a:r>
              <a:rPr lang="en-IN" sz="1800" dirty="0">
                <a:solidFill>
                  <a:srgbClr val="002060"/>
                </a:solidFill>
                <a:effectLst/>
                <a:ea typeface="Calibri" panose="020F0502020204030204" pitchFamily="34" charset="0"/>
                <a:cs typeface="Times New Roman" panose="02020603050405020304" pitchFamily="18" charset="0"/>
              </a:rPr>
              <a:t>Edutainment program for Primary &amp; Secondary school in collaboration up with Discovery channel</a:t>
            </a:r>
            <a:endParaRPr lang="en-IN" sz="2000" dirty="0">
              <a:solidFill>
                <a:srgbClr val="002060"/>
              </a:solidFill>
              <a:effectLst/>
              <a:ea typeface="Calibri" panose="020F0502020204030204" pitchFamily="34" charset="0"/>
              <a:cs typeface="Times New Roman" panose="02020603050405020304" pitchFamily="18" charset="0"/>
            </a:endParaRPr>
          </a:p>
          <a:p>
            <a:pPr marL="342900" lvl="0" indent="-342900">
              <a:buFont typeface="Calibri" panose="020F0502020204030204" pitchFamily="34" charset="0"/>
              <a:buChar char="-"/>
            </a:pPr>
            <a:r>
              <a:rPr lang="en-IN" sz="1800" dirty="0">
                <a:solidFill>
                  <a:srgbClr val="002060"/>
                </a:solidFill>
                <a:effectLst/>
                <a:ea typeface="Calibri" panose="020F0502020204030204" pitchFamily="34" charset="0"/>
                <a:cs typeface="Times New Roman" panose="02020603050405020304" pitchFamily="18" charset="0"/>
              </a:rPr>
              <a:t>Cloud seeding program across MH in 2018 under Ministry of Earth Sciences</a:t>
            </a:r>
          </a:p>
          <a:p>
            <a:pPr marL="342900" lvl="0" indent="-342900">
              <a:buFont typeface="Calibri" panose="020F0502020204030204" pitchFamily="34" charset="0"/>
              <a:buChar char="-"/>
            </a:pPr>
            <a:r>
              <a:rPr lang="en-IN" sz="1800" dirty="0">
                <a:solidFill>
                  <a:srgbClr val="002060"/>
                </a:solidFill>
                <a:effectLst/>
                <a:ea typeface="Calibri" panose="020F0502020204030204" pitchFamily="34" charset="0"/>
                <a:cs typeface="Times New Roman" panose="02020603050405020304" pitchFamily="18" charset="0"/>
              </a:rPr>
              <a:t>Executed disaster management week with NDRF for government offices &amp; schools, in 463 tehsils </a:t>
            </a:r>
            <a:endParaRPr lang="en-IN" sz="2000" dirty="0">
              <a:solidFill>
                <a:srgbClr val="002060"/>
              </a:solidFill>
              <a:effectLst/>
              <a:ea typeface="Calibri" panose="020F0502020204030204" pitchFamily="34" charset="0"/>
              <a:cs typeface="Times New Roman" panose="02020603050405020304" pitchFamily="18" charset="0"/>
            </a:endParaRPr>
          </a:p>
          <a:p>
            <a:r>
              <a:rPr lang="en-IN" sz="1800" dirty="0">
                <a:solidFill>
                  <a:srgbClr val="002060"/>
                </a:solidFill>
                <a:effectLst/>
                <a:ea typeface="Calibri" panose="020F0502020204030204" pitchFamily="34" charset="0"/>
                <a:cs typeface="Times New Roman" panose="02020603050405020304" pitchFamily="18" charset="0"/>
              </a:rPr>
              <a:t> </a:t>
            </a:r>
            <a:endParaRPr lang="en-IN" sz="2000" dirty="0">
              <a:solidFill>
                <a:srgbClr val="002060"/>
              </a:solidFill>
              <a:effectLst/>
              <a:ea typeface="Calibri" panose="020F0502020204030204" pitchFamily="34" charset="0"/>
              <a:cs typeface="Times New Roman" panose="02020603050405020304" pitchFamily="18" charset="0"/>
            </a:endParaRPr>
          </a:p>
          <a:p>
            <a:r>
              <a:rPr lang="en-IN" sz="1800" dirty="0">
                <a:solidFill>
                  <a:srgbClr val="002060"/>
                </a:solidFill>
                <a:effectLst/>
                <a:ea typeface="Calibri" panose="020F0502020204030204" pitchFamily="34" charset="0"/>
                <a:cs typeface="Times New Roman" panose="02020603050405020304" pitchFamily="18" charset="0"/>
              </a:rPr>
              <a:t>Rajesh </a:t>
            </a:r>
            <a:r>
              <a:rPr lang="en-IN" dirty="0">
                <a:solidFill>
                  <a:srgbClr val="002060"/>
                </a:solidFill>
                <a:ea typeface="Calibri" panose="020F0502020204030204" pitchFamily="34" charset="0"/>
                <a:cs typeface="Times New Roman" panose="02020603050405020304" pitchFamily="18" charset="0"/>
              </a:rPr>
              <a:t>holds </a:t>
            </a:r>
            <a:r>
              <a:rPr lang="en-IN" sz="1800" dirty="0">
                <a:solidFill>
                  <a:srgbClr val="002060"/>
                </a:solidFill>
                <a:effectLst/>
                <a:ea typeface="Calibri" panose="020F0502020204030204" pitchFamily="34" charset="0"/>
                <a:cs typeface="Times New Roman" panose="02020603050405020304" pitchFamily="18" charset="0"/>
              </a:rPr>
              <a:t>MBA in Marketing stream &amp; after spending time at several corporate positions in Delhi, Mumbai &amp; Pune, he applied his entrepreneurial skills in hospitality industry and started the Hotel 24K chain of restaurants, originating in Kolhapur, Maharashtra.</a:t>
            </a:r>
          </a:p>
          <a:p>
            <a:endParaRPr lang="en-IN" sz="2000" dirty="0">
              <a:solidFill>
                <a:srgbClr val="002060"/>
              </a:solidFill>
              <a:effectLst/>
              <a:ea typeface="Calibri" panose="020F0502020204030204" pitchFamily="34" charset="0"/>
              <a:cs typeface="Times New Roman" panose="02020603050405020304" pitchFamily="18" charset="0"/>
            </a:endParaRPr>
          </a:p>
          <a:p>
            <a:r>
              <a:rPr lang="en-IN" sz="1800" dirty="0">
                <a:solidFill>
                  <a:srgbClr val="002060"/>
                </a:solidFill>
                <a:effectLst/>
                <a:ea typeface="Calibri" panose="020F0502020204030204" pitchFamily="34" charset="0"/>
                <a:cs typeface="Times New Roman" panose="02020603050405020304" pitchFamily="18" charset="0"/>
              </a:rPr>
              <a:t>The implementation was an instant success, something which he has now replicated in Pune at premium locations as Balewadi High Street &amp; Viman Nagar IT City. With 3 active restaurants now, Rajesh is also enrolled as an honorary member of Craft Brewers Association of India, successfully running a Craft Brewery in Pune.</a:t>
            </a:r>
            <a:endParaRPr lang="en-IN" sz="2000" dirty="0">
              <a:solidFill>
                <a:srgbClr val="002060"/>
              </a:solidFill>
              <a:effectLst/>
              <a:ea typeface="Calibri" panose="020F0502020204030204" pitchFamily="34" charset="0"/>
              <a:cs typeface="Times New Roman" panose="02020603050405020304" pitchFamily="18" charset="0"/>
            </a:endParaRPr>
          </a:p>
          <a:p>
            <a:r>
              <a:rPr lang="en-IN" sz="1800" dirty="0">
                <a:solidFill>
                  <a:srgbClr val="002060"/>
                </a:solidFill>
                <a:effectLst/>
                <a:ea typeface="Calibri" panose="020F0502020204030204" pitchFamily="34" charset="0"/>
                <a:cs typeface="Times New Roman" panose="02020603050405020304" pitchFamily="18" charset="0"/>
              </a:rPr>
              <a:t> </a:t>
            </a:r>
            <a:endParaRPr lang="en-IN" sz="2000" dirty="0">
              <a:solidFill>
                <a:srgbClr val="002060"/>
              </a:solidFill>
              <a:effectLst/>
              <a:ea typeface="Calibri" panose="020F0502020204030204" pitchFamily="34" charset="0"/>
              <a:cs typeface="Times New Roman" panose="02020603050405020304" pitchFamily="18" charset="0"/>
            </a:endParaRPr>
          </a:p>
          <a:p>
            <a:r>
              <a:rPr lang="en-IN" sz="1800" dirty="0">
                <a:solidFill>
                  <a:srgbClr val="002060"/>
                </a:solidFill>
                <a:effectLst/>
                <a:ea typeface="Calibri" panose="020F0502020204030204" pitchFamily="34" charset="0"/>
                <a:cs typeface="Times New Roman" panose="02020603050405020304" pitchFamily="18" charset="0"/>
              </a:rPr>
              <a:t>To extend his expertise further in hospitality business, Rajesh has founded company Truevibez Pvt. Ltd., with Alok Sambuddha, that aims to explore and introduce innovative technology solutions in hospitality industry to take customer experience to completely new &amp; unexplored levels.</a:t>
            </a:r>
            <a:endParaRPr lang="en-IN" sz="2000" dirty="0">
              <a:solidFill>
                <a:srgbClr val="002060"/>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75715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2230" y="217715"/>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3"/>
          <a:stretch>
            <a:fillRect/>
          </a:stretch>
        </p:blipFill>
        <p:spPr>
          <a:xfrm>
            <a:off x="261258" y="246743"/>
            <a:ext cx="856343" cy="791469"/>
          </a:xfrm>
          <a:prstGeom prst="rect">
            <a:avLst/>
          </a:prstGeom>
        </p:spPr>
      </p:pic>
      <p:pic>
        <p:nvPicPr>
          <p:cNvPr id="11" name="Picture 10"/>
          <p:cNvPicPr>
            <a:picLocks noChangeAspect="1"/>
          </p:cNvPicPr>
          <p:nvPr/>
        </p:nvPicPr>
        <p:blipFill>
          <a:blip r:embed="rId4"/>
          <a:stretch>
            <a:fillRect/>
          </a:stretch>
        </p:blipFill>
        <p:spPr>
          <a:xfrm>
            <a:off x="261258" y="1071676"/>
            <a:ext cx="841375" cy="762116"/>
          </a:xfrm>
          <a:prstGeom prst="rect">
            <a:avLst/>
          </a:prstGeom>
        </p:spPr>
      </p:pic>
      <p:pic>
        <p:nvPicPr>
          <p:cNvPr id="12" name="Picture 11"/>
          <p:cNvPicPr>
            <a:picLocks noChangeAspect="1"/>
          </p:cNvPicPr>
          <p:nvPr/>
        </p:nvPicPr>
        <p:blipFill>
          <a:blip r:embed="rId5"/>
          <a:stretch>
            <a:fillRect/>
          </a:stretch>
        </p:blipFill>
        <p:spPr>
          <a:xfrm>
            <a:off x="261258" y="1863347"/>
            <a:ext cx="827542" cy="737012"/>
          </a:xfrm>
          <a:prstGeom prst="rect">
            <a:avLst/>
          </a:prstGeom>
        </p:spPr>
      </p:pic>
      <p:pic>
        <p:nvPicPr>
          <p:cNvPr id="13" name="Picture 12"/>
          <p:cNvPicPr>
            <a:picLocks noChangeAspect="1"/>
          </p:cNvPicPr>
          <p:nvPr/>
        </p:nvPicPr>
        <p:blipFill>
          <a:blip r:embed="rId6"/>
          <a:stretch>
            <a:fillRect/>
          </a:stretch>
        </p:blipFill>
        <p:spPr>
          <a:xfrm>
            <a:off x="324531" y="2544923"/>
            <a:ext cx="764042" cy="758297"/>
          </a:xfrm>
          <a:prstGeom prst="rect">
            <a:avLst/>
          </a:prstGeom>
        </p:spPr>
      </p:pic>
      <p:pic>
        <p:nvPicPr>
          <p:cNvPr id="14" name="Picture 13"/>
          <p:cNvPicPr>
            <a:picLocks noChangeAspect="1"/>
          </p:cNvPicPr>
          <p:nvPr/>
        </p:nvPicPr>
        <p:blipFill>
          <a:blip r:embed="rId7"/>
          <a:stretch>
            <a:fillRect/>
          </a:stretch>
        </p:blipFill>
        <p:spPr>
          <a:xfrm>
            <a:off x="271335" y="3298262"/>
            <a:ext cx="778132" cy="799736"/>
          </a:xfrm>
          <a:prstGeom prst="rect">
            <a:avLst/>
          </a:prstGeom>
        </p:spPr>
      </p:pic>
      <p:pic>
        <p:nvPicPr>
          <p:cNvPr id="15" name="Picture 14"/>
          <p:cNvPicPr>
            <a:picLocks noChangeAspect="1"/>
          </p:cNvPicPr>
          <p:nvPr/>
        </p:nvPicPr>
        <p:blipFill>
          <a:blip r:embed="rId8"/>
          <a:stretch>
            <a:fillRect/>
          </a:stretch>
        </p:blipFill>
        <p:spPr>
          <a:xfrm>
            <a:off x="271335" y="4070762"/>
            <a:ext cx="832757" cy="936852"/>
          </a:xfrm>
          <a:prstGeom prst="rect">
            <a:avLst/>
          </a:prstGeom>
        </p:spPr>
      </p:pic>
      <p:pic>
        <p:nvPicPr>
          <p:cNvPr id="18" name="Picture 17"/>
          <p:cNvPicPr>
            <a:picLocks noChangeAspect="1"/>
          </p:cNvPicPr>
          <p:nvPr/>
        </p:nvPicPr>
        <p:blipFill>
          <a:blip r:embed="rId9"/>
          <a:stretch>
            <a:fillRect/>
          </a:stretch>
        </p:blipFill>
        <p:spPr>
          <a:xfrm>
            <a:off x="257630" y="4933765"/>
            <a:ext cx="721506" cy="758825"/>
          </a:xfrm>
          <a:prstGeom prst="rect">
            <a:avLst/>
          </a:prstGeom>
        </p:spPr>
      </p:pic>
      <p:pic>
        <p:nvPicPr>
          <p:cNvPr id="19" name="Picture 18"/>
          <p:cNvPicPr>
            <a:picLocks noChangeAspect="1"/>
          </p:cNvPicPr>
          <p:nvPr/>
        </p:nvPicPr>
        <p:blipFill>
          <a:blip r:embed="rId10"/>
          <a:stretch>
            <a:fillRect/>
          </a:stretch>
        </p:blipFill>
        <p:spPr>
          <a:xfrm>
            <a:off x="292894" y="5716162"/>
            <a:ext cx="735013" cy="804117"/>
          </a:xfrm>
          <a:prstGeom prst="rect">
            <a:avLst/>
          </a:prstGeom>
        </p:spPr>
      </p:pic>
      <p:sp>
        <p:nvSpPr>
          <p:cNvPr id="16" name="Rectangle 15"/>
          <p:cNvSpPr/>
          <p:nvPr/>
        </p:nvSpPr>
        <p:spPr>
          <a:xfrm>
            <a:off x="1146630" y="224441"/>
            <a:ext cx="94900" cy="64085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7" name="TextBox 16"/>
          <p:cNvSpPr txBox="1"/>
          <p:nvPr/>
        </p:nvSpPr>
        <p:spPr>
          <a:xfrm>
            <a:off x="1270559" y="357746"/>
            <a:ext cx="7964024" cy="523220"/>
          </a:xfrm>
          <a:prstGeom prst="rect">
            <a:avLst/>
          </a:prstGeom>
          <a:noFill/>
        </p:spPr>
        <p:txBody>
          <a:bodyPr wrap="square" rtlCol="0">
            <a:spAutoFit/>
          </a:bodyPr>
          <a:lstStyle/>
          <a:p>
            <a:r>
              <a:rPr lang="en-US" sz="2700" b="1" dirty="0">
                <a:solidFill>
                  <a:srgbClr val="002060"/>
                </a:solidFill>
                <a:latin typeface="Arial Black" panose="020B0A04020102020204" pitchFamily="34" charset="0"/>
              </a:rPr>
              <a:t>Founder : Alok Sambuddha</a:t>
            </a:r>
          </a:p>
        </p:txBody>
      </p:sp>
      <p:cxnSp>
        <p:nvCxnSpPr>
          <p:cNvPr id="20" name="Straight Connector 19"/>
          <p:cNvCxnSpPr/>
          <p:nvPr/>
        </p:nvCxnSpPr>
        <p:spPr>
          <a:xfrm flipV="1">
            <a:off x="1214764" y="1014084"/>
            <a:ext cx="10717419" cy="24128"/>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700430" y="229638"/>
            <a:ext cx="232913" cy="7796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22" name="Footer Placeholder 1"/>
          <p:cNvSpPr>
            <a:spLocks noGrp="1"/>
          </p:cNvSpPr>
          <p:nvPr>
            <p:ph type="ftr" sz="quarter" idx="11"/>
          </p:nvPr>
        </p:nvSpPr>
        <p:spPr>
          <a:xfrm>
            <a:off x="4278440" y="6356350"/>
            <a:ext cx="4114800" cy="365125"/>
          </a:xfrm>
        </p:spPr>
        <p:txBody>
          <a:bodyPr/>
          <a:lstStyle/>
          <a:p>
            <a:r>
              <a:rPr lang="en-US" dirty="0"/>
              <a:t>Confidential and Proprietary. Copyright (c) by </a:t>
            </a:r>
            <a:r>
              <a:rPr lang="en-US" dirty="0" err="1"/>
              <a:t>TrueVibez</a:t>
            </a:r>
            <a:r>
              <a:rPr lang="en-US" dirty="0"/>
              <a:t> 2020</a:t>
            </a:r>
          </a:p>
        </p:txBody>
      </p:sp>
      <p:sp>
        <p:nvSpPr>
          <p:cNvPr id="2" name="Slide Number Placeholder 1"/>
          <p:cNvSpPr>
            <a:spLocks noGrp="1"/>
          </p:cNvSpPr>
          <p:nvPr>
            <p:ph type="sldNum" sz="quarter" idx="12"/>
          </p:nvPr>
        </p:nvSpPr>
        <p:spPr/>
        <p:txBody>
          <a:bodyPr/>
          <a:lstStyle/>
          <a:p>
            <a:fld id="{D4960F7B-5716-4810-A91D-46252C2EC1F4}" type="slidenum">
              <a:rPr lang="en-US" smtClean="0"/>
              <a:t>4</a:t>
            </a:fld>
            <a:endParaRPr lang="en-US" dirty="0"/>
          </a:p>
        </p:txBody>
      </p:sp>
      <p:sp>
        <p:nvSpPr>
          <p:cNvPr id="23" name="TextBox 22">
            <a:extLst>
              <a:ext uri="{FF2B5EF4-FFF2-40B4-BE49-F238E27FC236}">
                <a16:creationId xmlns:a16="http://schemas.microsoft.com/office/drawing/2014/main" id="{B605AD52-05E2-B741-952C-CB9FE1EE606A}"/>
              </a:ext>
            </a:extLst>
          </p:cNvPr>
          <p:cNvSpPr txBox="1"/>
          <p:nvPr/>
        </p:nvSpPr>
        <p:spPr>
          <a:xfrm>
            <a:off x="1216960" y="1038212"/>
            <a:ext cx="10781918" cy="5355312"/>
          </a:xfrm>
          <a:prstGeom prst="rect">
            <a:avLst/>
          </a:prstGeom>
          <a:noFill/>
        </p:spPr>
        <p:txBody>
          <a:bodyPr wrap="square">
            <a:spAutoFit/>
          </a:bodyPr>
          <a:lstStyle/>
          <a:p>
            <a:r>
              <a:rPr lang="en-IN" dirty="0">
                <a:solidFill>
                  <a:srgbClr val="002060"/>
                </a:solidFill>
                <a:cs typeface="Times New Roman" panose="02020603050405020304" pitchFamily="18" charset="0"/>
              </a:rPr>
              <a:t>Alok Sambuddha is Engineering Director in American Express, United Kingdom &amp; </a:t>
            </a:r>
            <a:r>
              <a:rPr lang="en-IN" dirty="0">
                <a:solidFill>
                  <a:srgbClr val="002060"/>
                </a:solidFill>
                <a:ea typeface="Calibri" panose="020F0502020204030204" pitchFamily="34" charset="0"/>
                <a:cs typeface="Times New Roman" panose="02020603050405020304" pitchFamily="18" charset="0"/>
              </a:rPr>
              <a:t>Director of Truevibez Pvt. Ltd.</a:t>
            </a:r>
            <a:endParaRPr lang="en-IN" dirty="0">
              <a:solidFill>
                <a:srgbClr val="002060"/>
              </a:solidFill>
              <a:cs typeface="Times New Roman" panose="02020603050405020304" pitchFamily="18" charset="0"/>
            </a:endParaRPr>
          </a:p>
          <a:p>
            <a:r>
              <a:rPr lang="en-IN" dirty="0">
                <a:solidFill>
                  <a:srgbClr val="002060"/>
                </a:solidFill>
                <a:cs typeface="Times New Roman" panose="02020603050405020304" pitchFamily="18" charset="0"/>
              </a:rPr>
              <a:t> </a:t>
            </a:r>
          </a:p>
          <a:p>
            <a:r>
              <a:rPr lang="en-IN" dirty="0">
                <a:solidFill>
                  <a:srgbClr val="002060"/>
                </a:solidFill>
                <a:cs typeface="Times New Roman" panose="02020603050405020304" pitchFamily="18" charset="0"/>
              </a:rPr>
              <a:t>Alok is a Mechanical Engineer from Pune University with broad experience in IT industry, working with prominent MNCs as Cisco, Infosys, Atos and now American Express. </a:t>
            </a:r>
          </a:p>
          <a:p>
            <a:endParaRPr lang="en-IN" dirty="0">
              <a:solidFill>
                <a:srgbClr val="002060"/>
              </a:solidFill>
              <a:cs typeface="Times New Roman" panose="02020603050405020304" pitchFamily="18" charset="0"/>
            </a:endParaRPr>
          </a:p>
          <a:p>
            <a:r>
              <a:rPr lang="en-IN" dirty="0">
                <a:solidFill>
                  <a:srgbClr val="002060"/>
                </a:solidFill>
                <a:cs typeface="Times New Roman" panose="02020603050405020304" pitchFamily="18" charset="0"/>
              </a:rPr>
              <a:t>Alok’s specializes in merchant acquisition domain and developing technical platforms to support end to end merchant lifecycle services such as affiliation, enablement, submissions, payments, reconciliation, compliance, MIS, AML, Risk, Finance &amp; Accounting.</a:t>
            </a:r>
          </a:p>
          <a:p>
            <a:r>
              <a:rPr lang="en-IN" dirty="0">
                <a:solidFill>
                  <a:srgbClr val="002060"/>
                </a:solidFill>
                <a:cs typeface="Times New Roman" panose="02020603050405020304" pitchFamily="18" charset="0"/>
              </a:rPr>
              <a:t> </a:t>
            </a:r>
          </a:p>
          <a:p>
            <a:r>
              <a:rPr lang="en-IN" dirty="0">
                <a:solidFill>
                  <a:srgbClr val="002060"/>
                </a:solidFill>
                <a:cs typeface="Times New Roman" panose="02020603050405020304" pitchFamily="18" charset="0"/>
              </a:rPr>
              <a:t>He also leads solution development framework across technologies like Mainframes, Java, Dot Net, supported via both Agile &amp; Waterfall delivery models. He provides corporate and architectural consultation to business &amp; technology teams to develop flexible solution frameworks &amp; heads the implementation committee.</a:t>
            </a:r>
          </a:p>
          <a:p>
            <a:endParaRPr lang="en-IN" dirty="0">
              <a:solidFill>
                <a:srgbClr val="002060"/>
              </a:solidFill>
              <a:cs typeface="Times New Roman" panose="02020603050405020304" pitchFamily="18" charset="0"/>
            </a:endParaRPr>
          </a:p>
          <a:p>
            <a:r>
              <a:rPr lang="en-IN" dirty="0">
                <a:solidFill>
                  <a:srgbClr val="002060"/>
                </a:solidFill>
                <a:cs typeface="Times New Roman" panose="02020603050405020304" pitchFamily="18" charset="0"/>
              </a:rPr>
              <a:t>Alok’s primary geography of operation is Europe (EMEA) and has spent most of his career in Brighton, UK, at the European technology head office of American Express.</a:t>
            </a:r>
          </a:p>
          <a:p>
            <a:endParaRPr lang="en-IN" dirty="0">
              <a:solidFill>
                <a:srgbClr val="002060"/>
              </a:solidFill>
              <a:cs typeface="Times New Roman" panose="02020603050405020304" pitchFamily="18" charset="0"/>
            </a:endParaRPr>
          </a:p>
          <a:p>
            <a:r>
              <a:rPr lang="en-IN" dirty="0">
                <a:solidFill>
                  <a:srgbClr val="002060"/>
                </a:solidFill>
                <a:cs typeface="Times New Roman" panose="02020603050405020304" pitchFamily="18" charset="0"/>
              </a:rPr>
              <a:t>Alok has critical presence in merchant management landscape and aims to extend his experience through technical evolution of traditional hospitality business and modernize the F&amp;B service offering for digital citizens in partnership with Rajesh Karandikar.</a:t>
            </a:r>
          </a:p>
        </p:txBody>
      </p:sp>
    </p:spTree>
    <p:extLst>
      <p:ext uri="{BB962C8B-B14F-4D97-AF65-F5344CB8AC3E}">
        <p14:creationId xmlns:p14="http://schemas.microsoft.com/office/powerpoint/2010/main" val="2208308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2230" y="217715"/>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3"/>
          <a:stretch>
            <a:fillRect/>
          </a:stretch>
        </p:blipFill>
        <p:spPr>
          <a:xfrm>
            <a:off x="261258" y="246743"/>
            <a:ext cx="856343" cy="791469"/>
          </a:xfrm>
          <a:prstGeom prst="rect">
            <a:avLst/>
          </a:prstGeom>
        </p:spPr>
      </p:pic>
      <p:pic>
        <p:nvPicPr>
          <p:cNvPr id="11" name="Picture 10"/>
          <p:cNvPicPr>
            <a:picLocks noChangeAspect="1"/>
          </p:cNvPicPr>
          <p:nvPr/>
        </p:nvPicPr>
        <p:blipFill>
          <a:blip r:embed="rId4"/>
          <a:stretch>
            <a:fillRect/>
          </a:stretch>
        </p:blipFill>
        <p:spPr>
          <a:xfrm>
            <a:off x="261258" y="1071676"/>
            <a:ext cx="841375" cy="762116"/>
          </a:xfrm>
          <a:prstGeom prst="rect">
            <a:avLst/>
          </a:prstGeom>
        </p:spPr>
      </p:pic>
      <p:pic>
        <p:nvPicPr>
          <p:cNvPr id="12" name="Picture 11"/>
          <p:cNvPicPr>
            <a:picLocks noChangeAspect="1"/>
          </p:cNvPicPr>
          <p:nvPr/>
        </p:nvPicPr>
        <p:blipFill>
          <a:blip r:embed="rId5"/>
          <a:stretch>
            <a:fillRect/>
          </a:stretch>
        </p:blipFill>
        <p:spPr>
          <a:xfrm>
            <a:off x="261258" y="1863347"/>
            <a:ext cx="827542" cy="737012"/>
          </a:xfrm>
          <a:prstGeom prst="rect">
            <a:avLst/>
          </a:prstGeom>
        </p:spPr>
      </p:pic>
      <p:pic>
        <p:nvPicPr>
          <p:cNvPr id="13" name="Picture 12"/>
          <p:cNvPicPr>
            <a:picLocks noChangeAspect="1"/>
          </p:cNvPicPr>
          <p:nvPr/>
        </p:nvPicPr>
        <p:blipFill>
          <a:blip r:embed="rId6"/>
          <a:stretch>
            <a:fillRect/>
          </a:stretch>
        </p:blipFill>
        <p:spPr>
          <a:xfrm>
            <a:off x="324531" y="2544923"/>
            <a:ext cx="764042" cy="758297"/>
          </a:xfrm>
          <a:prstGeom prst="rect">
            <a:avLst/>
          </a:prstGeom>
        </p:spPr>
      </p:pic>
      <p:pic>
        <p:nvPicPr>
          <p:cNvPr id="14" name="Picture 13"/>
          <p:cNvPicPr>
            <a:picLocks noChangeAspect="1"/>
          </p:cNvPicPr>
          <p:nvPr/>
        </p:nvPicPr>
        <p:blipFill>
          <a:blip r:embed="rId7"/>
          <a:stretch>
            <a:fillRect/>
          </a:stretch>
        </p:blipFill>
        <p:spPr>
          <a:xfrm>
            <a:off x="271335" y="3298262"/>
            <a:ext cx="778132" cy="799736"/>
          </a:xfrm>
          <a:prstGeom prst="rect">
            <a:avLst/>
          </a:prstGeom>
        </p:spPr>
      </p:pic>
      <p:pic>
        <p:nvPicPr>
          <p:cNvPr id="15" name="Picture 14"/>
          <p:cNvPicPr>
            <a:picLocks noChangeAspect="1"/>
          </p:cNvPicPr>
          <p:nvPr/>
        </p:nvPicPr>
        <p:blipFill>
          <a:blip r:embed="rId8"/>
          <a:stretch>
            <a:fillRect/>
          </a:stretch>
        </p:blipFill>
        <p:spPr>
          <a:xfrm>
            <a:off x="271335" y="4070762"/>
            <a:ext cx="832757" cy="936852"/>
          </a:xfrm>
          <a:prstGeom prst="rect">
            <a:avLst/>
          </a:prstGeom>
        </p:spPr>
      </p:pic>
      <p:pic>
        <p:nvPicPr>
          <p:cNvPr id="18" name="Picture 17"/>
          <p:cNvPicPr>
            <a:picLocks noChangeAspect="1"/>
          </p:cNvPicPr>
          <p:nvPr/>
        </p:nvPicPr>
        <p:blipFill>
          <a:blip r:embed="rId9"/>
          <a:stretch>
            <a:fillRect/>
          </a:stretch>
        </p:blipFill>
        <p:spPr>
          <a:xfrm>
            <a:off x="257630" y="4933765"/>
            <a:ext cx="721506" cy="758825"/>
          </a:xfrm>
          <a:prstGeom prst="rect">
            <a:avLst/>
          </a:prstGeom>
        </p:spPr>
      </p:pic>
      <p:pic>
        <p:nvPicPr>
          <p:cNvPr id="19" name="Picture 18"/>
          <p:cNvPicPr>
            <a:picLocks noChangeAspect="1"/>
          </p:cNvPicPr>
          <p:nvPr/>
        </p:nvPicPr>
        <p:blipFill>
          <a:blip r:embed="rId10"/>
          <a:stretch>
            <a:fillRect/>
          </a:stretch>
        </p:blipFill>
        <p:spPr>
          <a:xfrm>
            <a:off x="292894" y="5716162"/>
            <a:ext cx="735013" cy="804117"/>
          </a:xfrm>
          <a:prstGeom prst="rect">
            <a:avLst/>
          </a:prstGeom>
        </p:spPr>
      </p:pic>
      <p:sp>
        <p:nvSpPr>
          <p:cNvPr id="16" name="Rectangle 15"/>
          <p:cNvSpPr/>
          <p:nvPr/>
        </p:nvSpPr>
        <p:spPr>
          <a:xfrm>
            <a:off x="1103088" y="224441"/>
            <a:ext cx="94900" cy="64085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dirty="0"/>
          </a:p>
        </p:txBody>
      </p:sp>
      <p:sp>
        <p:nvSpPr>
          <p:cNvPr id="17" name="TextBox 16"/>
          <p:cNvSpPr txBox="1"/>
          <p:nvPr/>
        </p:nvSpPr>
        <p:spPr>
          <a:xfrm>
            <a:off x="1622888" y="368959"/>
            <a:ext cx="8312222" cy="507831"/>
          </a:xfrm>
          <a:prstGeom prst="rect">
            <a:avLst/>
          </a:prstGeom>
          <a:noFill/>
        </p:spPr>
        <p:txBody>
          <a:bodyPr wrap="square" rtlCol="0">
            <a:spAutoFit/>
          </a:bodyPr>
          <a:lstStyle/>
          <a:p>
            <a:r>
              <a:rPr lang="en-US" sz="2700" b="1" dirty="0">
                <a:solidFill>
                  <a:srgbClr val="002060"/>
                </a:solidFill>
                <a:latin typeface="Arial Black" panose="020B0A04020102020204" pitchFamily="34" charset="0"/>
              </a:rPr>
              <a:t>WAIŪ : Vision &amp; Key Features</a:t>
            </a:r>
          </a:p>
        </p:txBody>
      </p:sp>
      <p:cxnSp>
        <p:nvCxnSpPr>
          <p:cNvPr id="20" name="Straight Connector 19"/>
          <p:cNvCxnSpPr/>
          <p:nvPr/>
        </p:nvCxnSpPr>
        <p:spPr>
          <a:xfrm flipV="1">
            <a:off x="1214764" y="1014084"/>
            <a:ext cx="10717419" cy="24128"/>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700430" y="229638"/>
            <a:ext cx="232913" cy="7796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28" name="Footer Placeholder 1"/>
          <p:cNvSpPr>
            <a:spLocks noGrp="1"/>
          </p:cNvSpPr>
          <p:nvPr>
            <p:ph type="ftr" sz="quarter" idx="11"/>
          </p:nvPr>
        </p:nvSpPr>
        <p:spPr>
          <a:xfrm>
            <a:off x="4278440" y="6356350"/>
            <a:ext cx="4114800" cy="365125"/>
          </a:xfrm>
        </p:spPr>
        <p:txBody>
          <a:bodyPr/>
          <a:lstStyle/>
          <a:p>
            <a:r>
              <a:rPr lang="en-US"/>
              <a:t>Confidential and Proprietary. Copyright (c) by TrueVibez 2020</a:t>
            </a:r>
            <a:endParaRPr lang="en-US" dirty="0"/>
          </a:p>
        </p:txBody>
      </p:sp>
      <p:sp>
        <p:nvSpPr>
          <p:cNvPr id="2" name="Slide Number Placeholder 1"/>
          <p:cNvSpPr>
            <a:spLocks noGrp="1"/>
          </p:cNvSpPr>
          <p:nvPr>
            <p:ph type="sldNum" sz="quarter" idx="12"/>
          </p:nvPr>
        </p:nvSpPr>
        <p:spPr/>
        <p:txBody>
          <a:bodyPr/>
          <a:lstStyle/>
          <a:p>
            <a:fld id="{D4960F7B-5716-4810-A91D-46252C2EC1F4}" type="slidenum">
              <a:rPr lang="en-US" smtClean="0"/>
              <a:t>5</a:t>
            </a:fld>
            <a:endParaRPr lang="en-US" dirty="0"/>
          </a:p>
        </p:txBody>
      </p:sp>
      <p:sp>
        <p:nvSpPr>
          <p:cNvPr id="23" name="TextBox 22">
            <a:extLst>
              <a:ext uri="{FF2B5EF4-FFF2-40B4-BE49-F238E27FC236}">
                <a16:creationId xmlns:a16="http://schemas.microsoft.com/office/drawing/2014/main" id="{2F625FE3-0B47-944C-9BD0-B987E772ECD0}"/>
              </a:ext>
            </a:extLst>
          </p:cNvPr>
          <p:cNvSpPr txBox="1"/>
          <p:nvPr/>
        </p:nvSpPr>
        <p:spPr>
          <a:xfrm>
            <a:off x="1321940" y="1175506"/>
            <a:ext cx="10267309" cy="5388655"/>
          </a:xfrm>
          <a:prstGeom prst="rect">
            <a:avLst/>
          </a:prstGeom>
          <a:noFill/>
        </p:spPr>
        <p:txBody>
          <a:bodyPr wrap="square" rtlCol="0">
            <a:spAutoFit/>
          </a:bodyPr>
          <a:lstStyle/>
          <a:p>
            <a:pPr marL="331788" lvl="3" indent="-285750" defTabSz="969963" eaLnBrk="0" hangingPunct="0">
              <a:spcBef>
                <a:spcPts val="1000"/>
              </a:spcBef>
              <a:spcAft>
                <a:spcPts val="600"/>
              </a:spcAft>
              <a:buSzPct val="125000"/>
              <a:buFont typeface="Wingdings" panose="05000000000000000000" pitchFamily="2" charset="2"/>
              <a:buChar char="v"/>
              <a:defRPr/>
            </a:pPr>
            <a:r>
              <a:rPr lang="en-US" sz="2400" b="1" dirty="0">
                <a:solidFill>
                  <a:srgbClr val="002060"/>
                </a:solidFill>
              </a:rPr>
              <a:t>Vision:</a:t>
            </a:r>
          </a:p>
          <a:p>
            <a:pPr marL="46038" lvl="3" algn="just" defTabSz="969963" eaLnBrk="0" hangingPunct="0">
              <a:spcBef>
                <a:spcPts val="300"/>
              </a:spcBef>
              <a:spcAft>
                <a:spcPts val="300"/>
              </a:spcAft>
              <a:buSzPct val="125000"/>
              <a:defRPr/>
            </a:pPr>
            <a:r>
              <a:rPr lang="en-US" dirty="0">
                <a:solidFill>
                  <a:srgbClr val="002060"/>
                </a:solidFill>
              </a:rPr>
              <a:t>To create a global service provider of hospitality industry, realizing pioneering advancements in established services and accomplish mutual growth for both our partners &amp; customers</a:t>
            </a:r>
          </a:p>
          <a:p>
            <a:pPr marL="331788" lvl="3" indent="-285750" defTabSz="969963" eaLnBrk="0" hangingPunct="0">
              <a:spcBef>
                <a:spcPts val="300"/>
              </a:spcBef>
              <a:spcAft>
                <a:spcPts val="300"/>
              </a:spcAft>
              <a:buSzPct val="125000"/>
              <a:buFont typeface="Wingdings" panose="05000000000000000000" pitchFamily="2" charset="2"/>
              <a:buChar char="v"/>
              <a:defRPr/>
            </a:pPr>
            <a:r>
              <a:rPr lang="en-US" sz="2400" b="1" dirty="0">
                <a:solidFill>
                  <a:srgbClr val="002060"/>
                </a:solidFill>
              </a:rPr>
              <a:t>Next Level Hospitality Service Offerings</a:t>
            </a:r>
          </a:p>
          <a:p>
            <a:pPr marL="46038" lvl="3" defTabSz="969963" eaLnBrk="0" hangingPunct="0">
              <a:spcBef>
                <a:spcPts val="1000"/>
              </a:spcBef>
              <a:spcAft>
                <a:spcPts val="600"/>
              </a:spcAft>
              <a:buSzPct val="125000"/>
              <a:defRPr/>
            </a:pPr>
            <a:r>
              <a:rPr lang="en-US" dirty="0">
                <a:solidFill>
                  <a:srgbClr val="002060"/>
                </a:solidFill>
              </a:rPr>
              <a:t>WAIU aims to introduce industry first features in hospitality, keeping the best interest of Restaurant owners and their underserved staff in mind, not just the customers. Key services offered by WAIU are:</a:t>
            </a:r>
          </a:p>
          <a:p>
            <a:pPr marL="46038" lvl="3" defTabSz="969963" eaLnBrk="0" hangingPunct="0">
              <a:spcBef>
                <a:spcPts val="100"/>
              </a:spcBef>
              <a:spcAft>
                <a:spcPts val="100"/>
              </a:spcAft>
              <a:buSzPct val="125000"/>
              <a:defRPr/>
            </a:pPr>
            <a:r>
              <a:rPr lang="en-US" b="1" u="sng" dirty="0">
                <a:solidFill>
                  <a:srgbClr val="7030A0"/>
                </a:solidFill>
              </a:rPr>
              <a:t>Phase One:</a:t>
            </a:r>
          </a:p>
          <a:p>
            <a:pPr marL="388938" lvl="3" indent="-342900" defTabSz="969963" eaLnBrk="0" hangingPunct="0">
              <a:spcBef>
                <a:spcPts val="100"/>
              </a:spcBef>
              <a:spcAft>
                <a:spcPts val="100"/>
              </a:spcAft>
              <a:buSzPct val="125000"/>
              <a:buFont typeface="Wingdings" pitchFamily="2" charset="2"/>
              <a:buChar char="Ø"/>
              <a:defRPr/>
            </a:pPr>
            <a:r>
              <a:rPr lang="en-US" b="1" dirty="0">
                <a:solidFill>
                  <a:srgbClr val="00B050"/>
                </a:solidFill>
              </a:rPr>
              <a:t>‘Dine Now-Pay Later’ during the lean phases</a:t>
            </a:r>
          </a:p>
          <a:p>
            <a:pPr marL="388938" lvl="3" indent="-342900" defTabSz="969963" eaLnBrk="0" hangingPunct="0">
              <a:spcBef>
                <a:spcPts val="100"/>
              </a:spcBef>
              <a:spcAft>
                <a:spcPts val="100"/>
              </a:spcAft>
              <a:buSzPct val="125000"/>
              <a:buFont typeface="Wingdings" pitchFamily="2" charset="2"/>
              <a:buChar char="Ø"/>
              <a:defRPr/>
            </a:pPr>
            <a:r>
              <a:rPr lang="en-US" b="1" dirty="0">
                <a:solidFill>
                  <a:srgbClr val="00B050"/>
                </a:solidFill>
              </a:rPr>
              <a:t>Discounted dining for all restaurant guests</a:t>
            </a:r>
          </a:p>
          <a:p>
            <a:pPr marL="388938" lvl="3" indent="-342900" defTabSz="969963" eaLnBrk="0" hangingPunct="0">
              <a:spcBef>
                <a:spcPts val="100"/>
              </a:spcBef>
              <a:spcAft>
                <a:spcPts val="100"/>
              </a:spcAft>
              <a:buSzPct val="125000"/>
              <a:buFont typeface="Wingdings" pitchFamily="2" charset="2"/>
              <a:buChar char="Ø"/>
              <a:defRPr/>
            </a:pPr>
            <a:r>
              <a:rPr lang="en-US" b="1" dirty="0">
                <a:solidFill>
                  <a:srgbClr val="00B050"/>
                </a:solidFill>
              </a:rPr>
              <a:t>Restaurant &amp; event booking/reservations</a:t>
            </a:r>
          </a:p>
          <a:p>
            <a:pPr marL="46038" lvl="3" defTabSz="969963" eaLnBrk="0" hangingPunct="0">
              <a:spcBef>
                <a:spcPts val="100"/>
              </a:spcBef>
              <a:spcAft>
                <a:spcPts val="100"/>
              </a:spcAft>
              <a:buSzPct val="125000"/>
              <a:defRPr/>
            </a:pPr>
            <a:r>
              <a:rPr lang="en-US" b="1" u="sng" dirty="0">
                <a:solidFill>
                  <a:srgbClr val="7030A0"/>
                </a:solidFill>
              </a:rPr>
              <a:t>Phase Two:</a:t>
            </a:r>
            <a:endParaRPr lang="en-US" dirty="0">
              <a:solidFill>
                <a:srgbClr val="7030A0"/>
              </a:solidFill>
            </a:endParaRPr>
          </a:p>
          <a:p>
            <a:pPr marL="388938" lvl="3" indent="-342900" defTabSz="969963" eaLnBrk="0" hangingPunct="0">
              <a:spcBef>
                <a:spcPts val="100"/>
              </a:spcBef>
              <a:spcAft>
                <a:spcPts val="100"/>
              </a:spcAft>
              <a:buSzPct val="125000"/>
              <a:buFont typeface="Wingdings" pitchFamily="2" charset="2"/>
              <a:buChar char="Ø"/>
              <a:defRPr/>
            </a:pPr>
            <a:r>
              <a:rPr lang="en-US" dirty="0">
                <a:solidFill>
                  <a:srgbClr val="002060"/>
                </a:solidFill>
              </a:rPr>
              <a:t>Broadcast &amp; Live Streaming of finest artist performances</a:t>
            </a:r>
          </a:p>
          <a:p>
            <a:pPr marL="388938" lvl="3" indent="-342900" defTabSz="969963" eaLnBrk="0" hangingPunct="0">
              <a:spcBef>
                <a:spcPts val="100"/>
              </a:spcBef>
              <a:spcAft>
                <a:spcPts val="100"/>
              </a:spcAft>
              <a:buSzPct val="125000"/>
              <a:buFont typeface="Wingdings" pitchFamily="2" charset="2"/>
              <a:buChar char="Ø"/>
              <a:defRPr/>
            </a:pPr>
            <a:r>
              <a:rPr lang="en-US" dirty="0">
                <a:solidFill>
                  <a:srgbClr val="002060"/>
                </a:solidFill>
              </a:rPr>
              <a:t>Governance to help restaurant uplift their services</a:t>
            </a:r>
          </a:p>
          <a:p>
            <a:pPr marL="388938" lvl="3" indent="-342900" defTabSz="969963" eaLnBrk="0" hangingPunct="0">
              <a:spcBef>
                <a:spcPts val="100"/>
              </a:spcBef>
              <a:spcAft>
                <a:spcPts val="100"/>
              </a:spcAft>
              <a:buSzPct val="125000"/>
              <a:buFont typeface="Wingdings" pitchFamily="2" charset="2"/>
              <a:buChar char="Ø"/>
              <a:defRPr/>
            </a:pPr>
            <a:r>
              <a:rPr lang="en-US" dirty="0">
                <a:solidFill>
                  <a:srgbClr val="002060"/>
                </a:solidFill>
              </a:rPr>
              <a:t>Socializing &amp; Gaming in premises of restaurant</a:t>
            </a:r>
          </a:p>
          <a:p>
            <a:pPr marL="388938" lvl="3" indent="-342900" defTabSz="969963" eaLnBrk="0" hangingPunct="0">
              <a:spcBef>
                <a:spcPts val="100"/>
              </a:spcBef>
              <a:spcAft>
                <a:spcPts val="100"/>
              </a:spcAft>
              <a:buSzPct val="125000"/>
              <a:buFont typeface="Wingdings" pitchFamily="2" charset="2"/>
              <a:buChar char="Ø"/>
              <a:defRPr/>
            </a:pPr>
            <a:r>
              <a:rPr lang="en-US" dirty="0">
                <a:solidFill>
                  <a:srgbClr val="002060"/>
                </a:solidFill>
              </a:rPr>
              <a:t>Event &amp; F&amp;B resource management</a:t>
            </a:r>
          </a:p>
          <a:p>
            <a:pPr marL="388938" lvl="3" indent="-342900" defTabSz="969963" eaLnBrk="0" hangingPunct="0">
              <a:spcBef>
                <a:spcPts val="100"/>
              </a:spcBef>
              <a:spcAft>
                <a:spcPts val="100"/>
              </a:spcAft>
              <a:buSzPct val="125000"/>
              <a:buFont typeface="Wingdings" pitchFamily="2" charset="2"/>
              <a:buChar char="Ø"/>
              <a:defRPr/>
            </a:pPr>
            <a:r>
              <a:rPr lang="en-US" dirty="0">
                <a:solidFill>
                  <a:srgbClr val="002060"/>
                </a:solidFill>
              </a:rPr>
              <a:t>Pre-paid Point Based Services (PBS)</a:t>
            </a:r>
          </a:p>
        </p:txBody>
      </p:sp>
    </p:spTree>
    <p:extLst>
      <p:ext uri="{BB962C8B-B14F-4D97-AF65-F5344CB8AC3E}">
        <p14:creationId xmlns:p14="http://schemas.microsoft.com/office/powerpoint/2010/main" val="526947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stretch>
            <a:fillRect/>
          </a:stretch>
        </p:blipFill>
        <p:spPr>
          <a:xfrm>
            <a:off x="261258" y="246743"/>
            <a:ext cx="856343" cy="791469"/>
          </a:xfrm>
          <a:prstGeom prst="rect">
            <a:avLst/>
          </a:prstGeom>
        </p:spPr>
      </p:pic>
      <p:pic>
        <p:nvPicPr>
          <p:cNvPr id="11" name="Picture 10"/>
          <p:cNvPicPr>
            <a:picLocks noChangeAspect="1"/>
          </p:cNvPicPr>
          <p:nvPr/>
        </p:nvPicPr>
        <p:blipFill>
          <a:blip r:embed="rId4"/>
          <a:stretch>
            <a:fillRect/>
          </a:stretch>
        </p:blipFill>
        <p:spPr>
          <a:xfrm>
            <a:off x="261258" y="1071676"/>
            <a:ext cx="841375" cy="762116"/>
          </a:xfrm>
          <a:prstGeom prst="rect">
            <a:avLst/>
          </a:prstGeom>
        </p:spPr>
      </p:pic>
      <p:pic>
        <p:nvPicPr>
          <p:cNvPr id="12" name="Picture 11"/>
          <p:cNvPicPr>
            <a:picLocks noChangeAspect="1"/>
          </p:cNvPicPr>
          <p:nvPr/>
        </p:nvPicPr>
        <p:blipFill>
          <a:blip r:embed="rId5"/>
          <a:stretch>
            <a:fillRect/>
          </a:stretch>
        </p:blipFill>
        <p:spPr>
          <a:xfrm>
            <a:off x="261258" y="1863347"/>
            <a:ext cx="827542" cy="737012"/>
          </a:xfrm>
          <a:prstGeom prst="rect">
            <a:avLst/>
          </a:prstGeom>
        </p:spPr>
      </p:pic>
      <p:pic>
        <p:nvPicPr>
          <p:cNvPr id="13" name="Picture 12"/>
          <p:cNvPicPr>
            <a:picLocks noChangeAspect="1"/>
          </p:cNvPicPr>
          <p:nvPr/>
        </p:nvPicPr>
        <p:blipFill>
          <a:blip r:embed="rId6"/>
          <a:stretch>
            <a:fillRect/>
          </a:stretch>
        </p:blipFill>
        <p:spPr>
          <a:xfrm>
            <a:off x="324531" y="2544923"/>
            <a:ext cx="764042" cy="758297"/>
          </a:xfrm>
          <a:prstGeom prst="rect">
            <a:avLst/>
          </a:prstGeom>
        </p:spPr>
      </p:pic>
      <p:pic>
        <p:nvPicPr>
          <p:cNvPr id="14" name="Picture 13"/>
          <p:cNvPicPr>
            <a:picLocks noChangeAspect="1"/>
          </p:cNvPicPr>
          <p:nvPr/>
        </p:nvPicPr>
        <p:blipFill>
          <a:blip r:embed="rId7"/>
          <a:stretch>
            <a:fillRect/>
          </a:stretch>
        </p:blipFill>
        <p:spPr>
          <a:xfrm>
            <a:off x="271335" y="3298262"/>
            <a:ext cx="778132" cy="799736"/>
          </a:xfrm>
          <a:prstGeom prst="rect">
            <a:avLst/>
          </a:prstGeom>
        </p:spPr>
      </p:pic>
      <p:pic>
        <p:nvPicPr>
          <p:cNvPr id="15" name="Picture 14"/>
          <p:cNvPicPr>
            <a:picLocks noChangeAspect="1"/>
          </p:cNvPicPr>
          <p:nvPr/>
        </p:nvPicPr>
        <p:blipFill>
          <a:blip r:embed="rId8"/>
          <a:stretch>
            <a:fillRect/>
          </a:stretch>
        </p:blipFill>
        <p:spPr>
          <a:xfrm>
            <a:off x="271335" y="4070762"/>
            <a:ext cx="832757" cy="936852"/>
          </a:xfrm>
          <a:prstGeom prst="rect">
            <a:avLst/>
          </a:prstGeom>
        </p:spPr>
      </p:pic>
      <p:pic>
        <p:nvPicPr>
          <p:cNvPr id="18" name="Picture 17"/>
          <p:cNvPicPr>
            <a:picLocks noChangeAspect="1"/>
          </p:cNvPicPr>
          <p:nvPr/>
        </p:nvPicPr>
        <p:blipFill>
          <a:blip r:embed="rId9"/>
          <a:stretch>
            <a:fillRect/>
          </a:stretch>
        </p:blipFill>
        <p:spPr>
          <a:xfrm>
            <a:off x="257630" y="4933765"/>
            <a:ext cx="721506" cy="758825"/>
          </a:xfrm>
          <a:prstGeom prst="rect">
            <a:avLst/>
          </a:prstGeom>
        </p:spPr>
      </p:pic>
      <p:pic>
        <p:nvPicPr>
          <p:cNvPr id="19" name="Picture 18"/>
          <p:cNvPicPr>
            <a:picLocks noChangeAspect="1"/>
          </p:cNvPicPr>
          <p:nvPr/>
        </p:nvPicPr>
        <p:blipFill>
          <a:blip r:embed="rId10"/>
          <a:stretch>
            <a:fillRect/>
          </a:stretch>
        </p:blipFill>
        <p:spPr>
          <a:xfrm>
            <a:off x="292894" y="5716162"/>
            <a:ext cx="735013" cy="804117"/>
          </a:xfrm>
          <a:prstGeom prst="rect">
            <a:avLst/>
          </a:prstGeom>
        </p:spPr>
      </p:pic>
      <p:sp>
        <p:nvSpPr>
          <p:cNvPr id="16" name="Rectangle 15"/>
          <p:cNvSpPr/>
          <p:nvPr/>
        </p:nvSpPr>
        <p:spPr>
          <a:xfrm>
            <a:off x="1103088" y="224441"/>
            <a:ext cx="94900" cy="64085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dirty="0"/>
          </a:p>
        </p:txBody>
      </p:sp>
      <p:sp>
        <p:nvSpPr>
          <p:cNvPr id="17" name="TextBox 16"/>
          <p:cNvSpPr txBox="1"/>
          <p:nvPr/>
        </p:nvSpPr>
        <p:spPr>
          <a:xfrm>
            <a:off x="1393858" y="397259"/>
            <a:ext cx="10423028" cy="507831"/>
          </a:xfrm>
          <a:prstGeom prst="rect">
            <a:avLst/>
          </a:prstGeom>
          <a:noFill/>
        </p:spPr>
        <p:txBody>
          <a:bodyPr wrap="square" rtlCol="0">
            <a:spAutoFit/>
          </a:bodyPr>
          <a:lstStyle/>
          <a:p>
            <a:r>
              <a:rPr lang="en-US" sz="2700" b="1" dirty="0">
                <a:solidFill>
                  <a:srgbClr val="00B050"/>
                </a:solidFill>
                <a:latin typeface="Arial Black" panose="020B0A04020102020204" pitchFamily="34" charset="0"/>
              </a:rPr>
              <a:t>DNPL – An Opportunity under Truevibez Umbrella</a:t>
            </a:r>
          </a:p>
        </p:txBody>
      </p:sp>
      <p:cxnSp>
        <p:nvCxnSpPr>
          <p:cNvPr id="20" name="Straight Connector 19"/>
          <p:cNvCxnSpPr/>
          <p:nvPr/>
        </p:nvCxnSpPr>
        <p:spPr>
          <a:xfrm flipV="1">
            <a:off x="1214764" y="1014084"/>
            <a:ext cx="10717419" cy="24128"/>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700430" y="229638"/>
            <a:ext cx="232913" cy="7796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28" name="Footer Placeholder 1"/>
          <p:cNvSpPr>
            <a:spLocks noGrp="1"/>
          </p:cNvSpPr>
          <p:nvPr>
            <p:ph type="ftr" sz="quarter" idx="11"/>
          </p:nvPr>
        </p:nvSpPr>
        <p:spPr>
          <a:xfrm>
            <a:off x="4278440" y="6356350"/>
            <a:ext cx="4114800" cy="365125"/>
          </a:xfrm>
        </p:spPr>
        <p:txBody>
          <a:bodyPr/>
          <a:lstStyle/>
          <a:p>
            <a:r>
              <a:rPr lang="en-US"/>
              <a:t>Confidential and Proprietary. Copyright (c) by TrueVibez 2020</a:t>
            </a:r>
            <a:endParaRPr lang="en-US" dirty="0"/>
          </a:p>
        </p:txBody>
      </p:sp>
      <p:sp>
        <p:nvSpPr>
          <p:cNvPr id="2" name="Slide Number Placeholder 1"/>
          <p:cNvSpPr>
            <a:spLocks noGrp="1"/>
          </p:cNvSpPr>
          <p:nvPr>
            <p:ph type="sldNum" sz="quarter" idx="12"/>
          </p:nvPr>
        </p:nvSpPr>
        <p:spPr/>
        <p:txBody>
          <a:bodyPr/>
          <a:lstStyle/>
          <a:p>
            <a:fld id="{D4960F7B-5716-4810-A91D-46252C2EC1F4}" type="slidenum">
              <a:rPr lang="en-US" smtClean="0"/>
              <a:t>6</a:t>
            </a:fld>
            <a:endParaRPr lang="en-US" dirty="0"/>
          </a:p>
        </p:txBody>
      </p:sp>
      <p:sp>
        <p:nvSpPr>
          <p:cNvPr id="22" name="TextBox 21">
            <a:extLst>
              <a:ext uri="{FF2B5EF4-FFF2-40B4-BE49-F238E27FC236}">
                <a16:creationId xmlns:a16="http://schemas.microsoft.com/office/drawing/2014/main" id="{9C177A82-6E67-A44D-81D5-0574879673BF}"/>
              </a:ext>
            </a:extLst>
          </p:cNvPr>
          <p:cNvSpPr txBox="1"/>
          <p:nvPr/>
        </p:nvSpPr>
        <p:spPr>
          <a:xfrm>
            <a:off x="1273169" y="1074007"/>
            <a:ext cx="8154569" cy="677108"/>
          </a:xfrm>
          <a:prstGeom prst="rect">
            <a:avLst/>
          </a:prstGeom>
          <a:noFill/>
        </p:spPr>
        <p:txBody>
          <a:bodyPr wrap="square" rtlCol="0">
            <a:spAutoFit/>
          </a:bodyPr>
          <a:lstStyle/>
          <a:p>
            <a:pPr algn="just"/>
            <a:r>
              <a:rPr lang="en-US" sz="1900" dirty="0">
                <a:solidFill>
                  <a:srgbClr val="002060"/>
                </a:solidFill>
              </a:rPr>
              <a:t>WAIU Dine Now, Pay Later is premium service offered to our finest customers &amp; business partners, to mutually benefit through means of microfinancing services.</a:t>
            </a:r>
          </a:p>
        </p:txBody>
      </p:sp>
      <p:sp>
        <p:nvSpPr>
          <p:cNvPr id="23" name="TextBox 22">
            <a:extLst>
              <a:ext uri="{FF2B5EF4-FFF2-40B4-BE49-F238E27FC236}">
                <a16:creationId xmlns:a16="http://schemas.microsoft.com/office/drawing/2014/main" id="{4AC15984-3360-144B-ADBE-AA14FC5D45C5}"/>
              </a:ext>
            </a:extLst>
          </p:cNvPr>
          <p:cNvSpPr txBox="1"/>
          <p:nvPr/>
        </p:nvSpPr>
        <p:spPr>
          <a:xfrm>
            <a:off x="3144546" y="1951361"/>
            <a:ext cx="8154569" cy="3308598"/>
          </a:xfrm>
          <a:prstGeom prst="rect">
            <a:avLst/>
          </a:prstGeom>
          <a:noFill/>
        </p:spPr>
        <p:txBody>
          <a:bodyPr wrap="square" rtlCol="0">
            <a:spAutoFit/>
          </a:bodyPr>
          <a:lstStyle/>
          <a:p>
            <a:pPr algn="just"/>
            <a:r>
              <a:rPr lang="en-US" sz="1900" dirty="0">
                <a:solidFill>
                  <a:srgbClr val="002060"/>
                </a:solidFill>
              </a:rPr>
              <a:t>For customer expecting an event to visit restaurant but without available liquid funding, WAIU will open up a line of credit in handshake with a lender (NBFC).</a:t>
            </a:r>
          </a:p>
          <a:p>
            <a:pPr algn="just"/>
            <a:endParaRPr lang="en-US" sz="1900" dirty="0">
              <a:solidFill>
                <a:srgbClr val="002060"/>
              </a:solidFill>
            </a:endParaRPr>
          </a:p>
          <a:p>
            <a:pPr algn="just"/>
            <a:r>
              <a:rPr lang="en-US" sz="1900" dirty="0">
                <a:solidFill>
                  <a:srgbClr val="002060"/>
                </a:solidFill>
              </a:rPr>
              <a:t>Customer can request this restaurant-focused credit line and once approved, use it at any partner restaurant. Launching with 200 restaurants in Pune, we aim to expand to 10 key cities by EOY and have </a:t>
            </a:r>
            <a:r>
              <a:rPr lang="en-US" sz="1900" b="1" dirty="0">
                <a:solidFill>
                  <a:srgbClr val="002060"/>
                </a:solidFill>
              </a:rPr>
              <a:t>4000 restaurant partners by 2023</a:t>
            </a:r>
            <a:r>
              <a:rPr lang="en-US" sz="1900" dirty="0">
                <a:solidFill>
                  <a:srgbClr val="002060"/>
                </a:solidFill>
              </a:rPr>
              <a:t>.</a:t>
            </a:r>
          </a:p>
          <a:p>
            <a:pPr algn="just"/>
            <a:endParaRPr lang="en-US" sz="1900" dirty="0">
              <a:solidFill>
                <a:srgbClr val="002060"/>
              </a:solidFill>
            </a:endParaRPr>
          </a:p>
          <a:p>
            <a:pPr algn="just"/>
            <a:r>
              <a:rPr lang="en-US" sz="1900" dirty="0">
                <a:solidFill>
                  <a:srgbClr val="002060"/>
                </a:solidFill>
              </a:rPr>
              <a:t>Customers will be able to get their credits pre-approved before even visiting the restaurant, so that they will have the assurance of guaranteed credit service, once they arrive at the restaurant.</a:t>
            </a:r>
          </a:p>
          <a:p>
            <a:pPr algn="just"/>
            <a:r>
              <a:rPr lang="en-US" sz="1900" dirty="0">
                <a:solidFill>
                  <a:srgbClr val="002060"/>
                </a:solidFill>
              </a:rPr>
              <a:t>They will be flexible to request credit after arriving at restaurant too.</a:t>
            </a:r>
          </a:p>
        </p:txBody>
      </p:sp>
      <p:sp>
        <p:nvSpPr>
          <p:cNvPr id="24" name="TextBox 23">
            <a:extLst>
              <a:ext uri="{FF2B5EF4-FFF2-40B4-BE49-F238E27FC236}">
                <a16:creationId xmlns:a16="http://schemas.microsoft.com/office/drawing/2014/main" id="{8B499B0D-A000-8E4A-B748-552B4ECA9029}"/>
              </a:ext>
            </a:extLst>
          </p:cNvPr>
          <p:cNvSpPr txBox="1"/>
          <p:nvPr/>
        </p:nvSpPr>
        <p:spPr>
          <a:xfrm>
            <a:off x="3134492" y="5319721"/>
            <a:ext cx="8626408" cy="969496"/>
          </a:xfrm>
          <a:prstGeom prst="rect">
            <a:avLst/>
          </a:prstGeom>
          <a:noFill/>
        </p:spPr>
        <p:txBody>
          <a:bodyPr wrap="square" rtlCol="0">
            <a:spAutoFit/>
          </a:bodyPr>
          <a:lstStyle/>
          <a:p>
            <a:pPr algn="just"/>
            <a:r>
              <a:rPr lang="en-US" sz="1900" dirty="0">
                <a:solidFill>
                  <a:srgbClr val="002060"/>
                </a:solidFill>
              </a:rPr>
              <a:t>With microfinance market anticipated to grow with CAGR of 40% through 2025, NBFC-MFIs will be its greatest beneficiaries. In F&amp;B segment, unbanked microlending has only reached 12-15% of the prospective market.</a:t>
            </a:r>
          </a:p>
        </p:txBody>
      </p:sp>
      <p:pic>
        <p:nvPicPr>
          <p:cNvPr id="2054" name="Picture 6">
            <a:extLst>
              <a:ext uri="{FF2B5EF4-FFF2-40B4-BE49-F238E27FC236}">
                <a16:creationId xmlns:a16="http://schemas.microsoft.com/office/drawing/2014/main" id="{8D317688-EB4C-3446-8A9E-DC6C5FF48F3E}"/>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0227485" y="1074972"/>
            <a:ext cx="691346" cy="863322"/>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Abstract illustration of multicolor youth people. Vector logo design  template. Concept for social network, partnership, teamwork, creativity,  friendship, business cooperation, sport team. Stock Vector | Adobe Stock">
            <a:extLst>
              <a:ext uri="{FF2B5EF4-FFF2-40B4-BE49-F238E27FC236}">
                <a16:creationId xmlns:a16="http://schemas.microsoft.com/office/drawing/2014/main" id="{A4055DEC-7B69-D347-9637-CA80142698EC}"/>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429307" y="2654009"/>
            <a:ext cx="1436543" cy="1436543"/>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1,051 Growth Chart Business Illustrations &amp;amp; Clip Art - iStock">
            <a:extLst>
              <a:ext uri="{FF2B5EF4-FFF2-40B4-BE49-F238E27FC236}">
                <a16:creationId xmlns:a16="http://schemas.microsoft.com/office/drawing/2014/main" id="{1F5ED9DA-A230-4646-951D-A0954DFB09AC}"/>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212276" y="5277953"/>
            <a:ext cx="1561746" cy="1061579"/>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30">
            <a:extLst>
              <a:ext uri="{FF2B5EF4-FFF2-40B4-BE49-F238E27FC236}">
                <a16:creationId xmlns:a16="http://schemas.microsoft.com/office/drawing/2014/main" id="{6AD044D3-8FF6-3C47-887C-F26A50A8B6BB}"/>
              </a:ext>
            </a:extLst>
          </p:cNvPr>
          <p:cNvSpPr/>
          <p:nvPr/>
        </p:nvSpPr>
        <p:spPr>
          <a:xfrm>
            <a:off x="232230" y="217715"/>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736E8C92-48B6-1940-AF6A-AC8BECF9F775}"/>
              </a:ext>
            </a:extLst>
          </p:cNvPr>
          <p:cNvSpPr txBox="1"/>
          <p:nvPr/>
        </p:nvSpPr>
        <p:spPr>
          <a:xfrm>
            <a:off x="3138914" y="1702452"/>
            <a:ext cx="6097712" cy="369332"/>
          </a:xfrm>
          <a:prstGeom prst="rect">
            <a:avLst/>
          </a:prstGeom>
          <a:noFill/>
        </p:spPr>
        <p:txBody>
          <a:bodyPr wrap="square">
            <a:spAutoFit/>
          </a:bodyPr>
          <a:lstStyle/>
          <a:p>
            <a:r>
              <a:rPr lang="en-US" b="1" dirty="0">
                <a:solidFill>
                  <a:srgbClr val="7030A0"/>
                </a:solidFill>
              </a:rPr>
              <a:t>Dine Now, Pay Later</a:t>
            </a:r>
          </a:p>
        </p:txBody>
      </p:sp>
    </p:spTree>
    <p:extLst>
      <p:ext uri="{BB962C8B-B14F-4D97-AF65-F5344CB8AC3E}">
        <p14:creationId xmlns:p14="http://schemas.microsoft.com/office/powerpoint/2010/main" val="3958605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2230" y="217715"/>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3"/>
          <a:stretch>
            <a:fillRect/>
          </a:stretch>
        </p:blipFill>
        <p:spPr>
          <a:xfrm>
            <a:off x="261258" y="246743"/>
            <a:ext cx="856343" cy="791469"/>
          </a:xfrm>
          <a:prstGeom prst="rect">
            <a:avLst/>
          </a:prstGeom>
        </p:spPr>
      </p:pic>
      <p:pic>
        <p:nvPicPr>
          <p:cNvPr id="11" name="Picture 10"/>
          <p:cNvPicPr>
            <a:picLocks noChangeAspect="1"/>
          </p:cNvPicPr>
          <p:nvPr/>
        </p:nvPicPr>
        <p:blipFill>
          <a:blip r:embed="rId4"/>
          <a:stretch>
            <a:fillRect/>
          </a:stretch>
        </p:blipFill>
        <p:spPr>
          <a:xfrm>
            <a:off x="261258" y="1071676"/>
            <a:ext cx="841375" cy="762116"/>
          </a:xfrm>
          <a:prstGeom prst="rect">
            <a:avLst/>
          </a:prstGeom>
        </p:spPr>
      </p:pic>
      <p:pic>
        <p:nvPicPr>
          <p:cNvPr id="12" name="Picture 11"/>
          <p:cNvPicPr>
            <a:picLocks noChangeAspect="1"/>
          </p:cNvPicPr>
          <p:nvPr/>
        </p:nvPicPr>
        <p:blipFill>
          <a:blip r:embed="rId5"/>
          <a:stretch>
            <a:fillRect/>
          </a:stretch>
        </p:blipFill>
        <p:spPr>
          <a:xfrm>
            <a:off x="261258" y="1863347"/>
            <a:ext cx="827542" cy="737012"/>
          </a:xfrm>
          <a:prstGeom prst="rect">
            <a:avLst/>
          </a:prstGeom>
        </p:spPr>
      </p:pic>
      <p:pic>
        <p:nvPicPr>
          <p:cNvPr id="13" name="Picture 12"/>
          <p:cNvPicPr>
            <a:picLocks noChangeAspect="1"/>
          </p:cNvPicPr>
          <p:nvPr/>
        </p:nvPicPr>
        <p:blipFill>
          <a:blip r:embed="rId6"/>
          <a:stretch>
            <a:fillRect/>
          </a:stretch>
        </p:blipFill>
        <p:spPr>
          <a:xfrm>
            <a:off x="324531" y="2544923"/>
            <a:ext cx="764042" cy="758297"/>
          </a:xfrm>
          <a:prstGeom prst="rect">
            <a:avLst/>
          </a:prstGeom>
        </p:spPr>
      </p:pic>
      <p:pic>
        <p:nvPicPr>
          <p:cNvPr id="14" name="Picture 13"/>
          <p:cNvPicPr>
            <a:picLocks noChangeAspect="1"/>
          </p:cNvPicPr>
          <p:nvPr/>
        </p:nvPicPr>
        <p:blipFill>
          <a:blip r:embed="rId7"/>
          <a:stretch>
            <a:fillRect/>
          </a:stretch>
        </p:blipFill>
        <p:spPr>
          <a:xfrm>
            <a:off x="271335" y="3298262"/>
            <a:ext cx="778132" cy="799736"/>
          </a:xfrm>
          <a:prstGeom prst="rect">
            <a:avLst/>
          </a:prstGeom>
        </p:spPr>
      </p:pic>
      <p:pic>
        <p:nvPicPr>
          <p:cNvPr id="15" name="Picture 14"/>
          <p:cNvPicPr>
            <a:picLocks noChangeAspect="1"/>
          </p:cNvPicPr>
          <p:nvPr/>
        </p:nvPicPr>
        <p:blipFill>
          <a:blip r:embed="rId8"/>
          <a:stretch>
            <a:fillRect/>
          </a:stretch>
        </p:blipFill>
        <p:spPr>
          <a:xfrm>
            <a:off x="271335" y="4070762"/>
            <a:ext cx="832757" cy="936852"/>
          </a:xfrm>
          <a:prstGeom prst="rect">
            <a:avLst/>
          </a:prstGeom>
        </p:spPr>
      </p:pic>
      <p:pic>
        <p:nvPicPr>
          <p:cNvPr id="18" name="Picture 17"/>
          <p:cNvPicPr>
            <a:picLocks noChangeAspect="1"/>
          </p:cNvPicPr>
          <p:nvPr/>
        </p:nvPicPr>
        <p:blipFill>
          <a:blip r:embed="rId9"/>
          <a:stretch>
            <a:fillRect/>
          </a:stretch>
        </p:blipFill>
        <p:spPr>
          <a:xfrm>
            <a:off x="257630" y="4933765"/>
            <a:ext cx="721506" cy="758825"/>
          </a:xfrm>
          <a:prstGeom prst="rect">
            <a:avLst/>
          </a:prstGeom>
        </p:spPr>
      </p:pic>
      <p:pic>
        <p:nvPicPr>
          <p:cNvPr id="19" name="Picture 18"/>
          <p:cNvPicPr>
            <a:picLocks noChangeAspect="1"/>
          </p:cNvPicPr>
          <p:nvPr/>
        </p:nvPicPr>
        <p:blipFill>
          <a:blip r:embed="rId10"/>
          <a:stretch>
            <a:fillRect/>
          </a:stretch>
        </p:blipFill>
        <p:spPr>
          <a:xfrm>
            <a:off x="292894" y="5716162"/>
            <a:ext cx="735013" cy="804117"/>
          </a:xfrm>
          <a:prstGeom prst="rect">
            <a:avLst/>
          </a:prstGeom>
        </p:spPr>
      </p:pic>
      <p:sp>
        <p:nvSpPr>
          <p:cNvPr id="16" name="Rectangle 15"/>
          <p:cNvSpPr/>
          <p:nvPr/>
        </p:nvSpPr>
        <p:spPr>
          <a:xfrm>
            <a:off x="1103088" y="224441"/>
            <a:ext cx="94900" cy="64085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dirty="0"/>
          </a:p>
        </p:txBody>
      </p:sp>
      <p:sp>
        <p:nvSpPr>
          <p:cNvPr id="17" name="TextBox 16"/>
          <p:cNvSpPr txBox="1"/>
          <p:nvPr/>
        </p:nvSpPr>
        <p:spPr>
          <a:xfrm>
            <a:off x="1622887" y="368959"/>
            <a:ext cx="9573847" cy="507831"/>
          </a:xfrm>
          <a:prstGeom prst="rect">
            <a:avLst/>
          </a:prstGeom>
          <a:noFill/>
        </p:spPr>
        <p:txBody>
          <a:bodyPr wrap="square" rtlCol="0">
            <a:spAutoFit/>
          </a:bodyPr>
          <a:lstStyle/>
          <a:p>
            <a:r>
              <a:rPr lang="en-US" sz="2700" b="1" dirty="0">
                <a:solidFill>
                  <a:srgbClr val="002060"/>
                </a:solidFill>
                <a:latin typeface="Arial Black" panose="020B0A04020102020204" pitchFamily="34" charset="0"/>
              </a:rPr>
              <a:t>DNPL – High Level System Flow</a:t>
            </a:r>
          </a:p>
        </p:txBody>
      </p:sp>
      <p:cxnSp>
        <p:nvCxnSpPr>
          <p:cNvPr id="20" name="Straight Connector 19"/>
          <p:cNvCxnSpPr/>
          <p:nvPr/>
        </p:nvCxnSpPr>
        <p:spPr>
          <a:xfrm flipV="1">
            <a:off x="1214764" y="1014084"/>
            <a:ext cx="10717419" cy="24128"/>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700430" y="229638"/>
            <a:ext cx="232913" cy="7796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28" name="Footer Placeholder 1"/>
          <p:cNvSpPr>
            <a:spLocks noGrp="1"/>
          </p:cNvSpPr>
          <p:nvPr>
            <p:ph type="ftr" sz="quarter" idx="11"/>
          </p:nvPr>
        </p:nvSpPr>
        <p:spPr>
          <a:xfrm>
            <a:off x="4278440" y="6356350"/>
            <a:ext cx="4114800" cy="365125"/>
          </a:xfrm>
        </p:spPr>
        <p:txBody>
          <a:bodyPr/>
          <a:lstStyle/>
          <a:p>
            <a:r>
              <a:rPr lang="en-US"/>
              <a:t>Confidential and Proprietary. Copyright (c) by TrueVibez 2020</a:t>
            </a:r>
            <a:endParaRPr lang="en-US" dirty="0"/>
          </a:p>
        </p:txBody>
      </p:sp>
      <p:sp>
        <p:nvSpPr>
          <p:cNvPr id="2" name="Slide Number Placeholder 1"/>
          <p:cNvSpPr>
            <a:spLocks noGrp="1"/>
          </p:cNvSpPr>
          <p:nvPr>
            <p:ph type="sldNum" sz="quarter" idx="12"/>
          </p:nvPr>
        </p:nvSpPr>
        <p:spPr/>
        <p:txBody>
          <a:bodyPr/>
          <a:lstStyle/>
          <a:p>
            <a:fld id="{D4960F7B-5716-4810-A91D-46252C2EC1F4}" type="slidenum">
              <a:rPr lang="en-US" smtClean="0"/>
              <a:t>7</a:t>
            </a:fld>
            <a:endParaRPr lang="en-US" dirty="0"/>
          </a:p>
        </p:txBody>
      </p:sp>
      <p:pic>
        <p:nvPicPr>
          <p:cNvPr id="23" name="Picture 4">
            <a:extLst>
              <a:ext uri="{FF2B5EF4-FFF2-40B4-BE49-F238E27FC236}">
                <a16:creationId xmlns:a16="http://schemas.microsoft.com/office/drawing/2014/main" id="{3333CCD6-C5A3-D74D-A448-91892A26A203}"/>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039818" y="980814"/>
            <a:ext cx="8737600" cy="3616928"/>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a:extLst>
              <a:ext uri="{FF2B5EF4-FFF2-40B4-BE49-F238E27FC236}">
                <a16:creationId xmlns:a16="http://schemas.microsoft.com/office/drawing/2014/main" id="{CAE01FA3-1669-B549-AD0D-70D7A2D51064}"/>
              </a:ext>
            </a:extLst>
          </p:cNvPr>
          <p:cNvSpPr/>
          <p:nvPr/>
        </p:nvSpPr>
        <p:spPr>
          <a:xfrm>
            <a:off x="1622888" y="4735036"/>
            <a:ext cx="10077542" cy="1705749"/>
          </a:xfrm>
          <a:prstGeom prst="rect">
            <a:avLst/>
          </a:prstGeom>
          <a:solidFill>
            <a:schemeClr val="accent1">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342900" indent="-342900">
              <a:buFont typeface="Wingdings" pitchFamily="2" charset="2"/>
              <a:buChar char="v"/>
            </a:pPr>
            <a:r>
              <a:rPr lang="en-US" sz="1400" dirty="0">
                <a:solidFill>
                  <a:schemeClr val="tx1"/>
                </a:solidFill>
              </a:rPr>
              <a:t>WAIU launch is planned in Pune, Maharashtra in </a:t>
            </a:r>
            <a:r>
              <a:rPr lang="en-US" sz="1400" dirty="0">
                <a:solidFill>
                  <a:srgbClr val="00B050"/>
                </a:solidFill>
              </a:rPr>
              <a:t>July-2022</a:t>
            </a:r>
            <a:r>
              <a:rPr lang="en-US" sz="1400" dirty="0">
                <a:solidFill>
                  <a:schemeClr val="tx1"/>
                </a:solidFill>
              </a:rPr>
              <a:t>, with in initial partnerships with top 200 restaurants in the city.</a:t>
            </a:r>
          </a:p>
          <a:p>
            <a:pPr marL="342900" indent="-342900">
              <a:buFont typeface="Wingdings" pitchFamily="2" charset="2"/>
              <a:buChar char="v"/>
            </a:pPr>
            <a:r>
              <a:rPr lang="en-US" sz="1400" dirty="0">
                <a:solidFill>
                  <a:schemeClr val="tx1"/>
                </a:solidFill>
              </a:rPr>
              <a:t>By end of 2022, WAIU will be expanded in </a:t>
            </a:r>
            <a:r>
              <a:rPr lang="en-US" sz="1400" dirty="0">
                <a:solidFill>
                  <a:srgbClr val="00B050"/>
                </a:solidFill>
              </a:rPr>
              <a:t>10 key cities across India</a:t>
            </a:r>
            <a:r>
              <a:rPr lang="en-US" sz="1400" dirty="0">
                <a:solidFill>
                  <a:schemeClr val="tx1"/>
                </a:solidFill>
              </a:rPr>
              <a:t>, with a partner merchant base of 3000+</a:t>
            </a:r>
          </a:p>
          <a:p>
            <a:pPr marL="342900" indent="-342900">
              <a:buFont typeface="Wingdings" pitchFamily="2" charset="2"/>
              <a:buChar char="v"/>
            </a:pPr>
            <a:r>
              <a:rPr lang="en-US" sz="1400" dirty="0">
                <a:solidFill>
                  <a:schemeClr val="tx1"/>
                </a:solidFill>
              </a:rPr>
              <a:t>Each restaurant to have average of </a:t>
            </a:r>
            <a:r>
              <a:rPr lang="en-US" sz="1400" dirty="0">
                <a:solidFill>
                  <a:srgbClr val="00B050"/>
                </a:solidFill>
              </a:rPr>
              <a:t>5000+ customers per restaurant</a:t>
            </a:r>
            <a:r>
              <a:rPr lang="en-US" sz="1400" dirty="0">
                <a:solidFill>
                  <a:schemeClr val="tx1"/>
                </a:solidFill>
              </a:rPr>
              <a:t>, allowing a significant solution coverage</a:t>
            </a:r>
          </a:p>
          <a:p>
            <a:pPr marL="342900" indent="-342900">
              <a:buFont typeface="Wingdings" pitchFamily="2" charset="2"/>
              <a:buChar char="v"/>
            </a:pPr>
            <a:r>
              <a:rPr lang="en-US" sz="1400" dirty="0">
                <a:solidFill>
                  <a:schemeClr val="tx1"/>
                </a:solidFill>
              </a:rPr>
              <a:t>Platform development is complete with merchant signup &amp; brand positioning and collaterals in design</a:t>
            </a:r>
          </a:p>
          <a:p>
            <a:pPr marL="342900" indent="-342900">
              <a:buFont typeface="Wingdings" pitchFamily="2" charset="2"/>
              <a:buChar char="v"/>
            </a:pPr>
            <a:r>
              <a:rPr lang="en-US" sz="1400" dirty="0">
                <a:solidFill>
                  <a:schemeClr val="tx1"/>
                </a:solidFill>
              </a:rPr>
              <a:t>Wider WAIU Phase-2 features, will be launched in </a:t>
            </a:r>
            <a:r>
              <a:rPr lang="en-US" sz="1400" dirty="0">
                <a:solidFill>
                  <a:srgbClr val="00B050"/>
                </a:solidFill>
              </a:rPr>
              <a:t>Q4 2022.</a:t>
            </a:r>
            <a:endParaRPr lang="en-US" sz="1400" dirty="0">
              <a:solidFill>
                <a:schemeClr val="tx1"/>
              </a:solidFill>
            </a:endParaRPr>
          </a:p>
          <a:p>
            <a:pPr marL="342900" indent="-342900">
              <a:buFont typeface="Wingdings" pitchFamily="2" charset="2"/>
              <a:buChar char="v"/>
            </a:pPr>
            <a:r>
              <a:rPr lang="en-US" sz="1400" dirty="0">
                <a:solidFill>
                  <a:schemeClr val="tx1"/>
                </a:solidFill>
              </a:rPr>
              <a:t>WAIU will expand to </a:t>
            </a:r>
            <a:r>
              <a:rPr lang="en-US" sz="1400" dirty="0">
                <a:solidFill>
                  <a:srgbClr val="00B050"/>
                </a:solidFill>
              </a:rPr>
              <a:t>Tier-2 cities by end of 2023</a:t>
            </a:r>
            <a:r>
              <a:rPr lang="en-US" sz="1400" dirty="0">
                <a:solidFill>
                  <a:schemeClr val="tx1"/>
                </a:solidFill>
              </a:rPr>
              <a:t>, to support its NBFC partners already operational there</a:t>
            </a:r>
          </a:p>
        </p:txBody>
      </p:sp>
    </p:spTree>
    <p:extLst>
      <p:ext uri="{BB962C8B-B14F-4D97-AF65-F5344CB8AC3E}">
        <p14:creationId xmlns:p14="http://schemas.microsoft.com/office/powerpoint/2010/main" val="1637194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2228" y="224441"/>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3"/>
          <a:stretch>
            <a:fillRect/>
          </a:stretch>
        </p:blipFill>
        <p:spPr>
          <a:xfrm>
            <a:off x="261258" y="246743"/>
            <a:ext cx="856343" cy="791469"/>
          </a:xfrm>
          <a:prstGeom prst="rect">
            <a:avLst/>
          </a:prstGeom>
        </p:spPr>
      </p:pic>
      <p:pic>
        <p:nvPicPr>
          <p:cNvPr id="11" name="Picture 10"/>
          <p:cNvPicPr>
            <a:picLocks noChangeAspect="1"/>
          </p:cNvPicPr>
          <p:nvPr/>
        </p:nvPicPr>
        <p:blipFill>
          <a:blip r:embed="rId4"/>
          <a:stretch>
            <a:fillRect/>
          </a:stretch>
        </p:blipFill>
        <p:spPr>
          <a:xfrm>
            <a:off x="261258" y="1071676"/>
            <a:ext cx="841375" cy="762116"/>
          </a:xfrm>
          <a:prstGeom prst="rect">
            <a:avLst/>
          </a:prstGeom>
        </p:spPr>
      </p:pic>
      <p:pic>
        <p:nvPicPr>
          <p:cNvPr id="12" name="Picture 11"/>
          <p:cNvPicPr>
            <a:picLocks noChangeAspect="1"/>
          </p:cNvPicPr>
          <p:nvPr/>
        </p:nvPicPr>
        <p:blipFill>
          <a:blip r:embed="rId5"/>
          <a:stretch>
            <a:fillRect/>
          </a:stretch>
        </p:blipFill>
        <p:spPr>
          <a:xfrm>
            <a:off x="261258" y="1863347"/>
            <a:ext cx="827542" cy="737012"/>
          </a:xfrm>
          <a:prstGeom prst="rect">
            <a:avLst/>
          </a:prstGeom>
        </p:spPr>
      </p:pic>
      <p:pic>
        <p:nvPicPr>
          <p:cNvPr id="13" name="Picture 12"/>
          <p:cNvPicPr>
            <a:picLocks noChangeAspect="1"/>
          </p:cNvPicPr>
          <p:nvPr/>
        </p:nvPicPr>
        <p:blipFill>
          <a:blip r:embed="rId6"/>
          <a:stretch>
            <a:fillRect/>
          </a:stretch>
        </p:blipFill>
        <p:spPr>
          <a:xfrm>
            <a:off x="324531" y="2544923"/>
            <a:ext cx="764042" cy="758297"/>
          </a:xfrm>
          <a:prstGeom prst="rect">
            <a:avLst/>
          </a:prstGeom>
        </p:spPr>
      </p:pic>
      <p:pic>
        <p:nvPicPr>
          <p:cNvPr id="14" name="Picture 13"/>
          <p:cNvPicPr>
            <a:picLocks noChangeAspect="1"/>
          </p:cNvPicPr>
          <p:nvPr/>
        </p:nvPicPr>
        <p:blipFill>
          <a:blip r:embed="rId7"/>
          <a:stretch>
            <a:fillRect/>
          </a:stretch>
        </p:blipFill>
        <p:spPr>
          <a:xfrm>
            <a:off x="271335" y="3298262"/>
            <a:ext cx="778132" cy="799736"/>
          </a:xfrm>
          <a:prstGeom prst="rect">
            <a:avLst/>
          </a:prstGeom>
        </p:spPr>
      </p:pic>
      <p:pic>
        <p:nvPicPr>
          <p:cNvPr id="15" name="Picture 14"/>
          <p:cNvPicPr>
            <a:picLocks noChangeAspect="1"/>
          </p:cNvPicPr>
          <p:nvPr/>
        </p:nvPicPr>
        <p:blipFill>
          <a:blip r:embed="rId8"/>
          <a:stretch>
            <a:fillRect/>
          </a:stretch>
        </p:blipFill>
        <p:spPr>
          <a:xfrm>
            <a:off x="271335" y="4070762"/>
            <a:ext cx="832757" cy="936852"/>
          </a:xfrm>
          <a:prstGeom prst="rect">
            <a:avLst/>
          </a:prstGeom>
        </p:spPr>
      </p:pic>
      <p:pic>
        <p:nvPicPr>
          <p:cNvPr id="18" name="Picture 17"/>
          <p:cNvPicPr>
            <a:picLocks noChangeAspect="1"/>
          </p:cNvPicPr>
          <p:nvPr/>
        </p:nvPicPr>
        <p:blipFill>
          <a:blip r:embed="rId9"/>
          <a:stretch>
            <a:fillRect/>
          </a:stretch>
        </p:blipFill>
        <p:spPr>
          <a:xfrm>
            <a:off x="257630" y="4933765"/>
            <a:ext cx="721506" cy="758825"/>
          </a:xfrm>
          <a:prstGeom prst="rect">
            <a:avLst/>
          </a:prstGeom>
        </p:spPr>
      </p:pic>
      <p:pic>
        <p:nvPicPr>
          <p:cNvPr id="19" name="Picture 18"/>
          <p:cNvPicPr>
            <a:picLocks noChangeAspect="1"/>
          </p:cNvPicPr>
          <p:nvPr/>
        </p:nvPicPr>
        <p:blipFill>
          <a:blip r:embed="rId10"/>
          <a:stretch>
            <a:fillRect/>
          </a:stretch>
        </p:blipFill>
        <p:spPr>
          <a:xfrm>
            <a:off x="292894" y="5716162"/>
            <a:ext cx="735013" cy="804117"/>
          </a:xfrm>
          <a:prstGeom prst="rect">
            <a:avLst/>
          </a:prstGeom>
        </p:spPr>
      </p:pic>
      <p:sp>
        <p:nvSpPr>
          <p:cNvPr id="16" name="Rectangle 15"/>
          <p:cNvSpPr/>
          <p:nvPr/>
        </p:nvSpPr>
        <p:spPr>
          <a:xfrm>
            <a:off x="1103088" y="224441"/>
            <a:ext cx="94900" cy="64085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dirty="0"/>
          </a:p>
        </p:txBody>
      </p:sp>
      <p:sp>
        <p:nvSpPr>
          <p:cNvPr id="17" name="TextBox 16"/>
          <p:cNvSpPr txBox="1"/>
          <p:nvPr/>
        </p:nvSpPr>
        <p:spPr>
          <a:xfrm>
            <a:off x="1635767" y="394717"/>
            <a:ext cx="6770352" cy="507831"/>
          </a:xfrm>
          <a:prstGeom prst="rect">
            <a:avLst/>
          </a:prstGeom>
          <a:noFill/>
        </p:spPr>
        <p:txBody>
          <a:bodyPr wrap="square" rtlCol="0">
            <a:spAutoFit/>
          </a:bodyPr>
          <a:lstStyle/>
          <a:p>
            <a:r>
              <a:rPr lang="en-US" sz="2700" b="1" dirty="0">
                <a:solidFill>
                  <a:srgbClr val="002060"/>
                </a:solidFill>
                <a:latin typeface="Arial Black" panose="020B0A04020102020204" pitchFamily="34" charset="0"/>
              </a:rPr>
              <a:t>Merchant – Elevated Pitch</a:t>
            </a:r>
          </a:p>
        </p:txBody>
      </p:sp>
      <p:cxnSp>
        <p:nvCxnSpPr>
          <p:cNvPr id="20" name="Straight Connector 19"/>
          <p:cNvCxnSpPr/>
          <p:nvPr/>
        </p:nvCxnSpPr>
        <p:spPr>
          <a:xfrm flipV="1">
            <a:off x="1214764" y="1014084"/>
            <a:ext cx="10717419" cy="24128"/>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700430" y="229638"/>
            <a:ext cx="232913" cy="7796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28" name="Footer Placeholder 1"/>
          <p:cNvSpPr>
            <a:spLocks noGrp="1"/>
          </p:cNvSpPr>
          <p:nvPr>
            <p:ph type="ftr" sz="quarter" idx="11"/>
          </p:nvPr>
        </p:nvSpPr>
        <p:spPr>
          <a:xfrm>
            <a:off x="4291319" y="6558170"/>
            <a:ext cx="4114800" cy="365125"/>
          </a:xfrm>
        </p:spPr>
        <p:txBody>
          <a:bodyPr/>
          <a:lstStyle/>
          <a:p>
            <a:r>
              <a:rPr lang="en-US" dirty="0"/>
              <a:t>Confidential and Proprietary. Copyright (c) by TrueVibez 2020</a:t>
            </a:r>
          </a:p>
        </p:txBody>
      </p:sp>
      <p:sp>
        <p:nvSpPr>
          <p:cNvPr id="2" name="Slide Number Placeholder 1"/>
          <p:cNvSpPr>
            <a:spLocks noGrp="1"/>
          </p:cNvSpPr>
          <p:nvPr>
            <p:ph type="sldNum" sz="quarter" idx="12"/>
          </p:nvPr>
        </p:nvSpPr>
        <p:spPr/>
        <p:txBody>
          <a:bodyPr/>
          <a:lstStyle/>
          <a:p>
            <a:fld id="{D4960F7B-5716-4810-A91D-46252C2EC1F4}" type="slidenum">
              <a:rPr lang="en-US" smtClean="0"/>
              <a:t>8</a:t>
            </a:fld>
            <a:endParaRPr lang="en-US" dirty="0"/>
          </a:p>
        </p:txBody>
      </p:sp>
      <p:pic>
        <p:nvPicPr>
          <p:cNvPr id="3" name="Picture 2">
            <a:extLst>
              <a:ext uri="{FF2B5EF4-FFF2-40B4-BE49-F238E27FC236}">
                <a16:creationId xmlns:a16="http://schemas.microsoft.com/office/drawing/2014/main" id="{0CD11D5F-1F89-0746-A90F-88F48E726BD6}"/>
              </a:ext>
            </a:extLst>
          </p:cNvPr>
          <p:cNvPicPr>
            <a:picLocks noChangeAspect="1"/>
          </p:cNvPicPr>
          <p:nvPr/>
        </p:nvPicPr>
        <p:blipFill>
          <a:blip r:embed="rId11"/>
          <a:stretch>
            <a:fillRect/>
          </a:stretch>
        </p:blipFill>
        <p:spPr>
          <a:xfrm>
            <a:off x="4356606" y="1863347"/>
            <a:ext cx="3449762" cy="3784136"/>
          </a:xfrm>
          <a:prstGeom prst="rect">
            <a:avLst/>
          </a:prstGeom>
        </p:spPr>
      </p:pic>
      <p:sp>
        <p:nvSpPr>
          <p:cNvPr id="22" name="TextBox 21">
            <a:extLst>
              <a:ext uri="{FF2B5EF4-FFF2-40B4-BE49-F238E27FC236}">
                <a16:creationId xmlns:a16="http://schemas.microsoft.com/office/drawing/2014/main" id="{970AEFFC-FBA3-3D4F-8ED2-E8EEA5B2704F}"/>
              </a:ext>
            </a:extLst>
          </p:cNvPr>
          <p:cNvSpPr txBox="1"/>
          <p:nvPr/>
        </p:nvSpPr>
        <p:spPr>
          <a:xfrm>
            <a:off x="4433138" y="1009322"/>
            <a:ext cx="3693783" cy="1169551"/>
          </a:xfrm>
          <a:prstGeom prst="rect">
            <a:avLst/>
          </a:prstGeom>
          <a:noFill/>
        </p:spPr>
        <p:txBody>
          <a:bodyPr wrap="square" rtlCol="0">
            <a:spAutoFit/>
          </a:bodyPr>
          <a:lstStyle/>
          <a:p>
            <a:r>
              <a:rPr lang="en-US" sz="2200" b="1" dirty="0">
                <a:solidFill>
                  <a:schemeClr val="accent2">
                    <a:lumMod val="75000"/>
                  </a:schemeClr>
                </a:solidFill>
              </a:rPr>
              <a:t>Increased Profit Margins</a:t>
            </a:r>
          </a:p>
          <a:p>
            <a:r>
              <a:rPr lang="en-US" sz="1600" dirty="0">
                <a:solidFill>
                  <a:schemeClr val="accent2">
                    <a:lumMod val="75000"/>
                  </a:schemeClr>
                </a:solidFill>
              </a:rPr>
              <a:t>Of restaurants by onboarding brand new customers &amp; rotate existing customer more often</a:t>
            </a:r>
          </a:p>
        </p:txBody>
      </p:sp>
      <p:sp>
        <p:nvSpPr>
          <p:cNvPr id="23" name="TextBox 22">
            <a:extLst>
              <a:ext uri="{FF2B5EF4-FFF2-40B4-BE49-F238E27FC236}">
                <a16:creationId xmlns:a16="http://schemas.microsoft.com/office/drawing/2014/main" id="{103E2B34-24FF-6E44-867C-0E5F86C7E8C2}"/>
              </a:ext>
            </a:extLst>
          </p:cNvPr>
          <p:cNvSpPr txBox="1"/>
          <p:nvPr/>
        </p:nvSpPr>
        <p:spPr>
          <a:xfrm>
            <a:off x="7806939" y="2413404"/>
            <a:ext cx="3420736" cy="1169551"/>
          </a:xfrm>
          <a:prstGeom prst="rect">
            <a:avLst/>
          </a:prstGeom>
          <a:noFill/>
        </p:spPr>
        <p:txBody>
          <a:bodyPr wrap="square" rtlCol="0">
            <a:spAutoFit/>
          </a:bodyPr>
          <a:lstStyle/>
          <a:p>
            <a:r>
              <a:rPr lang="en-US" sz="2200" b="1" dirty="0">
                <a:solidFill>
                  <a:schemeClr val="accent6">
                    <a:lumMod val="75000"/>
                  </a:schemeClr>
                </a:solidFill>
              </a:rPr>
              <a:t>Cross Industry Alliance</a:t>
            </a:r>
          </a:p>
          <a:p>
            <a:r>
              <a:rPr lang="en-US" sz="1600" dirty="0">
                <a:solidFill>
                  <a:schemeClr val="accent6">
                    <a:lumMod val="75000"/>
                  </a:schemeClr>
                </a:solidFill>
              </a:rPr>
              <a:t>Merchants to benefit from Clique partnerships like Pune Mirror, Sakal, Banks &amp; Lenders</a:t>
            </a:r>
          </a:p>
        </p:txBody>
      </p:sp>
      <p:sp>
        <p:nvSpPr>
          <p:cNvPr id="24" name="TextBox 23">
            <a:extLst>
              <a:ext uri="{FF2B5EF4-FFF2-40B4-BE49-F238E27FC236}">
                <a16:creationId xmlns:a16="http://schemas.microsoft.com/office/drawing/2014/main" id="{4BB7555E-F8B5-3144-A08F-C05D6C7B4871}"/>
              </a:ext>
            </a:extLst>
          </p:cNvPr>
          <p:cNvSpPr txBox="1"/>
          <p:nvPr/>
        </p:nvSpPr>
        <p:spPr>
          <a:xfrm>
            <a:off x="1316716" y="2553455"/>
            <a:ext cx="3420736" cy="1169551"/>
          </a:xfrm>
          <a:prstGeom prst="rect">
            <a:avLst/>
          </a:prstGeom>
          <a:noFill/>
        </p:spPr>
        <p:txBody>
          <a:bodyPr wrap="square" rtlCol="0">
            <a:spAutoFit/>
          </a:bodyPr>
          <a:lstStyle/>
          <a:p>
            <a:r>
              <a:rPr lang="en-US" sz="2200" b="1" dirty="0">
                <a:solidFill>
                  <a:srgbClr val="7030A0"/>
                </a:solidFill>
              </a:rPr>
              <a:t>New Product &amp; Features</a:t>
            </a:r>
          </a:p>
          <a:p>
            <a:r>
              <a:rPr lang="en-US" sz="1600" dirty="0">
                <a:solidFill>
                  <a:srgbClr val="7030A0"/>
                </a:solidFill>
              </a:rPr>
              <a:t>To be offered to customers for extended loyalty &amp; addition premium clientele </a:t>
            </a:r>
          </a:p>
        </p:txBody>
      </p:sp>
      <p:sp>
        <p:nvSpPr>
          <p:cNvPr id="25" name="TextBox 24">
            <a:extLst>
              <a:ext uri="{FF2B5EF4-FFF2-40B4-BE49-F238E27FC236}">
                <a16:creationId xmlns:a16="http://schemas.microsoft.com/office/drawing/2014/main" id="{7805BACC-BB19-B740-BED3-424381C6867C}"/>
              </a:ext>
            </a:extLst>
          </p:cNvPr>
          <p:cNvSpPr txBox="1"/>
          <p:nvPr/>
        </p:nvSpPr>
        <p:spPr>
          <a:xfrm>
            <a:off x="7806368" y="4164848"/>
            <a:ext cx="3420736" cy="1169551"/>
          </a:xfrm>
          <a:prstGeom prst="rect">
            <a:avLst/>
          </a:prstGeom>
          <a:noFill/>
        </p:spPr>
        <p:txBody>
          <a:bodyPr wrap="square" rtlCol="0">
            <a:spAutoFit/>
          </a:bodyPr>
          <a:lstStyle/>
          <a:p>
            <a:r>
              <a:rPr lang="en-US" sz="2200" b="1" dirty="0">
                <a:solidFill>
                  <a:srgbClr val="7030A0"/>
                </a:solidFill>
              </a:rPr>
              <a:t>High Customer Retention</a:t>
            </a:r>
          </a:p>
          <a:p>
            <a:r>
              <a:rPr lang="en-US" sz="1600" dirty="0">
                <a:solidFill>
                  <a:srgbClr val="7030A0"/>
                </a:solidFill>
              </a:rPr>
              <a:t>To continue their quality service &amp; more to existing customers without any additional expense</a:t>
            </a:r>
          </a:p>
        </p:txBody>
      </p:sp>
      <p:sp>
        <p:nvSpPr>
          <p:cNvPr id="26" name="TextBox 25">
            <a:extLst>
              <a:ext uri="{FF2B5EF4-FFF2-40B4-BE49-F238E27FC236}">
                <a16:creationId xmlns:a16="http://schemas.microsoft.com/office/drawing/2014/main" id="{73A74E82-0F5C-2A43-9C5E-D7D506575D7B}"/>
              </a:ext>
            </a:extLst>
          </p:cNvPr>
          <p:cNvSpPr txBox="1"/>
          <p:nvPr/>
        </p:nvSpPr>
        <p:spPr>
          <a:xfrm>
            <a:off x="1379555" y="4056921"/>
            <a:ext cx="2988537" cy="1169551"/>
          </a:xfrm>
          <a:prstGeom prst="rect">
            <a:avLst/>
          </a:prstGeom>
          <a:noFill/>
        </p:spPr>
        <p:txBody>
          <a:bodyPr wrap="square" rtlCol="0">
            <a:spAutoFit/>
          </a:bodyPr>
          <a:lstStyle/>
          <a:p>
            <a:r>
              <a:rPr lang="en-US" sz="2200" b="1" dirty="0">
                <a:solidFill>
                  <a:schemeClr val="accent6">
                    <a:lumMod val="75000"/>
                  </a:schemeClr>
                </a:solidFill>
              </a:rPr>
              <a:t>Larger Ticket Size</a:t>
            </a:r>
          </a:p>
          <a:p>
            <a:r>
              <a:rPr lang="en-US" sz="1600" dirty="0">
                <a:solidFill>
                  <a:schemeClr val="accent6">
                    <a:lumMod val="75000"/>
                  </a:schemeClr>
                </a:solidFill>
              </a:rPr>
              <a:t>Eat Now Pay Later customers to spend an average of 15-30% higher on F&amp;B services</a:t>
            </a:r>
          </a:p>
        </p:txBody>
      </p:sp>
      <p:sp>
        <p:nvSpPr>
          <p:cNvPr id="27" name="TextBox 26">
            <a:extLst>
              <a:ext uri="{FF2B5EF4-FFF2-40B4-BE49-F238E27FC236}">
                <a16:creationId xmlns:a16="http://schemas.microsoft.com/office/drawing/2014/main" id="{9DB1A893-613C-9A43-9CAD-5228FB71BE6D}"/>
              </a:ext>
            </a:extLst>
          </p:cNvPr>
          <p:cNvSpPr txBox="1"/>
          <p:nvPr/>
        </p:nvSpPr>
        <p:spPr>
          <a:xfrm>
            <a:off x="3998270" y="5592921"/>
            <a:ext cx="4464173" cy="923330"/>
          </a:xfrm>
          <a:prstGeom prst="rect">
            <a:avLst/>
          </a:prstGeom>
          <a:noFill/>
        </p:spPr>
        <p:txBody>
          <a:bodyPr wrap="square" rtlCol="0">
            <a:spAutoFit/>
          </a:bodyPr>
          <a:lstStyle/>
          <a:p>
            <a:r>
              <a:rPr lang="en-US" sz="2200" b="1" dirty="0">
                <a:solidFill>
                  <a:schemeClr val="accent2">
                    <a:lumMod val="75000"/>
                  </a:schemeClr>
                </a:solidFill>
              </a:rPr>
              <a:t>Merchant, Staff &amp; Consumer Lending </a:t>
            </a:r>
          </a:p>
          <a:p>
            <a:r>
              <a:rPr lang="en-US" sz="1600" dirty="0">
                <a:solidFill>
                  <a:schemeClr val="accent2">
                    <a:lumMod val="75000"/>
                  </a:schemeClr>
                </a:solidFill>
              </a:rPr>
              <a:t>To support merchant financial needs without bank audit &amp; documentations</a:t>
            </a:r>
          </a:p>
        </p:txBody>
      </p:sp>
    </p:spTree>
    <p:extLst>
      <p:ext uri="{BB962C8B-B14F-4D97-AF65-F5344CB8AC3E}">
        <p14:creationId xmlns:p14="http://schemas.microsoft.com/office/powerpoint/2010/main" val="3474611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2228" y="224441"/>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3"/>
          <a:stretch>
            <a:fillRect/>
          </a:stretch>
        </p:blipFill>
        <p:spPr>
          <a:xfrm>
            <a:off x="261258" y="246743"/>
            <a:ext cx="856343" cy="791469"/>
          </a:xfrm>
          <a:prstGeom prst="rect">
            <a:avLst/>
          </a:prstGeom>
        </p:spPr>
      </p:pic>
      <p:pic>
        <p:nvPicPr>
          <p:cNvPr id="11" name="Picture 10"/>
          <p:cNvPicPr>
            <a:picLocks noChangeAspect="1"/>
          </p:cNvPicPr>
          <p:nvPr/>
        </p:nvPicPr>
        <p:blipFill>
          <a:blip r:embed="rId4"/>
          <a:stretch>
            <a:fillRect/>
          </a:stretch>
        </p:blipFill>
        <p:spPr>
          <a:xfrm>
            <a:off x="261258" y="1071676"/>
            <a:ext cx="841375" cy="762116"/>
          </a:xfrm>
          <a:prstGeom prst="rect">
            <a:avLst/>
          </a:prstGeom>
        </p:spPr>
      </p:pic>
      <p:pic>
        <p:nvPicPr>
          <p:cNvPr id="12" name="Picture 11"/>
          <p:cNvPicPr>
            <a:picLocks noChangeAspect="1"/>
          </p:cNvPicPr>
          <p:nvPr/>
        </p:nvPicPr>
        <p:blipFill>
          <a:blip r:embed="rId5"/>
          <a:stretch>
            <a:fillRect/>
          </a:stretch>
        </p:blipFill>
        <p:spPr>
          <a:xfrm>
            <a:off x="261258" y="1863347"/>
            <a:ext cx="827542" cy="737012"/>
          </a:xfrm>
          <a:prstGeom prst="rect">
            <a:avLst/>
          </a:prstGeom>
        </p:spPr>
      </p:pic>
      <p:pic>
        <p:nvPicPr>
          <p:cNvPr id="13" name="Picture 12"/>
          <p:cNvPicPr>
            <a:picLocks noChangeAspect="1"/>
          </p:cNvPicPr>
          <p:nvPr/>
        </p:nvPicPr>
        <p:blipFill>
          <a:blip r:embed="rId6"/>
          <a:stretch>
            <a:fillRect/>
          </a:stretch>
        </p:blipFill>
        <p:spPr>
          <a:xfrm>
            <a:off x="324531" y="2544923"/>
            <a:ext cx="764042" cy="758297"/>
          </a:xfrm>
          <a:prstGeom prst="rect">
            <a:avLst/>
          </a:prstGeom>
        </p:spPr>
      </p:pic>
      <p:pic>
        <p:nvPicPr>
          <p:cNvPr id="14" name="Picture 13"/>
          <p:cNvPicPr>
            <a:picLocks noChangeAspect="1"/>
          </p:cNvPicPr>
          <p:nvPr/>
        </p:nvPicPr>
        <p:blipFill>
          <a:blip r:embed="rId7"/>
          <a:stretch>
            <a:fillRect/>
          </a:stretch>
        </p:blipFill>
        <p:spPr>
          <a:xfrm>
            <a:off x="271335" y="3298262"/>
            <a:ext cx="778132" cy="799736"/>
          </a:xfrm>
          <a:prstGeom prst="rect">
            <a:avLst/>
          </a:prstGeom>
        </p:spPr>
      </p:pic>
      <p:pic>
        <p:nvPicPr>
          <p:cNvPr id="15" name="Picture 14"/>
          <p:cNvPicPr>
            <a:picLocks noChangeAspect="1"/>
          </p:cNvPicPr>
          <p:nvPr/>
        </p:nvPicPr>
        <p:blipFill>
          <a:blip r:embed="rId8"/>
          <a:stretch>
            <a:fillRect/>
          </a:stretch>
        </p:blipFill>
        <p:spPr>
          <a:xfrm>
            <a:off x="271335" y="4070762"/>
            <a:ext cx="832757" cy="936852"/>
          </a:xfrm>
          <a:prstGeom prst="rect">
            <a:avLst/>
          </a:prstGeom>
        </p:spPr>
      </p:pic>
      <p:pic>
        <p:nvPicPr>
          <p:cNvPr id="18" name="Picture 17"/>
          <p:cNvPicPr>
            <a:picLocks noChangeAspect="1"/>
          </p:cNvPicPr>
          <p:nvPr/>
        </p:nvPicPr>
        <p:blipFill>
          <a:blip r:embed="rId9"/>
          <a:stretch>
            <a:fillRect/>
          </a:stretch>
        </p:blipFill>
        <p:spPr>
          <a:xfrm>
            <a:off x="257630" y="4933765"/>
            <a:ext cx="721506" cy="758825"/>
          </a:xfrm>
          <a:prstGeom prst="rect">
            <a:avLst/>
          </a:prstGeom>
        </p:spPr>
      </p:pic>
      <p:pic>
        <p:nvPicPr>
          <p:cNvPr id="19" name="Picture 18"/>
          <p:cNvPicPr>
            <a:picLocks noChangeAspect="1"/>
          </p:cNvPicPr>
          <p:nvPr/>
        </p:nvPicPr>
        <p:blipFill>
          <a:blip r:embed="rId10"/>
          <a:stretch>
            <a:fillRect/>
          </a:stretch>
        </p:blipFill>
        <p:spPr>
          <a:xfrm>
            <a:off x="292894" y="5716162"/>
            <a:ext cx="735013" cy="804117"/>
          </a:xfrm>
          <a:prstGeom prst="rect">
            <a:avLst/>
          </a:prstGeom>
        </p:spPr>
      </p:pic>
      <p:sp>
        <p:nvSpPr>
          <p:cNvPr id="16" name="Rectangle 15"/>
          <p:cNvSpPr/>
          <p:nvPr/>
        </p:nvSpPr>
        <p:spPr>
          <a:xfrm>
            <a:off x="1103088" y="224441"/>
            <a:ext cx="94900" cy="64085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dirty="0"/>
          </a:p>
        </p:txBody>
      </p:sp>
      <p:sp>
        <p:nvSpPr>
          <p:cNvPr id="17" name="TextBox 16"/>
          <p:cNvSpPr txBox="1"/>
          <p:nvPr/>
        </p:nvSpPr>
        <p:spPr>
          <a:xfrm>
            <a:off x="1635767" y="394717"/>
            <a:ext cx="6770352" cy="507831"/>
          </a:xfrm>
          <a:prstGeom prst="rect">
            <a:avLst/>
          </a:prstGeom>
          <a:noFill/>
        </p:spPr>
        <p:txBody>
          <a:bodyPr wrap="square" rtlCol="0">
            <a:spAutoFit/>
          </a:bodyPr>
          <a:lstStyle/>
          <a:p>
            <a:r>
              <a:rPr lang="en-US" sz="2700" b="1" dirty="0">
                <a:solidFill>
                  <a:srgbClr val="002060"/>
                </a:solidFill>
                <a:latin typeface="Arial Black" panose="020B0A04020102020204" pitchFamily="34" charset="0"/>
              </a:rPr>
              <a:t>Customer – Elevated Pitch</a:t>
            </a:r>
          </a:p>
        </p:txBody>
      </p:sp>
      <p:cxnSp>
        <p:nvCxnSpPr>
          <p:cNvPr id="20" name="Straight Connector 19"/>
          <p:cNvCxnSpPr/>
          <p:nvPr/>
        </p:nvCxnSpPr>
        <p:spPr>
          <a:xfrm flipV="1">
            <a:off x="1214764" y="1014084"/>
            <a:ext cx="10717419" cy="24128"/>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700430" y="229638"/>
            <a:ext cx="232913" cy="7796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28" name="Footer Placeholder 1"/>
          <p:cNvSpPr>
            <a:spLocks noGrp="1"/>
          </p:cNvSpPr>
          <p:nvPr>
            <p:ph type="ftr" sz="quarter" idx="11"/>
          </p:nvPr>
        </p:nvSpPr>
        <p:spPr>
          <a:xfrm>
            <a:off x="4291319" y="6558170"/>
            <a:ext cx="4114800" cy="365125"/>
          </a:xfrm>
        </p:spPr>
        <p:txBody>
          <a:bodyPr/>
          <a:lstStyle/>
          <a:p>
            <a:r>
              <a:rPr lang="en-US" dirty="0"/>
              <a:t>Confidential and Proprietary. Copyright (c) by TrueVibez 2020</a:t>
            </a:r>
          </a:p>
        </p:txBody>
      </p:sp>
      <p:sp>
        <p:nvSpPr>
          <p:cNvPr id="2" name="Slide Number Placeholder 1"/>
          <p:cNvSpPr>
            <a:spLocks noGrp="1"/>
          </p:cNvSpPr>
          <p:nvPr>
            <p:ph type="sldNum" sz="quarter" idx="12"/>
          </p:nvPr>
        </p:nvSpPr>
        <p:spPr/>
        <p:txBody>
          <a:bodyPr/>
          <a:lstStyle/>
          <a:p>
            <a:fld id="{D4960F7B-5716-4810-A91D-46252C2EC1F4}" type="slidenum">
              <a:rPr lang="en-US" smtClean="0"/>
              <a:t>9</a:t>
            </a:fld>
            <a:endParaRPr lang="en-US" dirty="0"/>
          </a:p>
        </p:txBody>
      </p:sp>
      <p:pic>
        <p:nvPicPr>
          <p:cNvPr id="4" name="Picture 3">
            <a:extLst>
              <a:ext uri="{FF2B5EF4-FFF2-40B4-BE49-F238E27FC236}">
                <a16:creationId xmlns:a16="http://schemas.microsoft.com/office/drawing/2014/main" id="{5042AB3C-6EE4-DF4B-A2AE-779DE1E27D1D}"/>
              </a:ext>
            </a:extLst>
          </p:cNvPr>
          <p:cNvPicPr>
            <a:picLocks noChangeAspect="1"/>
          </p:cNvPicPr>
          <p:nvPr/>
        </p:nvPicPr>
        <p:blipFill>
          <a:blip r:embed="rId11"/>
          <a:stretch>
            <a:fillRect/>
          </a:stretch>
        </p:blipFill>
        <p:spPr>
          <a:xfrm>
            <a:off x="3781280" y="2289278"/>
            <a:ext cx="4942851" cy="3099411"/>
          </a:xfrm>
          <a:prstGeom prst="rect">
            <a:avLst/>
          </a:prstGeom>
        </p:spPr>
      </p:pic>
      <p:sp>
        <p:nvSpPr>
          <p:cNvPr id="29" name="TextBox 28">
            <a:extLst>
              <a:ext uri="{FF2B5EF4-FFF2-40B4-BE49-F238E27FC236}">
                <a16:creationId xmlns:a16="http://schemas.microsoft.com/office/drawing/2014/main" id="{6443F5E9-C792-5549-857E-69D71286C735}"/>
              </a:ext>
            </a:extLst>
          </p:cNvPr>
          <p:cNvSpPr txBox="1"/>
          <p:nvPr/>
        </p:nvSpPr>
        <p:spPr>
          <a:xfrm>
            <a:off x="1246950" y="3481862"/>
            <a:ext cx="2618818" cy="1046440"/>
          </a:xfrm>
          <a:prstGeom prst="rect">
            <a:avLst/>
          </a:prstGeom>
          <a:noFill/>
        </p:spPr>
        <p:txBody>
          <a:bodyPr wrap="square" rtlCol="0">
            <a:spAutoFit/>
          </a:bodyPr>
          <a:lstStyle/>
          <a:p>
            <a:r>
              <a:rPr lang="en-US" sz="2000" b="1" dirty="0">
                <a:solidFill>
                  <a:schemeClr val="accent6">
                    <a:lumMod val="75000"/>
                  </a:schemeClr>
                </a:solidFill>
              </a:rPr>
              <a:t>Reactive Credit Scoring</a:t>
            </a:r>
          </a:p>
          <a:p>
            <a:r>
              <a:rPr lang="en-US" sz="1400" dirty="0">
                <a:solidFill>
                  <a:schemeClr val="accent6">
                    <a:lumMod val="75000"/>
                  </a:schemeClr>
                </a:solidFill>
              </a:rPr>
              <a:t>To allow customers to increase credit line for more benefits &amp; increased financial literacy</a:t>
            </a:r>
          </a:p>
        </p:txBody>
      </p:sp>
      <p:sp>
        <p:nvSpPr>
          <p:cNvPr id="30" name="TextBox 29">
            <a:extLst>
              <a:ext uri="{FF2B5EF4-FFF2-40B4-BE49-F238E27FC236}">
                <a16:creationId xmlns:a16="http://schemas.microsoft.com/office/drawing/2014/main" id="{37B4DCF7-43A9-0443-BFC9-30CB80DE6817}"/>
              </a:ext>
            </a:extLst>
          </p:cNvPr>
          <p:cNvSpPr txBox="1"/>
          <p:nvPr/>
        </p:nvSpPr>
        <p:spPr>
          <a:xfrm>
            <a:off x="7615502" y="1213597"/>
            <a:ext cx="3353889" cy="1046440"/>
          </a:xfrm>
          <a:prstGeom prst="rect">
            <a:avLst/>
          </a:prstGeom>
          <a:noFill/>
        </p:spPr>
        <p:txBody>
          <a:bodyPr wrap="square" rtlCol="0">
            <a:spAutoFit/>
          </a:bodyPr>
          <a:lstStyle/>
          <a:p>
            <a:r>
              <a:rPr lang="en-US" sz="2000" b="1" dirty="0">
                <a:solidFill>
                  <a:schemeClr val="accent2">
                    <a:lumMod val="75000"/>
                  </a:schemeClr>
                </a:solidFill>
              </a:rPr>
              <a:t>New Borrowing Avenue</a:t>
            </a:r>
          </a:p>
          <a:p>
            <a:r>
              <a:rPr lang="en-US" sz="1400" dirty="0">
                <a:solidFill>
                  <a:schemeClr val="accent2">
                    <a:lumMod val="75000"/>
                  </a:schemeClr>
                </a:solidFill>
              </a:rPr>
              <a:t>By utilizing existing relationships and financial network portfolio in an organized &amp; professional manner</a:t>
            </a:r>
          </a:p>
        </p:txBody>
      </p:sp>
      <p:sp>
        <p:nvSpPr>
          <p:cNvPr id="31" name="TextBox 30">
            <a:extLst>
              <a:ext uri="{FF2B5EF4-FFF2-40B4-BE49-F238E27FC236}">
                <a16:creationId xmlns:a16="http://schemas.microsoft.com/office/drawing/2014/main" id="{7C79D6BE-3887-AB41-BC30-9907B464ABFD}"/>
              </a:ext>
            </a:extLst>
          </p:cNvPr>
          <p:cNvSpPr txBox="1"/>
          <p:nvPr/>
        </p:nvSpPr>
        <p:spPr>
          <a:xfrm>
            <a:off x="1650393" y="1228218"/>
            <a:ext cx="2756351" cy="1046440"/>
          </a:xfrm>
          <a:prstGeom prst="rect">
            <a:avLst/>
          </a:prstGeom>
          <a:noFill/>
        </p:spPr>
        <p:txBody>
          <a:bodyPr wrap="square" rtlCol="0">
            <a:spAutoFit/>
          </a:bodyPr>
          <a:lstStyle/>
          <a:p>
            <a:r>
              <a:rPr lang="en-US" sz="2000" b="1" dirty="0">
                <a:solidFill>
                  <a:schemeClr val="accent2">
                    <a:lumMod val="75000"/>
                  </a:schemeClr>
                </a:solidFill>
              </a:rPr>
              <a:t>New Product &amp; Features</a:t>
            </a:r>
          </a:p>
          <a:p>
            <a:r>
              <a:rPr lang="en-US" sz="1400" dirty="0">
                <a:solidFill>
                  <a:schemeClr val="accent2">
                    <a:lumMod val="75000"/>
                  </a:schemeClr>
                </a:solidFill>
              </a:rPr>
              <a:t>Credit line facility for F&amp;B services during need and additional guaranteed benefits of dining out </a:t>
            </a:r>
          </a:p>
        </p:txBody>
      </p:sp>
      <p:sp>
        <p:nvSpPr>
          <p:cNvPr id="32" name="TextBox 31">
            <a:extLst>
              <a:ext uri="{FF2B5EF4-FFF2-40B4-BE49-F238E27FC236}">
                <a16:creationId xmlns:a16="http://schemas.microsoft.com/office/drawing/2014/main" id="{8ACAFDA5-9391-AD4D-9801-5F32546A84F2}"/>
              </a:ext>
            </a:extLst>
          </p:cNvPr>
          <p:cNvSpPr txBox="1"/>
          <p:nvPr/>
        </p:nvSpPr>
        <p:spPr>
          <a:xfrm>
            <a:off x="7621328" y="5388689"/>
            <a:ext cx="3589149" cy="1046440"/>
          </a:xfrm>
          <a:prstGeom prst="rect">
            <a:avLst/>
          </a:prstGeom>
          <a:noFill/>
        </p:spPr>
        <p:txBody>
          <a:bodyPr wrap="square" rtlCol="0">
            <a:spAutoFit/>
          </a:bodyPr>
          <a:lstStyle/>
          <a:p>
            <a:r>
              <a:rPr lang="en-US" sz="2000" b="1" dirty="0">
                <a:solidFill>
                  <a:srgbClr val="7030A0"/>
                </a:solidFill>
              </a:rPr>
              <a:t>On Demand Spending Potential</a:t>
            </a:r>
          </a:p>
          <a:p>
            <a:r>
              <a:rPr lang="en-US" sz="1400" dirty="0">
                <a:solidFill>
                  <a:srgbClr val="7030A0"/>
                </a:solidFill>
              </a:rPr>
              <a:t>No more dependency on regular cash flows &amp; a flexible solution for all occasions combined with increased risk-free spending potential</a:t>
            </a:r>
          </a:p>
        </p:txBody>
      </p:sp>
      <p:sp>
        <p:nvSpPr>
          <p:cNvPr id="33" name="TextBox 32">
            <a:extLst>
              <a:ext uri="{FF2B5EF4-FFF2-40B4-BE49-F238E27FC236}">
                <a16:creationId xmlns:a16="http://schemas.microsoft.com/office/drawing/2014/main" id="{2F564DAC-F8DA-BD4D-93B3-1F89EE016227}"/>
              </a:ext>
            </a:extLst>
          </p:cNvPr>
          <p:cNvSpPr txBox="1"/>
          <p:nvPr/>
        </p:nvSpPr>
        <p:spPr>
          <a:xfrm>
            <a:off x="1898767" y="5416843"/>
            <a:ext cx="3057257" cy="1046440"/>
          </a:xfrm>
          <a:prstGeom prst="rect">
            <a:avLst/>
          </a:prstGeom>
          <a:noFill/>
        </p:spPr>
        <p:txBody>
          <a:bodyPr wrap="square" rtlCol="0">
            <a:spAutoFit/>
          </a:bodyPr>
          <a:lstStyle/>
          <a:p>
            <a:r>
              <a:rPr lang="en-US" sz="2000" b="1" dirty="0">
                <a:solidFill>
                  <a:srgbClr val="7030A0"/>
                </a:solidFill>
              </a:rPr>
              <a:t>No Fees &amp; Ease of Use</a:t>
            </a:r>
          </a:p>
          <a:p>
            <a:r>
              <a:rPr lang="en-US" sz="1400" dirty="0">
                <a:solidFill>
                  <a:srgbClr val="7030A0"/>
                </a:solidFill>
              </a:rPr>
              <a:t>Simple to use service without any hidden costs, allowing decorum &amp; savings</a:t>
            </a:r>
          </a:p>
        </p:txBody>
      </p:sp>
      <p:sp>
        <p:nvSpPr>
          <p:cNvPr id="34" name="TextBox 33">
            <a:extLst>
              <a:ext uri="{FF2B5EF4-FFF2-40B4-BE49-F238E27FC236}">
                <a16:creationId xmlns:a16="http://schemas.microsoft.com/office/drawing/2014/main" id="{BE475FF7-0710-4248-9A57-66F6DC497110}"/>
              </a:ext>
            </a:extLst>
          </p:cNvPr>
          <p:cNvSpPr txBox="1"/>
          <p:nvPr/>
        </p:nvSpPr>
        <p:spPr>
          <a:xfrm>
            <a:off x="8694037" y="3366775"/>
            <a:ext cx="3353888" cy="1046440"/>
          </a:xfrm>
          <a:prstGeom prst="rect">
            <a:avLst/>
          </a:prstGeom>
          <a:noFill/>
        </p:spPr>
        <p:txBody>
          <a:bodyPr wrap="square" rtlCol="0">
            <a:spAutoFit/>
          </a:bodyPr>
          <a:lstStyle/>
          <a:p>
            <a:r>
              <a:rPr lang="en-US" sz="2000" b="1" dirty="0">
                <a:solidFill>
                  <a:schemeClr val="accent6">
                    <a:lumMod val="75000"/>
                  </a:schemeClr>
                </a:solidFill>
              </a:rPr>
              <a:t>Best Rates &amp; Flexible Terms</a:t>
            </a:r>
          </a:p>
          <a:p>
            <a:r>
              <a:rPr lang="en-US" sz="1400" dirty="0">
                <a:solidFill>
                  <a:schemeClr val="accent6">
                    <a:lumMod val="75000"/>
                  </a:schemeClr>
                </a:solidFill>
              </a:rPr>
              <a:t>With long risk-free no-interest paying term, along with a range of payment plans at offer with different lenders to choose from</a:t>
            </a:r>
          </a:p>
        </p:txBody>
      </p:sp>
      <p:sp>
        <p:nvSpPr>
          <p:cNvPr id="35" name="TextBox 34">
            <a:extLst>
              <a:ext uri="{FF2B5EF4-FFF2-40B4-BE49-F238E27FC236}">
                <a16:creationId xmlns:a16="http://schemas.microsoft.com/office/drawing/2014/main" id="{9EDB0819-4FE6-FA45-8EB8-7D572551DC8A}"/>
              </a:ext>
            </a:extLst>
          </p:cNvPr>
          <p:cNvSpPr txBox="1"/>
          <p:nvPr/>
        </p:nvSpPr>
        <p:spPr>
          <a:xfrm>
            <a:off x="5413131" y="2138963"/>
            <a:ext cx="2126185" cy="584775"/>
          </a:xfrm>
          <a:prstGeom prst="rect">
            <a:avLst/>
          </a:prstGeom>
          <a:noFill/>
        </p:spPr>
        <p:txBody>
          <a:bodyPr wrap="square">
            <a:spAutoFit/>
          </a:bodyPr>
          <a:lstStyle/>
          <a:p>
            <a:r>
              <a:rPr lang="en-US" b="1" dirty="0">
                <a:solidFill>
                  <a:srgbClr val="00B0F0"/>
                </a:solidFill>
              </a:rPr>
              <a:t>Bio-Authorization</a:t>
            </a:r>
            <a:r>
              <a:rPr lang="en-US" sz="1400" b="1" dirty="0">
                <a:solidFill>
                  <a:srgbClr val="00B0F0"/>
                </a:solidFill>
              </a:rPr>
              <a:t> </a:t>
            </a:r>
            <a:r>
              <a:rPr lang="en-US" sz="1400" dirty="0">
                <a:solidFill>
                  <a:srgbClr val="00B0F0"/>
                </a:solidFill>
              </a:rPr>
              <a:t>For Enhanced Safety</a:t>
            </a:r>
          </a:p>
        </p:txBody>
      </p:sp>
      <p:sp>
        <p:nvSpPr>
          <p:cNvPr id="25" name="TextBox 24">
            <a:extLst>
              <a:ext uri="{FF2B5EF4-FFF2-40B4-BE49-F238E27FC236}">
                <a16:creationId xmlns:a16="http://schemas.microsoft.com/office/drawing/2014/main" id="{393E77D9-49CD-124D-ACA6-616C4CBF03A1}"/>
              </a:ext>
            </a:extLst>
          </p:cNvPr>
          <p:cNvSpPr txBox="1"/>
          <p:nvPr/>
        </p:nvSpPr>
        <p:spPr>
          <a:xfrm>
            <a:off x="5260057" y="5072300"/>
            <a:ext cx="2378304" cy="800219"/>
          </a:xfrm>
          <a:prstGeom prst="rect">
            <a:avLst/>
          </a:prstGeom>
          <a:noFill/>
        </p:spPr>
        <p:txBody>
          <a:bodyPr wrap="square">
            <a:spAutoFit/>
          </a:bodyPr>
          <a:lstStyle/>
          <a:p>
            <a:r>
              <a:rPr lang="en-US" b="1" dirty="0">
                <a:solidFill>
                  <a:srgbClr val="00B050"/>
                </a:solidFill>
              </a:rPr>
              <a:t>Pay Credit, From Credit</a:t>
            </a:r>
          </a:p>
          <a:p>
            <a:r>
              <a:rPr lang="en-US" sz="1400" dirty="0">
                <a:solidFill>
                  <a:srgbClr val="00B050"/>
                </a:solidFill>
              </a:rPr>
              <a:t>To extend benefits of your credit issuer offers</a:t>
            </a:r>
          </a:p>
        </p:txBody>
      </p:sp>
    </p:spTree>
    <p:extLst>
      <p:ext uri="{BB962C8B-B14F-4D97-AF65-F5344CB8AC3E}">
        <p14:creationId xmlns:p14="http://schemas.microsoft.com/office/powerpoint/2010/main" val="28692502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74077</TotalTime>
  <Words>2071</Words>
  <Application>Microsoft Office PowerPoint</Application>
  <PresentationFormat>Widescreen</PresentationFormat>
  <Paragraphs>269</Paragraphs>
  <Slides>15</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 Black</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Alok Sambuddha</cp:lastModifiedBy>
  <cp:revision>225</cp:revision>
  <cp:lastPrinted>2022-05-29T11:13:03Z</cp:lastPrinted>
  <dcterms:created xsi:type="dcterms:W3CDTF">2020-06-12T02:29:26Z</dcterms:created>
  <dcterms:modified xsi:type="dcterms:W3CDTF">2022-05-30T10:39:52Z</dcterms:modified>
</cp:coreProperties>
</file>