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7" r:id="rId3"/>
    <p:sldId id="258" r:id="rId4"/>
    <p:sldId id="273" r:id="rId5"/>
    <p:sldId id="275" r:id="rId6"/>
    <p:sldId id="269" r:id="rId7"/>
    <p:sldId id="268" r:id="rId8"/>
    <p:sldId id="276" r:id="rId9"/>
    <p:sldId id="277" r:id="rId10"/>
    <p:sldId id="260" r:id="rId11"/>
    <p:sldId id="261" r:id="rId12"/>
    <p:sldId id="270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7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Project Finances</a:t>
            </a:r>
          </a:p>
        </c:rich>
      </c:tx>
      <c:layout>
        <c:manualLayout>
          <c:xMode val="edge"/>
          <c:yMode val="edge"/>
          <c:x val="0.3445155839895013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Cost (Crore)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1-5F6D-2845-9D2E-61000BEC8D1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hade val="85000"/>
                      <a:satMod val="130000"/>
                    </a:schemeClr>
                  </a:gs>
                  <a:gs pos="34000">
                    <a:schemeClr val="accent5">
                      <a:shade val="87000"/>
                      <a:satMod val="125000"/>
                    </a:schemeClr>
                  </a:gs>
                  <a:gs pos="70000">
                    <a:schemeClr val="accent5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5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3-5F6D-2845-9D2E-61000BEC8D1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5-5F6D-2845-9D2E-61000BEC8D16}"/>
              </c:ext>
            </c:extLst>
          </c:dPt>
          <c:dLbls>
            <c:dLbl>
              <c:idx val="0"/>
              <c:layout>
                <c:manualLayout>
                  <c:x val="-0.22562253937007881"/>
                  <c:y val="8.3398129921259848E-2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Phase 1</a:t>
                    </a:r>
                  </a:p>
                  <a:p>
                    <a:fld id="{840AFD84-E39C-4ABE-BB34-99D7A6D4A08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 Crore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F6D-2845-9D2E-61000BEC8D16}"/>
                </c:ext>
              </c:extLst>
            </c:dLbl>
            <c:dLbl>
              <c:idx val="1"/>
              <c:layout>
                <c:manualLayout>
                  <c:x val="-0.23621161417322842"/>
                  <c:y val="-0.30553863188976382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Phase 2</a:t>
                    </a:r>
                  </a:p>
                  <a:p>
                    <a:fld id="{79EF2F58-CDD5-44C3-B267-03431914E88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 Crore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F6D-2845-9D2E-61000BEC8D16}"/>
                </c:ext>
              </c:extLst>
            </c:dLbl>
            <c:dLbl>
              <c:idx val="2"/>
              <c:layout>
                <c:manualLayout>
                  <c:x val="0.24664550524934378"/>
                  <c:y val="5.5367372047244096E-2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Phase</a:t>
                    </a:r>
                    <a:r>
                      <a:rPr lang="en-US" baseline="0" dirty="0">
                        <a:solidFill>
                          <a:schemeClr val="tx1"/>
                        </a:solidFill>
                      </a:rPr>
                      <a:t> 3</a:t>
                    </a:r>
                  </a:p>
                  <a:p>
                    <a:fld id="{E7201EEA-1189-4D59-B72C-BF2E660A7869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 Crore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F6D-2845-9D2E-61000BEC8D16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ound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50</c:v>
                </c:pt>
                <c:pt idx="2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F6D-2845-9D2E-61000BEC8D16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040E12-FF09-4E0C-A152-1309DFA6FBA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A6A51E-D6FE-4E92-9C25-287B9BE87A21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dirty="0"/>
            <a:t> </a:t>
          </a:r>
        </a:p>
      </dgm:t>
    </dgm:pt>
    <dgm:pt modelId="{E08D41FD-9369-43A6-8B75-D1A7CA7D6C21}" type="parTrans" cxnId="{9E1D7FDB-D871-483F-9041-5B026CA99971}">
      <dgm:prSet/>
      <dgm:spPr/>
      <dgm:t>
        <a:bodyPr/>
        <a:lstStyle/>
        <a:p>
          <a:endParaRPr lang="en-US"/>
        </a:p>
      </dgm:t>
    </dgm:pt>
    <dgm:pt modelId="{4676213C-1A23-4510-BDE7-6A50836063B7}" type="sibTrans" cxnId="{9E1D7FDB-D871-483F-9041-5B026CA99971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258BF42B-256B-41A5-89A2-6F7A04A31F36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 dirty="0"/>
            <a:t> </a:t>
          </a:r>
        </a:p>
      </dgm:t>
    </dgm:pt>
    <dgm:pt modelId="{23D13574-8F9E-4F8E-9339-057033560FD9}" type="parTrans" cxnId="{131E90DF-E59B-4E06-B766-95726616DAE6}">
      <dgm:prSet/>
      <dgm:spPr/>
      <dgm:t>
        <a:bodyPr/>
        <a:lstStyle/>
        <a:p>
          <a:endParaRPr lang="en-US"/>
        </a:p>
      </dgm:t>
    </dgm:pt>
    <dgm:pt modelId="{3BD835A6-2B37-450F-AFC5-735096A3C626}" type="sibTrans" cxnId="{131E90DF-E59B-4E06-B766-95726616DAE6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278778E4-F250-4E44-A614-E7E924B348EC}" type="pres">
      <dgm:prSet presAssocID="{8A040E12-FF09-4E0C-A152-1309DFA6FBA9}" presName="cycle" presStyleCnt="0">
        <dgm:presLayoutVars>
          <dgm:dir/>
          <dgm:resizeHandles val="exact"/>
        </dgm:presLayoutVars>
      </dgm:prSet>
      <dgm:spPr/>
    </dgm:pt>
    <dgm:pt modelId="{83C6B35F-B6E4-4FF4-8401-55555105C312}" type="pres">
      <dgm:prSet presAssocID="{31A6A51E-D6FE-4E92-9C25-287B9BE87A21}" presName="node" presStyleLbl="node1" presStyleIdx="0" presStyleCnt="2" custScaleX="31075" custScaleY="47808" custRadScaleRad="95076" custRadScaleInc="-293098">
        <dgm:presLayoutVars>
          <dgm:bulletEnabled val="1"/>
        </dgm:presLayoutVars>
      </dgm:prSet>
      <dgm:spPr>
        <a:prstGeom prst="ellipse">
          <a:avLst/>
        </a:prstGeom>
      </dgm:spPr>
    </dgm:pt>
    <dgm:pt modelId="{70881554-228D-4611-9206-E8370AE8921A}" type="pres">
      <dgm:prSet presAssocID="{31A6A51E-D6FE-4E92-9C25-287B9BE87A21}" presName="spNode" presStyleCnt="0"/>
      <dgm:spPr/>
    </dgm:pt>
    <dgm:pt modelId="{8FCCEFE9-780C-4909-A85E-E25B2535AA3B}" type="pres">
      <dgm:prSet presAssocID="{4676213C-1A23-4510-BDE7-6A50836063B7}" presName="sibTrans" presStyleLbl="sibTrans1D1" presStyleIdx="0" presStyleCnt="2"/>
      <dgm:spPr/>
    </dgm:pt>
    <dgm:pt modelId="{8FB0430E-5F68-4525-90CA-CF2BD54E8003}" type="pres">
      <dgm:prSet presAssocID="{258BF42B-256B-41A5-89A2-6F7A04A31F36}" presName="node" presStyleLbl="node1" presStyleIdx="1" presStyleCnt="2" custScaleX="31075" custScaleY="47808" custRadScaleRad="104549" custRadScaleInc="-299962">
        <dgm:presLayoutVars>
          <dgm:bulletEnabled val="1"/>
        </dgm:presLayoutVars>
      </dgm:prSet>
      <dgm:spPr>
        <a:prstGeom prst="ellipse">
          <a:avLst/>
        </a:prstGeom>
      </dgm:spPr>
    </dgm:pt>
    <dgm:pt modelId="{CC90B1D2-C470-4C76-98EF-E54141E0F0F2}" type="pres">
      <dgm:prSet presAssocID="{258BF42B-256B-41A5-89A2-6F7A04A31F36}" presName="spNode" presStyleCnt="0"/>
      <dgm:spPr/>
    </dgm:pt>
    <dgm:pt modelId="{C52D3A82-0DAE-42D0-9E41-949D3C04FF9F}" type="pres">
      <dgm:prSet presAssocID="{3BD835A6-2B37-450F-AFC5-735096A3C626}" presName="sibTrans" presStyleLbl="sibTrans1D1" presStyleIdx="1" presStyleCnt="2"/>
      <dgm:spPr/>
    </dgm:pt>
  </dgm:ptLst>
  <dgm:cxnLst>
    <dgm:cxn modelId="{686D642B-F4EB-4AD8-9E20-EFAD93BD9157}" type="presOf" srcId="{258BF42B-256B-41A5-89A2-6F7A04A31F36}" destId="{8FB0430E-5F68-4525-90CA-CF2BD54E8003}" srcOrd="0" destOrd="0" presId="urn:microsoft.com/office/officeart/2005/8/layout/cycle6"/>
    <dgm:cxn modelId="{9AE3A42E-EBDC-4600-9D10-63FF3B07A35D}" type="presOf" srcId="{31A6A51E-D6FE-4E92-9C25-287B9BE87A21}" destId="{83C6B35F-B6E4-4FF4-8401-55555105C312}" srcOrd="0" destOrd="0" presId="urn:microsoft.com/office/officeart/2005/8/layout/cycle6"/>
    <dgm:cxn modelId="{39FA2C40-D1F6-45F7-BB97-22C356D52308}" type="presOf" srcId="{3BD835A6-2B37-450F-AFC5-735096A3C626}" destId="{C52D3A82-0DAE-42D0-9E41-949D3C04FF9F}" srcOrd="0" destOrd="0" presId="urn:microsoft.com/office/officeart/2005/8/layout/cycle6"/>
    <dgm:cxn modelId="{01D2EB77-4998-47A2-9490-98884A6C624B}" type="presOf" srcId="{8A040E12-FF09-4E0C-A152-1309DFA6FBA9}" destId="{278778E4-F250-4E44-A614-E7E924B348EC}" srcOrd="0" destOrd="0" presId="urn:microsoft.com/office/officeart/2005/8/layout/cycle6"/>
    <dgm:cxn modelId="{9E1D7FDB-D871-483F-9041-5B026CA99971}" srcId="{8A040E12-FF09-4E0C-A152-1309DFA6FBA9}" destId="{31A6A51E-D6FE-4E92-9C25-287B9BE87A21}" srcOrd="0" destOrd="0" parTransId="{E08D41FD-9369-43A6-8B75-D1A7CA7D6C21}" sibTransId="{4676213C-1A23-4510-BDE7-6A50836063B7}"/>
    <dgm:cxn modelId="{131E90DF-E59B-4E06-B766-95726616DAE6}" srcId="{8A040E12-FF09-4E0C-A152-1309DFA6FBA9}" destId="{258BF42B-256B-41A5-89A2-6F7A04A31F36}" srcOrd="1" destOrd="0" parTransId="{23D13574-8F9E-4F8E-9339-057033560FD9}" sibTransId="{3BD835A6-2B37-450F-AFC5-735096A3C626}"/>
    <dgm:cxn modelId="{B94E1EF0-6658-4DB2-912B-2289D132B953}" type="presOf" srcId="{4676213C-1A23-4510-BDE7-6A50836063B7}" destId="{8FCCEFE9-780C-4909-A85E-E25B2535AA3B}" srcOrd="0" destOrd="0" presId="urn:microsoft.com/office/officeart/2005/8/layout/cycle6"/>
    <dgm:cxn modelId="{69DFC9B7-5E8D-42A0-8677-60CFCAF6CA25}" type="presParOf" srcId="{278778E4-F250-4E44-A614-E7E924B348EC}" destId="{83C6B35F-B6E4-4FF4-8401-55555105C312}" srcOrd="0" destOrd="0" presId="urn:microsoft.com/office/officeart/2005/8/layout/cycle6"/>
    <dgm:cxn modelId="{A30E4A02-95E1-4D58-A49A-748357BBF601}" type="presParOf" srcId="{278778E4-F250-4E44-A614-E7E924B348EC}" destId="{70881554-228D-4611-9206-E8370AE8921A}" srcOrd="1" destOrd="0" presId="urn:microsoft.com/office/officeart/2005/8/layout/cycle6"/>
    <dgm:cxn modelId="{0EE4DBE1-44F0-4EC8-A44D-7074B641C4D3}" type="presParOf" srcId="{278778E4-F250-4E44-A614-E7E924B348EC}" destId="{8FCCEFE9-780C-4909-A85E-E25B2535AA3B}" srcOrd="2" destOrd="0" presId="urn:microsoft.com/office/officeart/2005/8/layout/cycle6"/>
    <dgm:cxn modelId="{03C6472E-EA91-488E-BA25-273F04B03D64}" type="presParOf" srcId="{278778E4-F250-4E44-A614-E7E924B348EC}" destId="{8FB0430E-5F68-4525-90CA-CF2BD54E8003}" srcOrd="3" destOrd="0" presId="urn:microsoft.com/office/officeart/2005/8/layout/cycle6"/>
    <dgm:cxn modelId="{B0ACD02C-A1C2-4E79-B8A5-9A0DFDDBB5AA}" type="presParOf" srcId="{278778E4-F250-4E44-A614-E7E924B348EC}" destId="{CC90B1D2-C470-4C76-98EF-E54141E0F0F2}" srcOrd="4" destOrd="0" presId="urn:microsoft.com/office/officeart/2005/8/layout/cycle6"/>
    <dgm:cxn modelId="{E6FDCF38-1CA9-45D6-83A1-2117D4E2A9E1}" type="presParOf" srcId="{278778E4-F250-4E44-A614-E7E924B348EC}" destId="{C52D3A82-0DAE-42D0-9E41-949D3C04FF9F}" srcOrd="5" destOrd="0" presId="urn:microsoft.com/office/officeart/2005/8/layout/cycle6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6B35F-B6E4-4FF4-8401-55555105C312}">
      <dsp:nvSpPr>
        <dsp:cNvPr id="0" name=""/>
        <dsp:cNvSpPr/>
      </dsp:nvSpPr>
      <dsp:spPr>
        <a:xfrm>
          <a:off x="4113855" y="1691754"/>
          <a:ext cx="899992" cy="89999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 </a:t>
          </a:r>
        </a:p>
      </dsp:txBody>
      <dsp:txXfrm>
        <a:off x="4245656" y="1823556"/>
        <a:ext cx="636390" cy="636394"/>
      </dsp:txXfrm>
    </dsp:sp>
    <dsp:sp modelId="{8FCCEFE9-780C-4909-A85E-E25B2535AA3B}">
      <dsp:nvSpPr>
        <dsp:cNvPr id="0" name=""/>
        <dsp:cNvSpPr/>
      </dsp:nvSpPr>
      <dsp:spPr>
        <a:xfrm>
          <a:off x="1370007" y="420592"/>
          <a:ext cx="3197062" cy="3197062"/>
        </a:xfrm>
        <a:custGeom>
          <a:avLst/>
          <a:gdLst/>
          <a:ahLst/>
          <a:cxnLst/>
          <a:rect l="0" t="0" r="0" b="0"/>
          <a:pathLst>
            <a:path>
              <a:moveTo>
                <a:pt x="3079876" y="2199295"/>
              </a:moveTo>
              <a:arcTo wR="1598531" hR="1598531" stAng="1324510" swAng="8402029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0430E-5F68-4525-90CA-CF2BD54E8003}">
      <dsp:nvSpPr>
        <dsp:cNvPr id="0" name=""/>
        <dsp:cNvSpPr/>
      </dsp:nvSpPr>
      <dsp:spPr>
        <a:xfrm>
          <a:off x="926755" y="1581335"/>
          <a:ext cx="899992" cy="899998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 </a:t>
          </a:r>
        </a:p>
      </dsp:txBody>
      <dsp:txXfrm>
        <a:off x="1058556" y="1713137"/>
        <a:ext cx="636390" cy="636394"/>
      </dsp:txXfrm>
    </dsp:sp>
    <dsp:sp modelId="{C52D3A82-0DAE-42D0-9E41-949D3C04FF9F}">
      <dsp:nvSpPr>
        <dsp:cNvPr id="0" name=""/>
        <dsp:cNvSpPr/>
      </dsp:nvSpPr>
      <dsp:spPr>
        <a:xfrm>
          <a:off x="1370947" y="443128"/>
          <a:ext cx="3197062" cy="3197062"/>
        </a:xfrm>
        <a:custGeom>
          <a:avLst/>
          <a:gdLst/>
          <a:ahLst/>
          <a:cxnLst/>
          <a:rect l="0" t="0" r="0" b="0"/>
          <a:pathLst>
            <a:path>
              <a:moveTo>
                <a:pt x="76904" y="1108679"/>
              </a:moveTo>
              <a:arcTo wR="1598531" hR="1598531" stAng="11870684" swAng="890417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0.80357</cdr:x>
      <cdr:y>0.1121</cdr:y>
    </cdr:from>
    <cdr:to>
      <cdr:x>0.92976</cdr:x>
      <cdr:y>0.17281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898571" y="455568"/>
          <a:ext cx="769258" cy="24674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600" dirty="0"/>
            <a:t>2022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0.7881</cdr:x>
      <cdr:y>0.87755</cdr:y>
    </cdr:from>
    <cdr:to>
      <cdr:x>0.91429</cdr:x>
      <cdr:y>0.93827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4804228" y="3566370"/>
          <a:ext cx="769258" cy="24674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600" dirty="0"/>
            <a:t>2023</a:t>
          </a:r>
          <a:endParaRPr 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3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1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1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9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2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9/24/21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6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9/24/21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0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9/24/21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8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2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1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ACD06-CB7E-4102-B36F-862E7653A155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5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21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20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305973" y="290241"/>
            <a:ext cx="872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Black" panose="020B0A04020102020204" pitchFamily="34" charset="0"/>
              </a:rPr>
              <a:t>National LED Screens network on 550+ </a:t>
            </a:r>
            <a:r>
              <a:rPr lang="en-US" sz="2400" b="1">
                <a:latin typeface="Arial Black" panose="020B0A04020102020204" pitchFamily="34" charset="0"/>
              </a:rPr>
              <a:t>Toll Plazas</a:t>
            </a:r>
            <a:endParaRPr lang="en-US" sz="2400" b="1" dirty="0">
              <a:latin typeface="Arial Black" panose="020B0A040201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94971" y="989839"/>
            <a:ext cx="6618515" cy="524454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>
            <a:off x="2772229" y="2859314"/>
            <a:ext cx="449942" cy="550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222171" y="2061029"/>
            <a:ext cx="493486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68091" y="3429765"/>
            <a:ext cx="352480" cy="460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16433" y="3909618"/>
            <a:ext cx="744367" cy="1518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120573" y="2603337"/>
            <a:ext cx="638627" cy="1327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120571" y="3429765"/>
            <a:ext cx="740229" cy="460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3120572" y="3909619"/>
            <a:ext cx="824888" cy="550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949598" y="4040981"/>
            <a:ext cx="1053408" cy="363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60800" y="3266920"/>
            <a:ext cx="754687" cy="162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4619625" y="3245644"/>
            <a:ext cx="1071563" cy="102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691188" y="3009900"/>
            <a:ext cx="1595437" cy="338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830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305973" y="290241"/>
            <a:ext cx="8725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Arial Black" panose="020B0A04020102020204" pitchFamily="34" charset="0"/>
              </a:rPr>
              <a:t>Project Plan &amp; Duration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5570" y="6255657"/>
            <a:ext cx="8905740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32" y="955490"/>
            <a:ext cx="8888407" cy="531627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0081" y="5130134"/>
            <a:ext cx="667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4114" y="5391386"/>
            <a:ext cx="3860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Approval and Commencement</a:t>
            </a:r>
          </a:p>
          <a:p>
            <a:r>
              <a:rPr lang="en-US" dirty="0"/>
              <a:t>Q1 2022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68" y="1015337"/>
            <a:ext cx="667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4114" y="1131449"/>
            <a:ext cx="3952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3: 12 months</a:t>
            </a:r>
          </a:p>
          <a:p>
            <a:r>
              <a:rPr lang="en-US" dirty="0"/>
              <a:t>POD installation on final 200 locations</a:t>
            </a:r>
          </a:p>
          <a:p>
            <a:r>
              <a:rPr lang="en-US" dirty="0"/>
              <a:t>Beta Testing &amp; Handover – Q2 2025</a:t>
            </a:r>
          </a:p>
          <a:p>
            <a:r>
              <a:rPr lang="en-US" dirty="0"/>
              <a:t>AMC commencement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026" y="2532079"/>
            <a:ext cx="667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6053" y="2662708"/>
            <a:ext cx="3918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2: 12 months</a:t>
            </a:r>
          </a:p>
          <a:p>
            <a:r>
              <a:rPr lang="en-US" dirty="0"/>
              <a:t>POD installation at 150 locations</a:t>
            </a:r>
          </a:p>
          <a:p>
            <a:r>
              <a:rPr lang="en-US" dirty="0"/>
              <a:t>Beta Testing – Q1 2024</a:t>
            </a: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2826" y="3918189"/>
            <a:ext cx="667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6863" y="4164933"/>
            <a:ext cx="3272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1: 12 months</a:t>
            </a:r>
          </a:p>
          <a:p>
            <a:r>
              <a:rPr lang="en-US" dirty="0"/>
              <a:t>POD installation at 150 locations</a:t>
            </a:r>
          </a:p>
          <a:p>
            <a:r>
              <a:rPr lang="en-US" dirty="0"/>
              <a:t>Beta Testing – Q1 2023</a:t>
            </a:r>
          </a:p>
        </p:txBody>
      </p:sp>
    </p:spTree>
    <p:extLst>
      <p:ext uri="{BB962C8B-B14F-4D97-AF65-F5344CB8AC3E}">
        <p14:creationId xmlns:p14="http://schemas.microsoft.com/office/powerpoint/2010/main" val="415714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98474"/>
            <a:ext cx="9031311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305973" y="290241"/>
            <a:ext cx="8725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Arial Black" panose="020B0A04020102020204" pitchFamily="34" charset="0"/>
              </a:rPr>
              <a:t>Project Phase Financials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1432" y="6376408"/>
            <a:ext cx="8905740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1471267956"/>
              </p:ext>
            </p:extLst>
          </p:nvPr>
        </p:nvGraphicFramePr>
        <p:xfrm>
          <a:off x="1467655" y="1193389"/>
          <a:ext cx="6096000" cy="4255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/>
          <p:cNvSpPr/>
          <p:nvPr/>
        </p:nvSpPr>
        <p:spPr>
          <a:xfrm>
            <a:off x="6357256" y="1727204"/>
            <a:ext cx="188686" cy="24674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62913" y="4982823"/>
            <a:ext cx="188686" cy="2467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70093" y="3326959"/>
            <a:ext cx="188686" cy="2467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"/>
          <p:cNvSpPr txBox="1"/>
          <p:nvPr/>
        </p:nvSpPr>
        <p:spPr>
          <a:xfrm>
            <a:off x="1044698" y="3271363"/>
            <a:ext cx="769258" cy="24674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2024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970093" y="5367258"/>
            <a:ext cx="748472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Return Of Investment 2024-25</a:t>
            </a:r>
          </a:p>
          <a:p>
            <a:pPr algn="ctr"/>
            <a:endParaRPr lang="en-US" dirty="0"/>
          </a:p>
          <a:p>
            <a:pPr algn="ctr"/>
            <a:r>
              <a:rPr lang="en-US" sz="1400" dirty="0"/>
              <a:t>AMC for the entire project will be 25% of the total project cost &amp; will remain with founding company post lease completion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364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5973" y="290241"/>
            <a:ext cx="8725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Arial Black" panose="020B0A04020102020204" pitchFamily="34" charset="0"/>
              </a:rPr>
              <a:t>NHAI Support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8224" y="1429719"/>
            <a:ext cx="8054788" cy="317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038" lvl="3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defRPr/>
            </a:pPr>
            <a:r>
              <a:rPr lang="en-US" dirty="0"/>
              <a:t>To accelerate implementation of this program, a support model is also requested NHAI, as: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  <a:defRPr/>
            </a:pPr>
            <a:r>
              <a:rPr lang="en-US" dirty="0"/>
              <a:t>POD installation space at all national Toll Plazas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  <a:defRPr/>
            </a:pPr>
            <a:r>
              <a:rPr lang="en-US" dirty="0"/>
              <a:t>POD installation space next to Toll Ahead sign boards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  <a:defRPr/>
            </a:pPr>
            <a:r>
              <a:rPr lang="en-US" dirty="0"/>
              <a:t>Space on over-bridges, for possible future extension of PODs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  <a:defRPr/>
            </a:pPr>
            <a:r>
              <a:rPr lang="en-US" dirty="0"/>
              <a:t>20KVA electricity supply line (to be paid for &amp; maintained by project team)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  <a:defRPr/>
            </a:pPr>
            <a:r>
              <a:rPr lang="en-US" dirty="0"/>
              <a:t>POD &amp; electricity line access to AMC contract vendor for maintenance purposes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  <a:defRPr/>
            </a:pPr>
            <a:r>
              <a:rPr lang="en-US" dirty="0"/>
              <a:t>Lease term of 9 years</a:t>
            </a:r>
          </a:p>
        </p:txBody>
      </p:sp>
    </p:spTree>
    <p:extLst>
      <p:ext uri="{BB962C8B-B14F-4D97-AF65-F5344CB8AC3E}">
        <p14:creationId xmlns:p14="http://schemas.microsoft.com/office/powerpoint/2010/main" val="2642229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5973" y="290241"/>
            <a:ext cx="8725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Arial Black" panose="020B0A04020102020204" pitchFamily="34" charset="0"/>
              </a:rPr>
              <a:t>Q &amp; 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00" y="1274011"/>
            <a:ext cx="8235313" cy="464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3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5973" y="290241"/>
            <a:ext cx="8725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Arial Black" panose="020B0A04020102020204" pitchFamily="34" charset="0"/>
              </a:rPr>
              <a:t>Executive Summary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73" y="1057089"/>
            <a:ext cx="8569086" cy="336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lvl="3" indent="-222250" defTabSz="969963" eaLnBrk="0" hangingPunct="0">
              <a:spcBef>
                <a:spcPct val="20000"/>
              </a:spcBef>
              <a:buSzPct val="125000"/>
              <a:buBlip>
                <a:blip r:embed="rId2"/>
              </a:buBlip>
              <a:defRPr/>
            </a:pPr>
            <a:r>
              <a:rPr lang="en-US" dirty="0"/>
              <a:t>The objective of this presentation is to propose building a national infrastructure of mass communication, provisioned via network of LED-wall based point of displays (POD), installed across pan-India roadway toll station.</a:t>
            </a:r>
          </a:p>
          <a:p>
            <a:pPr marL="268288" lvl="3" indent="-222250" defTabSz="969963" eaLnBrk="0" hangingPunct="0">
              <a:spcBef>
                <a:spcPct val="20000"/>
              </a:spcBef>
              <a:buSzPct val="125000"/>
              <a:buBlip>
                <a:blip r:embed="rId2"/>
              </a:buBlip>
              <a:defRPr/>
            </a:pPr>
            <a:r>
              <a:rPr lang="en-US" dirty="0"/>
              <a:t>Through the course of this presentation, we aspire to demonstrate how the best in class &amp; multi-purpose visual media displays would provide a variety of flexible benefits to NHAI and our project detail for successful execution.</a:t>
            </a:r>
          </a:p>
          <a:p>
            <a:pPr marL="268288" lvl="3" indent="-222250" defTabSz="969963" eaLnBrk="0" hangingPunct="0">
              <a:spcBef>
                <a:spcPct val="20000"/>
              </a:spcBef>
              <a:buSzPct val="125000"/>
              <a:buBlip>
                <a:blip r:embed="rId2"/>
              </a:buBlip>
              <a:defRPr/>
            </a:pPr>
            <a:r>
              <a:rPr lang="en-US" dirty="0"/>
              <a:t>We are experienced in pan-India communication programs with proficiency in brand planning, creative development, media &amp; even planning and digital integration.</a:t>
            </a:r>
          </a:p>
          <a:p>
            <a:endParaRPr lang="en-US" dirty="0"/>
          </a:p>
          <a:p>
            <a:pPr marL="46038" lvl="3" defTabSz="969963" eaLnBrk="0" hangingPunct="0">
              <a:spcBef>
                <a:spcPct val="20000"/>
              </a:spcBef>
              <a:buSzPct val="125000"/>
              <a:defRPr/>
            </a:pPr>
            <a:endParaRPr lang="en-US" dirty="0"/>
          </a:p>
          <a:p>
            <a:pPr marL="268288" lvl="3" indent="-222250" defTabSz="969963" eaLnBrk="0" hangingPunct="0">
              <a:spcBef>
                <a:spcPct val="20000"/>
              </a:spcBef>
              <a:buSzPct val="125000"/>
              <a:buBlip>
                <a:blip r:embed="rId2"/>
              </a:buBlip>
              <a:defRPr/>
            </a:pPr>
            <a:r>
              <a:rPr lang="en-US" dirty="0"/>
              <a:t>Through the course of this presentation, we aspire to demonstrate how the best in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26" y="3722006"/>
            <a:ext cx="87534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3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305973" y="290241"/>
            <a:ext cx="8725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Arial Black" panose="020B0A04020102020204" pitchFamily="34" charset="0"/>
              </a:rPr>
              <a:t>Body of Work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25221" y="1092755"/>
            <a:ext cx="6081486" cy="23928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  <a:defRPr/>
            </a:pPr>
            <a:r>
              <a:rPr lang="en-US" sz="1600" dirty="0">
                <a:solidFill>
                  <a:schemeClr val="tx1"/>
                </a:solidFill>
              </a:rPr>
              <a:t>Installation of 18x12ft LED Point of Displays (POD) at Toll stations on national roads, including expressways, national &amp; state highways and intra-city roadways.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  <a:defRPr/>
            </a:pPr>
            <a:r>
              <a:rPr lang="en-US" sz="1600" dirty="0">
                <a:solidFill>
                  <a:schemeClr val="tx1"/>
                </a:solidFill>
              </a:rPr>
              <a:t>All existing 550+ Toll stations to be equipped with the PODs, with additional flexibility to promptly install screens on new/under-development toll stations.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  <a:defRPr/>
            </a:pPr>
            <a:r>
              <a:rPr lang="en-US" sz="1600" dirty="0">
                <a:solidFill>
                  <a:schemeClr val="tx1"/>
                </a:solidFill>
              </a:rPr>
              <a:t>This concept is seamlessly extensible to urban corporate &amp; commercial promotion infrastructure setup &amp; management too.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576285" y="3918477"/>
            <a:ext cx="6364514" cy="20537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sz="1600" dirty="0">
                <a:solidFill>
                  <a:schemeClr val="tx1"/>
                </a:solidFill>
              </a:rPr>
              <a:t>POD will be designed to play video streams, motion pictures, still images &amp; scrolling text and will be installed on top of  18-20 feet high platform, for clear visibility </a:t>
            </a:r>
            <a:r>
              <a:rPr lang="en-US" sz="1600" dirty="0" err="1">
                <a:solidFill>
                  <a:schemeClr val="tx1"/>
                </a:solidFill>
              </a:rPr>
              <a:t>upto</a:t>
            </a:r>
            <a:r>
              <a:rPr lang="en-US" sz="1600" dirty="0">
                <a:solidFill>
                  <a:schemeClr val="tx1"/>
                </a:solidFill>
              </a:rPr>
              <a:t> 150 meters.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sz="1600" dirty="0">
                <a:solidFill>
                  <a:schemeClr val="tx1"/>
                </a:solidFill>
              </a:rPr>
              <a:t>All PODs will be centrally managed from a control room, with recovery systems for business continuity during any unplanned outages.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0" y="1429719"/>
            <a:ext cx="1911367" cy="14841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78" y="4238773"/>
            <a:ext cx="2096728" cy="138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305973" y="290241"/>
            <a:ext cx="8725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Arial Black" panose="020B0A04020102020204" pitchFamily="34" charset="0"/>
              </a:rPr>
              <a:t>Details of Hardware</a:t>
            </a:r>
            <a:endParaRPr lang="en-US" sz="27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4872" y="1206251"/>
            <a:ext cx="8490516" cy="2710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  <a:defRPr/>
            </a:pPr>
            <a:r>
              <a:rPr lang="en-US" sz="1700" dirty="0"/>
              <a:t>Bigger column diameter - 200 mm,  Smaller column diameter - 150 mm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sz="1700" dirty="0"/>
              <a:t>Both columns will be connected by flanges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sz="1700" dirty="0"/>
              <a:t>Final column will be mounted on concrete base by anchor bolts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sz="1700" dirty="0"/>
              <a:t>Column will be supported by two C-channel from opposite sides to cater for wind load</a:t>
            </a:r>
          </a:p>
          <a:p>
            <a:pPr marL="268288" lvl="3" indent="-222250" algn="just" defTabSz="969963" eaLnBrk="0" hangingPunct="0">
              <a:spcBef>
                <a:spcPts val="300"/>
              </a:spcBef>
              <a:spcAft>
                <a:spcPts val="300"/>
              </a:spcAft>
              <a:buSzPct val="125000"/>
              <a:buBlip>
                <a:blip r:embed="rId2"/>
              </a:buBlip>
            </a:pPr>
            <a:r>
              <a:rPr lang="en-US" sz="1700" dirty="0"/>
              <a:t>C- channel frame will be mounted on top of column to support digital board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sz="1700" dirty="0"/>
              <a:t>3 column supports are required for 12ft x 18ft advertising board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sz="1700" dirty="0"/>
              <a:t>Oil &amp; Radium painted surface finish (All seasons + night vision + lifespan 10 years)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66147" y="4172874"/>
          <a:ext cx="7119110" cy="1841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9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9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290">
                <a:tc>
                  <a:txBody>
                    <a:bodyPr/>
                    <a:lstStyle/>
                    <a:p>
                      <a:r>
                        <a:rPr lang="en-US" sz="1600" dirty="0"/>
                        <a:t>Artefact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r>
                        <a:rPr lang="en-US" sz="1600"/>
                        <a:t>Fabrication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r>
                        <a:rPr lang="en-US" sz="1600"/>
                        <a:t>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r>
                        <a:rPr lang="en-US" sz="1600" dirty="0"/>
                        <a:t>Foundation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4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r>
                        <a:rPr lang="fr-FR" sz="1600"/>
                        <a:t>Phase 1 implementation (150 locations)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 100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31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305973" y="290241"/>
            <a:ext cx="872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Installation of Hardware and Software</a:t>
            </a:r>
            <a:endParaRPr 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8821" y="1063952"/>
            <a:ext cx="8490516" cy="484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dirty="0"/>
              <a:t>LED Grid display will be integrated with a controller which will be attached to a processor which will run the software for the content of desired choice.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dirty="0"/>
              <a:t>Processor will have a internet connectivity which will upload the content to the desired location, content will be software driven.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dirty="0"/>
              <a:t>Software will have the ability to change the content from the control room. It will have flexibility to dynamically display the content automatically, during required timings.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dirty="0"/>
              <a:t>Content will be designed in such a way that the commuter will be able to view it from a distance of about 150 meters.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dirty="0"/>
              <a:t>Power backup can be provided by diesel generator &amp; surpassed with UPS of correct wattage.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dirty="0"/>
              <a:t>Bespoke software to run on all stand alone systems powered through a powerful quad core processor to play media.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dirty="0"/>
              <a:t>Software WILL be remotely operated on for individual machines or mobile applications and will be broadcasted to all PODs across India through internet connectivity.</a:t>
            </a:r>
          </a:p>
        </p:txBody>
      </p:sp>
    </p:spTree>
    <p:extLst>
      <p:ext uri="{BB962C8B-B14F-4D97-AF65-F5344CB8AC3E}">
        <p14:creationId xmlns:p14="http://schemas.microsoft.com/office/powerpoint/2010/main" val="182335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305973" y="290241"/>
            <a:ext cx="8725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Arial Black" panose="020B0A04020102020204" pitchFamily="34" charset="0"/>
              </a:rPr>
              <a:t>End to End Infrastructure</a:t>
            </a:r>
            <a:endParaRPr lang="en-US" sz="27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445" y="1038813"/>
            <a:ext cx="1519517" cy="15086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065" y="2890015"/>
            <a:ext cx="792279" cy="771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404" y="2824094"/>
            <a:ext cx="1263415" cy="8458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2015" y="2862454"/>
            <a:ext cx="1906425" cy="8265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655" y="2397971"/>
            <a:ext cx="319444" cy="53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516" y="3387770"/>
            <a:ext cx="761722" cy="10697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759" y="4709340"/>
            <a:ext cx="1314835" cy="903949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2151529" y="1756686"/>
            <a:ext cx="0" cy="3404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528538" y="5161314"/>
            <a:ext cx="6229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528538" y="2665371"/>
            <a:ext cx="6229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528538" y="3919843"/>
            <a:ext cx="6229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809" y="1196889"/>
            <a:ext cx="1434224" cy="1078898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 flipH="1">
            <a:off x="1528538" y="1756686"/>
            <a:ext cx="6229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151529" y="3302620"/>
            <a:ext cx="643163" cy="3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4356469" y="3278118"/>
            <a:ext cx="1095797" cy="5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691088" y="3252212"/>
            <a:ext cx="6229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" idx="2"/>
            <a:endCxn id="3" idx="0"/>
          </p:cNvCxnSpPr>
          <p:nvPr/>
        </p:nvCxnSpPr>
        <p:spPr>
          <a:xfrm>
            <a:off x="7631204" y="2547424"/>
            <a:ext cx="1" cy="342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43978" y="4585850"/>
            <a:ext cx="2133600" cy="1533525"/>
          </a:xfrm>
          <a:prstGeom prst="rect">
            <a:avLst/>
          </a:prstGeom>
        </p:spPr>
      </p:pic>
      <p:cxnSp>
        <p:nvCxnSpPr>
          <p:cNvPr id="45" name="Straight Connector 44"/>
          <p:cNvCxnSpPr/>
          <p:nvPr/>
        </p:nvCxnSpPr>
        <p:spPr>
          <a:xfrm>
            <a:off x="5880100" y="5567714"/>
            <a:ext cx="25108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350492" y="1756686"/>
            <a:ext cx="40342" cy="3811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372638" y="1325430"/>
            <a:ext cx="629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018679" y="5760424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Power Distribution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235065" y="3733718"/>
            <a:ext cx="958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Sending</a:t>
            </a:r>
          </a:p>
          <a:p>
            <a:r>
              <a:rPr lang="en-US" sz="1400" dirty="0"/>
              <a:t>Card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622722" y="3733718"/>
            <a:ext cx="90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Receiving</a:t>
            </a:r>
          </a:p>
          <a:p>
            <a:r>
              <a:rPr lang="en-US" sz="1400" dirty="0"/>
              <a:t>Card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794692" y="3751329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Video Processor &amp;</a:t>
            </a:r>
          </a:p>
          <a:p>
            <a:r>
              <a:rPr lang="en-US" sz="1400" dirty="0"/>
              <a:t>Application Software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4044" y="5776899"/>
            <a:ext cx="1383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Control System</a:t>
            </a:r>
          </a:p>
        </p:txBody>
      </p:sp>
    </p:spTree>
    <p:extLst>
      <p:ext uri="{BB962C8B-B14F-4D97-AF65-F5344CB8AC3E}">
        <p14:creationId xmlns:p14="http://schemas.microsoft.com/office/powerpoint/2010/main" val="184152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5973" y="290241"/>
            <a:ext cx="8725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Arial Black" panose="020B0A04020102020204" pitchFamily="34" charset="0"/>
              </a:rPr>
              <a:t>Value Proposition</a:t>
            </a: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977274869"/>
              </p:ext>
            </p:extLst>
          </p:nvPr>
        </p:nvGraphicFramePr>
        <p:xfrm>
          <a:off x="1270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5400" y="1685513"/>
            <a:ext cx="1116000" cy="87723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3200" y="1633175"/>
            <a:ext cx="945800" cy="936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6535" y="4446457"/>
            <a:ext cx="940861" cy="864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95594" y="4326221"/>
            <a:ext cx="903126" cy="100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4995" y="1037172"/>
            <a:ext cx="2628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Mass communication</a:t>
            </a:r>
          </a:p>
          <a:p>
            <a:r>
              <a:rPr lang="en-US" sz="1200" dirty="0"/>
              <a:t>Instrument, with daily reach to over 10 crore travelers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83298" y="3967415"/>
            <a:ext cx="26036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10% time allotment to NHAI </a:t>
            </a:r>
            <a:r>
              <a:rPr lang="en-US" b="1" dirty="0"/>
              <a:t> </a:t>
            </a:r>
            <a:r>
              <a:rPr lang="en-US" sz="1200" dirty="0"/>
              <a:t>of the transmission time for dedicated road safety &amp; traffic management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81615" y="5290677"/>
            <a:ext cx="2654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Immediate broadcast </a:t>
            </a:r>
          </a:p>
          <a:p>
            <a:r>
              <a:rPr lang="en-US" sz="1200" dirty="0"/>
              <a:t>of message across media channels like video, image, text etc.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4064" y="3890777"/>
            <a:ext cx="2791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Location specific broadcast</a:t>
            </a:r>
          </a:p>
          <a:p>
            <a:r>
              <a:rPr lang="en-US" sz="1200" dirty="0"/>
              <a:t>allowing most relevant communication to reach local residents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16972" y="2505675"/>
            <a:ext cx="22786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Broadcast in local language, </a:t>
            </a:r>
            <a:r>
              <a:rPr lang="en-US" sz="1200" dirty="0"/>
              <a:t>allowing communication to reach wide range of audience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69275" y="2394085"/>
            <a:ext cx="3328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Emergency communications </a:t>
            </a:r>
          </a:p>
          <a:p>
            <a:r>
              <a:rPr lang="en-US" sz="1200" dirty="0"/>
              <a:t>can be displayed for public awareness in extreme incidents like natural disaster, fire, accidents etc.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43400" y="2640809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1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5973" y="290241"/>
            <a:ext cx="8725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Arial Black" panose="020B0A04020102020204" pitchFamily="34" charset="0"/>
              </a:rPr>
              <a:t>Value added features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6EA08605-0250-3146-9062-BB801892B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221" y="1081620"/>
            <a:ext cx="8990698" cy="5013906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The idea behind the installation of the large screen at at every toll plaza will to be to create a visual awareness for the commuter in different facets of life and allow us many opportunities as: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Sponsored advertisements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Government advertisements &amp; campaigns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Dedicated support to NHAI communications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Safety standards &amp; alerts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Traffic &amp; congestion updates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Public messages &amp; crisis communications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Various aspects of road safety &amp; precautions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Health tips &amp; watch items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Expedited information sharing &amp; disaster communications e.g. floods, road closures etc.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Utilities &amp; service stops with facilities, exit points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Software will be bespoke and smartly designed to centrally manage media content to be broadcasted on pan-India screens &amp; monitored from same central hub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All changes will be centrally managed &amp; communicated remotely via the hub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3611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5423" y="303431"/>
            <a:ext cx="872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Arial Black" panose="020B0A04020102020204" pitchFamily="34" charset="0"/>
              </a:rPr>
              <a:t>LED Tech Specs: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040873-76C7-9A4D-8FDD-BAB9FF049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188086"/>
              </p:ext>
            </p:extLst>
          </p:nvPr>
        </p:nvGraphicFramePr>
        <p:xfrm>
          <a:off x="324871" y="1120681"/>
          <a:ext cx="8500630" cy="48824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34385">
                  <a:extLst>
                    <a:ext uri="{9D8B030D-6E8A-4147-A177-3AD203B41FA5}">
                      <a16:colId xmlns:a16="http://schemas.microsoft.com/office/drawing/2014/main" val="1782040097"/>
                    </a:ext>
                  </a:extLst>
                </a:gridCol>
                <a:gridCol w="2923142">
                  <a:extLst>
                    <a:ext uri="{9D8B030D-6E8A-4147-A177-3AD203B41FA5}">
                      <a16:colId xmlns:a16="http://schemas.microsoft.com/office/drawing/2014/main" val="3759489908"/>
                    </a:ext>
                  </a:extLst>
                </a:gridCol>
                <a:gridCol w="2750345">
                  <a:extLst>
                    <a:ext uri="{9D8B030D-6E8A-4147-A177-3AD203B41FA5}">
                      <a16:colId xmlns:a16="http://schemas.microsoft.com/office/drawing/2014/main" val="1385973187"/>
                    </a:ext>
                  </a:extLst>
                </a:gridCol>
                <a:gridCol w="2092758">
                  <a:extLst>
                    <a:ext uri="{9D8B030D-6E8A-4147-A177-3AD203B41FA5}">
                      <a16:colId xmlns:a16="http://schemas.microsoft.com/office/drawing/2014/main" val="167636582"/>
                    </a:ext>
                  </a:extLst>
                </a:gridCol>
              </a:tblGrid>
              <a:tr h="3241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S. NO.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Artefact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Description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Configuration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147256"/>
                  </a:ext>
                </a:extLst>
              </a:tr>
              <a:tr h="3241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Model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FS 10/12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10-12mm Pixel Pitch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770393"/>
                  </a:ext>
                </a:extLst>
              </a:tr>
              <a:tr h="3241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Physical Density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10-12k dot/m2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0448983"/>
                  </a:ext>
                </a:extLst>
              </a:tr>
              <a:tr h="3241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LED Config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1R1G1B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SMD3535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7842485"/>
                  </a:ext>
                </a:extLst>
              </a:tr>
              <a:tr h="3241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Module Size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320x160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32x16 pixels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3722049"/>
                  </a:ext>
                </a:extLst>
              </a:tr>
              <a:tr h="3241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Drive Mode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1/4 Constant Current Drive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5445132"/>
                  </a:ext>
                </a:extLst>
              </a:tr>
              <a:tr h="3241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Viewing Angle (</a:t>
                      </a:r>
                      <a:r>
                        <a:rPr lang="en-IN" sz="1400" u="none" strike="noStrike" dirty="0" err="1">
                          <a:effectLst/>
                        </a:rPr>
                        <a:t>Deg</a:t>
                      </a:r>
                      <a:r>
                        <a:rPr lang="en-IN" sz="1400" u="none" strike="noStrike" dirty="0">
                          <a:effectLst/>
                        </a:rPr>
                        <a:t>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H140/V140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Brightness 5500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5029501"/>
                  </a:ext>
                </a:extLst>
              </a:tr>
              <a:tr h="3241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Grey Scale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16 bits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Refresh rate 1920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6099937"/>
                  </a:ext>
                </a:extLst>
              </a:tr>
              <a:tr h="3241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Cabinet Resolution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96x96 Pixels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Weight 50 KG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4781187"/>
                  </a:ext>
                </a:extLst>
              </a:tr>
              <a:tr h="3241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Power Consumption (W/m2)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Max: 750 / </a:t>
                      </a:r>
                      <a:r>
                        <a:rPr lang="en-IN" sz="1400" u="none" strike="noStrike" dirty="0" err="1">
                          <a:effectLst/>
                        </a:rPr>
                        <a:t>AvG</a:t>
                      </a:r>
                      <a:r>
                        <a:rPr lang="en-IN" sz="1400" u="none" strike="noStrike" dirty="0">
                          <a:effectLst/>
                        </a:rPr>
                        <a:t> : 250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9832557"/>
                  </a:ext>
                </a:extLst>
              </a:tr>
              <a:tr h="3241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Cabinet Material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Iron / Aluminium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err="1">
                          <a:effectLst/>
                        </a:rPr>
                        <a:t>Color</a:t>
                      </a:r>
                      <a:r>
                        <a:rPr lang="en-IN" sz="1400" u="none" strike="noStrike" dirty="0">
                          <a:effectLst/>
                        </a:rPr>
                        <a:t> &gt;16.7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0676267"/>
                  </a:ext>
                </a:extLst>
              </a:tr>
              <a:tr h="3241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Input Voltage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110-220V AC (+/- 10%)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IP65 Protection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5725107"/>
                  </a:ext>
                </a:extLst>
              </a:tr>
              <a:tr h="3241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Refresh Frequency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60HZ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6290328"/>
                  </a:ext>
                </a:extLst>
              </a:tr>
              <a:tr h="3241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Humidity Support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10-95%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Temp: -30 to +60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6963620"/>
                  </a:ext>
                </a:extLst>
              </a:tr>
              <a:tr h="3444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Certificates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CCC, CE, R0HS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9764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229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</TotalTime>
  <Words>1109</Words>
  <Application>Microsoft Macintosh PowerPoint</Application>
  <PresentationFormat>On-screen Show (4:3)</PresentationFormat>
  <Paragraphs>178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Alok Sambuddha</cp:lastModifiedBy>
  <cp:revision>34</cp:revision>
  <dcterms:created xsi:type="dcterms:W3CDTF">2019-12-23T11:27:02Z</dcterms:created>
  <dcterms:modified xsi:type="dcterms:W3CDTF">2021-09-24T12:41:21Z</dcterms:modified>
</cp:coreProperties>
</file>