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5/5/2022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5/5/2022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5/5/2022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5/5/2022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5/5/2022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5/5/2022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5/5/2022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EF36F-2C3D-C875-C9C3-BBE80F173096}"/>
              </a:ext>
            </a:extLst>
          </p:cNvPr>
          <p:cNvSpPr>
            <a:spLocks noGrp="1"/>
          </p:cNvSpPr>
          <p:nvPr>
            <p:ph type="ctrTitle"/>
          </p:nvPr>
        </p:nvSpPr>
        <p:spPr>
          <a:xfrm>
            <a:off x="2611808" y="3428999"/>
            <a:ext cx="5518066" cy="2268558"/>
          </a:xfrm>
        </p:spPr>
        <p:txBody>
          <a:bodyPr>
            <a:normAutofit/>
          </a:bodyPr>
          <a:lstStyle/>
          <a:p>
            <a:r>
              <a:rPr lang="en-IN" sz="2400" dirty="0">
                <a:solidFill>
                  <a:schemeClr val="accent1">
                    <a:lumMod val="60000"/>
                    <a:lumOff val="40000"/>
                  </a:schemeClr>
                </a:solidFill>
              </a:rPr>
              <a:t>Team Members:</a:t>
            </a:r>
            <a:br>
              <a:rPr lang="en-IN" sz="2400" dirty="0">
                <a:solidFill>
                  <a:schemeClr val="accent1">
                    <a:lumMod val="60000"/>
                    <a:lumOff val="40000"/>
                  </a:schemeClr>
                </a:solidFill>
              </a:rPr>
            </a:br>
            <a:r>
              <a:rPr lang="en-IN" sz="2400" dirty="0" err="1">
                <a:solidFill>
                  <a:schemeClr val="accent1">
                    <a:lumMod val="60000"/>
                    <a:lumOff val="40000"/>
                  </a:schemeClr>
                </a:solidFill>
              </a:rPr>
              <a:t>Akshay</a:t>
            </a:r>
            <a:r>
              <a:rPr lang="en-IN" sz="2400" dirty="0">
                <a:solidFill>
                  <a:schemeClr val="accent1">
                    <a:lumMod val="60000"/>
                    <a:lumOff val="40000"/>
                  </a:schemeClr>
                </a:solidFill>
              </a:rPr>
              <a:t> Kaushal(20D070027)</a:t>
            </a:r>
            <a:br>
              <a:rPr lang="en-IN" sz="2400" dirty="0">
                <a:solidFill>
                  <a:schemeClr val="accent1">
                    <a:lumMod val="60000"/>
                    <a:lumOff val="40000"/>
                  </a:schemeClr>
                </a:solidFill>
              </a:rPr>
            </a:br>
            <a:r>
              <a:rPr lang="en-IN" sz="2400" dirty="0">
                <a:solidFill>
                  <a:schemeClr val="accent1">
                    <a:lumMod val="60000"/>
                    <a:lumOff val="40000"/>
                  </a:schemeClr>
                </a:solidFill>
              </a:rPr>
              <a:t>Alok </a:t>
            </a:r>
            <a:r>
              <a:rPr lang="en-IN" sz="2400" dirty="0" err="1">
                <a:solidFill>
                  <a:schemeClr val="accent1">
                    <a:lumMod val="60000"/>
                    <a:lumOff val="40000"/>
                  </a:schemeClr>
                </a:solidFill>
              </a:rPr>
              <a:t>Panigrahi</a:t>
            </a:r>
            <a:r>
              <a:rPr lang="en-IN" sz="2400" dirty="0">
                <a:solidFill>
                  <a:schemeClr val="accent1">
                    <a:lumMod val="60000"/>
                    <a:lumOff val="40000"/>
                  </a:schemeClr>
                </a:solidFill>
              </a:rPr>
              <a:t>(200100019) </a:t>
            </a:r>
            <a:br>
              <a:rPr lang="en-IN" sz="2400" dirty="0">
                <a:solidFill>
                  <a:schemeClr val="accent1">
                    <a:lumMod val="60000"/>
                    <a:lumOff val="40000"/>
                  </a:schemeClr>
                </a:solidFill>
              </a:rPr>
            </a:br>
            <a:r>
              <a:rPr lang="en-IN" sz="2400" dirty="0">
                <a:solidFill>
                  <a:schemeClr val="accent1">
                    <a:lumMod val="60000"/>
                    <a:lumOff val="40000"/>
                  </a:schemeClr>
                </a:solidFill>
              </a:rPr>
              <a:t>Annie D’souza(20D070028)</a:t>
            </a:r>
            <a:br>
              <a:rPr lang="en-IN" sz="2400" dirty="0">
                <a:solidFill>
                  <a:schemeClr val="accent1">
                    <a:lumMod val="60000"/>
                    <a:lumOff val="40000"/>
                  </a:schemeClr>
                </a:solidFill>
              </a:rPr>
            </a:br>
            <a:r>
              <a:rPr lang="en-IN" sz="2400" dirty="0">
                <a:solidFill>
                  <a:schemeClr val="accent1">
                    <a:lumMod val="60000"/>
                    <a:lumOff val="40000"/>
                  </a:schemeClr>
                </a:solidFill>
              </a:rPr>
              <a:t>Saksham Gupta(20D170037)</a:t>
            </a:r>
            <a:endParaRPr lang="en-IN" sz="1600"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9D07F64E-8A0E-F321-129F-EE4391A61BFD}"/>
              </a:ext>
            </a:extLst>
          </p:cNvPr>
          <p:cNvSpPr>
            <a:spLocks noGrp="1"/>
          </p:cNvSpPr>
          <p:nvPr>
            <p:ph type="subTitle" idx="1"/>
          </p:nvPr>
        </p:nvSpPr>
        <p:spPr>
          <a:xfrm>
            <a:off x="1854926" y="992778"/>
            <a:ext cx="6274948" cy="1698171"/>
          </a:xfrm>
        </p:spPr>
        <p:txBody>
          <a:bodyPr>
            <a:noAutofit/>
          </a:bodyPr>
          <a:lstStyle/>
          <a:p>
            <a:r>
              <a:rPr lang="en-IN" sz="4000" dirty="0"/>
              <a:t>MONOCULAR DEPTH ESTIMATION</a:t>
            </a:r>
          </a:p>
        </p:txBody>
      </p:sp>
    </p:spTree>
    <p:extLst>
      <p:ext uri="{BB962C8B-B14F-4D97-AF65-F5344CB8AC3E}">
        <p14:creationId xmlns:p14="http://schemas.microsoft.com/office/powerpoint/2010/main" val="897261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F763-94B7-7C98-0226-A30B9AC5D928}"/>
              </a:ext>
            </a:extLst>
          </p:cNvPr>
          <p:cNvSpPr>
            <a:spLocks noGrp="1"/>
          </p:cNvSpPr>
          <p:nvPr>
            <p:ph type="title"/>
          </p:nvPr>
        </p:nvSpPr>
        <p:spPr>
          <a:xfrm>
            <a:off x="1793966" y="808056"/>
            <a:ext cx="8776173" cy="1077229"/>
          </a:xfrm>
        </p:spPr>
        <p:txBody>
          <a:bodyPr/>
          <a:lstStyle/>
          <a:p>
            <a:pPr algn="ctr"/>
            <a:r>
              <a:rPr lang="en-IN" dirty="0"/>
              <a:t>CONTRIBUTION OF EACH MEMBER</a:t>
            </a:r>
          </a:p>
        </p:txBody>
      </p:sp>
      <p:sp>
        <p:nvSpPr>
          <p:cNvPr id="3" name="Content Placeholder 2">
            <a:extLst>
              <a:ext uri="{FF2B5EF4-FFF2-40B4-BE49-F238E27FC236}">
                <a16:creationId xmlns:a16="http://schemas.microsoft.com/office/drawing/2014/main" id="{76D5EE1B-881E-5A8D-1A52-544B52256632}"/>
              </a:ext>
            </a:extLst>
          </p:cNvPr>
          <p:cNvSpPr>
            <a:spLocks noGrp="1"/>
          </p:cNvSpPr>
          <p:nvPr>
            <p:ph idx="1"/>
          </p:nvPr>
        </p:nvSpPr>
        <p:spPr>
          <a:xfrm>
            <a:off x="2412273" y="1885284"/>
            <a:ext cx="8412481" cy="4010419"/>
          </a:xfrm>
        </p:spPr>
        <p:txBody>
          <a:bodyPr>
            <a:normAutofit fontScale="92500" lnSpcReduction="20000"/>
          </a:bodyPr>
          <a:lstStyle/>
          <a:p>
            <a:r>
              <a:rPr lang="en-US" dirty="0">
                <a:solidFill>
                  <a:schemeClr val="accent1">
                    <a:lumMod val="60000"/>
                    <a:lumOff val="40000"/>
                  </a:schemeClr>
                </a:solidFill>
              </a:rPr>
              <a:t>Each one of us contributed towards choosing the project topic.</a:t>
            </a:r>
          </a:p>
          <a:p>
            <a:r>
              <a:rPr lang="en-US" dirty="0">
                <a:solidFill>
                  <a:schemeClr val="accent1">
                    <a:lumMod val="60000"/>
                    <a:lumOff val="40000"/>
                  </a:schemeClr>
                </a:solidFill>
              </a:rPr>
              <a:t>We implemented the project in parts with each of us taking up a part.</a:t>
            </a:r>
          </a:p>
          <a:p>
            <a:pPr marL="457200" indent="-457200">
              <a:buAutoNum type="arabicPeriod"/>
            </a:pPr>
            <a:r>
              <a:rPr lang="en-US" dirty="0">
                <a:solidFill>
                  <a:schemeClr val="accent1">
                    <a:lumMod val="60000"/>
                    <a:lumOff val="40000"/>
                  </a:schemeClr>
                </a:solidFill>
              </a:rPr>
              <a:t>The data-preprocessing part was done by </a:t>
            </a:r>
            <a:r>
              <a:rPr lang="en-US" dirty="0" err="1">
                <a:solidFill>
                  <a:schemeClr val="accent1">
                    <a:lumMod val="60000"/>
                    <a:lumOff val="40000"/>
                  </a:schemeClr>
                </a:solidFill>
              </a:rPr>
              <a:t>Akshay</a:t>
            </a:r>
            <a:endParaRPr lang="en-US" dirty="0">
              <a:solidFill>
                <a:schemeClr val="accent1">
                  <a:lumMod val="60000"/>
                  <a:lumOff val="40000"/>
                </a:schemeClr>
              </a:solidFill>
            </a:endParaRPr>
          </a:p>
          <a:p>
            <a:pPr marL="457200" indent="-457200">
              <a:buAutoNum type="arabicPeriod"/>
            </a:pPr>
            <a:r>
              <a:rPr lang="en-US" dirty="0">
                <a:solidFill>
                  <a:schemeClr val="accent1">
                    <a:lumMod val="60000"/>
                    <a:lumOff val="40000"/>
                  </a:schemeClr>
                </a:solidFill>
              </a:rPr>
              <a:t>The </a:t>
            </a:r>
            <a:r>
              <a:rPr lang="en-US" dirty="0" err="1">
                <a:solidFill>
                  <a:schemeClr val="accent1">
                    <a:lumMod val="60000"/>
                    <a:lumOff val="40000"/>
                  </a:schemeClr>
                </a:solidFill>
              </a:rPr>
              <a:t>visualisation</a:t>
            </a:r>
            <a:r>
              <a:rPr lang="en-US" dirty="0">
                <a:solidFill>
                  <a:schemeClr val="accent1">
                    <a:lumMod val="60000"/>
                    <a:lumOff val="40000"/>
                  </a:schemeClr>
                </a:solidFill>
              </a:rPr>
              <a:t> part (both depth 2D and 3D) was handled by Saksham</a:t>
            </a:r>
          </a:p>
          <a:p>
            <a:pPr marL="457200" indent="-457200">
              <a:buAutoNum type="arabicPeriod"/>
            </a:pPr>
            <a:r>
              <a:rPr lang="en-US" dirty="0">
                <a:solidFill>
                  <a:schemeClr val="accent1">
                    <a:lumMod val="60000"/>
                    <a:lumOff val="40000"/>
                  </a:schemeClr>
                </a:solidFill>
              </a:rPr>
              <a:t> The task of defining the model and various losses was handled by Annie. </a:t>
            </a:r>
          </a:p>
          <a:p>
            <a:pPr marL="457200" indent="-457200">
              <a:buAutoNum type="arabicPeriod"/>
            </a:pPr>
            <a:r>
              <a:rPr lang="en-US" dirty="0">
                <a:solidFill>
                  <a:schemeClr val="accent1">
                    <a:lumMod val="60000"/>
                    <a:lumOff val="40000"/>
                  </a:schemeClr>
                </a:solidFill>
              </a:rPr>
              <a:t>Alok performed the model training and testing.</a:t>
            </a:r>
          </a:p>
          <a:p>
            <a:r>
              <a:rPr lang="en-IN" dirty="0">
                <a:solidFill>
                  <a:schemeClr val="accent1">
                    <a:lumMod val="60000"/>
                    <a:lumOff val="40000"/>
                  </a:schemeClr>
                </a:solidFill>
              </a:rPr>
              <a:t>Annie and </a:t>
            </a:r>
            <a:r>
              <a:rPr lang="en-IN" dirty="0" err="1">
                <a:solidFill>
                  <a:schemeClr val="accent1">
                    <a:lumMod val="60000"/>
                    <a:lumOff val="40000"/>
                  </a:schemeClr>
                </a:solidFill>
              </a:rPr>
              <a:t>Akshay</a:t>
            </a:r>
            <a:r>
              <a:rPr lang="en-IN" dirty="0">
                <a:solidFill>
                  <a:schemeClr val="accent1">
                    <a:lumMod val="60000"/>
                    <a:lumOff val="40000"/>
                  </a:schemeClr>
                </a:solidFill>
              </a:rPr>
              <a:t> made the PPT while Alok and Saksham, the README file.</a:t>
            </a:r>
          </a:p>
        </p:txBody>
      </p:sp>
    </p:spTree>
    <p:extLst>
      <p:ext uri="{BB962C8B-B14F-4D97-AF65-F5344CB8AC3E}">
        <p14:creationId xmlns:p14="http://schemas.microsoft.com/office/powerpoint/2010/main" val="1546134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8392F-AD60-BC3B-BDB8-11DB4BE44473}"/>
              </a:ext>
            </a:extLst>
          </p:cNvPr>
          <p:cNvSpPr>
            <a:spLocks noGrp="1"/>
          </p:cNvSpPr>
          <p:nvPr>
            <p:ph type="title"/>
          </p:nvPr>
        </p:nvSpPr>
        <p:spPr>
          <a:xfrm>
            <a:off x="-243840" y="808056"/>
            <a:ext cx="10813979" cy="1077229"/>
          </a:xfrm>
        </p:spPr>
        <p:txBody>
          <a:bodyPr>
            <a:normAutofit/>
          </a:bodyPr>
          <a:lstStyle/>
          <a:p>
            <a:pPr algn="ctr"/>
            <a:r>
              <a:rPr lang="en-IN" b="0" i="0" u="none" strike="noStrike" dirty="0">
                <a:effectLst/>
                <a:latin typeface="Merriweather" panose="020B0604020202020204" pitchFamily="2" charset="0"/>
              </a:rPr>
              <a:t>PROBLEM DEFINITION</a:t>
            </a:r>
            <a:endParaRPr lang="en-IN" dirty="0"/>
          </a:p>
        </p:txBody>
      </p:sp>
      <p:sp>
        <p:nvSpPr>
          <p:cNvPr id="3" name="Content Placeholder 2">
            <a:extLst>
              <a:ext uri="{FF2B5EF4-FFF2-40B4-BE49-F238E27FC236}">
                <a16:creationId xmlns:a16="http://schemas.microsoft.com/office/drawing/2014/main" id="{03CEFBEE-F683-3601-525D-F2A269A4A6AA}"/>
              </a:ext>
            </a:extLst>
          </p:cNvPr>
          <p:cNvSpPr>
            <a:spLocks noGrp="1"/>
          </p:cNvSpPr>
          <p:nvPr>
            <p:ph idx="1"/>
          </p:nvPr>
        </p:nvSpPr>
        <p:spPr/>
        <p:txBody>
          <a:bodyPr/>
          <a:lstStyle/>
          <a:p>
            <a:pPr marL="0" indent="0" rtl="0">
              <a:spcBef>
                <a:spcPts val="0"/>
              </a:spcBef>
              <a:spcAft>
                <a:spcPts val="0"/>
              </a:spcAft>
              <a:buNone/>
            </a:pPr>
            <a:r>
              <a:rPr lang="en-US" sz="1900" b="0" i="0" u="none" strike="noStrike" dirty="0">
                <a:solidFill>
                  <a:schemeClr val="accent1">
                    <a:lumMod val="60000"/>
                    <a:lumOff val="40000"/>
                  </a:schemeClr>
                </a:solidFill>
                <a:effectLst/>
                <a:latin typeface="Merriweather" panose="00000500000000000000" pitchFamily="2" charset="0"/>
              </a:rPr>
              <a:t>MONOCULAR DEPTH ESTIMATION:</a:t>
            </a:r>
            <a:endParaRPr lang="en-US" sz="1900" b="0" dirty="0">
              <a:solidFill>
                <a:schemeClr val="accent1">
                  <a:lumMod val="60000"/>
                  <a:lumOff val="40000"/>
                </a:schemeClr>
              </a:solidFill>
              <a:effectLst/>
            </a:endParaRPr>
          </a:p>
          <a:p>
            <a:pPr marL="0" indent="0" rtl="0" fontAlgn="base">
              <a:spcBef>
                <a:spcPts val="0"/>
              </a:spcBef>
              <a:spcAft>
                <a:spcPts val="0"/>
              </a:spcAft>
              <a:buNone/>
            </a:pPr>
            <a:r>
              <a:rPr lang="en-US" sz="1900" b="0" i="0" u="none" strike="noStrike" dirty="0">
                <a:solidFill>
                  <a:schemeClr val="accent1">
                    <a:lumMod val="60000"/>
                    <a:lumOff val="40000"/>
                  </a:schemeClr>
                </a:solidFill>
                <a:effectLst/>
                <a:latin typeface="Merriweather" panose="00000500000000000000" pitchFamily="2" charset="0"/>
              </a:rPr>
              <a:t>Predicting the depth value of each pixel or inferring depth information, given only a single RGB image as input with a depth estimation model with a convnet and simple loss functions.</a:t>
            </a:r>
          </a:p>
          <a:p>
            <a:endParaRPr lang="en-IN" dirty="0"/>
          </a:p>
        </p:txBody>
      </p:sp>
    </p:spTree>
    <p:extLst>
      <p:ext uri="{BB962C8B-B14F-4D97-AF65-F5344CB8AC3E}">
        <p14:creationId xmlns:p14="http://schemas.microsoft.com/office/powerpoint/2010/main" val="79797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5B88-0DC4-A78F-BB2A-4AABF13C2335}"/>
              </a:ext>
            </a:extLst>
          </p:cNvPr>
          <p:cNvSpPr>
            <a:spLocks noGrp="1"/>
          </p:cNvSpPr>
          <p:nvPr>
            <p:ph type="title"/>
          </p:nvPr>
        </p:nvSpPr>
        <p:spPr/>
        <p:txBody>
          <a:bodyPr/>
          <a:lstStyle/>
          <a:p>
            <a:pPr algn="ctr"/>
            <a:r>
              <a:rPr lang="en-IN" dirty="0"/>
              <a:t>IMPORTANCE OF THE PROBLEM</a:t>
            </a:r>
          </a:p>
        </p:txBody>
      </p:sp>
      <p:sp>
        <p:nvSpPr>
          <p:cNvPr id="3" name="Content Placeholder 2">
            <a:extLst>
              <a:ext uri="{FF2B5EF4-FFF2-40B4-BE49-F238E27FC236}">
                <a16:creationId xmlns:a16="http://schemas.microsoft.com/office/drawing/2014/main" id="{AA54A76C-91DF-7F8C-1AE9-FADBEC636B4A}"/>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900" b="0" i="0" u="none" strike="noStrike" dirty="0">
                <a:solidFill>
                  <a:schemeClr val="accent1">
                    <a:lumMod val="60000"/>
                    <a:lumOff val="40000"/>
                  </a:schemeClr>
                </a:solidFill>
                <a:effectLst/>
                <a:latin typeface="Merriweather" panose="00000500000000000000" pitchFamily="2" charset="0"/>
              </a:rPr>
              <a:t>Depth perception allows us to perceive the world around us in three dimensions and to gauge the distance of objects from ourselves and from other objects. You can contrast monocular cues with binocular cues, which are those that require the use of both eyes.</a:t>
            </a:r>
          </a:p>
          <a:p>
            <a:pPr rtl="0" fontAlgn="base">
              <a:spcBef>
                <a:spcPts val="0"/>
              </a:spcBef>
              <a:spcAft>
                <a:spcPts val="0"/>
              </a:spcAft>
              <a:buFont typeface="Arial" panose="020B0604020202020204" pitchFamily="34" charset="0"/>
              <a:buChar char="•"/>
            </a:pPr>
            <a:r>
              <a:rPr lang="en-US" sz="1900" b="0" i="0" u="none" strike="noStrike" dirty="0">
                <a:solidFill>
                  <a:schemeClr val="accent1">
                    <a:lumMod val="60000"/>
                    <a:lumOff val="40000"/>
                  </a:schemeClr>
                </a:solidFill>
                <a:effectLst/>
                <a:latin typeface="Merriweather" panose="00000500000000000000" pitchFamily="2" charset="0"/>
              </a:rPr>
              <a:t>Monocular cues can play an important role in the detection of depth in the world around us. Unlike binocular cues, which involve the use of both eyes, monocular cues only require the use of one eye and can be presented in two dimensions. Because of this, many of these cues are used in art to create the illusion of depth in a two-dimensional space</a:t>
            </a:r>
            <a:r>
              <a:rPr lang="en-US" sz="1800" b="0" i="0" u="none" strike="noStrike" dirty="0">
                <a:solidFill>
                  <a:schemeClr val="accent1">
                    <a:lumMod val="60000"/>
                    <a:lumOff val="40000"/>
                  </a:schemeClr>
                </a:solidFill>
                <a:effectLst/>
                <a:latin typeface="Merriweather" panose="00000500000000000000" pitchFamily="2" charset="0"/>
              </a:rPr>
              <a:t>.</a:t>
            </a:r>
          </a:p>
          <a:p>
            <a:endParaRPr lang="en-IN" dirty="0"/>
          </a:p>
        </p:txBody>
      </p:sp>
    </p:spTree>
    <p:extLst>
      <p:ext uri="{BB962C8B-B14F-4D97-AF65-F5344CB8AC3E}">
        <p14:creationId xmlns:p14="http://schemas.microsoft.com/office/powerpoint/2010/main" val="1224595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2749-C7DF-C97E-3244-5171A098656B}"/>
              </a:ext>
            </a:extLst>
          </p:cNvPr>
          <p:cNvSpPr>
            <a:spLocks noGrp="1"/>
          </p:cNvSpPr>
          <p:nvPr>
            <p:ph type="title"/>
          </p:nvPr>
        </p:nvSpPr>
        <p:spPr/>
        <p:txBody>
          <a:bodyPr/>
          <a:lstStyle/>
          <a:p>
            <a:r>
              <a:rPr lang="en-IN" dirty="0"/>
              <a:t>MOTIVATION BEHIND THE PROBLEM </a:t>
            </a:r>
          </a:p>
        </p:txBody>
      </p:sp>
      <p:sp>
        <p:nvSpPr>
          <p:cNvPr id="3" name="Content Placeholder 2">
            <a:extLst>
              <a:ext uri="{FF2B5EF4-FFF2-40B4-BE49-F238E27FC236}">
                <a16:creationId xmlns:a16="http://schemas.microsoft.com/office/drawing/2014/main" id="{8A63EF82-DA1E-B08C-B5AB-0AD2CBDF7F60}"/>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900" b="0" i="0" u="none" strike="noStrike" dirty="0">
                <a:solidFill>
                  <a:schemeClr val="accent1">
                    <a:lumMod val="60000"/>
                    <a:lumOff val="40000"/>
                  </a:schemeClr>
                </a:solidFill>
                <a:effectLst/>
                <a:latin typeface="Merriweather" panose="00000500000000000000" pitchFamily="2" charset="0"/>
              </a:rPr>
              <a:t>For people having problems with depth perception, images of the surrounding can be captured by a camera, and using hardware and depth perception models the depth of each pixel can be captured and will allow better movement and track for such people.</a:t>
            </a:r>
          </a:p>
          <a:p>
            <a:pPr rtl="0" fontAlgn="base">
              <a:spcBef>
                <a:spcPts val="0"/>
              </a:spcBef>
              <a:spcAft>
                <a:spcPts val="0"/>
              </a:spcAft>
              <a:buFont typeface="Arial" panose="020B0604020202020204" pitchFamily="34" charset="0"/>
              <a:buChar char="•"/>
            </a:pPr>
            <a:r>
              <a:rPr lang="en-US" sz="1900" b="0" i="0" u="none" strike="noStrike" dirty="0">
                <a:solidFill>
                  <a:schemeClr val="accent1">
                    <a:lumMod val="60000"/>
                    <a:lumOff val="40000"/>
                  </a:schemeClr>
                </a:solidFill>
                <a:effectLst/>
                <a:latin typeface="Merriweather" panose="00000500000000000000" pitchFamily="2" charset="0"/>
              </a:rPr>
              <a:t>Reduce chances of risk and injuries</a:t>
            </a:r>
          </a:p>
          <a:p>
            <a:pPr rtl="0" fontAlgn="base">
              <a:spcBef>
                <a:spcPts val="0"/>
              </a:spcBef>
              <a:spcAft>
                <a:spcPts val="0"/>
              </a:spcAft>
              <a:buFont typeface="Arial" panose="020B0604020202020204" pitchFamily="34" charset="0"/>
              <a:buChar char="•"/>
            </a:pPr>
            <a:r>
              <a:rPr lang="en-US" sz="1900" b="0" i="0" u="none" strike="noStrike" dirty="0">
                <a:solidFill>
                  <a:schemeClr val="accent1">
                    <a:lumMod val="60000"/>
                    <a:lumOff val="40000"/>
                  </a:schemeClr>
                </a:solidFill>
                <a:effectLst/>
                <a:latin typeface="Merriweather" panose="00000500000000000000" pitchFamily="2" charset="0"/>
              </a:rPr>
              <a:t>Customer discovery may show that the problem is a hair on fire demand</a:t>
            </a:r>
          </a:p>
          <a:p>
            <a:endParaRPr lang="en-IN" dirty="0"/>
          </a:p>
        </p:txBody>
      </p:sp>
    </p:spTree>
    <p:extLst>
      <p:ext uri="{BB962C8B-B14F-4D97-AF65-F5344CB8AC3E}">
        <p14:creationId xmlns:p14="http://schemas.microsoft.com/office/powerpoint/2010/main" val="3689899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FF98-BA2E-AF9C-DBB0-904760B870C2}"/>
              </a:ext>
            </a:extLst>
          </p:cNvPr>
          <p:cNvSpPr>
            <a:spLocks noGrp="1"/>
          </p:cNvSpPr>
          <p:nvPr>
            <p:ph type="title"/>
          </p:nvPr>
        </p:nvSpPr>
        <p:spPr>
          <a:xfrm>
            <a:off x="2611808" y="413658"/>
            <a:ext cx="7958331" cy="1471628"/>
          </a:xfrm>
        </p:spPr>
        <p:txBody>
          <a:bodyPr/>
          <a:lstStyle/>
          <a:p>
            <a:pPr algn="ctr"/>
            <a:r>
              <a:rPr lang="en-IN" dirty="0"/>
              <a:t>PROPOSED SOLUTION:</a:t>
            </a:r>
          </a:p>
        </p:txBody>
      </p:sp>
      <p:sp>
        <p:nvSpPr>
          <p:cNvPr id="3" name="Content Placeholder 2">
            <a:extLst>
              <a:ext uri="{FF2B5EF4-FFF2-40B4-BE49-F238E27FC236}">
                <a16:creationId xmlns:a16="http://schemas.microsoft.com/office/drawing/2014/main" id="{090FB8D9-D6A5-191B-5D9F-E3E464D1E05E}"/>
              </a:ext>
            </a:extLst>
          </p:cNvPr>
          <p:cNvSpPr>
            <a:spLocks noGrp="1"/>
          </p:cNvSpPr>
          <p:nvPr>
            <p:ph idx="1"/>
          </p:nvPr>
        </p:nvSpPr>
        <p:spPr>
          <a:xfrm>
            <a:off x="2072640" y="687977"/>
            <a:ext cx="9370423" cy="5756366"/>
          </a:xfrm>
        </p:spPr>
        <p:txBody>
          <a:bodyPr>
            <a:normAutofit fontScale="55000" lnSpcReduction="20000"/>
          </a:bodyPr>
          <a:lstStyle/>
          <a:p>
            <a:endParaRPr lang="en-IN" dirty="0"/>
          </a:p>
          <a:p>
            <a:r>
              <a:rPr lang="en-IN" sz="3500" dirty="0">
                <a:solidFill>
                  <a:schemeClr val="accent1">
                    <a:lumMod val="60000"/>
                    <a:lumOff val="40000"/>
                  </a:schemeClr>
                </a:solidFill>
              </a:rPr>
              <a:t>The dataset was taken from AWS which contained both indoor and outdoor images. </a:t>
            </a:r>
          </a:p>
          <a:p>
            <a:r>
              <a:rPr lang="en-IN" sz="3500" dirty="0">
                <a:solidFill>
                  <a:schemeClr val="accent1">
                    <a:lumMod val="60000"/>
                    <a:lumOff val="40000"/>
                  </a:schemeClr>
                </a:solidFill>
              </a:rPr>
              <a:t>A network having convolutional neural network layers among others was employed to solve this problem.</a:t>
            </a:r>
          </a:p>
          <a:p>
            <a:r>
              <a:rPr lang="en-IN" sz="3500" dirty="0">
                <a:solidFill>
                  <a:schemeClr val="accent1">
                    <a:lumMod val="60000"/>
                    <a:lumOff val="40000"/>
                  </a:schemeClr>
                </a:solidFill>
              </a:rPr>
              <a:t>The model was optimized on a weighted combination of loss functions namely </a:t>
            </a:r>
            <a:r>
              <a:rPr lang="en-US" sz="3500" dirty="0">
                <a:solidFill>
                  <a:schemeClr val="accent1">
                    <a:lumMod val="60000"/>
                    <a:lumOff val="40000"/>
                  </a:schemeClr>
                </a:solidFill>
                <a:latin typeface="Open Sans" panose="020B0606030504020204" pitchFamily="34" charset="0"/>
              </a:rPr>
              <a:t>:</a:t>
            </a:r>
          </a:p>
          <a:p>
            <a:pPr marL="0" indent="0">
              <a:buNone/>
            </a:pPr>
            <a:r>
              <a:rPr lang="en-US" sz="3500" b="0" i="0" dirty="0">
                <a:solidFill>
                  <a:schemeClr val="accent1">
                    <a:lumMod val="60000"/>
                    <a:lumOff val="40000"/>
                  </a:schemeClr>
                </a:solidFill>
                <a:effectLst/>
                <a:latin typeface="Open Sans" panose="020B0606030504020204" pitchFamily="34" charset="0"/>
              </a:rPr>
              <a:t>  1. Structural similarity index(SSIM).</a:t>
            </a:r>
          </a:p>
          <a:p>
            <a:pPr marL="0" indent="0">
              <a:buNone/>
            </a:pPr>
            <a:r>
              <a:rPr lang="en-US" sz="3500" b="0" i="0" dirty="0">
                <a:solidFill>
                  <a:schemeClr val="accent1">
                    <a:lumMod val="60000"/>
                    <a:lumOff val="40000"/>
                  </a:schemeClr>
                </a:solidFill>
                <a:effectLst/>
                <a:latin typeface="Open Sans" panose="020B0606030504020204" pitchFamily="34" charset="0"/>
              </a:rPr>
              <a:t>  2. L1-loss, or Point-wise depth in our case. </a:t>
            </a:r>
          </a:p>
          <a:p>
            <a:pPr marL="0" indent="0">
              <a:buNone/>
            </a:pPr>
            <a:r>
              <a:rPr lang="en-US" sz="3500" b="0" i="0" dirty="0">
                <a:solidFill>
                  <a:schemeClr val="accent1">
                    <a:lumMod val="60000"/>
                    <a:lumOff val="40000"/>
                  </a:schemeClr>
                </a:solidFill>
                <a:effectLst/>
                <a:latin typeface="Open Sans" panose="020B0606030504020204" pitchFamily="34" charset="0"/>
              </a:rPr>
              <a:t>  3. Depth smoothness loss</a:t>
            </a:r>
          </a:p>
          <a:p>
            <a:pPr marL="0" indent="0">
              <a:buNone/>
            </a:pPr>
            <a:endParaRPr lang="en-US" sz="3500" dirty="0">
              <a:solidFill>
                <a:schemeClr val="accent1">
                  <a:lumMod val="60000"/>
                  <a:lumOff val="40000"/>
                </a:schemeClr>
              </a:solidFill>
              <a:latin typeface="Open Sans" panose="020B0606030504020204" pitchFamily="34" charset="0"/>
            </a:endParaRPr>
          </a:p>
          <a:p>
            <a:pPr marL="0" indent="0">
              <a:buNone/>
            </a:pPr>
            <a:r>
              <a:rPr lang="en-US" sz="3500" dirty="0">
                <a:solidFill>
                  <a:schemeClr val="accent1">
                    <a:lumMod val="60000"/>
                    <a:lumOff val="40000"/>
                  </a:schemeClr>
                </a:solidFill>
                <a:latin typeface="Open Sans" panose="020B0606030504020204" pitchFamily="34" charset="0"/>
              </a:rPr>
              <a:t>**All the code in the notebook has been thoroughly commented for better understanding </a:t>
            </a:r>
            <a:endParaRPr lang="en-IN" sz="3500" dirty="0">
              <a:solidFill>
                <a:schemeClr val="accent1">
                  <a:lumMod val="60000"/>
                  <a:lumOff val="40000"/>
                </a:schemeClr>
              </a:solidFill>
            </a:endParaRPr>
          </a:p>
        </p:txBody>
      </p:sp>
    </p:spTree>
    <p:extLst>
      <p:ext uri="{BB962C8B-B14F-4D97-AF65-F5344CB8AC3E}">
        <p14:creationId xmlns:p14="http://schemas.microsoft.com/office/powerpoint/2010/main" val="1775774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1127A-3DA4-5C4E-59C6-1883BB3C9BF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C800303-6244-6FC4-5C90-75BBD8D5093B}"/>
              </a:ext>
            </a:extLst>
          </p:cNvPr>
          <p:cNvSpPr>
            <a:spLocks noGrp="1"/>
          </p:cNvSpPr>
          <p:nvPr>
            <p:ph idx="1"/>
          </p:nvPr>
        </p:nvSpPr>
        <p:spPr>
          <a:xfrm>
            <a:off x="2773598" y="808056"/>
            <a:ext cx="8263369" cy="5241888"/>
          </a:xfrm>
        </p:spPr>
        <p:txBody>
          <a:bodyPr>
            <a:normAutofit/>
          </a:bodyPr>
          <a:lstStyle/>
          <a:p>
            <a:r>
              <a:rPr lang="en-IN" sz="1900" dirty="0">
                <a:solidFill>
                  <a:schemeClr val="accent1">
                    <a:lumMod val="60000"/>
                    <a:lumOff val="40000"/>
                  </a:schemeClr>
                </a:solidFill>
              </a:rPr>
              <a:t>Finally a cross entropy loss of 0. 3041 was obtained while the best cross entropy loss obtained was 0.2358.</a:t>
            </a:r>
          </a:p>
          <a:p>
            <a:r>
              <a:rPr lang="en-IN" sz="1900" dirty="0">
                <a:solidFill>
                  <a:schemeClr val="accent1">
                    <a:lumMod val="60000"/>
                    <a:lumOff val="40000"/>
                  </a:schemeClr>
                </a:solidFill>
              </a:rPr>
              <a:t>Hyperparameters used:</a:t>
            </a:r>
          </a:p>
          <a:p>
            <a:pPr marL="457200" indent="-457200">
              <a:buAutoNum type="arabicPeriod"/>
            </a:pPr>
            <a:r>
              <a:rPr lang="en-IN" sz="1900" dirty="0">
                <a:solidFill>
                  <a:schemeClr val="accent1">
                    <a:lumMod val="60000"/>
                    <a:lumOff val="40000"/>
                  </a:schemeClr>
                </a:solidFill>
              </a:rPr>
              <a:t>LR= 0.0005</a:t>
            </a:r>
          </a:p>
          <a:p>
            <a:pPr marL="457200" indent="-457200">
              <a:buAutoNum type="arabicPeriod"/>
            </a:pPr>
            <a:r>
              <a:rPr lang="en-IN" sz="1900" dirty="0">
                <a:solidFill>
                  <a:schemeClr val="accent1">
                    <a:lumMod val="60000"/>
                    <a:lumOff val="40000"/>
                  </a:schemeClr>
                </a:solidFill>
              </a:rPr>
              <a:t>Epochs=30</a:t>
            </a:r>
          </a:p>
          <a:p>
            <a:pPr marL="457200" indent="-457200">
              <a:buAutoNum type="arabicPeriod"/>
            </a:pPr>
            <a:r>
              <a:rPr lang="en-IN" sz="1900" dirty="0">
                <a:solidFill>
                  <a:schemeClr val="accent1">
                    <a:lumMod val="60000"/>
                    <a:lumOff val="40000"/>
                  </a:schemeClr>
                </a:solidFill>
              </a:rPr>
              <a:t>Batch Size= 32</a:t>
            </a:r>
          </a:p>
          <a:p>
            <a:pPr marL="457200" indent="-457200">
              <a:buAutoNum type="arabicPeriod"/>
            </a:pPr>
            <a:r>
              <a:rPr lang="en-IN" sz="1900" dirty="0">
                <a:solidFill>
                  <a:schemeClr val="accent1">
                    <a:lumMod val="60000"/>
                    <a:lumOff val="40000"/>
                  </a:schemeClr>
                </a:solidFill>
              </a:rPr>
              <a:t>Padding= none</a:t>
            </a:r>
          </a:p>
          <a:p>
            <a:pPr marL="457200" indent="-457200">
              <a:buAutoNum type="arabicPeriod"/>
            </a:pPr>
            <a:r>
              <a:rPr lang="en-IN" sz="1900" dirty="0">
                <a:solidFill>
                  <a:schemeClr val="accent1">
                    <a:lumMod val="60000"/>
                    <a:lumOff val="40000"/>
                  </a:schemeClr>
                </a:solidFill>
              </a:rPr>
              <a:t>Layers used= 2D convolution, leaky </a:t>
            </a:r>
            <a:r>
              <a:rPr lang="en-IN" sz="1900" dirty="0" err="1">
                <a:solidFill>
                  <a:schemeClr val="accent1">
                    <a:lumMod val="60000"/>
                    <a:lumOff val="40000"/>
                  </a:schemeClr>
                </a:solidFill>
              </a:rPr>
              <a:t>relu</a:t>
            </a:r>
            <a:r>
              <a:rPr lang="en-IN" sz="1900" dirty="0">
                <a:solidFill>
                  <a:schemeClr val="accent1">
                    <a:lumMod val="60000"/>
                    <a:lumOff val="40000"/>
                  </a:schemeClr>
                </a:solidFill>
              </a:rPr>
              <a:t>, </a:t>
            </a:r>
            <a:r>
              <a:rPr lang="en-IN" sz="1900" dirty="0" err="1">
                <a:solidFill>
                  <a:schemeClr val="accent1">
                    <a:lumMod val="60000"/>
                    <a:lumOff val="40000"/>
                  </a:schemeClr>
                </a:solidFill>
              </a:rPr>
              <a:t>relu</a:t>
            </a:r>
            <a:r>
              <a:rPr lang="en-IN" sz="1900" dirty="0">
                <a:solidFill>
                  <a:schemeClr val="accent1">
                    <a:lumMod val="60000"/>
                    <a:lumOff val="40000"/>
                  </a:schemeClr>
                </a:solidFill>
              </a:rPr>
              <a:t>, batch normalization</a:t>
            </a:r>
          </a:p>
          <a:p>
            <a:pPr marL="457200" indent="-457200">
              <a:buAutoNum type="arabicPeriod"/>
            </a:pPr>
            <a:r>
              <a:rPr lang="en-IN" sz="1900" dirty="0">
                <a:solidFill>
                  <a:schemeClr val="accent1">
                    <a:lumMod val="60000"/>
                    <a:lumOff val="40000"/>
                  </a:schemeClr>
                </a:solidFill>
              </a:rPr>
              <a:t>Max pooling and upscaling was employed too.</a:t>
            </a:r>
          </a:p>
        </p:txBody>
      </p:sp>
    </p:spTree>
    <p:extLst>
      <p:ext uri="{BB962C8B-B14F-4D97-AF65-F5344CB8AC3E}">
        <p14:creationId xmlns:p14="http://schemas.microsoft.com/office/powerpoint/2010/main" val="4112848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44</TotalTime>
  <Words>492</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Merriweather</vt:lpstr>
      <vt:lpstr>MS Shell Dlg 2</vt:lpstr>
      <vt:lpstr>Open Sans</vt:lpstr>
      <vt:lpstr>Wingdings</vt:lpstr>
      <vt:lpstr>Wingdings 3</vt:lpstr>
      <vt:lpstr>Madison</vt:lpstr>
      <vt:lpstr>Team Members: Akshay Kaushal(20D070027) Alok Panigrahi(200100019)  Annie D’souza(20D070028) Saksham Gupta(20D170037)</vt:lpstr>
      <vt:lpstr>CONTRIBUTION OF EACH MEMBER</vt:lpstr>
      <vt:lpstr>PROBLEM DEFINITION</vt:lpstr>
      <vt:lpstr>IMPORTANCE OF THE PROBLEM</vt:lpstr>
      <vt:lpstr>MOTIVATION BEHIND THE PROBLEM </vt:lpstr>
      <vt:lpstr>PROPOSED SOLUTION: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Akshay Kaushal(20D070027) Alok Panigrahi(200100019)  Annie D’souza(20D070028) Saksham Gupta(20D170037)</dc:title>
  <dc:creator>Dsouza Annie John</dc:creator>
  <cp:lastModifiedBy>Dsouza Annie John</cp:lastModifiedBy>
  <cp:revision>1</cp:revision>
  <dcterms:created xsi:type="dcterms:W3CDTF">2022-05-05T17:20:50Z</dcterms:created>
  <dcterms:modified xsi:type="dcterms:W3CDTF">2022-05-05T18:04:57Z</dcterms:modified>
</cp:coreProperties>
</file>