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9" r:id="rId5"/>
    <p:sldId id="258" r:id="rId6"/>
    <p:sldId id="259" r:id="rId7"/>
    <p:sldId id="260" r:id="rId8"/>
    <p:sldId id="261" r:id="rId9"/>
    <p:sldId id="257" r:id="rId10"/>
    <p:sldId id="263" r:id="rId11"/>
    <p:sldId id="264" r:id="rId12"/>
    <p:sldId id="265" r:id="rId13"/>
    <p:sldId id="266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BFC8-E911-4006-B32C-F1D9F3046E47}" v="222" dt="2020-04-20T14:25:44.847"/>
    <p1510:client id="{5C6ADBA2-1F3B-AB76-5BEA-9E271DC58E6C}" v="1" dt="2020-04-20T04:17:57.680"/>
    <p1510:client id="{7137E604-929B-53EF-79DB-E10BDEBB4C54}" v="10" dt="2020-04-20T04:24:43.913"/>
    <p1510:client id="{74B29848-FFE0-583D-A116-C7474483B454}" v="92" dt="2020-04-20T14:31:35.197"/>
    <p1510:client id="{A5A5E394-8FA9-487C-9495-2C338F6CF78C}" v="10" dt="2020-04-20T15:22:19.100"/>
    <p1510:client id="{C1667C61-1572-793C-1283-2311B9453D31}" v="3" dt="2020-04-19T22:15:46.999"/>
    <p1510:client id="{D908F441-48FB-97BD-E2B6-ADCC6CD48696}" v="123" dt="2020-04-19T22:16:17.176"/>
    <p1510:client id="{DFA02F65-6E56-8484-E2CC-25F18EF7E106}" v="11" dt="2020-04-20T14:36:32.722"/>
    <p1510:client id="{F9C0FDF6-9698-01F7-C96A-988636483609}" v="127" dt="2020-04-20T17:31:4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notesMaster" Target="notesMasters/notesMaster1.xml" Id="rId18" /><Relationship Type="http://schemas.openxmlformats.org/officeDocument/2006/relationships/customXml" Target="../customXml/item3.xml" Id="rId3" /><Relationship Type="http://schemas.openxmlformats.org/officeDocument/2006/relationships/theme" Target="theme/theme1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viewProps" Target="viewProps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microsoft.com/office/2015/10/relationships/revisionInfo" Target="revisionInfo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6.xml" Id="rId10" /><Relationship Type="http://schemas.openxmlformats.org/officeDocument/2006/relationships/presProps" Target="presProp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tableStyles" Target="tableStyles.xml" Id="rId22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aynestateprod-my.sharepoint.com/personal/gy3312_wayne_edu/Documents/Semetser%20Material/Winter%202020/Data%20Mining%20(CSC%207810)/Project%20Paper/data%20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aynestateprod-my.sharepoint.com/personal/gy3312_wayne_edu/Documents/Semetser%20Material/Winter%202020/Data%20Mining%20(CSC%207810)/Project%20Paper/data%20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aynestateprod-my.sharepoint.com/personal/gy3312_wayne_edu/Documents/Semetser%20Material/Winter%202020/Data%20Mining%20(CSC%207810)/Project%20Paper/data%20cur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Deep Neural Network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Sheet1!$G$2:$G$4</c:f>
              <c:strCache>
                <c:ptCount val="3"/>
                <c:pt idx="0">
                  <c:v>bidirectional-gru+GloVe</c:v>
                </c:pt>
                <c:pt idx="1">
                  <c:v>LSTM baseline+ dropout+ GloVe</c:v>
                </c:pt>
                <c:pt idx="2">
                  <c:v>Pooled GRU+ FastText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0.97094000000000003</c:v>
                </c:pt>
                <c:pt idx="1">
                  <c:v>0.98340000000000005</c:v>
                </c:pt>
                <c:pt idx="2">
                  <c:v>0.98651599999999995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7-4AA8-B538-4E166F64E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363200"/>
        <c:axId val="574739392"/>
      </c:barChart>
      <c:catAx>
        <c:axId val="52236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39392"/>
        <c:crosses val="autoZero"/>
        <c:auto val="1"/>
        <c:lblAlgn val="ctr"/>
        <c:lblOffset val="100"/>
        <c:noMultiLvlLbl val="0"/>
      </c:catAx>
      <c:valAx>
        <c:axId val="5747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AUC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6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Binary Cross Entropy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436809483659122"/>
          <c:y val="0.12122928739567874"/>
          <c:w val="0.73808401616063857"/>
          <c:h val="0.70510155084780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Binary Cross Entropy Loss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Sheet1!$J$2:$J$5</c:f>
              <c:strCache>
                <c:ptCount val="3"/>
                <c:pt idx="0">
                  <c:v>bidirectional-gru+GloVe</c:v>
                </c:pt>
                <c:pt idx="1">
                  <c:v>LSTM baseline+ dropout+ GloVe</c:v>
                </c:pt>
                <c:pt idx="2">
                  <c:v>Pooled GRU+ FastText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>
                  <c:v>5.3699999999999998E-2</c:v>
                </c:pt>
                <c:pt idx="1">
                  <c:v>4.53E-2</c:v>
                </c:pt>
                <c:pt idx="2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9-42B2-830C-BB48596CE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932176"/>
        <c:axId val="51034884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dk1">
                      <a:tint val="5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Sheet1!$J$2:$J$5</c15:sqref>
                        </c15:formulaRef>
                      </c:ext>
                    </c:extLst>
                    <c:strCache>
                      <c:ptCount val="3"/>
                      <c:pt idx="0">
                        <c:v>bidirectional-gru+GloVe</c:v>
                      </c:pt>
                      <c:pt idx="1">
                        <c:v>LSTM baseline+ dropout+ GloVe</c:v>
                      </c:pt>
                      <c:pt idx="2">
                        <c:v>Pooled GRU+ FastText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Sheet1!$L$2:$L$5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339-42B2-830C-BB48596CE29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dk1">
                      <a:tint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Sheet1!$J$2:$J$5</c15:sqref>
                        </c15:formulaRef>
                      </c:ext>
                    </c:extLst>
                    <c:strCache>
                      <c:ptCount val="3"/>
                      <c:pt idx="0">
                        <c:v>bidirectional-gru+GloVe</c:v>
                      </c:pt>
                      <c:pt idx="1">
                        <c:v>LSTM baseline+ dropout+ GloVe</c:v>
                      </c:pt>
                      <c:pt idx="2">
                        <c:v>Pooled GRU+ FastText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Sheet1!$M$2:$M$5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339-42B2-830C-BB48596CE29D}"/>
                  </c:ext>
                </c:extLst>
              </c15:ser>
            </c15:filteredBarSeries>
          </c:ext>
        </c:extLst>
      </c:barChart>
      <c:catAx>
        <c:axId val="583932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layout>
            <c:manualLayout>
              <c:xMode val="edge"/>
              <c:yMode val="edge"/>
              <c:x val="0.52701591929751945"/>
              <c:y val="0.930311416709682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48848"/>
        <c:crosses val="autoZero"/>
        <c:auto val="0"/>
        <c:lblAlgn val="ctr"/>
        <c:lblOffset val="100"/>
        <c:noMultiLvlLbl val="0"/>
      </c:catAx>
      <c:valAx>
        <c:axId val="51034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3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Toxic Comments (out</a:t>
            </a:r>
            <a:r>
              <a:rPr lang="en-US" baseline="0"/>
              <a:t> of 153164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</c:f>
              <c:strCache>
                <c:ptCount val="1"/>
                <c:pt idx="0">
                  <c:v>Number of 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Sheet1!$N$2:$N$6</c:f>
              <c:strCache>
                <c:ptCount val="4"/>
                <c:pt idx="0">
                  <c:v>XGBoost</c:v>
                </c:pt>
                <c:pt idx="1">
                  <c:v>bidirectional-gru</c:v>
                </c:pt>
                <c:pt idx="2">
                  <c:v>LSTM baseline+ dropout</c:v>
                </c:pt>
                <c:pt idx="3">
                  <c:v>Pooled GRU</c:v>
                </c:pt>
              </c:strCache>
            </c:strRef>
          </c:cat>
          <c:val>
            <c:numRef>
              <c:f>Sheet1!$O$2:$O$6</c:f>
              <c:numCache>
                <c:formatCode>General</c:formatCode>
                <c:ptCount val="5"/>
                <c:pt idx="0">
                  <c:v>9156</c:v>
                </c:pt>
                <c:pt idx="1">
                  <c:v>33517</c:v>
                </c:pt>
                <c:pt idx="2">
                  <c:v>32612</c:v>
                </c:pt>
                <c:pt idx="3">
                  <c:v>37750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9-4F2A-91CF-6547F1839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396368"/>
        <c:axId val="2111188288"/>
      </c:barChart>
      <c:catAx>
        <c:axId val="51539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188288"/>
        <c:crosses val="autoZero"/>
        <c:auto val="1"/>
        <c:lblAlgn val="ctr"/>
        <c:lblOffset val="100"/>
        <c:noMultiLvlLbl val="0"/>
      </c:catAx>
      <c:valAx>
        <c:axId val="211118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Comments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39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5085-C362-4DB0-A1A6-A791D2B738B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834B-E91D-48B7-BD0F-ECA0B12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2329-3D9C-4A4D-8285-352E8562D11F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DD8-C50C-4602-B8B0-047D49ADFC4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7D7-0A59-4FA0-AC64-4391B5CB8E27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A7F-9E84-4027-AFD4-441D1B2F7E6B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BE23-DC68-4BC2-A19F-22332006D2C0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7BF1-8D08-4416-B814-11DA290E45CB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53A-DC76-472D-8E95-63EE40A10A5E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A7CB-B9E5-4B75-9CD2-A510259A77BF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073A-DA92-499B-B852-704D5D957192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6EF-44CE-4279-B16F-52DC959D5898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B2A-DEF4-46EA-A826-ADE33CD7E85C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9122-570D-43BE-9676-828C1A320CEF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3E0-A6B5-48D5-919E-E0C62458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10" y="888684"/>
            <a:ext cx="10696575" cy="2087562"/>
          </a:xfrm>
        </p:spPr>
        <p:txBody>
          <a:bodyPr/>
          <a:lstStyle/>
          <a:p>
            <a:pPr algn="ctr"/>
            <a:r>
              <a:rPr lang="en-US" b="1"/>
              <a:t>Toxicity Detection in the </a:t>
            </a:r>
            <a:br>
              <a:rPr lang="en-US" b="1">
                <a:cs typeface="Calibri Light"/>
              </a:rPr>
            </a:br>
            <a:r>
              <a:rPr lang="en-US" b="1"/>
              <a:t>Context of Social Media Discussions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E81196-A43A-4953-8619-145131AC8D25}"/>
              </a:ext>
            </a:extLst>
          </p:cNvPr>
          <p:cNvSpPr txBox="1">
            <a:spLocks/>
          </p:cNvSpPr>
          <p:nvPr/>
        </p:nvSpPr>
        <p:spPr>
          <a:xfrm>
            <a:off x="1524000" y="3613810"/>
            <a:ext cx="9144000" cy="168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Presented by: </a:t>
            </a:r>
            <a:endParaRPr lang="en-US"/>
          </a:p>
          <a:p>
            <a:pPr marL="0" indent="0" algn="ctr">
              <a:buNone/>
            </a:pPr>
            <a:r>
              <a:rPr lang="en-US" err="1">
                <a:ea typeface="+mn-lt"/>
                <a:cs typeface="+mn-lt"/>
              </a:rPr>
              <a:t>Alokparna</a:t>
            </a:r>
            <a:r>
              <a:rPr lang="en-US">
                <a:ea typeface="+mn-lt"/>
                <a:cs typeface="+mn-lt"/>
              </a:rPr>
              <a:t> Bandyopadhyay</a:t>
            </a:r>
          </a:p>
          <a:p>
            <a:pPr marL="0" indent="0" algn="ctr">
              <a:buNone/>
            </a:pPr>
            <a:r>
              <a:rPr lang="en-US" err="1">
                <a:ea typeface="+mn-lt"/>
                <a:cs typeface="+mn-lt"/>
              </a:rPr>
              <a:t>Jaydeb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Sarker</a:t>
            </a:r>
            <a:endParaRPr lang="en-US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9A686-C0FC-4DF7-9C24-4DDADD6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1F2B-F34A-44E1-88A6-50337F81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30263"/>
          </a:xfrm>
        </p:spPr>
        <p:txBody>
          <a:bodyPr/>
          <a:lstStyle/>
          <a:p>
            <a:pPr algn="ctr"/>
            <a:r>
              <a:rPr lang="en-US" b="1"/>
              <a:t>Number of Toxic Comments</a:t>
            </a:r>
            <a:endParaRPr lang="en-US" b="1">
              <a:cs typeface="Calibri Light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A875D20-0A90-4E24-B9C4-DE00E6C0C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11632"/>
              </p:ext>
            </p:extLst>
          </p:nvPr>
        </p:nvGraphicFramePr>
        <p:xfrm>
          <a:off x="838200" y="1253331"/>
          <a:ext cx="10515600" cy="405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5AAAE-4530-4E3C-A6AD-FA295336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E70D-7ADB-47A9-9936-6DB02CDC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969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AD4A-BB46-4888-94AE-B311124C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958975"/>
            <a:ext cx="10515600" cy="124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Apply classification model to new domain of data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modify the preprocessing techniques according to the new dataset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BE55-B4DD-408D-B0EE-A4546D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7857-F712-4E71-897B-F7E4FDDA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87438"/>
          </a:xfrm>
        </p:spPr>
        <p:txBody>
          <a:bodyPr/>
          <a:lstStyle/>
          <a:p>
            <a:pPr algn="ctr"/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757C-E3CA-4473-9DDA-19C5F1C6B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5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 of toxic comments in social media communication</a:t>
            </a:r>
          </a:p>
          <a:p>
            <a:r>
              <a:rPr lang="en-US"/>
              <a:t>Build classifier for detecting toxic comments</a:t>
            </a:r>
            <a:endParaRPr lang="en-US">
              <a:cs typeface="Calibri"/>
            </a:endParaRPr>
          </a:p>
          <a:p>
            <a:r>
              <a:rPr lang="en-US"/>
              <a:t>Pooled GRU model with </a:t>
            </a:r>
            <a:r>
              <a:rPr lang="en-US" err="1"/>
              <a:t>FastText</a:t>
            </a:r>
            <a:r>
              <a:rPr lang="en-US"/>
              <a:t> embedding gives the best result 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4D599-441D-4029-852E-A1152BB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2CD2-1808-4C29-81BB-76578A5A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/>
              <a:t>Thank you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BEF8-7C74-4275-BF6E-9B31554F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08A-FC68-4F45-8B89-7F9E4516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8DDF-1C79-4B64-A805-47A9AF08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Dataset</a:t>
            </a:r>
            <a:endParaRPr lang="en-US" dirty="0">
              <a:cs typeface="Calibri"/>
            </a:endParaRPr>
          </a:p>
          <a:p>
            <a:r>
              <a:rPr lang="en-US" dirty="0"/>
              <a:t>Methodology</a:t>
            </a:r>
            <a:endParaRPr lang="en-US" dirty="0">
              <a:cs typeface="Calibri"/>
            </a:endParaRPr>
          </a:p>
          <a:p>
            <a:r>
              <a:rPr lang="en-US" dirty="0"/>
              <a:t>Experiments and Results</a:t>
            </a:r>
            <a:endParaRPr lang="en-US" dirty="0">
              <a:cs typeface="Calibri"/>
            </a:endParaRPr>
          </a:p>
          <a:p>
            <a:r>
              <a:rPr lang="en-US" dirty="0"/>
              <a:t>Conclusion</a:t>
            </a:r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B1BD-C665-4733-88CB-D80F4ED6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0F79-06AD-4E77-9827-A3340060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87413"/>
          </a:xfrm>
        </p:spPr>
        <p:txBody>
          <a:bodyPr/>
          <a:lstStyle/>
          <a:p>
            <a:pPr algn="ctr"/>
            <a:r>
              <a:rPr lang="en-US" b="1"/>
              <a:t>Introduction</a:t>
            </a:r>
            <a:endParaRPr lang="en-US"/>
          </a:p>
        </p:txBody>
      </p:sp>
      <p:pic>
        <p:nvPicPr>
          <p:cNvPr id="4" name="Picture 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50FA7C9-E53A-4F8D-90C5-3FEE5F2C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34" y="1935615"/>
            <a:ext cx="5257800" cy="2830940"/>
          </a:xfrm>
          <a:prstGeom prst="rect">
            <a:avLst/>
          </a:prstGeom>
        </p:spPr>
      </p:pic>
      <p:pic>
        <p:nvPicPr>
          <p:cNvPr id="5" name="Picture 4" descr="A yellow sign&#10;&#10;Description automatically generated">
            <a:extLst>
              <a:ext uri="{FF2B5EF4-FFF2-40B4-BE49-F238E27FC236}">
                <a16:creationId xmlns:a16="http://schemas.microsoft.com/office/drawing/2014/main" id="{24CFADC5-6BF0-4CC0-91F8-7378FBDB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86" y="3424280"/>
            <a:ext cx="2351575" cy="17585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3CBB-BFBD-4BF6-BFAE-33546E96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9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A19565EB-114D-46CF-8281-4452A6A2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59317" y="1769703"/>
            <a:ext cx="4156410" cy="1592414"/>
          </a:xfrm>
        </p:spPr>
      </p:pic>
    </p:spTree>
    <p:extLst>
      <p:ext uri="{BB962C8B-B14F-4D97-AF65-F5344CB8AC3E}">
        <p14:creationId xmlns:p14="http://schemas.microsoft.com/office/powerpoint/2010/main" val="24118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B985-5BE2-4EBB-B2DB-B2C350B9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Related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B2FE-DD8C-4CBF-A14A-0975196A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6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Kurita et al. (2020) propose Contextual Denoising Autoencoder</a:t>
            </a:r>
          </a:p>
          <a:p>
            <a:r>
              <a:rPr lang="en-US"/>
              <a:t>Salminen et al. (2020) develop online hate classifier</a:t>
            </a:r>
          </a:p>
          <a:p>
            <a:r>
              <a:rPr lang="en-US" dirty="0"/>
              <a:t>Vaidya et al. (2019) propose a multi-task learning model</a:t>
            </a:r>
            <a:endParaRPr lang="en-US" dirty="0">
              <a:cs typeface="Calibri"/>
            </a:endParaRPr>
          </a:p>
          <a:p>
            <a:r>
              <a:rPr lang="en-US" dirty="0" err="1"/>
              <a:t>Ollagnier</a:t>
            </a:r>
            <a:r>
              <a:rPr lang="en-US" dirty="0"/>
              <a:t> et al. (2019) propose Classification and Event Identification Using Word Embedding</a:t>
            </a:r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5F015-C314-45D0-95CD-0D43A3F4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47D4-F727-4365-BE8E-6921130C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73138"/>
          </a:xfrm>
        </p:spPr>
        <p:txBody>
          <a:bodyPr/>
          <a:lstStyle/>
          <a:p>
            <a:pPr algn="ctr"/>
            <a:r>
              <a:rPr lang="en-US" b="1"/>
              <a:t>Dataset</a:t>
            </a: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C639FA-E450-4B66-89DF-8BC8B830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7" y="1574820"/>
            <a:ext cx="10000034" cy="1222584"/>
          </a:xfrm>
          <a:prstGeom prst="rect">
            <a:avLst/>
          </a:prstGeom>
        </p:spPr>
      </p:pic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D6AD3E23-56AE-4BD3-836D-956C9CA83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96320"/>
              </p:ext>
            </p:extLst>
          </p:nvPr>
        </p:nvGraphicFramePr>
        <p:xfrm>
          <a:off x="1215959" y="3170010"/>
          <a:ext cx="10000017" cy="1189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18">
                  <a:extLst>
                    <a:ext uri="{9D8B030D-6E8A-4147-A177-3AD203B41FA5}">
                      <a16:colId xmlns:a16="http://schemas.microsoft.com/office/drawing/2014/main" val="953653358"/>
                    </a:ext>
                  </a:extLst>
                </a:gridCol>
                <a:gridCol w="809623">
                  <a:extLst>
                    <a:ext uri="{9D8B030D-6E8A-4147-A177-3AD203B41FA5}">
                      <a16:colId xmlns:a16="http://schemas.microsoft.com/office/drawing/2014/main" val="1124558733"/>
                    </a:ext>
                  </a:extLst>
                </a:gridCol>
                <a:gridCol w="1440653">
                  <a:extLst>
                    <a:ext uri="{9D8B030D-6E8A-4147-A177-3AD203B41FA5}">
                      <a16:colId xmlns:a16="http://schemas.microsoft.com/office/drawing/2014/main" val="55464906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90583380"/>
                    </a:ext>
                  </a:extLst>
                </a:gridCol>
                <a:gridCol w="1250156">
                  <a:extLst>
                    <a:ext uri="{9D8B030D-6E8A-4147-A177-3AD203B41FA5}">
                      <a16:colId xmlns:a16="http://schemas.microsoft.com/office/drawing/2014/main" val="1040048167"/>
                    </a:ext>
                  </a:extLst>
                </a:gridCol>
                <a:gridCol w="1094501">
                  <a:extLst>
                    <a:ext uri="{9D8B030D-6E8A-4147-A177-3AD203B41FA5}">
                      <a16:colId xmlns:a16="http://schemas.microsoft.com/office/drawing/2014/main" val="4073564945"/>
                    </a:ext>
                  </a:extLst>
                </a:gridCol>
                <a:gridCol w="1606991">
                  <a:extLst>
                    <a:ext uri="{9D8B030D-6E8A-4147-A177-3AD203B41FA5}">
                      <a16:colId xmlns:a16="http://schemas.microsoft.com/office/drawing/2014/main" val="3745086243"/>
                    </a:ext>
                  </a:extLst>
                </a:gridCol>
              </a:tblGrid>
              <a:tr h="672898">
                <a:tc>
                  <a:txBody>
                    <a:bodyPr/>
                    <a:lstStyle/>
                    <a:p>
                      <a:r>
                        <a:rPr lang="en-US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toxic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severe_toxic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identity_hate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38490"/>
                  </a:ext>
                </a:extLst>
              </a:tr>
              <a:tr h="516864">
                <a:tc>
                  <a:txBody>
                    <a:bodyPr/>
                    <a:lstStyle/>
                    <a:p>
                      <a:r>
                        <a:rPr lang="en-US"/>
                        <a:t>Would you both shut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372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6228445-C3AA-4003-8D7D-B2082796AEB5}"/>
              </a:ext>
            </a:extLst>
          </p:cNvPr>
          <p:cNvSpPr/>
          <p:nvPr/>
        </p:nvSpPr>
        <p:spPr>
          <a:xfrm>
            <a:off x="1148178" y="4633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Train: 159572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Test:   153165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F4AB0-D628-42F9-9F72-A64014AF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3457"/>
          </a:xfrm>
        </p:spPr>
        <p:txBody>
          <a:bodyPr/>
          <a:lstStyle/>
          <a:p>
            <a:pPr algn="ctr"/>
            <a:r>
              <a:rPr lang="en-US" b="1"/>
              <a:t>Methodology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7CA74-CCA2-4EA3-9FA7-08E6D8F0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5" y="1340665"/>
            <a:ext cx="9952638" cy="436151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7EBDF4-3EAD-40EB-AA2E-313B4B6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0E1-E3A6-439B-89F3-BB7DB446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1713"/>
          </a:xfrm>
        </p:spPr>
        <p:txBody>
          <a:bodyPr/>
          <a:lstStyle/>
          <a:p>
            <a:pPr algn="ctr"/>
            <a:r>
              <a:rPr lang="en-US" b="1"/>
              <a:t>Results with Machine Learning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F59C16-C10B-460C-8D81-399E18939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23809"/>
              </p:ext>
            </p:extLst>
          </p:nvPr>
        </p:nvGraphicFramePr>
        <p:xfrm>
          <a:off x="1596330" y="1361381"/>
          <a:ext cx="8995567" cy="4417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661">
                  <a:extLst>
                    <a:ext uri="{9D8B030D-6E8A-4147-A177-3AD203B41FA5}">
                      <a16:colId xmlns:a16="http://schemas.microsoft.com/office/drawing/2014/main" val="1168937708"/>
                    </a:ext>
                  </a:extLst>
                </a:gridCol>
                <a:gridCol w="3017666">
                  <a:extLst>
                    <a:ext uri="{9D8B030D-6E8A-4147-A177-3AD203B41FA5}">
                      <a16:colId xmlns:a16="http://schemas.microsoft.com/office/drawing/2014/main" val="2011724510"/>
                    </a:ext>
                  </a:extLst>
                </a:gridCol>
                <a:gridCol w="2249120">
                  <a:extLst>
                    <a:ext uri="{9D8B030D-6E8A-4147-A177-3AD203B41FA5}">
                      <a16:colId xmlns:a16="http://schemas.microsoft.com/office/drawing/2014/main" val="2953194112"/>
                    </a:ext>
                  </a:extLst>
                </a:gridCol>
                <a:gridCol w="2249120">
                  <a:extLst>
                    <a:ext uri="{9D8B030D-6E8A-4147-A177-3AD203B41FA5}">
                      <a16:colId xmlns:a16="http://schemas.microsoft.com/office/drawing/2014/main" val="2277480489"/>
                    </a:ext>
                  </a:extLst>
                </a:gridCol>
              </a:tblGrid>
              <a:tr h="565523">
                <a:tc rowSpan="2">
                  <a:txBody>
                    <a:bodyPr/>
                    <a:lstStyle/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600">
                        <a:effectLst/>
                      </a:endParaRPr>
                    </a:p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6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EMBEDDINGS</a:t>
                      </a:r>
                      <a:endParaRPr lang="en-US" sz="16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9220" marR="59220" marT="0" marB="0"/>
                </a:tc>
                <a:tc gridSpan="3">
                  <a:txBody>
                    <a:bodyPr/>
                    <a:lstStyle/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6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MODELS</a:t>
                      </a:r>
                    </a:p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60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9220" marR="592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0450"/>
                  </a:ext>
                </a:extLst>
              </a:tr>
              <a:tr h="848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SGD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/>
                </a:tc>
                <a:tc>
                  <a:txBody>
                    <a:bodyPr/>
                    <a:lstStyle/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LR</a:t>
                      </a:r>
                    </a:p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/>
                </a:tc>
                <a:tc>
                  <a:txBody>
                    <a:bodyPr/>
                    <a:lstStyle/>
                    <a:p>
                      <a:pPr marL="285750" marR="0" indent="-2857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effectLst/>
                        </a:rPr>
                        <a:t>XGBoost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/>
                </a:tc>
                <a:extLst>
                  <a:ext uri="{0D108BD9-81ED-4DB2-BD59-A6C34878D82A}">
                    <a16:rowId xmlns:a16="http://schemas.microsoft.com/office/drawing/2014/main" val="2671344834"/>
                  </a:ext>
                </a:extLst>
              </a:tr>
              <a:tr h="848037"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5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Word2Vec</a:t>
                      </a:r>
                      <a:endParaRPr lang="en-US" sz="16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9220" marR="592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0.77865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0.90838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0.77888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0.90904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0.96287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0.84667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extLst>
                  <a:ext uri="{0D108BD9-81ED-4DB2-BD59-A6C34878D82A}">
                    <a16:rowId xmlns:a16="http://schemas.microsoft.com/office/drawing/2014/main" val="3295034658"/>
                  </a:ext>
                </a:extLst>
              </a:tr>
              <a:tr h="7502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</a:t>
                      </a:r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220" marR="592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0.77737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0.90747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0.77771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0.90863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0.95848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0.84899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extLst>
                  <a:ext uri="{0D108BD9-81ED-4DB2-BD59-A6C34878D82A}">
                    <a16:rowId xmlns:a16="http://schemas.microsoft.com/office/drawing/2014/main" val="4125694387"/>
                  </a:ext>
                </a:extLst>
              </a:tr>
              <a:tr h="10040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600" err="1">
                          <a:effectLst/>
                        </a:rPr>
                        <a:t>FastText</a:t>
                      </a:r>
                      <a:endParaRPr lang="en-US" sz="1600" err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9220" marR="592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0.77897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0.90712</a:t>
                      </a: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train-auc: 0.77929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0.90848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train-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0.94710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valid-</a:t>
                      </a:r>
                      <a:r>
                        <a:rPr lang="en-US" sz="1800" dirty="0" err="1">
                          <a:effectLst/>
                        </a:rPr>
                        <a:t>auc</a:t>
                      </a:r>
                      <a:r>
                        <a:rPr lang="en-US" sz="1800" dirty="0">
                          <a:effectLst/>
                        </a:rPr>
                        <a:t>: 0.84969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0" marR="59220" marT="0" marB="0" anchor="ctr"/>
                </a:tc>
                <a:extLst>
                  <a:ext uri="{0D108BD9-81ED-4DB2-BD59-A6C34878D82A}">
                    <a16:rowId xmlns:a16="http://schemas.microsoft.com/office/drawing/2014/main" val="113631552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63EB-4BC9-4012-A7A8-C9D9AC04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050E-1356-47E0-8710-956BCE94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116013"/>
          </a:xfrm>
        </p:spPr>
        <p:txBody>
          <a:bodyPr/>
          <a:lstStyle/>
          <a:p>
            <a:pPr algn="ctr"/>
            <a:r>
              <a:rPr lang="en-US" b="1"/>
              <a:t>Experiment with Deep Learning Models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140FA1-94B5-4702-95AF-69212E281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93884"/>
              </p:ext>
            </p:extLst>
          </p:nvPr>
        </p:nvGraphicFramePr>
        <p:xfrm>
          <a:off x="1477297" y="1527175"/>
          <a:ext cx="9751142" cy="411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2236-7DD6-475B-92A2-94A1BC91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1A0E-AEDC-48FF-AB58-27A60968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77913"/>
          </a:xfrm>
        </p:spPr>
        <p:txBody>
          <a:bodyPr/>
          <a:lstStyle/>
          <a:p>
            <a:pPr algn="ctr"/>
            <a:r>
              <a:rPr lang="en-US" b="1"/>
              <a:t>Loss Calculation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91CAB-31D7-408D-83DD-C139C5DE4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813227"/>
              </p:ext>
            </p:extLst>
          </p:nvPr>
        </p:nvGraphicFramePr>
        <p:xfrm>
          <a:off x="504825" y="13398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0836-6EA6-4BC8-B678-31767F41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8980A2464C14297101F3C686BD228" ma:contentTypeVersion="4" ma:contentTypeDescription="Create a new document." ma:contentTypeScope="" ma:versionID="2e75a03b88551e040418e444f0c41d59">
  <xsd:schema xmlns:xsd="http://www.w3.org/2001/XMLSchema" xmlns:xs="http://www.w3.org/2001/XMLSchema" xmlns:p="http://schemas.microsoft.com/office/2006/metadata/properties" xmlns:ns2="4086dfb5-02f8-4731-9e92-0175bf38f10e" xmlns:ns3="492c409e-46e6-4029-a646-8d64d3d3823b" targetNamespace="http://schemas.microsoft.com/office/2006/metadata/properties" ma:root="true" ma:fieldsID="5240c92c3db28499e16e6c86cc25b872" ns2:_="" ns3:_="">
    <xsd:import namespace="4086dfb5-02f8-4731-9e92-0175bf38f10e"/>
    <xsd:import namespace="492c409e-46e6-4029-a646-8d64d3d382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6dfb5-02f8-4731-9e92-0175bf38f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c409e-46e6-4029-a646-8d64d3d382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FD74E-E4F8-4AE2-BD24-7971B58B16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92B2AC-0970-407F-858A-99E63B1BCB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9926A-4654-44AF-8387-F34DEDEE75CE}">
  <ds:schemaRefs>
    <ds:schemaRef ds:uri="4086dfb5-02f8-4731-9e92-0175bf38f10e"/>
    <ds:schemaRef ds:uri="492c409e-46e6-4029-a646-8d64d3d382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Toxicity Detection in the  Context of Social Media Discussions</vt:lpstr>
      <vt:lpstr>Agenda</vt:lpstr>
      <vt:lpstr>Introduction</vt:lpstr>
      <vt:lpstr>Related Works</vt:lpstr>
      <vt:lpstr>Dataset</vt:lpstr>
      <vt:lpstr>Methodology</vt:lpstr>
      <vt:lpstr>Results with Machine Learning Models</vt:lpstr>
      <vt:lpstr>Experiment with Deep Learning Models</vt:lpstr>
      <vt:lpstr>Loss Calculation</vt:lpstr>
      <vt:lpstr>Number of Toxic Comments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click</dc:creator>
  <cp:revision>35</cp:revision>
  <dcterms:created xsi:type="dcterms:W3CDTF">2017-03-24T20:12:23Z</dcterms:created>
  <dcterms:modified xsi:type="dcterms:W3CDTF">2020-04-20T17:31:44Z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0x010100A658980A2464C14297101F3C686BD228</vt:lpwstr>
  </property>
</Properties>
</file>