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Lst>
  <p:sldSz cx="9144000" cy="5143500" type="screen16x9"/>
  <p:notesSz cx="6858000" cy="9144000"/>
  <p:embeddedFontLst>
    <p:embeddedFont>
      <p:font typeface="Oswald" pitchFamily="2" charset="77"/>
      <p:regular r:id="rId25"/>
      <p:bold r:id="rId26"/>
    </p:embeddedFont>
    <p:embeddedFont>
      <p:font typeface="Source Sans Pro" panose="020B0503030403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166"/>
    <p:restoredTop sz="94693"/>
  </p:normalViewPr>
  <p:slideViewPr>
    <p:cSldViewPr snapToGrid="0">
      <p:cViewPr>
        <p:scale>
          <a:sx n="130" d="100"/>
          <a:sy n="130" d="100"/>
        </p:scale>
        <p:origin x="2640" y="872"/>
      </p:cViewPr>
      <p:guideLst>
        <p:guide orient="horz" pos="1620"/>
        <p:guide pos="2880"/>
      </p:guideLst>
    </p:cSldViewPr>
  </p:slideViewPr>
  <p:outlineViewPr>
    <p:cViewPr>
      <p:scale>
        <a:sx n="33" d="100"/>
        <a:sy n="33" d="100"/>
      </p:scale>
      <p:origin x="0" y="-3008"/>
    </p:cViewPr>
  </p:outlin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ID3_algorith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n.wikipedia.org/wiki/Predictive_analytics#Classification_and_regression_trees_.28CART.29"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5cd40e2512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5cd40e2512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5cd40e2512_0_5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5cd40e2512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5cd40e2512_0_5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5cd40e2512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5cd40e2512_0_5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5cd40e2512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5cd40e2512_0_5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5cd40e2512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5cd40e2512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5cd40e2512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5cd40e2512_0_4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5cd40e2512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5cd40e2512_0_4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5cd40e2512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5cd40e2512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5cd40e2512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5cd40e2512_0_4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5cd40e2512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5cd40e2512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5cd40e2512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1300"/>
              </a:spcBef>
              <a:spcAft>
                <a:spcPts val="0"/>
              </a:spcAft>
              <a:buClr>
                <a:schemeClr val="dk1"/>
              </a:buClr>
              <a:buSzPts val="1100"/>
              <a:buFont typeface="Arial"/>
              <a:buNone/>
            </a:pPr>
            <a:r>
              <a:rPr lang="en" u="sng">
                <a:solidFill>
                  <a:srgbClr val="2878A2"/>
                </a:solidFill>
                <a:hlinkClick r:id="rId3"/>
              </a:rPr>
              <a:t>ID3</a:t>
            </a:r>
            <a:r>
              <a:rPr lang="en">
                <a:solidFill>
                  <a:srgbClr val="1D1F22"/>
                </a:solidFill>
              </a:rPr>
              <a:t> (Iterative Dichotomiser 3) was developed in 1986 by Ross Quinlan. The algorithm creates a multiway tree, finding for each node (i.e. in a greedy manner) the categorical feature that will yield the largest information gain for categorical targets. Trees are grown to their maximum size and then a pruning step is usually applied to improve the ability of the tree to generalise to unseen data.</a:t>
            </a:r>
            <a:endParaRPr>
              <a:solidFill>
                <a:srgbClr val="1D1F22"/>
              </a:solidFill>
            </a:endParaRPr>
          </a:p>
          <a:p>
            <a:pPr marL="0" lvl="0" indent="0" algn="l" rtl="0">
              <a:lnSpc>
                <a:spcPct val="150000"/>
              </a:lnSpc>
              <a:spcBef>
                <a:spcPts val="1300"/>
              </a:spcBef>
              <a:spcAft>
                <a:spcPts val="0"/>
              </a:spcAft>
              <a:buClr>
                <a:schemeClr val="dk1"/>
              </a:buClr>
              <a:buSzPts val="1100"/>
              <a:buFont typeface="Arial"/>
              <a:buNone/>
            </a:pPr>
            <a:r>
              <a:rPr lang="en">
                <a:solidFill>
                  <a:srgbClr val="1D1F22"/>
                </a:solidFill>
              </a:rPr>
              <a:t>C4.5 is the successor to ID3 and removed the restriction that features must be categorical by dynamically defining a discrete attribute (based on numerical variables) that partitions the continuous attribute value into a discrete set of intervals. C4.5 converts the trained trees (i.e. the output of the ID3 algorithm) into sets of if-then rules. These accuracy of each rule is then evaluated to determine the order in which they should be applied. Pruning is done by removing a rule’s precondition if the accuracy of the rule improves without it.</a:t>
            </a:r>
            <a:endParaRPr>
              <a:solidFill>
                <a:srgbClr val="1D1F22"/>
              </a:solidFill>
            </a:endParaRPr>
          </a:p>
          <a:p>
            <a:pPr marL="0" lvl="0" indent="0" algn="l" rtl="0">
              <a:lnSpc>
                <a:spcPct val="150000"/>
              </a:lnSpc>
              <a:spcBef>
                <a:spcPts val="1300"/>
              </a:spcBef>
              <a:spcAft>
                <a:spcPts val="0"/>
              </a:spcAft>
              <a:buClr>
                <a:schemeClr val="dk1"/>
              </a:buClr>
              <a:buSzPts val="1100"/>
              <a:buFont typeface="Arial"/>
              <a:buNone/>
            </a:pPr>
            <a:r>
              <a:rPr lang="en">
                <a:solidFill>
                  <a:srgbClr val="1D1F22"/>
                </a:solidFill>
              </a:rPr>
              <a:t>C5.0 is Quinlan’s latest version release under a proprietary license. It uses less memory and builds smaller rulesets than C4.5 while being more accurate.</a:t>
            </a:r>
            <a:endParaRPr>
              <a:solidFill>
                <a:srgbClr val="1D1F22"/>
              </a:solidFill>
            </a:endParaRPr>
          </a:p>
          <a:p>
            <a:pPr marL="0" lvl="0" indent="0" algn="l" rtl="0">
              <a:lnSpc>
                <a:spcPct val="150000"/>
              </a:lnSpc>
              <a:spcBef>
                <a:spcPts val="1300"/>
              </a:spcBef>
              <a:spcAft>
                <a:spcPts val="100"/>
              </a:spcAft>
              <a:buNone/>
            </a:pPr>
            <a:r>
              <a:rPr lang="en" u="sng">
                <a:solidFill>
                  <a:srgbClr val="2878A2"/>
                </a:solidFill>
                <a:hlinkClick r:id="rId4"/>
              </a:rPr>
              <a:t>CART</a:t>
            </a:r>
            <a:r>
              <a:rPr lang="en">
                <a:solidFill>
                  <a:srgbClr val="1D1F22"/>
                </a:solidFill>
              </a:rPr>
              <a:t> (Classification and Regression Trees) is very similar to C4.5, but it differs in that it supports numerical target variables (regression) and does not compute rule sets. CART constructs binary trees using the feature and threshold that yield the largest information gain at each node.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5cd40e2512_0_5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5cd40e2512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5cd40e2512_0_5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5cd40e2512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5cd40e2512_0_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5cd40e2512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5cd40e2512_0_5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5cd40e2512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5cd40e2512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5cd40e2512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2"/>
        <p:cNvGrpSpPr/>
        <p:nvPr/>
      </p:nvGrpSpPr>
      <p:grpSpPr>
        <a:xfrm>
          <a:off x="0" y="0"/>
          <a:ext cx="0" cy="0"/>
          <a:chOff x="0" y="0"/>
          <a:chExt cx="0" cy="0"/>
        </a:xfrm>
      </p:grpSpPr>
      <p:sp>
        <p:nvSpPr>
          <p:cNvPr id="33" name="Google Shape;33;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4" name="Google Shape;34;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5" name="Google Shape;35;p2"/>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38;p2"/>
          <p:cNvGrpSpPr/>
          <p:nvPr/>
        </p:nvGrpSpPr>
        <p:grpSpPr>
          <a:xfrm>
            <a:off x="-9525" y="2024075"/>
            <a:ext cx="9167825" cy="595300"/>
            <a:chOff x="-9525" y="4462475"/>
            <a:chExt cx="9167825" cy="595300"/>
          </a:xfrm>
        </p:grpSpPr>
        <p:sp>
          <p:nvSpPr>
            <p:cNvPr id="39" name="Google Shape;39;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0" name="Google Shape;40;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1" name="Google Shape;41;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 name="Google Shape;42;p2"/>
          <p:cNvGrpSpPr/>
          <p:nvPr/>
        </p:nvGrpSpPr>
        <p:grpSpPr>
          <a:xfrm>
            <a:off x="-42837" y="2005088"/>
            <a:ext cx="9229575" cy="642788"/>
            <a:chOff x="-42837" y="4443488"/>
            <a:chExt cx="9229575" cy="642788"/>
          </a:xfrm>
        </p:grpSpPr>
        <p:sp>
          <p:nvSpPr>
            <p:cNvPr id="43" name="Google Shape;43;p2"/>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2"/>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08"/>
        <p:cNvGrpSpPr/>
        <p:nvPr/>
      </p:nvGrpSpPr>
      <p:grpSpPr>
        <a:xfrm>
          <a:off x="0" y="0"/>
          <a:ext cx="0" cy="0"/>
          <a:chOff x="0" y="0"/>
          <a:chExt cx="0" cy="0"/>
        </a:xfrm>
      </p:grpSpPr>
      <p:sp>
        <p:nvSpPr>
          <p:cNvPr id="409" name="Google Shape;409;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0" name="Google Shape;410;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11" name="Google Shape;411;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 name="Google Shape;414;p11"/>
          <p:cNvGrpSpPr/>
          <p:nvPr/>
        </p:nvGrpSpPr>
        <p:grpSpPr>
          <a:xfrm>
            <a:off x="-9525" y="652475"/>
            <a:ext cx="9167825" cy="595300"/>
            <a:chOff x="-9525" y="4462475"/>
            <a:chExt cx="9167825" cy="595300"/>
          </a:xfrm>
        </p:grpSpPr>
        <p:sp>
          <p:nvSpPr>
            <p:cNvPr id="415" name="Google Shape;415;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16" name="Google Shape;416;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17" name="Google Shape;417;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18" name="Google Shape;418;p11"/>
          <p:cNvGrpSpPr/>
          <p:nvPr/>
        </p:nvGrpSpPr>
        <p:grpSpPr>
          <a:xfrm>
            <a:off x="-42837" y="633488"/>
            <a:ext cx="9229575" cy="642788"/>
            <a:chOff x="-42837" y="4443488"/>
            <a:chExt cx="9229575" cy="642788"/>
          </a:xfrm>
        </p:grpSpPr>
        <p:sp>
          <p:nvSpPr>
            <p:cNvPr id="419" name="Google Shape;419;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4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449"/>
        <p:cNvGrpSpPr/>
        <p:nvPr/>
      </p:nvGrpSpPr>
      <p:grpSpPr>
        <a:xfrm>
          <a:off x="0" y="0"/>
          <a:ext cx="0" cy="0"/>
          <a:chOff x="0" y="0"/>
          <a:chExt cx="0" cy="0"/>
        </a:xfrm>
      </p:grpSpPr>
      <p:sp>
        <p:nvSpPr>
          <p:cNvPr id="450" name="Google Shape;450;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51" name="Google Shape;451;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52" name="Google Shape;45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3">
  <p:cSld name="TITLE_3">
    <p:spTree>
      <p:nvGrpSpPr>
        <p:cNvPr id="1" name="Shape 453"/>
        <p:cNvGrpSpPr/>
        <p:nvPr/>
      </p:nvGrpSpPr>
      <p:grpSpPr>
        <a:xfrm>
          <a:off x="0" y="0"/>
          <a:ext cx="0" cy="0"/>
          <a:chOff x="0" y="0"/>
          <a:chExt cx="0" cy="0"/>
        </a:xfrm>
      </p:grpSpPr>
      <p:sp>
        <p:nvSpPr>
          <p:cNvPr id="454" name="Google Shape;454;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55" name="Google Shape;455;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56" name="Google Shape;45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3"/>
        <p:cNvGrpSpPr/>
        <p:nvPr/>
      </p:nvGrpSpPr>
      <p:grpSpPr>
        <a:xfrm>
          <a:off x="0" y="0"/>
          <a:ext cx="0" cy="0"/>
          <a:chOff x="0" y="0"/>
          <a:chExt cx="0" cy="0"/>
        </a:xfrm>
      </p:grpSpPr>
      <p:sp>
        <p:nvSpPr>
          <p:cNvPr id="74" name="Google Shape;74;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5" name="Google Shape;75;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6" name="Google Shape;76;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79;p3"/>
          <p:cNvGrpSpPr/>
          <p:nvPr/>
        </p:nvGrpSpPr>
        <p:grpSpPr>
          <a:xfrm>
            <a:off x="-9525" y="2024075"/>
            <a:ext cx="9167825" cy="595300"/>
            <a:chOff x="-9525" y="4462475"/>
            <a:chExt cx="9167825" cy="595300"/>
          </a:xfrm>
        </p:grpSpPr>
        <p:sp>
          <p:nvSpPr>
            <p:cNvPr id="80" name="Google Shape;80;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1" name="Google Shape;81;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3" name="Google Shape;83;p3"/>
          <p:cNvGrpSpPr/>
          <p:nvPr/>
        </p:nvGrpSpPr>
        <p:grpSpPr>
          <a:xfrm>
            <a:off x="-42837" y="2005088"/>
            <a:ext cx="9229575" cy="642788"/>
            <a:chOff x="-42837" y="4443488"/>
            <a:chExt cx="9229575" cy="642788"/>
          </a:xfrm>
        </p:grpSpPr>
        <p:sp>
          <p:nvSpPr>
            <p:cNvPr id="84" name="Google Shape;84;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4" name="Google Shape;114;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5"/>
        <p:cNvGrpSpPr/>
        <p:nvPr/>
      </p:nvGrpSpPr>
      <p:grpSpPr>
        <a:xfrm>
          <a:off x="0" y="0"/>
          <a:ext cx="0" cy="0"/>
          <a:chOff x="0" y="0"/>
          <a:chExt cx="0" cy="0"/>
        </a:xfrm>
      </p:grpSpPr>
      <p:sp>
        <p:nvSpPr>
          <p:cNvPr id="116" name="Google Shape;116;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7" name="Google Shape;117;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00CEF6"/>
                </a:solidFill>
              </a:rPr>
              <a:t>“</a:t>
            </a:r>
            <a:endParaRPr sz="9600">
              <a:solidFill>
                <a:srgbClr val="00CEF6"/>
              </a:solidFill>
            </a:endParaRPr>
          </a:p>
        </p:txBody>
      </p:sp>
      <p:sp>
        <p:nvSpPr>
          <p:cNvPr id="118" name="Google Shape;118;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19" name="Google Shape;119;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0" name="Google Shape;120;p4"/>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4"/>
          <p:cNvGrpSpPr/>
          <p:nvPr/>
        </p:nvGrpSpPr>
        <p:grpSpPr>
          <a:xfrm>
            <a:off x="-9525" y="4462475"/>
            <a:ext cx="9167825" cy="595300"/>
            <a:chOff x="-9525" y="4462475"/>
            <a:chExt cx="9167825" cy="595300"/>
          </a:xfrm>
        </p:grpSpPr>
        <p:sp>
          <p:nvSpPr>
            <p:cNvPr id="124" name="Google Shape;124;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25" name="Google Shape;125;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26" name="Google Shape;126;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27" name="Google Shape;127;p4"/>
          <p:cNvGrpSpPr/>
          <p:nvPr/>
        </p:nvGrpSpPr>
        <p:grpSpPr>
          <a:xfrm>
            <a:off x="-42837" y="4443488"/>
            <a:ext cx="9229575" cy="642788"/>
            <a:chOff x="-42837" y="4443488"/>
            <a:chExt cx="9229575" cy="642788"/>
          </a:xfrm>
        </p:grpSpPr>
        <p:sp>
          <p:nvSpPr>
            <p:cNvPr id="128" name="Google Shape;128;p4"/>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4"/>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7"/>
        <p:cNvGrpSpPr/>
        <p:nvPr/>
      </p:nvGrpSpPr>
      <p:grpSpPr>
        <a:xfrm>
          <a:off x="0" y="0"/>
          <a:ext cx="0" cy="0"/>
          <a:chOff x="0" y="0"/>
          <a:chExt cx="0" cy="0"/>
        </a:xfrm>
      </p:grpSpPr>
      <p:sp>
        <p:nvSpPr>
          <p:cNvPr id="158" name="Google Shape;158;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9" name="Google Shape;159;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0" name="Google Shape;160;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1" name="Google Shape;161;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2" name="Google Shape;162;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5"/>
          <p:cNvGrpSpPr/>
          <p:nvPr/>
        </p:nvGrpSpPr>
        <p:grpSpPr>
          <a:xfrm>
            <a:off x="-9525" y="4462475"/>
            <a:ext cx="9167825" cy="595300"/>
            <a:chOff x="-9525" y="4462475"/>
            <a:chExt cx="9167825" cy="595300"/>
          </a:xfrm>
        </p:grpSpPr>
        <p:sp>
          <p:nvSpPr>
            <p:cNvPr id="166" name="Google Shape;166;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67" name="Google Shape;167;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68" name="Google Shape;168;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69" name="Google Shape;169;p5"/>
          <p:cNvGrpSpPr/>
          <p:nvPr/>
        </p:nvGrpSpPr>
        <p:grpSpPr>
          <a:xfrm>
            <a:off x="-42837" y="4443488"/>
            <a:ext cx="9229575" cy="642788"/>
            <a:chOff x="-42837" y="4443488"/>
            <a:chExt cx="9229575" cy="642788"/>
          </a:xfrm>
        </p:grpSpPr>
        <p:sp>
          <p:nvSpPr>
            <p:cNvPr id="170" name="Google Shape;170;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99"/>
        <p:cNvGrpSpPr/>
        <p:nvPr/>
      </p:nvGrpSpPr>
      <p:grpSpPr>
        <a:xfrm>
          <a:off x="0" y="0"/>
          <a:ext cx="0" cy="0"/>
          <a:chOff x="0" y="0"/>
          <a:chExt cx="0" cy="0"/>
        </a:xfrm>
      </p:grpSpPr>
      <p:sp>
        <p:nvSpPr>
          <p:cNvPr id="200" name="Google Shape;200;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3" name="Google Shape;203;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4" name="Google Shape;204;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5" name="Google Shape;205;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6"/>
          <p:cNvGrpSpPr/>
          <p:nvPr/>
        </p:nvGrpSpPr>
        <p:grpSpPr>
          <a:xfrm>
            <a:off x="-9525" y="4462475"/>
            <a:ext cx="9167825" cy="595300"/>
            <a:chOff x="-9525" y="4462475"/>
            <a:chExt cx="9167825" cy="595300"/>
          </a:xfrm>
        </p:grpSpPr>
        <p:sp>
          <p:nvSpPr>
            <p:cNvPr id="209" name="Google Shape;209;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0" name="Google Shape;210;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1" name="Google Shape;211;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2" name="Google Shape;212;p6"/>
          <p:cNvGrpSpPr/>
          <p:nvPr/>
        </p:nvGrpSpPr>
        <p:grpSpPr>
          <a:xfrm>
            <a:off x="-42837" y="4443488"/>
            <a:ext cx="9229575" cy="642788"/>
            <a:chOff x="-42837" y="4443488"/>
            <a:chExt cx="9229575" cy="642788"/>
          </a:xfrm>
        </p:grpSpPr>
        <p:sp>
          <p:nvSpPr>
            <p:cNvPr id="213" name="Google Shape;213;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2"/>
        <p:cNvGrpSpPr/>
        <p:nvPr/>
      </p:nvGrpSpPr>
      <p:grpSpPr>
        <a:xfrm>
          <a:off x="0" y="0"/>
          <a:ext cx="0" cy="0"/>
          <a:chOff x="0" y="0"/>
          <a:chExt cx="0" cy="0"/>
        </a:xfrm>
      </p:grpSpPr>
      <p:sp>
        <p:nvSpPr>
          <p:cNvPr id="243" name="Google Shape;243;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4" name="Google Shape;244;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45" name="Google Shape;245;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46" name="Google Shape;246;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47" name="Google Shape;247;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48" name="Google Shape;248;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49" name="Google Shape;249;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7"/>
          <p:cNvGrpSpPr/>
          <p:nvPr/>
        </p:nvGrpSpPr>
        <p:grpSpPr>
          <a:xfrm>
            <a:off x="-9525" y="4462475"/>
            <a:ext cx="9167825" cy="595300"/>
            <a:chOff x="-9525" y="4462475"/>
            <a:chExt cx="9167825" cy="595300"/>
          </a:xfrm>
        </p:grpSpPr>
        <p:sp>
          <p:nvSpPr>
            <p:cNvPr id="253" name="Google Shape;253;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4" name="Google Shape;254;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55" name="Google Shape;255;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56" name="Google Shape;256;p7"/>
          <p:cNvGrpSpPr/>
          <p:nvPr/>
        </p:nvGrpSpPr>
        <p:grpSpPr>
          <a:xfrm>
            <a:off x="-42837" y="4443488"/>
            <a:ext cx="9229575" cy="642788"/>
            <a:chOff x="-42837" y="4443488"/>
            <a:chExt cx="9229575" cy="642788"/>
          </a:xfrm>
        </p:grpSpPr>
        <p:sp>
          <p:nvSpPr>
            <p:cNvPr id="257" name="Google Shape;257;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6"/>
        <p:cNvGrpSpPr/>
        <p:nvPr/>
      </p:nvGrpSpPr>
      <p:grpSpPr>
        <a:xfrm>
          <a:off x="0" y="0"/>
          <a:ext cx="0" cy="0"/>
          <a:chOff x="0" y="0"/>
          <a:chExt cx="0" cy="0"/>
        </a:xfrm>
      </p:grpSpPr>
      <p:sp>
        <p:nvSpPr>
          <p:cNvPr id="287" name="Google Shape;287;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88" name="Google Shape;288;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89" name="Google Shape;289;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0" name="Google Shape;290;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8"/>
          <p:cNvGrpSpPr/>
          <p:nvPr/>
        </p:nvGrpSpPr>
        <p:grpSpPr>
          <a:xfrm>
            <a:off x="-9525" y="4462475"/>
            <a:ext cx="9167825" cy="595300"/>
            <a:chOff x="-9525" y="4462475"/>
            <a:chExt cx="9167825" cy="595300"/>
          </a:xfrm>
        </p:grpSpPr>
        <p:sp>
          <p:nvSpPr>
            <p:cNvPr id="294" name="Google Shape;294;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95" name="Google Shape;295;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96" name="Google Shape;296;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97" name="Google Shape;297;p8"/>
          <p:cNvGrpSpPr/>
          <p:nvPr/>
        </p:nvGrpSpPr>
        <p:grpSpPr>
          <a:xfrm>
            <a:off x="-42837" y="4443488"/>
            <a:ext cx="9229575" cy="642788"/>
            <a:chOff x="-42837" y="4443488"/>
            <a:chExt cx="9229575" cy="642788"/>
          </a:xfrm>
        </p:grpSpPr>
        <p:sp>
          <p:nvSpPr>
            <p:cNvPr id="298" name="Google Shape;298;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7"/>
        <p:cNvGrpSpPr/>
        <p:nvPr/>
      </p:nvGrpSpPr>
      <p:grpSpPr>
        <a:xfrm>
          <a:off x="0" y="0"/>
          <a:ext cx="0" cy="0"/>
          <a:chOff x="0" y="0"/>
          <a:chExt cx="0" cy="0"/>
        </a:xfrm>
      </p:grpSpPr>
      <p:sp>
        <p:nvSpPr>
          <p:cNvPr id="328" name="Google Shape;328;p9"/>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rgbClr val="00CEF6"/>
              </a:buClr>
              <a:buSzPts val="1400"/>
              <a:buNone/>
              <a:defRPr sz="1400">
                <a:solidFill>
                  <a:srgbClr val="00CEF6"/>
                </a:solidFill>
              </a:defRPr>
            </a:lvl1pPr>
          </a:lstStyle>
          <a:p>
            <a:endParaRPr/>
          </a:p>
        </p:txBody>
      </p:sp>
      <p:sp>
        <p:nvSpPr>
          <p:cNvPr id="329" name="Google Shape;329;p9"/>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30" name="Google Shape;330;p9"/>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1" name="Google Shape;331;p9"/>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9"/>
          <p:cNvGrpSpPr/>
          <p:nvPr/>
        </p:nvGrpSpPr>
        <p:grpSpPr>
          <a:xfrm>
            <a:off x="-9525" y="4462475"/>
            <a:ext cx="9167825" cy="595300"/>
            <a:chOff x="-9525" y="4462475"/>
            <a:chExt cx="9167825" cy="595300"/>
          </a:xfrm>
        </p:grpSpPr>
        <p:sp>
          <p:nvSpPr>
            <p:cNvPr id="335" name="Google Shape;335;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36" name="Google Shape;336;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37" name="Google Shape;337;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38" name="Google Shape;338;p9"/>
          <p:cNvGrpSpPr/>
          <p:nvPr/>
        </p:nvGrpSpPr>
        <p:grpSpPr>
          <a:xfrm>
            <a:off x="-42837" y="4443488"/>
            <a:ext cx="9229575" cy="642788"/>
            <a:chOff x="-42837" y="4443488"/>
            <a:chExt cx="9229575" cy="642788"/>
          </a:xfrm>
        </p:grpSpPr>
        <p:sp>
          <p:nvSpPr>
            <p:cNvPr id="339" name="Google Shape;339;p9"/>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9"/>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8"/>
        <p:cNvGrpSpPr/>
        <p:nvPr/>
      </p:nvGrpSpPr>
      <p:grpSpPr>
        <a:xfrm>
          <a:off x="0" y="0"/>
          <a:ext cx="0" cy="0"/>
          <a:chOff x="0" y="0"/>
          <a:chExt cx="0" cy="0"/>
        </a:xfrm>
      </p:grpSpPr>
      <p:sp>
        <p:nvSpPr>
          <p:cNvPr id="369" name="Google Shape;369;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0" name="Google Shape;370;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1" name="Google Shape;371;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 name="Google Shape;374;p10"/>
          <p:cNvGrpSpPr/>
          <p:nvPr/>
        </p:nvGrpSpPr>
        <p:grpSpPr>
          <a:xfrm>
            <a:off x="-9525" y="4462475"/>
            <a:ext cx="9167825" cy="595300"/>
            <a:chOff x="-9525" y="4462475"/>
            <a:chExt cx="9167825" cy="595300"/>
          </a:xfrm>
        </p:grpSpPr>
        <p:sp>
          <p:nvSpPr>
            <p:cNvPr id="375" name="Google Shape;375;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76" name="Google Shape;376;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77" name="Google Shape;377;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78" name="Google Shape;378;p10"/>
          <p:cNvGrpSpPr/>
          <p:nvPr/>
        </p:nvGrpSpPr>
        <p:grpSpPr>
          <a:xfrm>
            <a:off x="-42837" y="4443488"/>
            <a:ext cx="9229575" cy="642788"/>
            <a:chOff x="-42837" y="4443488"/>
            <a:chExt cx="9229575" cy="642788"/>
          </a:xfrm>
        </p:grpSpPr>
        <p:sp>
          <p:nvSpPr>
            <p:cNvPr id="379" name="Google Shape;379;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 name="Google Shape;404;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hyperlink" Target="https://colab.research.google.com/drive/1l4y-81dB_TXucgb_UNVTY3OdBvTSH6IE"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www.pinterest.com/pin/401383385522145803/?autologin=true" TargetMode="External"/><Relationship Id="rId5" Type="http://schemas.openxmlformats.org/officeDocument/2006/relationships/image" Target="../media/image2.jpg"/><Relationship Id="rId4" Type="http://schemas.openxmlformats.org/officeDocument/2006/relationships/hyperlink" Target="https://www.channelnewsasia.com/news/singapore/nus-sexual-misconduct-students-expelled-committee-monica-baey-11613506"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15"/>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Final Lesson</a:t>
            </a:r>
            <a:endParaRPr dirty="0"/>
          </a:p>
          <a:p>
            <a:pPr marL="0" lvl="0" indent="0" algn="r" rtl="0">
              <a:spcBef>
                <a:spcPts val="0"/>
              </a:spcBef>
              <a:spcAft>
                <a:spcPts val="0"/>
              </a:spcAft>
              <a:buNone/>
            </a:pPr>
            <a:r>
              <a:rPr lang="en" dirty="0"/>
              <a:t>Decision Tree</a:t>
            </a:r>
            <a:endParaRPr dirty="0"/>
          </a:p>
          <a:p>
            <a:pPr marL="0" lvl="0" indent="0" algn="r" rtl="0">
              <a:spcBef>
                <a:spcPts val="0"/>
              </a:spcBef>
              <a:spcAft>
                <a:spcPts val="0"/>
              </a:spcAft>
              <a:buNone/>
            </a:pPr>
            <a:r>
              <a:rPr lang="en" sz="1200" dirty="0"/>
              <a:t>Zane Lim</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pic>
        <p:nvPicPr>
          <p:cNvPr id="525" name="Google Shape;525;p24"/>
          <p:cNvPicPr preferRelativeResize="0"/>
          <p:nvPr/>
        </p:nvPicPr>
        <p:blipFill>
          <a:blip r:embed="rId3">
            <a:alphaModFix/>
          </a:blip>
          <a:stretch>
            <a:fillRect/>
          </a:stretch>
        </p:blipFill>
        <p:spPr>
          <a:xfrm>
            <a:off x="142000" y="1393538"/>
            <a:ext cx="4300126" cy="2840199"/>
          </a:xfrm>
          <a:prstGeom prst="rect">
            <a:avLst/>
          </a:prstGeom>
          <a:noFill/>
          <a:ln>
            <a:noFill/>
          </a:ln>
        </p:spPr>
      </p:pic>
      <p:sp>
        <p:nvSpPr>
          <p:cNvPr id="526" name="Google Shape;526;p24"/>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Answer</a:t>
            </a:r>
            <a:endParaRPr/>
          </a:p>
        </p:txBody>
      </p:sp>
      <p:sp>
        <p:nvSpPr>
          <p:cNvPr id="527" name="Google Shape;527;p24"/>
          <p:cNvSpPr txBox="1">
            <a:spLocks noGrp="1"/>
          </p:cNvSpPr>
          <p:nvPr>
            <p:ph type="body" idx="1"/>
          </p:nvPr>
        </p:nvSpPr>
        <p:spPr>
          <a:xfrm>
            <a:off x="4442125" y="1540175"/>
            <a:ext cx="36303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3. Pick the highest gain attribute - outlook</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pic>
        <p:nvPicPr>
          <p:cNvPr id="532" name="Google Shape;532;p25"/>
          <p:cNvPicPr preferRelativeResize="0"/>
          <p:nvPr/>
        </p:nvPicPr>
        <p:blipFill>
          <a:blip r:embed="rId3">
            <a:alphaModFix/>
          </a:blip>
          <a:stretch>
            <a:fillRect/>
          </a:stretch>
        </p:blipFill>
        <p:spPr>
          <a:xfrm>
            <a:off x="113875" y="1584625"/>
            <a:ext cx="4458125" cy="2796900"/>
          </a:xfrm>
          <a:prstGeom prst="rect">
            <a:avLst/>
          </a:prstGeom>
          <a:noFill/>
          <a:ln>
            <a:noFill/>
          </a:ln>
        </p:spPr>
      </p:pic>
      <p:sp>
        <p:nvSpPr>
          <p:cNvPr id="533" name="Google Shape;533;p2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Answer</a:t>
            </a:r>
            <a:endParaRPr/>
          </a:p>
        </p:txBody>
      </p:sp>
      <p:sp>
        <p:nvSpPr>
          <p:cNvPr id="534" name="Google Shape;534;p25"/>
          <p:cNvSpPr txBox="1">
            <a:spLocks noGrp="1"/>
          </p:cNvSpPr>
          <p:nvPr>
            <p:ph type="body" idx="1"/>
          </p:nvPr>
        </p:nvSpPr>
        <p:spPr>
          <a:xfrm>
            <a:off x="4442125" y="1540175"/>
            <a:ext cx="36303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4. Repeat the same thing for sub-trees till we get the tree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pic>
        <p:nvPicPr>
          <p:cNvPr id="539" name="Google Shape;539;p26"/>
          <p:cNvPicPr preferRelativeResize="0"/>
          <p:nvPr/>
        </p:nvPicPr>
        <p:blipFill>
          <a:blip r:embed="rId3">
            <a:alphaModFix/>
          </a:blip>
          <a:stretch>
            <a:fillRect/>
          </a:stretch>
        </p:blipFill>
        <p:spPr>
          <a:xfrm>
            <a:off x="80524" y="1472049"/>
            <a:ext cx="4129325" cy="2842749"/>
          </a:xfrm>
          <a:prstGeom prst="rect">
            <a:avLst/>
          </a:prstGeom>
          <a:noFill/>
          <a:ln>
            <a:noFill/>
          </a:ln>
        </p:spPr>
      </p:pic>
      <p:sp>
        <p:nvSpPr>
          <p:cNvPr id="540" name="Google Shape;540;p2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Answer</a:t>
            </a:r>
            <a:endParaRPr/>
          </a:p>
        </p:txBody>
      </p:sp>
      <p:sp>
        <p:nvSpPr>
          <p:cNvPr id="541" name="Google Shape;541;p26"/>
          <p:cNvSpPr txBox="1">
            <a:spLocks noGrp="1"/>
          </p:cNvSpPr>
          <p:nvPr>
            <p:ph type="body" idx="1"/>
          </p:nvPr>
        </p:nvSpPr>
        <p:spPr>
          <a:xfrm>
            <a:off x="4442125" y="1540175"/>
            <a:ext cx="36303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4. Repeat the same thing for sub-trees till we get the tree</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2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Other Quality Criterias for Split</a:t>
            </a:r>
            <a:endParaRPr/>
          </a:p>
        </p:txBody>
      </p:sp>
      <p:sp>
        <p:nvSpPr>
          <p:cNvPr id="547" name="Google Shape;547;p27"/>
          <p:cNvSpPr txBox="1">
            <a:spLocks noGrp="1"/>
          </p:cNvSpPr>
          <p:nvPr>
            <p:ph type="body" idx="1"/>
          </p:nvPr>
        </p:nvSpPr>
        <p:spPr>
          <a:xfrm>
            <a:off x="1075850" y="1540175"/>
            <a:ext cx="6996600" cy="24429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a:t>Gini impurity (uncertainty) </a:t>
            </a:r>
            <a:endParaRPr/>
          </a:p>
          <a:p>
            <a:pPr marL="457200" lvl="0" indent="0" algn="l" rtl="0">
              <a:spcBef>
                <a:spcPts val="600"/>
              </a:spcBef>
              <a:spcAft>
                <a:spcPts val="0"/>
              </a:spcAft>
              <a:buNone/>
            </a:pPr>
            <a:endParaRPr/>
          </a:p>
          <a:p>
            <a:pPr marL="457200" lvl="0" indent="0" algn="l" rtl="0">
              <a:spcBef>
                <a:spcPts val="600"/>
              </a:spcBef>
              <a:spcAft>
                <a:spcPts val="0"/>
              </a:spcAft>
              <a:buNone/>
            </a:pPr>
            <a:endParaRPr/>
          </a:p>
          <a:p>
            <a:pPr marL="457200" lvl="0" indent="-355600" algn="l" rtl="0">
              <a:spcBef>
                <a:spcPts val="600"/>
              </a:spcBef>
              <a:spcAft>
                <a:spcPts val="0"/>
              </a:spcAft>
              <a:buSzPts val="2000"/>
              <a:buChar char="●"/>
            </a:pPr>
            <a:r>
              <a:rPr lang="en"/>
              <a:t>Misclassification error</a:t>
            </a:r>
            <a:endParaRPr/>
          </a:p>
        </p:txBody>
      </p:sp>
      <p:pic>
        <p:nvPicPr>
          <p:cNvPr id="548" name="Google Shape;548;p27"/>
          <p:cNvPicPr preferRelativeResize="0"/>
          <p:nvPr/>
        </p:nvPicPr>
        <p:blipFill>
          <a:blip r:embed="rId3">
            <a:alphaModFix/>
          </a:blip>
          <a:stretch>
            <a:fillRect/>
          </a:stretch>
        </p:blipFill>
        <p:spPr>
          <a:xfrm>
            <a:off x="1598475" y="2057300"/>
            <a:ext cx="2224625" cy="855625"/>
          </a:xfrm>
          <a:prstGeom prst="rect">
            <a:avLst/>
          </a:prstGeom>
          <a:noFill/>
          <a:ln>
            <a:noFill/>
          </a:ln>
        </p:spPr>
      </p:pic>
      <p:pic>
        <p:nvPicPr>
          <p:cNvPr id="549" name="Google Shape;549;p27"/>
          <p:cNvPicPr preferRelativeResize="0"/>
          <p:nvPr/>
        </p:nvPicPr>
        <p:blipFill>
          <a:blip r:embed="rId4">
            <a:alphaModFix/>
          </a:blip>
          <a:stretch>
            <a:fillRect/>
          </a:stretch>
        </p:blipFill>
        <p:spPr>
          <a:xfrm>
            <a:off x="1615413" y="3200300"/>
            <a:ext cx="2190750" cy="70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2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Lab</a:t>
            </a:r>
            <a:endParaRPr/>
          </a:p>
        </p:txBody>
      </p:sp>
      <p:sp>
        <p:nvSpPr>
          <p:cNvPr id="555" name="Google Shape;555;p28"/>
          <p:cNvSpPr txBox="1">
            <a:spLocks noGrp="1"/>
          </p:cNvSpPr>
          <p:nvPr>
            <p:ph type="body" idx="1"/>
          </p:nvPr>
        </p:nvSpPr>
        <p:spPr>
          <a:xfrm>
            <a:off x="1075850" y="1540175"/>
            <a:ext cx="6996600" cy="24690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dirty="0"/>
              <a:t>Learning objectives</a:t>
            </a:r>
            <a:endParaRPr dirty="0"/>
          </a:p>
          <a:p>
            <a:pPr marL="914400" lvl="1" indent="-342900" algn="l" rtl="0">
              <a:spcBef>
                <a:spcPts val="0"/>
              </a:spcBef>
              <a:spcAft>
                <a:spcPts val="0"/>
              </a:spcAft>
              <a:buSzPts val="1800"/>
              <a:buChar char="○"/>
            </a:pPr>
            <a:r>
              <a:rPr lang="en" dirty="0"/>
              <a:t>Train a decision tree for classification problem</a:t>
            </a:r>
            <a:endParaRPr dirty="0"/>
          </a:p>
          <a:p>
            <a:pPr marL="914400" lvl="1" indent="-342900" algn="l" rtl="0">
              <a:spcBef>
                <a:spcPts val="0"/>
              </a:spcBef>
              <a:spcAft>
                <a:spcPts val="0"/>
              </a:spcAft>
              <a:buSzPts val="1800"/>
              <a:buChar char="○"/>
            </a:pPr>
            <a:r>
              <a:rPr lang="en" dirty="0"/>
              <a:t>Visualize the decision tree</a:t>
            </a:r>
            <a:endParaRPr dirty="0"/>
          </a:p>
          <a:p>
            <a:pPr lvl="0">
              <a:spcBef>
                <a:spcPts val="0"/>
              </a:spcBef>
              <a:buChar char="●"/>
            </a:pPr>
            <a:r>
              <a:rPr lang="en" u="sng" dirty="0">
                <a:solidFill>
                  <a:schemeClr val="hlink"/>
                </a:solidFill>
                <a:hlinkClick r:id="rId3"/>
              </a:rPr>
              <a:t>Colaboratory</a:t>
            </a:r>
            <a:r>
              <a:rPr lang="en" u="sng" dirty="0">
                <a:solidFill>
                  <a:schemeClr val="hlink"/>
                </a:solidFill>
              </a:rPr>
              <a:t> (</a:t>
            </a:r>
            <a:r>
              <a:rPr lang="en-SG" u="sng" dirty="0">
                <a:solidFill>
                  <a:schemeClr val="hlink"/>
                </a:solidFill>
              </a:rPr>
              <a:t>https://</a:t>
            </a:r>
            <a:r>
              <a:rPr lang="en-SG" u="sng" dirty="0" err="1">
                <a:solidFill>
                  <a:schemeClr val="hlink"/>
                </a:solidFill>
              </a:rPr>
              <a:t>colab.research.google.com</a:t>
            </a:r>
            <a:r>
              <a:rPr lang="en-SG" u="sng" dirty="0">
                <a:solidFill>
                  <a:schemeClr val="hlink"/>
                </a:solidFill>
              </a:rPr>
              <a:t>/drive/1l4y-81dB_TXucgb_UNVTY3OdBvTSH6IE)</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Advantages &amp; Disadvantages</a:t>
            </a:r>
            <a:endParaRPr/>
          </a:p>
        </p:txBody>
      </p:sp>
      <p:sp>
        <p:nvSpPr>
          <p:cNvPr id="561" name="Google Shape;561;p29"/>
          <p:cNvSpPr txBox="1">
            <a:spLocks noGrp="1"/>
          </p:cNvSpPr>
          <p:nvPr>
            <p:ph type="body" idx="1"/>
          </p:nvPr>
        </p:nvSpPr>
        <p:spPr>
          <a:xfrm>
            <a:off x="1075850" y="1540175"/>
            <a:ext cx="6996600" cy="28674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a:t>Advantages</a:t>
            </a:r>
            <a:endParaRPr/>
          </a:p>
          <a:p>
            <a:pPr marL="914400" lvl="1" indent="-342900" algn="l" rtl="0">
              <a:spcBef>
                <a:spcPts val="0"/>
              </a:spcBef>
              <a:spcAft>
                <a:spcPts val="0"/>
              </a:spcAft>
              <a:buSzPts val="1800"/>
              <a:buChar char="○"/>
            </a:pPr>
            <a:r>
              <a:rPr lang="en"/>
              <a:t>Simple to understand, interpret, visualize</a:t>
            </a:r>
            <a:endParaRPr/>
          </a:p>
          <a:p>
            <a:pPr marL="914400" lvl="1" indent="-342900" algn="l" rtl="0">
              <a:spcBef>
                <a:spcPts val="0"/>
              </a:spcBef>
              <a:spcAft>
                <a:spcPts val="0"/>
              </a:spcAft>
              <a:buSzPts val="1800"/>
              <a:buChar char="○"/>
            </a:pPr>
            <a:r>
              <a:rPr lang="en"/>
              <a:t>Can handle both numerical and categorical data</a:t>
            </a:r>
            <a:endParaRPr/>
          </a:p>
          <a:p>
            <a:pPr marL="914400" lvl="1" indent="-342900" algn="l" rtl="0">
              <a:spcBef>
                <a:spcPts val="0"/>
              </a:spcBef>
              <a:spcAft>
                <a:spcPts val="0"/>
              </a:spcAft>
              <a:buSzPts val="1800"/>
              <a:buChar char="○"/>
            </a:pPr>
            <a:r>
              <a:rPr lang="en"/>
              <a:t>Can handle non-linearity</a:t>
            </a:r>
            <a:endParaRPr/>
          </a:p>
          <a:p>
            <a:pPr marL="457200" lvl="0" indent="-355600" algn="l" rtl="0">
              <a:spcBef>
                <a:spcPts val="0"/>
              </a:spcBef>
              <a:spcAft>
                <a:spcPts val="0"/>
              </a:spcAft>
              <a:buSzPts val="2000"/>
              <a:buChar char="●"/>
            </a:pPr>
            <a:r>
              <a:rPr lang="en"/>
              <a:t>Disadvantages</a:t>
            </a:r>
            <a:endParaRPr/>
          </a:p>
          <a:p>
            <a:pPr marL="914400" lvl="1" indent="-342900" algn="l" rtl="0">
              <a:spcBef>
                <a:spcPts val="0"/>
              </a:spcBef>
              <a:spcAft>
                <a:spcPts val="0"/>
              </a:spcAft>
              <a:buSzPts val="1800"/>
              <a:buChar char="○"/>
            </a:pPr>
            <a:r>
              <a:rPr lang="en"/>
              <a:t>Easily overfit to data</a:t>
            </a:r>
            <a:endParaRPr/>
          </a:p>
          <a:p>
            <a:pPr marL="914400" lvl="1" indent="-342900" algn="l" rtl="0">
              <a:spcBef>
                <a:spcPts val="0"/>
              </a:spcBef>
              <a:spcAft>
                <a:spcPts val="0"/>
              </a:spcAft>
              <a:buSzPts val="1800"/>
              <a:buChar char="○"/>
            </a:pPr>
            <a:r>
              <a:rPr lang="en"/>
              <a:t>High variance- small variation in data might result in different trees</a:t>
            </a:r>
            <a:endParaRPr/>
          </a:p>
          <a:p>
            <a:pPr marL="914400" lvl="1" indent="-342900" algn="l" rtl="0">
              <a:spcBef>
                <a:spcPts val="0"/>
              </a:spcBef>
              <a:spcAft>
                <a:spcPts val="0"/>
              </a:spcAft>
              <a:buSzPts val="1800"/>
              <a:buChar char="○"/>
            </a:pPr>
            <a:r>
              <a:rPr lang="en"/>
              <a:t>Cannot guarantee to return globally optimal tree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1">
                                            <p:txEl>
                                              <p:pRg st="0" end="0"/>
                                            </p:txEl>
                                          </p:spTgt>
                                        </p:tgtEl>
                                        <p:attrNameLst>
                                          <p:attrName>style.visibility</p:attrName>
                                        </p:attrNameLst>
                                      </p:cBhvr>
                                      <p:to>
                                        <p:strVal val="visible"/>
                                      </p:to>
                                    </p:set>
                                    <p:animEffect transition="in" filter="fade">
                                      <p:cBhvr>
                                        <p:cTn id="7" dur="1000"/>
                                        <p:tgtEl>
                                          <p:spTgt spid="5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1">
                                            <p:txEl>
                                              <p:pRg st="1" end="1"/>
                                            </p:txEl>
                                          </p:spTgt>
                                        </p:tgtEl>
                                        <p:attrNameLst>
                                          <p:attrName>style.visibility</p:attrName>
                                        </p:attrNameLst>
                                      </p:cBhvr>
                                      <p:to>
                                        <p:strVal val="visible"/>
                                      </p:to>
                                    </p:set>
                                    <p:animEffect transition="in" filter="fade">
                                      <p:cBhvr>
                                        <p:cTn id="12" dur="1000"/>
                                        <p:tgtEl>
                                          <p:spTgt spid="5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1">
                                            <p:txEl>
                                              <p:pRg st="2" end="2"/>
                                            </p:txEl>
                                          </p:spTgt>
                                        </p:tgtEl>
                                        <p:attrNameLst>
                                          <p:attrName>style.visibility</p:attrName>
                                        </p:attrNameLst>
                                      </p:cBhvr>
                                      <p:to>
                                        <p:strVal val="visible"/>
                                      </p:to>
                                    </p:set>
                                    <p:animEffect transition="in" filter="fade">
                                      <p:cBhvr>
                                        <p:cTn id="17" dur="1000"/>
                                        <p:tgtEl>
                                          <p:spTgt spid="5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1">
                                            <p:txEl>
                                              <p:pRg st="3" end="3"/>
                                            </p:txEl>
                                          </p:spTgt>
                                        </p:tgtEl>
                                        <p:attrNameLst>
                                          <p:attrName>style.visibility</p:attrName>
                                        </p:attrNameLst>
                                      </p:cBhvr>
                                      <p:to>
                                        <p:strVal val="visible"/>
                                      </p:to>
                                    </p:set>
                                    <p:animEffect transition="in" filter="fade">
                                      <p:cBhvr>
                                        <p:cTn id="22" dur="1000"/>
                                        <p:tgtEl>
                                          <p:spTgt spid="5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1">
                                            <p:txEl>
                                              <p:pRg st="4" end="4"/>
                                            </p:txEl>
                                          </p:spTgt>
                                        </p:tgtEl>
                                        <p:attrNameLst>
                                          <p:attrName>style.visibility</p:attrName>
                                        </p:attrNameLst>
                                      </p:cBhvr>
                                      <p:to>
                                        <p:strVal val="visible"/>
                                      </p:to>
                                    </p:set>
                                    <p:animEffect transition="in" filter="fade">
                                      <p:cBhvr>
                                        <p:cTn id="27" dur="1000"/>
                                        <p:tgtEl>
                                          <p:spTgt spid="56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1">
                                            <p:txEl>
                                              <p:pRg st="5" end="5"/>
                                            </p:txEl>
                                          </p:spTgt>
                                        </p:tgtEl>
                                        <p:attrNameLst>
                                          <p:attrName>style.visibility</p:attrName>
                                        </p:attrNameLst>
                                      </p:cBhvr>
                                      <p:to>
                                        <p:strVal val="visible"/>
                                      </p:to>
                                    </p:set>
                                    <p:animEffect transition="in" filter="fade">
                                      <p:cBhvr>
                                        <p:cTn id="32" dur="1000"/>
                                        <p:tgtEl>
                                          <p:spTgt spid="56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61">
                                            <p:txEl>
                                              <p:pRg st="6" end="6"/>
                                            </p:txEl>
                                          </p:spTgt>
                                        </p:tgtEl>
                                        <p:attrNameLst>
                                          <p:attrName>style.visibility</p:attrName>
                                        </p:attrNameLst>
                                      </p:cBhvr>
                                      <p:to>
                                        <p:strVal val="visible"/>
                                      </p:to>
                                    </p:set>
                                    <p:animEffect transition="in" filter="fade">
                                      <p:cBhvr>
                                        <p:cTn id="37" dur="1000"/>
                                        <p:tgtEl>
                                          <p:spTgt spid="56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61">
                                            <p:txEl>
                                              <p:pRg st="7" end="7"/>
                                            </p:txEl>
                                          </p:spTgt>
                                        </p:tgtEl>
                                        <p:attrNameLst>
                                          <p:attrName>style.visibility</p:attrName>
                                        </p:attrNameLst>
                                      </p:cBhvr>
                                      <p:to>
                                        <p:strVal val="visible"/>
                                      </p:to>
                                    </p:set>
                                    <p:animEffect transition="in" filter="fade">
                                      <p:cBhvr>
                                        <p:cTn id="42" dur="1000"/>
                                        <p:tgtEl>
                                          <p:spTgt spid="56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30"/>
          <p:cNvSpPr txBox="1">
            <a:spLocks noGrp="1"/>
          </p:cNvSpPr>
          <p:nvPr>
            <p:ph type="body" idx="1"/>
          </p:nvPr>
        </p:nvSpPr>
        <p:spPr>
          <a:xfrm>
            <a:off x="848600" y="2161800"/>
            <a:ext cx="7438200"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sz="1800"/>
              <a:t>When your values are clear to you, making decisions become easier.” </a:t>
            </a:r>
            <a:endParaRPr sz="1800"/>
          </a:p>
          <a:p>
            <a:pPr marL="0" lvl="0" indent="0" algn="ctr" rtl="0">
              <a:spcBef>
                <a:spcPts val="600"/>
              </a:spcBef>
              <a:spcAft>
                <a:spcPts val="0"/>
              </a:spcAft>
              <a:buNone/>
            </a:pPr>
            <a:r>
              <a:rPr lang="en" sz="1800"/>
              <a:t>Roy E. Disney</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76C2B9-DE75-734B-9072-779A4D8BE52B}"/>
              </a:ext>
            </a:extLst>
          </p:cNvPr>
          <p:cNvSpPr>
            <a:spLocks noGrp="1"/>
          </p:cNvSpPr>
          <p:nvPr>
            <p:ph type="title"/>
          </p:nvPr>
        </p:nvSpPr>
        <p:spPr/>
        <p:txBody>
          <a:bodyPr/>
          <a:lstStyle/>
          <a:p>
            <a:r>
              <a:rPr lang="en-US" dirty="0"/>
              <a:t>Bagging vs Boosting</a:t>
            </a:r>
          </a:p>
        </p:txBody>
      </p:sp>
      <p:sp>
        <p:nvSpPr>
          <p:cNvPr id="6" name="Text Placeholder 5">
            <a:extLst>
              <a:ext uri="{FF2B5EF4-FFF2-40B4-BE49-F238E27FC236}">
                <a16:creationId xmlns:a16="http://schemas.microsoft.com/office/drawing/2014/main" id="{C202E4C5-C0E4-C34C-AD86-FADC078C64CD}"/>
              </a:ext>
            </a:extLst>
          </p:cNvPr>
          <p:cNvSpPr>
            <a:spLocks noGrp="1"/>
          </p:cNvSpPr>
          <p:nvPr>
            <p:ph type="body" idx="1"/>
          </p:nvPr>
        </p:nvSpPr>
        <p:spPr/>
        <p:txBody>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142BB3C7-0008-B649-BAA0-B9A3AD8FB045}"/>
              </a:ext>
            </a:extLst>
          </p:cNvPr>
          <p:cNvPicPr>
            <a:picLocks noChangeAspect="1"/>
          </p:cNvPicPr>
          <p:nvPr/>
        </p:nvPicPr>
        <p:blipFill>
          <a:blip r:embed="rId2"/>
          <a:stretch>
            <a:fillRect/>
          </a:stretch>
        </p:blipFill>
        <p:spPr>
          <a:xfrm>
            <a:off x="1177067" y="1387953"/>
            <a:ext cx="6737965" cy="3121422"/>
          </a:xfrm>
          <a:prstGeom prst="rect">
            <a:avLst/>
          </a:prstGeom>
        </p:spPr>
      </p:pic>
    </p:spTree>
    <p:extLst>
      <p:ext uri="{BB962C8B-B14F-4D97-AF65-F5344CB8AC3E}">
        <p14:creationId xmlns:p14="http://schemas.microsoft.com/office/powerpoint/2010/main" val="60629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0DA6-4265-1D4D-81A2-916EBD7E7576}"/>
              </a:ext>
            </a:extLst>
          </p:cNvPr>
          <p:cNvSpPr>
            <a:spLocks noGrp="1"/>
          </p:cNvSpPr>
          <p:nvPr>
            <p:ph type="title"/>
          </p:nvPr>
        </p:nvSpPr>
        <p:spPr/>
        <p:txBody>
          <a:bodyPr/>
          <a:lstStyle/>
          <a:p>
            <a:r>
              <a:rPr lang="en-US" dirty="0"/>
              <a:t>Bagging- Random Forest</a:t>
            </a:r>
          </a:p>
        </p:txBody>
      </p:sp>
      <p:sp>
        <p:nvSpPr>
          <p:cNvPr id="3" name="Text Placeholder 2">
            <a:extLst>
              <a:ext uri="{FF2B5EF4-FFF2-40B4-BE49-F238E27FC236}">
                <a16:creationId xmlns:a16="http://schemas.microsoft.com/office/drawing/2014/main" id="{63A8B936-6D58-0540-B4F3-F7FAC48C80F8}"/>
              </a:ext>
            </a:extLst>
          </p:cNvPr>
          <p:cNvSpPr>
            <a:spLocks noGrp="1"/>
          </p:cNvSpPr>
          <p:nvPr>
            <p:ph type="body" idx="1"/>
          </p:nvPr>
        </p:nvSpPr>
        <p:spPr/>
        <p:txBody>
          <a:bodyPr/>
          <a:lstStyle/>
          <a:p>
            <a:endParaRPr lang="en-US" dirty="0"/>
          </a:p>
        </p:txBody>
      </p:sp>
      <p:pic>
        <p:nvPicPr>
          <p:cNvPr id="5" name="Picture 4" descr="A screenshot of a cell phone&#10;&#10;Description automatically generated">
            <a:extLst>
              <a:ext uri="{FF2B5EF4-FFF2-40B4-BE49-F238E27FC236}">
                <a16:creationId xmlns:a16="http://schemas.microsoft.com/office/drawing/2014/main" id="{FD0C454C-F500-5749-9F47-9072B1CE84DF}"/>
              </a:ext>
            </a:extLst>
          </p:cNvPr>
          <p:cNvPicPr>
            <a:picLocks noChangeAspect="1"/>
          </p:cNvPicPr>
          <p:nvPr/>
        </p:nvPicPr>
        <p:blipFill>
          <a:blip r:embed="rId2"/>
          <a:stretch>
            <a:fillRect/>
          </a:stretch>
        </p:blipFill>
        <p:spPr>
          <a:xfrm>
            <a:off x="1420556" y="1349925"/>
            <a:ext cx="6675694" cy="3205956"/>
          </a:xfrm>
          <a:prstGeom prst="rect">
            <a:avLst/>
          </a:prstGeom>
        </p:spPr>
      </p:pic>
    </p:spTree>
    <p:extLst>
      <p:ext uri="{BB962C8B-B14F-4D97-AF65-F5344CB8AC3E}">
        <p14:creationId xmlns:p14="http://schemas.microsoft.com/office/powerpoint/2010/main" val="4007337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22D8-E018-6F4F-91D9-AD144BC73099}"/>
              </a:ext>
            </a:extLst>
          </p:cNvPr>
          <p:cNvSpPr>
            <a:spLocks noGrp="1"/>
          </p:cNvSpPr>
          <p:nvPr>
            <p:ph type="title"/>
          </p:nvPr>
        </p:nvSpPr>
        <p:spPr/>
        <p:txBody>
          <a:bodyPr/>
          <a:lstStyle/>
          <a:p>
            <a:r>
              <a:rPr lang="en-US" dirty="0"/>
              <a:t>Boosting- AdaBoost</a:t>
            </a:r>
          </a:p>
        </p:txBody>
      </p:sp>
      <p:sp>
        <p:nvSpPr>
          <p:cNvPr id="3" name="Text Placeholder 2">
            <a:extLst>
              <a:ext uri="{FF2B5EF4-FFF2-40B4-BE49-F238E27FC236}">
                <a16:creationId xmlns:a16="http://schemas.microsoft.com/office/drawing/2014/main" id="{5E935642-5E81-CD45-AAB9-77E5C6AD338B}"/>
              </a:ext>
            </a:extLst>
          </p:cNvPr>
          <p:cNvSpPr>
            <a:spLocks noGrp="1"/>
          </p:cNvSpPr>
          <p:nvPr>
            <p:ph type="body" idx="1"/>
          </p:nvPr>
        </p:nvSpPr>
        <p:spPr/>
        <p:txBody>
          <a:bodyPr/>
          <a:lstStyle/>
          <a:p>
            <a:endParaRPr lang="en-US"/>
          </a:p>
        </p:txBody>
      </p:sp>
      <p:pic>
        <p:nvPicPr>
          <p:cNvPr id="5" name="Picture 4" descr="A screenshot of a cell phone&#10;&#10;Description automatically generated">
            <a:extLst>
              <a:ext uri="{FF2B5EF4-FFF2-40B4-BE49-F238E27FC236}">
                <a16:creationId xmlns:a16="http://schemas.microsoft.com/office/drawing/2014/main" id="{B4A36C02-48C8-9D46-B6C6-74B7C258F2AD}"/>
              </a:ext>
            </a:extLst>
          </p:cNvPr>
          <p:cNvPicPr>
            <a:picLocks noChangeAspect="1"/>
          </p:cNvPicPr>
          <p:nvPr/>
        </p:nvPicPr>
        <p:blipFill>
          <a:blip r:embed="rId2"/>
          <a:stretch>
            <a:fillRect/>
          </a:stretch>
        </p:blipFill>
        <p:spPr>
          <a:xfrm>
            <a:off x="1471886" y="1419604"/>
            <a:ext cx="6200228" cy="2680448"/>
          </a:xfrm>
          <a:prstGeom prst="rect">
            <a:avLst/>
          </a:prstGeom>
        </p:spPr>
      </p:pic>
    </p:spTree>
    <p:extLst>
      <p:ext uri="{BB962C8B-B14F-4D97-AF65-F5344CB8AC3E}">
        <p14:creationId xmlns:p14="http://schemas.microsoft.com/office/powerpoint/2010/main" val="3716280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1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Learning Objectives</a:t>
            </a:r>
            <a:endParaRPr/>
          </a:p>
        </p:txBody>
      </p:sp>
      <p:sp>
        <p:nvSpPr>
          <p:cNvPr id="467" name="Google Shape;467;p16"/>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Explain how a decision tree functions and how to build one</a:t>
            </a:r>
            <a:endParaRPr sz="1800"/>
          </a:p>
          <a:p>
            <a:pPr marL="457200" lvl="0" indent="-342900" algn="l" rtl="0">
              <a:spcBef>
                <a:spcPts val="0"/>
              </a:spcBef>
              <a:spcAft>
                <a:spcPts val="0"/>
              </a:spcAft>
              <a:buSzPts val="1800"/>
              <a:buChar char="●"/>
            </a:pPr>
            <a:r>
              <a:rPr lang="en" sz="1800"/>
              <a:t>Visually represent a decision tree</a:t>
            </a:r>
            <a:endParaRPr sz="1800"/>
          </a:p>
          <a:p>
            <a:pPr marL="457200" lvl="0" indent="-342900" algn="l" rtl="0">
              <a:spcBef>
                <a:spcPts val="0"/>
              </a:spcBef>
              <a:spcAft>
                <a:spcPts val="0"/>
              </a:spcAft>
              <a:buSzPts val="1800"/>
              <a:buChar char="●"/>
            </a:pPr>
            <a:r>
              <a:rPr lang="en" sz="1800"/>
              <a:t>Determine when using a decision tree is an appropriate method</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7">
                                            <p:txEl>
                                              <p:pRg st="0" end="0"/>
                                            </p:txEl>
                                          </p:spTgt>
                                        </p:tgtEl>
                                        <p:attrNameLst>
                                          <p:attrName>style.visibility</p:attrName>
                                        </p:attrNameLst>
                                      </p:cBhvr>
                                      <p:to>
                                        <p:strVal val="visible"/>
                                      </p:to>
                                    </p:set>
                                    <p:animEffect transition="in" filter="fade">
                                      <p:cBhvr>
                                        <p:cTn id="7" dur="1000"/>
                                        <p:tgtEl>
                                          <p:spTgt spid="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7">
                                            <p:txEl>
                                              <p:pRg st="1" end="1"/>
                                            </p:txEl>
                                          </p:spTgt>
                                        </p:tgtEl>
                                        <p:attrNameLst>
                                          <p:attrName>style.visibility</p:attrName>
                                        </p:attrNameLst>
                                      </p:cBhvr>
                                      <p:to>
                                        <p:strVal val="visible"/>
                                      </p:to>
                                    </p:set>
                                    <p:animEffect transition="in" filter="fade">
                                      <p:cBhvr>
                                        <p:cTn id="12" dur="1000"/>
                                        <p:tgtEl>
                                          <p:spTgt spid="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7">
                                            <p:txEl>
                                              <p:pRg st="2" end="2"/>
                                            </p:txEl>
                                          </p:spTgt>
                                        </p:tgtEl>
                                        <p:attrNameLst>
                                          <p:attrName>style.visibility</p:attrName>
                                        </p:attrNameLst>
                                      </p:cBhvr>
                                      <p:to>
                                        <p:strVal val="visible"/>
                                      </p:to>
                                    </p:set>
                                    <p:animEffect transition="in" filter="fade">
                                      <p:cBhvr>
                                        <p:cTn id="17" dur="1000"/>
                                        <p:tgtEl>
                                          <p:spTgt spid="4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D5290-3D3F-BF4D-AEB9-6F2D8B45A15D}"/>
              </a:ext>
            </a:extLst>
          </p:cNvPr>
          <p:cNvSpPr>
            <a:spLocks noGrp="1"/>
          </p:cNvSpPr>
          <p:nvPr>
            <p:ph type="title"/>
          </p:nvPr>
        </p:nvSpPr>
        <p:spPr/>
        <p:txBody>
          <a:bodyPr/>
          <a:lstStyle/>
          <a:p>
            <a:r>
              <a:rPr lang="en-US" dirty="0"/>
              <a:t>Boosting- AdaBoost Predict</a:t>
            </a:r>
          </a:p>
        </p:txBody>
      </p:sp>
      <p:sp>
        <p:nvSpPr>
          <p:cNvPr id="3" name="Text Placeholder 2">
            <a:extLst>
              <a:ext uri="{FF2B5EF4-FFF2-40B4-BE49-F238E27FC236}">
                <a16:creationId xmlns:a16="http://schemas.microsoft.com/office/drawing/2014/main" id="{F66DD10E-0DF3-EC47-8D59-76F2C093F40D}"/>
              </a:ext>
            </a:extLst>
          </p:cNvPr>
          <p:cNvSpPr>
            <a:spLocks noGrp="1"/>
          </p:cNvSpPr>
          <p:nvPr>
            <p:ph type="body" idx="1"/>
          </p:nvPr>
        </p:nvSpPr>
        <p:spPr/>
        <p:txBody>
          <a:bodyPr/>
          <a:lstStyle/>
          <a:p>
            <a:endParaRPr lang="en-US"/>
          </a:p>
        </p:txBody>
      </p:sp>
      <p:pic>
        <p:nvPicPr>
          <p:cNvPr id="5" name="Picture 4" descr="A screenshot of a cell phone&#10;&#10;Description automatically generated">
            <a:extLst>
              <a:ext uri="{FF2B5EF4-FFF2-40B4-BE49-F238E27FC236}">
                <a16:creationId xmlns:a16="http://schemas.microsoft.com/office/drawing/2014/main" id="{977B1507-F8E5-6C4F-A9F3-82ECB3BA942E}"/>
              </a:ext>
            </a:extLst>
          </p:cNvPr>
          <p:cNvPicPr>
            <a:picLocks noChangeAspect="1"/>
          </p:cNvPicPr>
          <p:nvPr/>
        </p:nvPicPr>
        <p:blipFill>
          <a:blip r:embed="rId2"/>
          <a:stretch>
            <a:fillRect/>
          </a:stretch>
        </p:blipFill>
        <p:spPr>
          <a:xfrm>
            <a:off x="1110700" y="1575202"/>
            <a:ext cx="6870700" cy="2247900"/>
          </a:xfrm>
          <a:prstGeom prst="rect">
            <a:avLst/>
          </a:prstGeom>
        </p:spPr>
      </p:pic>
    </p:spTree>
    <p:extLst>
      <p:ext uri="{BB962C8B-B14F-4D97-AF65-F5344CB8AC3E}">
        <p14:creationId xmlns:p14="http://schemas.microsoft.com/office/powerpoint/2010/main" val="4090130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2C47D-8ABD-644A-ADAE-E69777F440B8}"/>
              </a:ext>
            </a:extLst>
          </p:cNvPr>
          <p:cNvSpPr>
            <a:spLocks noGrp="1"/>
          </p:cNvSpPr>
          <p:nvPr>
            <p:ph type="title"/>
          </p:nvPr>
        </p:nvSpPr>
        <p:spPr/>
        <p:txBody>
          <a:bodyPr/>
          <a:lstStyle/>
          <a:p>
            <a:r>
              <a:rPr lang="en-US" dirty="0"/>
              <a:t>Boosting- Gradient Boosting</a:t>
            </a:r>
          </a:p>
        </p:txBody>
      </p:sp>
      <p:sp>
        <p:nvSpPr>
          <p:cNvPr id="3" name="Text Placeholder 2">
            <a:extLst>
              <a:ext uri="{FF2B5EF4-FFF2-40B4-BE49-F238E27FC236}">
                <a16:creationId xmlns:a16="http://schemas.microsoft.com/office/drawing/2014/main" id="{1F8C2680-9DB4-954A-9795-BC803A882D3E}"/>
              </a:ext>
            </a:extLst>
          </p:cNvPr>
          <p:cNvSpPr>
            <a:spLocks noGrp="1"/>
          </p:cNvSpPr>
          <p:nvPr>
            <p:ph type="body" idx="1"/>
          </p:nvPr>
        </p:nvSpPr>
        <p:spPr/>
        <p:txBody>
          <a:bodyPr/>
          <a:lstStyle/>
          <a:p>
            <a:endParaRPr lang="en-US" dirty="0"/>
          </a:p>
        </p:txBody>
      </p:sp>
      <p:pic>
        <p:nvPicPr>
          <p:cNvPr id="5" name="Picture 4" descr="A screenshot of a cell phone&#10;&#10;Description automatically generated">
            <a:extLst>
              <a:ext uri="{FF2B5EF4-FFF2-40B4-BE49-F238E27FC236}">
                <a16:creationId xmlns:a16="http://schemas.microsoft.com/office/drawing/2014/main" id="{53E1A438-EF51-B744-9B50-FCCF1DD6EB0C}"/>
              </a:ext>
            </a:extLst>
          </p:cNvPr>
          <p:cNvPicPr>
            <a:picLocks noChangeAspect="1"/>
          </p:cNvPicPr>
          <p:nvPr/>
        </p:nvPicPr>
        <p:blipFill>
          <a:blip r:embed="rId2"/>
          <a:stretch>
            <a:fillRect/>
          </a:stretch>
        </p:blipFill>
        <p:spPr>
          <a:xfrm>
            <a:off x="1917150" y="1540175"/>
            <a:ext cx="5257800" cy="2247900"/>
          </a:xfrm>
          <a:prstGeom prst="rect">
            <a:avLst/>
          </a:prstGeom>
        </p:spPr>
      </p:pic>
    </p:spTree>
    <p:extLst>
      <p:ext uri="{BB962C8B-B14F-4D97-AF65-F5344CB8AC3E}">
        <p14:creationId xmlns:p14="http://schemas.microsoft.com/office/powerpoint/2010/main" val="1993154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A27A-14F5-BE48-88B7-E1A1C379E69C}"/>
              </a:ext>
            </a:extLst>
          </p:cNvPr>
          <p:cNvSpPr>
            <a:spLocks noGrp="1"/>
          </p:cNvSpPr>
          <p:nvPr>
            <p:ph type="title"/>
          </p:nvPr>
        </p:nvSpPr>
        <p:spPr/>
        <p:txBody>
          <a:bodyPr/>
          <a:lstStyle/>
          <a:p>
            <a:r>
              <a:rPr lang="en-US" dirty="0"/>
              <a:t>Boosting- Gradient Boosting Predict</a:t>
            </a:r>
          </a:p>
        </p:txBody>
      </p:sp>
      <p:sp>
        <p:nvSpPr>
          <p:cNvPr id="3" name="Text Placeholder 2">
            <a:extLst>
              <a:ext uri="{FF2B5EF4-FFF2-40B4-BE49-F238E27FC236}">
                <a16:creationId xmlns:a16="http://schemas.microsoft.com/office/drawing/2014/main" id="{0D64F136-E2EB-4A46-A183-4B82F6C59739}"/>
              </a:ext>
            </a:extLst>
          </p:cNvPr>
          <p:cNvSpPr>
            <a:spLocks noGrp="1"/>
          </p:cNvSpPr>
          <p:nvPr>
            <p:ph type="body" idx="1"/>
          </p:nvPr>
        </p:nvSpPr>
        <p:spPr/>
        <p:txBody>
          <a:bodyPr/>
          <a:lstStyle/>
          <a:p>
            <a:endParaRPr lang="en-US"/>
          </a:p>
        </p:txBody>
      </p:sp>
      <p:pic>
        <p:nvPicPr>
          <p:cNvPr id="5" name="Picture 4" descr="A screenshot of a cell phone&#10;&#10;Description automatically generated">
            <a:extLst>
              <a:ext uri="{FF2B5EF4-FFF2-40B4-BE49-F238E27FC236}">
                <a16:creationId xmlns:a16="http://schemas.microsoft.com/office/drawing/2014/main" id="{6AE0460A-DB39-E849-B988-7E27D432A158}"/>
              </a:ext>
            </a:extLst>
          </p:cNvPr>
          <p:cNvPicPr>
            <a:picLocks noChangeAspect="1"/>
          </p:cNvPicPr>
          <p:nvPr/>
        </p:nvPicPr>
        <p:blipFill>
          <a:blip r:embed="rId2"/>
          <a:stretch>
            <a:fillRect/>
          </a:stretch>
        </p:blipFill>
        <p:spPr>
          <a:xfrm>
            <a:off x="1263650" y="1620525"/>
            <a:ext cx="6616700" cy="2032000"/>
          </a:xfrm>
          <a:prstGeom prst="rect">
            <a:avLst/>
          </a:prstGeom>
        </p:spPr>
      </p:pic>
    </p:spTree>
    <p:extLst>
      <p:ext uri="{BB962C8B-B14F-4D97-AF65-F5344CB8AC3E}">
        <p14:creationId xmlns:p14="http://schemas.microsoft.com/office/powerpoint/2010/main" val="2261656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1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Decision Tree in Real Life</a:t>
            </a:r>
            <a:endParaRPr/>
          </a:p>
        </p:txBody>
      </p:sp>
      <p:sp>
        <p:nvSpPr>
          <p:cNvPr id="473" name="Google Shape;473;p17"/>
          <p:cNvSpPr txBox="1">
            <a:spLocks noGrp="1"/>
          </p:cNvSpPr>
          <p:nvPr>
            <p:ph type="body" idx="1"/>
          </p:nvPr>
        </p:nvSpPr>
        <p:spPr>
          <a:xfrm>
            <a:off x="1075850" y="1349925"/>
            <a:ext cx="3881700" cy="1001700"/>
          </a:xfrm>
          <a:prstGeom prst="rect">
            <a:avLst/>
          </a:prstGeom>
        </p:spPr>
        <p:txBody>
          <a:bodyPr spcFirstLastPara="1" wrap="square" lIns="91425" tIns="91425" rIns="91425" bIns="91425" anchor="t" anchorCtr="0">
            <a:noAutofit/>
          </a:bodyPr>
          <a:lstStyle/>
          <a:p>
            <a:pPr marL="457200" lvl="0" indent="-304800" algn="l" rtl="0">
              <a:spcBef>
                <a:spcPts val="600"/>
              </a:spcBef>
              <a:spcAft>
                <a:spcPts val="0"/>
              </a:spcAft>
              <a:buSzPts val="1200"/>
              <a:buChar char="●"/>
            </a:pPr>
            <a:r>
              <a:rPr lang="en" sz="1200"/>
              <a:t>Decision support tool</a:t>
            </a:r>
            <a:endParaRPr sz="1200"/>
          </a:p>
          <a:p>
            <a:pPr marL="914400" lvl="1" indent="-304800" algn="l" rtl="0">
              <a:spcBef>
                <a:spcPts val="0"/>
              </a:spcBef>
              <a:spcAft>
                <a:spcPts val="0"/>
              </a:spcAft>
              <a:buSzPts val="1200"/>
              <a:buChar char="○"/>
            </a:pPr>
            <a:r>
              <a:rPr lang="en" sz="1200"/>
              <a:t>model of decisions and corresponding consequences</a:t>
            </a:r>
            <a:endParaRPr sz="1200"/>
          </a:p>
          <a:p>
            <a:pPr marL="457200" lvl="0" indent="-304800" algn="l" rtl="0">
              <a:spcBef>
                <a:spcPts val="0"/>
              </a:spcBef>
              <a:spcAft>
                <a:spcPts val="0"/>
              </a:spcAft>
              <a:buSzPts val="1200"/>
              <a:buChar char="●"/>
            </a:pPr>
            <a:r>
              <a:rPr lang="en" sz="1200"/>
              <a:t>Flow-chart or rules</a:t>
            </a:r>
            <a:endParaRPr sz="1200"/>
          </a:p>
        </p:txBody>
      </p:sp>
      <p:grpSp>
        <p:nvGrpSpPr>
          <p:cNvPr id="474" name="Google Shape;474;p17"/>
          <p:cNvGrpSpPr/>
          <p:nvPr/>
        </p:nvGrpSpPr>
        <p:grpSpPr>
          <a:xfrm>
            <a:off x="710050" y="2316975"/>
            <a:ext cx="4247525" cy="2826525"/>
            <a:chOff x="710050" y="2316975"/>
            <a:chExt cx="4247525" cy="2826525"/>
          </a:xfrm>
        </p:grpSpPr>
        <p:pic>
          <p:nvPicPr>
            <p:cNvPr id="475" name="Google Shape;475;p17"/>
            <p:cNvPicPr preferRelativeResize="0"/>
            <p:nvPr/>
          </p:nvPicPr>
          <p:blipFill>
            <a:blip r:embed="rId3">
              <a:alphaModFix/>
            </a:blip>
            <a:stretch>
              <a:fillRect/>
            </a:stretch>
          </p:blipFill>
          <p:spPr>
            <a:xfrm>
              <a:off x="811975" y="2316975"/>
              <a:ext cx="4145600" cy="2826525"/>
            </a:xfrm>
            <a:prstGeom prst="rect">
              <a:avLst/>
            </a:prstGeom>
            <a:noFill/>
            <a:ln>
              <a:noFill/>
            </a:ln>
          </p:spPr>
        </p:pic>
        <p:sp>
          <p:nvSpPr>
            <p:cNvPr id="476" name="Google Shape;476;p17"/>
            <p:cNvSpPr txBox="1"/>
            <p:nvPr/>
          </p:nvSpPr>
          <p:spPr>
            <a:xfrm>
              <a:off x="710050" y="4875050"/>
              <a:ext cx="7359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u="sng">
                  <a:solidFill>
                    <a:schemeClr val="hlink"/>
                  </a:solidFill>
                  <a:latin typeface="Source Sans Pro"/>
                  <a:ea typeface="Source Sans Pro"/>
                  <a:cs typeface="Source Sans Pro"/>
                  <a:sym typeface="Source Sans Pro"/>
                  <a:hlinkClick r:id="rId4"/>
                </a:rPr>
                <a:t>Source</a:t>
              </a:r>
              <a:endParaRPr sz="800">
                <a:latin typeface="Source Sans Pro"/>
                <a:ea typeface="Source Sans Pro"/>
                <a:cs typeface="Source Sans Pro"/>
                <a:sym typeface="Source Sans Pro"/>
              </a:endParaRPr>
            </a:p>
          </p:txBody>
        </p:sp>
      </p:grpSp>
      <p:grpSp>
        <p:nvGrpSpPr>
          <p:cNvPr id="477" name="Google Shape;477;p17"/>
          <p:cNvGrpSpPr/>
          <p:nvPr/>
        </p:nvGrpSpPr>
        <p:grpSpPr>
          <a:xfrm>
            <a:off x="5069300" y="1274225"/>
            <a:ext cx="3113550" cy="3869276"/>
            <a:chOff x="5069300" y="1274225"/>
            <a:chExt cx="3113550" cy="3869276"/>
          </a:xfrm>
        </p:grpSpPr>
        <p:pic>
          <p:nvPicPr>
            <p:cNvPr id="478" name="Google Shape;478;p17"/>
            <p:cNvPicPr preferRelativeResize="0"/>
            <p:nvPr/>
          </p:nvPicPr>
          <p:blipFill>
            <a:blip r:embed="rId5">
              <a:alphaModFix/>
            </a:blip>
            <a:stretch>
              <a:fillRect/>
            </a:stretch>
          </p:blipFill>
          <p:spPr>
            <a:xfrm>
              <a:off x="5069300" y="1274225"/>
              <a:ext cx="3113550" cy="3869276"/>
            </a:xfrm>
            <a:prstGeom prst="rect">
              <a:avLst/>
            </a:prstGeom>
            <a:noFill/>
            <a:ln>
              <a:noFill/>
            </a:ln>
          </p:spPr>
        </p:pic>
        <p:sp>
          <p:nvSpPr>
            <p:cNvPr id="479" name="Google Shape;479;p17"/>
            <p:cNvSpPr txBox="1"/>
            <p:nvPr/>
          </p:nvSpPr>
          <p:spPr>
            <a:xfrm>
              <a:off x="5148700" y="4875050"/>
              <a:ext cx="7359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u="sng">
                  <a:solidFill>
                    <a:schemeClr val="hlink"/>
                  </a:solidFill>
                  <a:latin typeface="Source Sans Pro"/>
                  <a:ea typeface="Source Sans Pro"/>
                  <a:cs typeface="Source Sans Pro"/>
                  <a:sym typeface="Source Sans Pro"/>
                  <a:hlinkClick r:id="rId6"/>
                </a:rPr>
                <a:t>Source</a:t>
              </a:r>
              <a:endParaRPr sz="800">
                <a:latin typeface="Source Sans Pro"/>
                <a:ea typeface="Source Sans Pro"/>
                <a:cs typeface="Source Sans Pro"/>
                <a:sym typeface="Source Sans Pr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3">
                                            <p:txEl>
                                              <p:pRg st="0" end="0"/>
                                            </p:txEl>
                                          </p:spTgt>
                                        </p:tgtEl>
                                        <p:attrNameLst>
                                          <p:attrName>style.visibility</p:attrName>
                                        </p:attrNameLst>
                                      </p:cBhvr>
                                      <p:to>
                                        <p:strVal val="visible"/>
                                      </p:to>
                                    </p:set>
                                    <p:animEffect transition="in" filter="fade">
                                      <p:cBhvr>
                                        <p:cTn id="7" dur="1000"/>
                                        <p:tgtEl>
                                          <p:spTgt spid="4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3">
                                            <p:txEl>
                                              <p:pRg st="1" end="1"/>
                                            </p:txEl>
                                          </p:spTgt>
                                        </p:tgtEl>
                                        <p:attrNameLst>
                                          <p:attrName>style.visibility</p:attrName>
                                        </p:attrNameLst>
                                      </p:cBhvr>
                                      <p:to>
                                        <p:strVal val="visible"/>
                                      </p:to>
                                    </p:set>
                                    <p:animEffect transition="in" filter="fade">
                                      <p:cBhvr>
                                        <p:cTn id="12" dur="1000"/>
                                        <p:tgtEl>
                                          <p:spTgt spid="4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3">
                                            <p:txEl>
                                              <p:pRg st="2" end="2"/>
                                            </p:txEl>
                                          </p:spTgt>
                                        </p:tgtEl>
                                        <p:attrNameLst>
                                          <p:attrName>style.visibility</p:attrName>
                                        </p:attrNameLst>
                                      </p:cBhvr>
                                      <p:to>
                                        <p:strVal val="visible"/>
                                      </p:to>
                                    </p:set>
                                    <p:animEffect transition="in" filter="fade">
                                      <p:cBhvr>
                                        <p:cTn id="17" dur="1000"/>
                                        <p:tgtEl>
                                          <p:spTgt spid="4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4"/>
                                        </p:tgtEl>
                                        <p:attrNameLst>
                                          <p:attrName>style.visibility</p:attrName>
                                        </p:attrNameLst>
                                      </p:cBhvr>
                                      <p:to>
                                        <p:strVal val="visible"/>
                                      </p:to>
                                    </p:set>
                                    <p:animEffect transition="in" filter="fade">
                                      <p:cBhvr>
                                        <p:cTn id="22" dur="1000"/>
                                        <p:tgtEl>
                                          <p:spTgt spid="47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77"/>
                                        </p:tgtEl>
                                        <p:attrNameLst>
                                          <p:attrName>style.visibility</p:attrName>
                                        </p:attrNameLst>
                                      </p:cBhvr>
                                      <p:to>
                                        <p:strVal val="visible"/>
                                      </p:to>
                                    </p:set>
                                    <p:animEffect transition="in" filter="fade">
                                      <p:cBhvr>
                                        <p:cTn id="27" dur="1000"/>
                                        <p:tgtEl>
                                          <p:spTgt spid="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1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Decision Tree in Machine Learning</a:t>
            </a:r>
            <a:endParaRPr/>
          </a:p>
        </p:txBody>
      </p:sp>
      <p:sp>
        <p:nvSpPr>
          <p:cNvPr id="485" name="Google Shape;485;p18"/>
          <p:cNvSpPr txBox="1">
            <a:spLocks noGrp="1"/>
          </p:cNvSpPr>
          <p:nvPr>
            <p:ph type="body" idx="1"/>
          </p:nvPr>
        </p:nvSpPr>
        <p:spPr>
          <a:xfrm>
            <a:off x="1075850" y="1540175"/>
            <a:ext cx="6996600" cy="27114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a:t>Fundamental supervised learning model</a:t>
            </a:r>
            <a:endParaRPr/>
          </a:p>
          <a:p>
            <a:pPr marL="457200" lvl="0" indent="-355600" algn="l" rtl="0">
              <a:spcBef>
                <a:spcPts val="0"/>
              </a:spcBef>
              <a:spcAft>
                <a:spcPts val="0"/>
              </a:spcAft>
              <a:buSzPts val="2000"/>
              <a:buChar char="●"/>
            </a:pPr>
            <a:r>
              <a:rPr lang="en"/>
              <a:t>“Learnt” from data</a:t>
            </a:r>
            <a:endParaRPr/>
          </a:p>
          <a:p>
            <a:pPr marL="457200" lvl="0" indent="-355600" algn="l" rtl="0">
              <a:spcBef>
                <a:spcPts val="0"/>
              </a:spcBef>
              <a:spcAft>
                <a:spcPts val="0"/>
              </a:spcAft>
              <a:buSzPts val="2000"/>
              <a:buChar char="●"/>
            </a:pPr>
            <a:r>
              <a:rPr lang="en"/>
              <a:t>Base model for more advanced methods- bagging, boosting</a:t>
            </a:r>
            <a:endParaRPr/>
          </a:p>
          <a:p>
            <a:pPr marL="457200" lvl="0" indent="-355600" algn="l" rtl="0">
              <a:spcBef>
                <a:spcPts val="0"/>
              </a:spcBef>
              <a:spcAft>
                <a:spcPts val="0"/>
              </a:spcAft>
              <a:buSzPts val="2000"/>
              <a:buChar char="●"/>
            </a:pPr>
            <a:r>
              <a:rPr lang="en"/>
              <a:t>Algorithms</a:t>
            </a:r>
            <a:endParaRPr/>
          </a:p>
          <a:p>
            <a:pPr marL="914400" lvl="1" indent="-317500" algn="l" rtl="0">
              <a:spcBef>
                <a:spcPts val="0"/>
              </a:spcBef>
              <a:spcAft>
                <a:spcPts val="0"/>
              </a:spcAft>
              <a:buSzPts val="1400"/>
              <a:buChar char="○"/>
            </a:pPr>
            <a:r>
              <a:rPr lang="en" sz="1400"/>
              <a:t>ID3</a:t>
            </a:r>
            <a:endParaRPr sz="1400"/>
          </a:p>
          <a:p>
            <a:pPr marL="914400" lvl="1" indent="-317500" algn="l" rtl="0">
              <a:spcBef>
                <a:spcPts val="0"/>
              </a:spcBef>
              <a:spcAft>
                <a:spcPts val="0"/>
              </a:spcAft>
              <a:buSzPts val="1400"/>
              <a:buChar char="○"/>
            </a:pPr>
            <a:r>
              <a:rPr lang="en" sz="1400"/>
              <a:t>C4.5</a:t>
            </a:r>
            <a:endParaRPr sz="1400"/>
          </a:p>
          <a:p>
            <a:pPr marL="914400" lvl="1" indent="-317500" algn="l" rtl="0">
              <a:spcBef>
                <a:spcPts val="0"/>
              </a:spcBef>
              <a:spcAft>
                <a:spcPts val="0"/>
              </a:spcAft>
              <a:buSzPts val="1400"/>
              <a:buChar char="○"/>
            </a:pPr>
            <a:r>
              <a:rPr lang="en" sz="1400"/>
              <a:t>CART (Classification And Regression Trees)</a:t>
            </a:r>
            <a:endParaRPr sz="1400"/>
          </a:p>
        </p:txBody>
      </p:sp>
      <p:pic>
        <p:nvPicPr>
          <p:cNvPr id="486" name="Google Shape;486;p18"/>
          <p:cNvPicPr preferRelativeResize="0"/>
          <p:nvPr/>
        </p:nvPicPr>
        <p:blipFill>
          <a:blip r:embed="rId3">
            <a:alphaModFix/>
          </a:blip>
          <a:stretch>
            <a:fillRect/>
          </a:stretch>
        </p:blipFill>
        <p:spPr>
          <a:xfrm>
            <a:off x="5233675" y="2970075"/>
            <a:ext cx="3910326" cy="2173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5">
                                            <p:txEl>
                                              <p:pRg st="0" end="0"/>
                                            </p:txEl>
                                          </p:spTgt>
                                        </p:tgtEl>
                                        <p:attrNameLst>
                                          <p:attrName>style.visibility</p:attrName>
                                        </p:attrNameLst>
                                      </p:cBhvr>
                                      <p:to>
                                        <p:strVal val="visible"/>
                                      </p:to>
                                    </p:set>
                                    <p:animEffect transition="in" filter="fade">
                                      <p:cBhvr>
                                        <p:cTn id="7" dur="1000"/>
                                        <p:tgtEl>
                                          <p:spTgt spid="4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5">
                                            <p:txEl>
                                              <p:pRg st="1" end="1"/>
                                            </p:txEl>
                                          </p:spTgt>
                                        </p:tgtEl>
                                        <p:attrNameLst>
                                          <p:attrName>style.visibility</p:attrName>
                                        </p:attrNameLst>
                                      </p:cBhvr>
                                      <p:to>
                                        <p:strVal val="visible"/>
                                      </p:to>
                                    </p:set>
                                    <p:animEffect transition="in" filter="fade">
                                      <p:cBhvr>
                                        <p:cTn id="12" dur="1000"/>
                                        <p:tgtEl>
                                          <p:spTgt spid="4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5">
                                            <p:txEl>
                                              <p:pRg st="2" end="2"/>
                                            </p:txEl>
                                          </p:spTgt>
                                        </p:tgtEl>
                                        <p:attrNameLst>
                                          <p:attrName>style.visibility</p:attrName>
                                        </p:attrNameLst>
                                      </p:cBhvr>
                                      <p:to>
                                        <p:strVal val="visible"/>
                                      </p:to>
                                    </p:set>
                                    <p:animEffect transition="in" filter="fade">
                                      <p:cBhvr>
                                        <p:cTn id="17" dur="1000"/>
                                        <p:tgtEl>
                                          <p:spTgt spid="4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5">
                                            <p:txEl>
                                              <p:pRg st="3" end="3"/>
                                            </p:txEl>
                                          </p:spTgt>
                                        </p:tgtEl>
                                        <p:attrNameLst>
                                          <p:attrName>style.visibility</p:attrName>
                                        </p:attrNameLst>
                                      </p:cBhvr>
                                      <p:to>
                                        <p:strVal val="visible"/>
                                      </p:to>
                                    </p:set>
                                    <p:animEffect transition="in" filter="fade">
                                      <p:cBhvr>
                                        <p:cTn id="22" dur="1000"/>
                                        <p:tgtEl>
                                          <p:spTgt spid="48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85">
                                            <p:txEl>
                                              <p:pRg st="4" end="4"/>
                                            </p:txEl>
                                          </p:spTgt>
                                        </p:tgtEl>
                                        <p:attrNameLst>
                                          <p:attrName>style.visibility</p:attrName>
                                        </p:attrNameLst>
                                      </p:cBhvr>
                                      <p:to>
                                        <p:strVal val="visible"/>
                                      </p:to>
                                    </p:set>
                                    <p:animEffect transition="in" filter="fade">
                                      <p:cBhvr>
                                        <p:cTn id="27" dur="1000"/>
                                        <p:tgtEl>
                                          <p:spTgt spid="48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5">
                                            <p:txEl>
                                              <p:pRg st="5" end="5"/>
                                            </p:txEl>
                                          </p:spTgt>
                                        </p:tgtEl>
                                        <p:attrNameLst>
                                          <p:attrName>style.visibility</p:attrName>
                                        </p:attrNameLst>
                                      </p:cBhvr>
                                      <p:to>
                                        <p:strVal val="visible"/>
                                      </p:to>
                                    </p:set>
                                    <p:animEffect transition="in" filter="fade">
                                      <p:cBhvr>
                                        <p:cTn id="32" dur="1000"/>
                                        <p:tgtEl>
                                          <p:spTgt spid="48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85">
                                            <p:txEl>
                                              <p:pRg st="6" end="6"/>
                                            </p:txEl>
                                          </p:spTgt>
                                        </p:tgtEl>
                                        <p:attrNameLst>
                                          <p:attrName>style.visibility</p:attrName>
                                        </p:attrNameLst>
                                      </p:cBhvr>
                                      <p:to>
                                        <p:strVal val="visible"/>
                                      </p:to>
                                    </p:set>
                                    <p:animEffect transition="in" filter="fade">
                                      <p:cBhvr>
                                        <p:cTn id="37" dur="1000"/>
                                        <p:tgtEl>
                                          <p:spTgt spid="48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86"/>
                                        </p:tgtEl>
                                        <p:attrNameLst>
                                          <p:attrName>style.visibility</p:attrName>
                                        </p:attrNameLst>
                                      </p:cBhvr>
                                      <p:to>
                                        <p:strVal val="visible"/>
                                      </p:to>
                                    </p:set>
                                    <p:animEffect transition="in" filter="fade">
                                      <p:cBhvr>
                                        <p:cTn id="42" dur="1000"/>
                                        <p:tgtEl>
                                          <p:spTgt spid="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1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ID3 Algorithm Quality Criteria</a:t>
            </a:r>
            <a:endParaRPr/>
          </a:p>
        </p:txBody>
      </p:sp>
      <p:pic>
        <p:nvPicPr>
          <p:cNvPr id="492" name="Google Shape;492;p19"/>
          <p:cNvPicPr preferRelativeResize="0"/>
          <p:nvPr/>
        </p:nvPicPr>
        <p:blipFill rotWithShape="1">
          <a:blip r:embed="rId3">
            <a:alphaModFix/>
          </a:blip>
          <a:srcRect b="27383"/>
          <a:stretch/>
        </p:blipFill>
        <p:spPr>
          <a:xfrm>
            <a:off x="922175" y="1315275"/>
            <a:ext cx="7299650" cy="1533551"/>
          </a:xfrm>
          <a:prstGeom prst="rect">
            <a:avLst/>
          </a:prstGeom>
          <a:noFill/>
          <a:ln>
            <a:noFill/>
          </a:ln>
        </p:spPr>
      </p:pic>
      <p:pic>
        <p:nvPicPr>
          <p:cNvPr id="493" name="Google Shape;493;p19"/>
          <p:cNvPicPr preferRelativeResize="0"/>
          <p:nvPr/>
        </p:nvPicPr>
        <p:blipFill>
          <a:blip r:embed="rId4">
            <a:alphaModFix/>
          </a:blip>
          <a:stretch>
            <a:fillRect/>
          </a:stretch>
        </p:blipFill>
        <p:spPr>
          <a:xfrm>
            <a:off x="922175" y="2975250"/>
            <a:ext cx="6168611" cy="1989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animEffect transition="in" filter="fade">
                                      <p:cBhvr>
                                        <p:cTn id="7" dur="1000"/>
                                        <p:tgtEl>
                                          <p:spTgt spid="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20"/>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ID3 Algorithm Walk-through</a:t>
            </a:r>
            <a:endParaRPr/>
          </a:p>
        </p:txBody>
      </p:sp>
      <p:sp>
        <p:nvSpPr>
          <p:cNvPr id="499" name="Google Shape;499;p20"/>
          <p:cNvSpPr txBox="1">
            <a:spLocks noGrp="1"/>
          </p:cNvSpPr>
          <p:nvPr>
            <p:ph type="body" idx="1"/>
          </p:nvPr>
        </p:nvSpPr>
        <p:spPr>
          <a:xfrm>
            <a:off x="1075850" y="1540175"/>
            <a:ext cx="6996600" cy="24258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AutoNum type="arabicPeriod"/>
            </a:pPr>
            <a:r>
              <a:rPr lang="en"/>
              <a:t>Compute the entropy for data-set</a:t>
            </a:r>
            <a:endParaRPr/>
          </a:p>
          <a:p>
            <a:pPr marL="457200" lvl="0" indent="-355600" algn="l" rtl="0">
              <a:spcBef>
                <a:spcPts val="0"/>
              </a:spcBef>
              <a:spcAft>
                <a:spcPts val="0"/>
              </a:spcAft>
              <a:buSzPts val="2000"/>
              <a:buAutoNum type="arabicPeriod"/>
            </a:pPr>
            <a:r>
              <a:rPr lang="en"/>
              <a:t>For every attribute/feature:</a:t>
            </a:r>
            <a:endParaRPr/>
          </a:p>
          <a:p>
            <a:pPr marL="914400" lvl="1" indent="-342900" algn="l" rtl="0">
              <a:spcBef>
                <a:spcPts val="0"/>
              </a:spcBef>
              <a:spcAft>
                <a:spcPts val="0"/>
              </a:spcAft>
              <a:buSzPts val="1800"/>
              <a:buAutoNum type="alphaLcPeriod"/>
            </a:pPr>
            <a:r>
              <a:rPr lang="en"/>
              <a:t>Calculate entropy for all categorical values</a:t>
            </a:r>
            <a:endParaRPr/>
          </a:p>
          <a:p>
            <a:pPr marL="914400" lvl="1" indent="-342900" algn="l" rtl="0">
              <a:spcBef>
                <a:spcPts val="0"/>
              </a:spcBef>
              <a:spcAft>
                <a:spcPts val="0"/>
              </a:spcAft>
              <a:buSzPts val="1800"/>
              <a:buAutoNum type="alphaLcPeriod"/>
            </a:pPr>
            <a:r>
              <a:rPr lang="en"/>
              <a:t>Take average information entropy for the current attribute</a:t>
            </a:r>
            <a:endParaRPr/>
          </a:p>
          <a:p>
            <a:pPr marL="914400" lvl="1" indent="-342900" algn="l" rtl="0">
              <a:spcBef>
                <a:spcPts val="0"/>
              </a:spcBef>
              <a:spcAft>
                <a:spcPts val="0"/>
              </a:spcAft>
              <a:buSzPts val="1800"/>
              <a:buAutoNum type="alphaLcPeriod"/>
            </a:pPr>
            <a:r>
              <a:rPr lang="en"/>
              <a:t>Calculate information gain for the current attribute</a:t>
            </a:r>
            <a:endParaRPr/>
          </a:p>
          <a:p>
            <a:pPr marL="457200" lvl="0" indent="-355600" algn="l" rtl="0">
              <a:spcBef>
                <a:spcPts val="0"/>
              </a:spcBef>
              <a:spcAft>
                <a:spcPts val="0"/>
              </a:spcAft>
              <a:buSzPts val="2000"/>
              <a:buAutoNum type="arabicPeriod"/>
            </a:pPr>
            <a:r>
              <a:rPr lang="en"/>
              <a:t>Pick the attribute with the highest information gain</a:t>
            </a:r>
            <a:endParaRPr/>
          </a:p>
          <a:p>
            <a:pPr marL="457200" lvl="0" indent="-355600" algn="l" rtl="0">
              <a:spcBef>
                <a:spcPts val="0"/>
              </a:spcBef>
              <a:spcAft>
                <a:spcPts val="0"/>
              </a:spcAft>
              <a:buSzPts val="2000"/>
              <a:buAutoNum type="arabicPeriod"/>
            </a:pPr>
            <a:r>
              <a:rPr lang="en"/>
              <a:t>Repeat until we get the tree we desired.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9">
                                            <p:txEl>
                                              <p:pRg st="0" end="0"/>
                                            </p:txEl>
                                          </p:spTgt>
                                        </p:tgtEl>
                                        <p:attrNameLst>
                                          <p:attrName>style.visibility</p:attrName>
                                        </p:attrNameLst>
                                      </p:cBhvr>
                                      <p:to>
                                        <p:strVal val="visible"/>
                                      </p:to>
                                    </p:set>
                                    <p:animEffect transition="in" filter="fade">
                                      <p:cBhvr>
                                        <p:cTn id="7" dur="1000"/>
                                        <p:tgtEl>
                                          <p:spTgt spid="4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9">
                                            <p:txEl>
                                              <p:pRg st="1" end="1"/>
                                            </p:txEl>
                                          </p:spTgt>
                                        </p:tgtEl>
                                        <p:attrNameLst>
                                          <p:attrName>style.visibility</p:attrName>
                                        </p:attrNameLst>
                                      </p:cBhvr>
                                      <p:to>
                                        <p:strVal val="visible"/>
                                      </p:to>
                                    </p:set>
                                    <p:animEffect transition="in" filter="fade">
                                      <p:cBhvr>
                                        <p:cTn id="12" dur="1000"/>
                                        <p:tgtEl>
                                          <p:spTgt spid="4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9">
                                            <p:txEl>
                                              <p:pRg st="2" end="2"/>
                                            </p:txEl>
                                          </p:spTgt>
                                        </p:tgtEl>
                                        <p:attrNameLst>
                                          <p:attrName>style.visibility</p:attrName>
                                        </p:attrNameLst>
                                      </p:cBhvr>
                                      <p:to>
                                        <p:strVal val="visible"/>
                                      </p:to>
                                    </p:set>
                                    <p:animEffect transition="in" filter="fade">
                                      <p:cBhvr>
                                        <p:cTn id="17" dur="1000"/>
                                        <p:tgtEl>
                                          <p:spTgt spid="4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9">
                                            <p:txEl>
                                              <p:pRg st="3" end="3"/>
                                            </p:txEl>
                                          </p:spTgt>
                                        </p:tgtEl>
                                        <p:attrNameLst>
                                          <p:attrName>style.visibility</p:attrName>
                                        </p:attrNameLst>
                                      </p:cBhvr>
                                      <p:to>
                                        <p:strVal val="visible"/>
                                      </p:to>
                                    </p:set>
                                    <p:animEffect transition="in" filter="fade">
                                      <p:cBhvr>
                                        <p:cTn id="22" dur="1000"/>
                                        <p:tgtEl>
                                          <p:spTgt spid="4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9">
                                            <p:txEl>
                                              <p:pRg st="4" end="4"/>
                                            </p:txEl>
                                          </p:spTgt>
                                        </p:tgtEl>
                                        <p:attrNameLst>
                                          <p:attrName>style.visibility</p:attrName>
                                        </p:attrNameLst>
                                      </p:cBhvr>
                                      <p:to>
                                        <p:strVal val="visible"/>
                                      </p:to>
                                    </p:set>
                                    <p:animEffect transition="in" filter="fade">
                                      <p:cBhvr>
                                        <p:cTn id="27" dur="1000"/>
                                        <p:tgtEl>
                                          <p:spTgt spid="4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99">
                                            <p:txEl>
                                              <p:pRg st="5" end="5"/>
                                            </p:txEl>
                                          </p:spTgt>
                                        </p:tgtEl>
                                        <p:attrNameLst>
                                          <p:attrName>style.visibility</p:attrName>
                                        </p:attrNameLst>
                                      </p:cBhvr>
                                      <p:to>
                                        <p:strVal val="visible"/>
                                      </p:to>
                                    </p:set>
                                    <p:animEffect transition="in" filter="fade">
                                      <p:cBhvr>
                                        <p:cTn id="32" dur="1000"/>
                                        <p:tgtEl>
                                          <p:spTgt spid="4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99">
                                            <p:txEl>
                                              <p:pRg st="6" end="6"/>
                                            </p:txEl>
                                          </p:spTgt>
                                        </p:tgtEl>
                                        <p:attrNameLst>
                                          <p:attrName>style.visibility</p:attrName>
                                        </p:attrNameLst>
                                      </p:cBhvr>
                                      <p:to>
                                        <p:strVal val="visible"/>
                                      </p:to>
                                    </p:set>
                                    <p:animEffect transition="in" filter="fade">
                                      <p:cBhvr>
                                        <p:cTn id="37" dur="1000"/>
                                        <p:tgtEl>
                                          <p:spTgt spid="4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1"/>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Practice</a:t>
            </a:r>
            <a:endParaRPr/>
          </a:p>
        </p:txBody>
      </p:sp>
      <p:sp>
        <p:nvSpPr>
          <p:cNvPr id="505" name="Google Shape;505;p21"/>
          <p:cNvSpPr txBox="1">
            <a:spLocks noGrp="1"/>
          </p:cNvSpPr>
          <p:nvPr>
            <p:ph type="body" idx="1"/>
          </p:nvPr>
        </p:nvSpPr>
        <p:spPr>
          <a:xfrm>
            <a:off x="3394375" y="1540175"/>
            <a:ext cx="4678200" cy="20880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a:t>Famous weather dataset - shall we play an outdoor game?</a:t>
            </a:r>
            <a:endParaRPr/>
          </a:p>
          <a:p>
            <a:pPr marL="457200" lvl="0" indent="-355600" algn="l" rtl="0">
              <a:spcBef>
                <a:spcPts val="0"/>
              </a:spcBef>
              <a:spcAft>
                <a:spcPts val="0"/>
              </a:spcAft>
              <a:buSzPts val="2000"/>
              <a:buChar char="●"/>
            </a:pPr>
            <a:r>
              <a:rPr lang="en"/>
              <a:t>Use the ID3 algorithm (steps) to calculate the information gain for each feature and select the first (root node) on which to split</a:t>
            </a:r>
            <a:endParaRPr/>
          </a:p>
        </p:txBody>
      </p:sp>
      <p:pic>
        <p:nvPicPr>
          <p:cNvPr id="506" name="Google Shape;506;p21"/>
          <p:cNvPicPr preferRelativeResize="0"/>
          <p:nvPr/>
        </p:nvPicPr>
        <p:blipFill>
          <a:blip r:embed="rId3">
            <a:alphaModFix/>
          </a:blip>
          <a:stretch>
            <a:fillRect/>
          </a:stretch>
        </p:blipFill>
        <p:spPr>
          <a:xfrm>
            <a:off x="362105" y="942700"/>
            <a:ext cx="2839593" cy="3843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22"/>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Answer</a:t>
            </a:r>
            <a:endParaRPr dirty="0"/>
          </a:p>
        </p:txBody>
      </p:sp>
      <p:sp>
        <p:nvSpPr>
          <p:cNvPr id="512" name="Google Shape;512;p22"/>
          <p:cNvSpPr txBox="1">
            <a:spLocks noGrp="1"/>
          </p:cNvSpPr>
          <p:nvPr>
            <p:ph type="body" idx="1"/>
          </p:nvPr>
        </p:nvSpPr>
        <p:spPr>
          <a:xfrm>
            <a:off x="4442125" y="1540175"/>
            <a:ext cx="3630300" cy="19221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AutoNum type="arabicPeriod"/>
            </a:pPr>
            <a:r>
              <a:rPr lang="en" sz="1800"/>
              <a:t>Calculate the entropy for dataset</a:t>
            </a:r>
            <a:endParaRPr sz="1800"/>
          </a:p>
        </p:txBody>
      </p:sp>
      <p:pic>
        <p:nvPicPr>
          <p:cNvPr id="513" name="Google Shape;513;p22"/>
          <p:cNvPicPr preferRelativeResize="0"/>
          <p:nvPr/>
        </p:nvPicPr>
        <p:blipFill>
          <a:blip r:embed="rId3">
            <a:alphaModFix/>
          </a:blip>
          <a:stretch>
            <a:fillRect/>
          </a:stretch>
        </p:blipFill>
        <p:spPr>
          <a:xfrm>
            <a:off x="51975" y="1310975"/>
            <a:ext cx="4248150" cy="3162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23"/>
          <p:cNvSpPr txBox="1">
            <a:spLocks noGrp="1"/>
          </p:cNvSpPr>
          <p:nvPr>
            <p:ph type="body" idx="1"/>
          </p:nvPr>
        </p:nvSpPr>
        <p:spPr>
          <a:xfrm>
            <a:off x="4442125" y="1540175"/>
            <a:ext cx="36303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2. For every feature, calculate the entropy and information gain</a:t>
            </a:r>
            <a:endParaRPr sz="1800"/>
          </a:p>
        </p:txBody>
      </p:sp>
      <p:pic>
        <p:nvPicPr>
          <p:cNvPr id="519" name="Google Shape;519;p23"/>
          <p:cNvPicPr preferRelativeResize="0"/>
          <p:nvPr/>
        </p:nvPicPr>
        <p:blipFill>
          <a:blip r:embed="rId3">
            <a:alphaModFix/>
          </a:blip>
          <a:stretch>
            <a:fillRect/>
          </a:stretch>
        </p:blipFill>
        <p:spPr>
          <a:xfrm>
            <a:off x="-125" y="1566301"/>
            <a:ext cx="4352350" cy="2927926"/>
          </a:xfrm>
          <a:prstGeom prst="rect">
            <a:avLst/>
          </a:prstGeom>
          <a:noFill/>
          <a:ln>
            <a:noFill/>
          </a:ln>
        </p:spPr>
      </p:pic>
      <p:sp>
        <p:nvSpPr>
          <p:cNvPr id="520" name="Google Shape;520;p23"/>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Answer</a:t>
            </a:r>
            <a:endParaRPr/>
          </a:p>
        </p:txBody>
      </p:sp>
    </p:spTree>
  </p:cSld>
  <p:clrMapOvr>
    <a:masterClrMapping/>
  </p:clrMapOvr>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618</Words>
  <Application>Microsoft Macintosh PowerPoint</Application>
  <PresentationFormat>On-screen Show (16:9)</PresentationFormat>
  <Paragraphs>74</Paragraphs>
  <Slides>22</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Oswald</vt:lpstr>
      <vt:lpstr>Source Sans Pro</vt:lpstr>
      <vt:lpstr>Quince template</vt:lpstr>
      <vt:lpstr>Final Lesson Decision Tree Zane Lim</vt:lpstr>
      <vt:lpstr>Learning Objectives</vt:lpstr>
      <vt:lpstr>Decision Tree in Real Life</vt:lpstr>
      <vt:lpstr>Decision Tree in Machine Learning</vt:lpstr>
      <vt:lpstr>ID3 Algorithm Quality Criteria</vt:lpstr>
      <vt:lpstr>ID3 Algorithm Walk-through</vt:lpstr>
      <vt:lpstr>Practice</vt:lpstr>
      <vt:lpstr>Answer</vt:lpstr>
      <vt:lpstr>Answer</vt:lpstr>
      <vt:lpstr>Answer</vt:lpstr>
      <vt:lpstr>Answer</vt:lpstr>
      <vt:lpstr>Answer</vt:lpstr>
      <vt:lpstr>Other Quality Criterias for Split</vt:lpstr>
      <vt:lpstr>Lab</vt:lpstr>
      <vt:lpstr>Advantages &amp; Disadvantages</vt:lpstr>
      <vt:lpstr>PowerPoint Presentation</vt:lpstr>
      <vt:lpstr>Bagging vs Boosting</vt:lpstr>
      <vt:lpstr>Bagging- Random Forest</vt:lpstr>
      <vt:lpstr>Boosting- AdaBoost</vt:lpstr>
      <vt:lpstr>Boosting- AdaBoost Predict</vt:lpstr>
      <vt:lpstr>Boosting- Gradient Boosting</vt:lpstr>
      <vt:lpstr>Boosting- Gradient Boosting Predict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Lesson Decision Tree Zane Lim</dc:title>
  <cp:lastModifiedBy>zhiyuan lim</cp:lastModifiedBy>
  <cp:revision>3</cp:revision>
  <dcterms:modified xsi:type="dcterms:W3CDTF">2019-11-02T05:51:42Z</dcterms:modified>
</cp:coreProperties>
</file>