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5" r:id="rId36"/>
    <p:sldId id="291" r:id="rId37"/>
    <p:sldId id="292" r:id="rId38"/>
    <p:sldId id="293" r:id="rId39"/>
    <p:sldId id="296"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09A9F7-2C79-4B32-9422-D428F4C87285}" type="datetimeFigureOut">
              <a:rPr lang="en-IN" smtClean="0"/>
              <a:t>05-12-2019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E5B3911-BE64-40CB-8BB9-7807B8599E9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95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9A9F7-2C79-4B32-9422-D428F4C87285}"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B3911-BE64-40CB-8BB9-7807B8599E9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672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9A9F7-2C79-4B32-9422-D428F4C87285}"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B3911-BE64-40CB-8BB9-7807B8599E9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6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9A9F7-2C79-4B32-9422-D428F4C87285}"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B3911-BE64-40CB-8BB9-7807B8599E9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011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09A9F7-2C79-4B32-9422-D428F4C87285}" type="datetimeFigureOut">
              <a:rPr lang="en-IN" smtClean="0"/>
              <a:t>05-12-2019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5B3911-BE64-40CB-8BB9-7807B8599E9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057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9A9F7-2C79-4B32-9422-D428F4C87285}"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5B3911-BE64-40CB-8BB9-7807B8599E9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005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9A9F7-2C79-4B32-9422-D428F4C87285}" type="datetimeFigureOut">
              <a:rPr lang="en-IN" smtClean="0"/>
              <a:t>05-12-2019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5B3911-BE64-40CB-8BB9-7807B8599E9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352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9A9F7-2C79-4B32-9422-D428F4C87285}" type="datetimeFigureOut">
              <a:rPr lang="en-IN" smtClean="0"/>
              <a:t>05-12-2019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5B3911-BE64-40CB-8BB9-7807B8599E9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237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9A9F7-2C79-4B32-9422-D428F4C87285}" type="datetimeFigureOut">
              <a:rPr lang="en-IN" smtClean="0"/>
              <a:t>05-12-2019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5B3911-BE64-40CB-8BB9-7807B8599E9C}" type="slidenum">
              <a:rPr lang="en-IN" smtClean="0"/>
              <a:t>‹#›</a:t>
            </a:fld>
            <a:endParaRPr lang="en-IN"/>
          </a:p>
        </p:txBody>
      </p:sp>
    </p:spTree>
    <p:extLst>
      <p:ext uri="{BB962C8B-B14F-4D97-AF65-F5344CB8AC3E}">
        <p14:creationId xmlns:p14="http://schemas.microsoft.com/office/powerpoint/2010/main" val="3770595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09A9F7-2C79-4B32-9422-D428F4C87285}" type="datetimeFigureOut">
              <a:rPr lang="en-IN" smtClean="0"/>
              <a:t>05-12-2019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5B3911-BE64-40CB-8BB9-7807B8599E9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29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09A9F7-2C79-4B32-9422-D428F4C87285}" type="datetimeFigureOut">
              <a:rPr lang="en-IN" smtClean="0"/>
              <a:t>05-12-2019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E5B3911-BE64-40CB-8BB9-7807B8599E9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963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09A9F7-2C79-4B32-9422-D428F4C87285}" type="datetimeFigureOut">
              <a:rPr lang="en-IN" smtClean="0"/>
              <a:t>05-12-2019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E5B3911-BE64-40CB-8BB9-7807B8599E9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572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F440-D5D9-480D-89C2-48120FAA9452}"/>
              </a:ext>
            </a:extLst>
          </p:cNvPr>
          <p:cNvSpPr>
            <a:spLocks noGrp="1"/>
          </p:cNvSpPr>
          <p:nvPr>
            <p:ph type="ctrTitle"/>
          </p:nvPr>
        </p:nvSpPr>
        <p:spPr/>
        <p:txBody>
          <a:bodyPr/>
          <a:lstStyle/>
          <a:p>
            <a:r>
              <a:rPr lang="en-IN" dirty="0"/>
              <a:t>Session 1</a:t>
            </a:r>
          </a:p>
        </p:txBody>
      </p:sp>
      <p:sp>
        <p:nvSpPr>
          <p:cNvPr id="3" name="Subtitle 2">
            <a:extLst>
              <a:ext uri="{FF2B5EF4-FFF2-40B4-BE49-F238E27FC236}">
                <a16:creationId xmlns:a16="http://schemas.microsoft.com/office/drawing/2014/main" id="{C729633A-F771-467F-9AC3-7CE26F75D771}"/>
              </a:ext>
            </a:extLst>
          </p:cNvPr>
          <p:cNvSpPr>
            <a:spLocks noGrp="1"/>
          </p:cNvSpPr>
          <p:nvPr>
            <p:ph type="subTitle" idx="1"/>
          </p:nvPr>
        </p:nvSpPr>
        <p:spPr>
          <a:xfrm>
            <a:off x="2417780" y="3531204"/>
            <a:ext cx="8637072" cy="1616149"/>
          </a:xfrm>
        </p:spPr>
        <p:txBody>
          <a:bodyPr>
            <a:normAutofit/>
          </a:bodyPr>
          <a:lstStyle/>
          <a:p>
            <a:pPr marL="285750" indent="-285750" algn="r">
              <a:buFontTx/>
              <a:buChar char="-"/>
            </a:pPr>
            <a:r>
              <a:rPr lang="en-IN" sz="2000" b="1" dirty="0"/>
              <a:t>By</a:t>
            </a:r>
          </a:p>
          <a:p>
            <a:pPr algn="r"/>
            <a:r>
              <a:rPr lang="en-IN" sz="2000" b="1" dirty="0"/>
              <a:t>Alok Ranjan </a:t>
            </a:r>
          </a:p>
          <a:p>
            <a:pPr algn="r"/>
            <a:r>
              <a:rPr lang="en-IN" sz="2000" b="1" dirty="0"/>
              <a:t>		Nikhil analytics</a:t>
            </a:r>
          </a:p>
        </p:txBody>
      </p:sp>
      <p:pic>
        <p:nvPicPr>
          <p:cNvPr id="5" name="Picture 4">
            <a:extLst>
              <a:ext uri="{FF2B5EF4-FFF2-40B4-BE49-F238E27FC236}">
                <a16:creationId xmlns:a16="http://schemas.microsoft.com/office/drawing/2014/main" id="{C45DEFC8-1C54-469D-87BD-0CC21C1CB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441" y="28936"/>
            <a:ext cx="3915559" cy="1359250"/>
          </a:xfrm>
          <a:prstGeom prst="rect">
            <a:avLst/>
          </a:prstGeom>
        </p:spPr>
      </p:pic>
    </p:spTree>
    <p:extLst>
      <p:ext uri="{BB962C8B-B14F-4D97-AF65-F5344CB8AC3E}">
        <p14:creationId xmlns:p14="http://schemas.microsoft.com/office/powerpoint/2010/main" val="415722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D8BF-A02A-45FC-AE63-54DB1319BA3E}"/>
              </a:ext>
            </a:extLst>
          </p:cNvPr>
          <p:cNvSpPr>
            <a:spLocks noGrp="1"/>
          </p:cNvSpPr>
          <p:nvPr>
            <p:ph type="title"/>
          </p:nvPr>
        </p:nvSpPr>
        <p:spPr/>
        <p:txBody>
          <a:bodyPr>
            <a:normAutofit/>
          </a:bodyPr>
          <a:lstStyle/>
          <a:p>
            <a:pPr algn="ctr"/>
            <a:r>
              <a:rPr lang="en-IN" sz="4800" dirty="0"/>
              <a:t>Python Identifiers</a:t>
            </a:r>
          </a:p>
        </p:txBody>
      </p:sp>
      <p:sp>
        <p:nvSpPr>
          <p:cNvPr id="3" name="Content Placeholder 2">
            <a:extLst>
              <a:ext uri="{FF2B5EF4-FFF2-40B4-BE49-F238E27FC236}">
                <a16:creationId xmlns:a16="http://schemas.microsoft.com/office/drawing/2014/main" id="{2C01456B-8626-447B-B642-E95615D2A0F1}"/>
              </a:ext>
            </a:extLst>
          </p:cNvPr>
          <p:cNvSpPr>
            <a:spLocks noGrp="1"/>
          </p:cNvSpPr>
          <p:nvPr>
            <p:ph idx="1"/>
          </p:nvPr>
        </p:nvSpPr>
        <p:spPr/>
        <p:txBody>
          <a:bodyPr>
            <a:normAutofit fontScale="92500" lnSpcReduction="20000"/>
          </a:bodyPr>
          <a:lstStyle/>
          <a:p>
            <a:r>
              <a:rPr lang="en-US" sz="2800" dirty="0"/>
              <a:t>A Python identifier is a name used to identify a variable, function, class, module or other object. An identifier starts with a letter A to Z or a to z or an underscore _ followed by zero or more letters, underscores and digits 0 to 9. </a:t>
            </a:r>
          </a:p>
          <a:p>
            <a:r>
              <a:rPr lang="en-US" sz="2800" dirty="0"/>
              <a:t>Python does not allow punctuation characters such as @, $, and % within identifiers. Python is a case sensitive programming language. Thus, Manpower and manpower are two different identifiers in Python.</a:t>
            </a:r>
            <a:endParaRPr lang="en-IN" sz="2800" dirty="0"/>
          </a:p>
        </p:txBody>
      </p:sp>
      <p:pic>
        <p:nvPicPr>
          <p:cNvPr id="4" name="Picture 3">
            <a:extLst>
              <a:ext uri="{FF2B5EF4-FFF2-40B4-BE49-F238E27FC236}">
                <a16:creationId xmlns:a16="http://schemas.microsoft.com/office/drawing/2014/main" id="{9C1D89A9-024D-4330-8A17-4ED65788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99705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A206-CB16-4B08-B670-EBBD1F8FCDCA}"/>
              </a:ext>
            </a:extLst>
          </p:cNvPr>
          <p:cNvSpPr>
            <a:spLocks noGrp="1"/>
          </p:cNvSpPr>
          <p:nvPr>
            <p:ph type="title"/>
          </p:nvPr>
        </p:nvSpPr>
        <p:spPr/>
        <p:txBody>
          <a:bodyPr>
            <a:normAutofit fontScale="90000"/>
          </a:bodyPr>
          <a:lstStyle/>
          <a:p>
            <a:pPr algn="ctr"/>
            <a:r>
              <a:rPr lang="en-IN" sz="3600" dirty="0"/>
              <a:t>Naming conventions for Python identifiers </a:t>
            </a:r>
          </a:p>
        </p:txBody>
      </p:sp>
      <p:sp>
        <p:nvSpPr>
          <p:cNvPr id="3" name="Content Placeholder 2">
            <a:extLst>
              <a:ext uri="{FF2B5EF4-FFF2-40B4-BE49-F238E27FC236}">
                <a16:creationId xmlns:a16="http://schemas.microsoft.com/office/drawing/2014/main" id="{B6852D48-6BB6-4EDA-B9A4-9BBA9CB14164}"/>
              </a:ext>
            </a:extLst>
          </p:cNvPr>
          <p:cNvSpPr>
            <a:spLocks noGrp="1"/>
          </p:cNvSpPr>
          <p:nvPr>
            <p:ph idx="1"/>
          </p:nvPr>
        </p:nvSpPr>
        <p:spPr>
          <a:xfrm>
            <a:off x="1451579" y="2015732"/>
            <a:ext cx="9603275" cy="3912457"/>
          </a:xfrm>
        </p:spPr>
        <p:txBody>
          <a:bodyPr>
            <a:normAutofit lnSpcReduction="10000"/>
          </a:bodyPr>
          <a:lstStyle/>
          <a:p>
            <a:r>
              <a:rPr lang="en-US" sz="2400" dirty="0"/>
              <a:t>Class names start with an uppercase letter.  All other identifiers start with a lowercase letter. </a:t>
            </a:r>
          </a:p>
          <a:p>
            <a:r>
              <a:rPr lang="en-US" sz="2400" dirty="0"/>
              <a:t>Starting an identifier with a single leading underscore indicates that the identifier is private. </a:t>
            </a:r>
          </a:p>
          <a:p>
            <a:r>
              <a:rPr lang="en-US" sz="2400" dirty="0"/>
              <a:t>Starting an identifier with two leading underscores indicates a strongly private identifier. </a:t>
            </a:r>
          </a:p>
          <a:p>
            <a:r>
              <a:rPr lang="en-US" sz="2400" dirty="0"/>
              <a:t>If the identifier also ends with two trailing underscores, the identifier is a language-defined special name</a:t>
            </a:r>
            <a:endParaRPr lang="en-IN" sz="2400" dirty="0"/>
          </a:p>
        </p:txBody>
      </p:sp>
      <p:pic>
        <p:nvPicPr>
          <p:cNvPr id="4" name="Picture 3">
            <a:extLst>
              <a:ext uri="{FF2B5EF4-FFF2-40B4-BE49-F238E27FC236}">
                <a16:creationId xmlns:a16="http://schemas.microsoft.com/office/drawing/2014/main" id="{2BD0F968-BC93-40E3-9BD2-DF581D7EF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68025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2E85-8E68-4FF8-A7F6-E91CB2B2AC80}"/>
              </a:ext>
            </a:extLst>
          </p:cNvPr>
          <p:cNvSpPr>
            <a:spLocks noGrp="1"/>
          </p:cNvSpPr>
          <p:nvPr>
            <p:ph type="title"/>
          </p:nvPr>
        </p:nvSpPr>
        <p:spPr/>
        <p:txBody>
          <a:bodyPr>
            <a:normAutofit/>
          </a:bodyPr>
          <a:lstStyle/>
          <a:p>
            <a:pPr algn="ctr"/>
            <a:r>
              <a:rPr lang="en-IN" sz="4800" dirty="0"/>
              <a:t>Lines and Indentation</a:t>
            </a:r>
          </a:p>
        </p:txBody>
      </p:sp>
      <p:sp>
        <p:nvSpPr>
          <p:cNvPr id="3" name="Content Placeholder 2">
            <a:extLst>
              <a:ext uri="{FF2B5EF4-FFF2-40B4-BE49-F238E27FC236}">
                <a16:creationId xmlns:a16="http://schemas.microsoft.com/office/drawing/2014/main" id="{D47089ED-B550-49E8-883E-F20C1FE371BB}"/>
              </a:ext>
            </a:extLst>
          </p:cNvPr>
          <p:cNvSpPr>
            <a:spLocks noGrp="1"/>
          </p:cNvSpPr>
          <p:nvPr>
            <p:ph idx="1"/>
          </p:nvPr>
        </p:nvSpPr>
        <p:spPr>
          <a:xfrm>
            <a:off x="1335641" y="1853754"/>
            <a:ext cx="10356350" cy="4199727"/>
          </a:xfrm>
        </p:spPr>
        <p:txBody>
          <a:bodyPr>
            <a:normAutofit fontScale="92500" lnSpcReduction="10000"/>
          </a:bodyPr>
          <a:lstStyle/>
          <a:p>
            <a:r>
              <a:rPr lang="en-US" dirty="0"/>
              <a:t> Python provides no braces to indicate blocks of code for class and Function definitions or flow control. </a:t>
            </a:r>
          </a:p>
          <a:p>
            <a:r>
              <a:rPr lang="en-US" dirty="0"/>
              <a:t>Blocks of code are denoted by line indentation, which is rigidly enforced. </a:t>
            </a:r>
          </a:p>
          <a:p>
            <a:r>
              <a:rPr lang="en-US" dirty="0"/>
              <a:t>The number of spaces in the indentation is variable, but all statements within the block must be indented the same amount. </a:t>
            </a:r>
          </a:p>
          <a:p>
            <a:r>
              <a:rPr lang="en-US" dirty="0"/>
              <a:t>For example − </a:t>
            </a:r>
          </a:p>
          <a:p>
            <a:pPr marL="0" indent="0">
              <a:buNone/>
            </a:pPr>
            <a:r>
              <a:rPr lang="en-US" b="1" dirty="0"/>
              <a:t>	if True: </a:t>
            </a:r>
          </a:p>
          <a:p>
            <a:pPr marL="0" indent="0">
              <a:buNone/>
            </a:pPr>
            <a:r>
              <a:rPr lang="en-US" b="1" dirty="0"/>
              <a:t>		print "True" </a:t>
            </a:r>
          </a:p>
          <a:p>
            <a:pPr marL="0" indent="0">
              <a:buNone/>
            </a:pPr>
            <a:r>
              <a:rPr lang="en-US" b="1" dirty="0"/>
              <a:t>	else: </a:t>
            </a:r>
          </a:p>
          <a:p>
            <a:pPr marL="0" indent="0">
              <a:buNone/>
            </a:pPr>
            <a:r>
              <a:rPr lang="en-US" b="1" dirty="0"/>
              <a:t>		print "False"</a:t>
            </a:r>
            <a:endParaRPr lang="en-IN" b="1" dirty="0"/>
          </a:p>
        </p:txBody>
      </p:sp>
      <p:pic>
        <p:nvPicPr>
          <p:cNvPr id="4" name="Picture 3">
            <a:extLst>
              <a:ext uri="{FF2B5EF4-FFF2-40B4-BE49-F238E27FC236}">
                <a16:creationId xmlns:a16="http://schemas.microsoft.com/office/drawing/2014/main" id="{108092DF-79AA-4301-BE8B-17C255BC6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65116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1FFC-E3EF-48CF-B117-E43101B191CF}"/>
              </a:ext>
            </a:extLst>
          </p:cNvPr>
          <p:cNvSpPr>
            <a:spLocks noGrp="1"/>
          </p:cNvSpPr>
          <p:nvPr>
            <p:ph type="title"/>
          </p:nvPr>
        </p:nvSpPr>
        <p:spPr/>
        <p:txBody>
          <a:bodyPr>
            <a:normAutofit/>
          </a:bodyPr>
          <a:lstStyle/>
          <a:p>
            <a:pPr algn="ctr"/>
            <a:r>
              <a:rPr lang="en-IN" sz="4800" dirty="0"/>
              <a:t>Multi-Line Statements</a:t>
            </a:r>
          </a:p>
        </p:txBody>
      </p:sp>
      <p:sp>
        <p:nvSpPr>
          <p:cNvPr id="3" name="Content Placeholder 2">
            <a:extLst>
              <a:ext uri="{FF2B5EF4-FFF2-40B4-BE49-F238E27FC236}">
                <a16:creationId xmlns:a16="http://schemas.microsoft.com/office/drawing/2014/main" id="{DD98C0F0-5CA8-42B0-9BD8-20A30A813FF0}"/>
              </a:ext>
            </a:extLst>
          </p:cNvPr>
          <p:cNvSpPr>
            <a:spLocks noGrp="1"/>
          </p:cNvSpPr>
          <p:nvPr>
            <p:ph idx="1"/>
          </p:nvPr>
        </p:nvSpPr>
        <p:spPr>
          <a:xfrm>
            <a:off x="955497" y="1853754"/>
            <a:ext cx="11116638" cy="4199727"/>
          </a:xfrm>
        </p:spPr>
        <p:txBody>
          <a:bodyPr>
            <a:normAutofit fontScale="92500" lnSpcReduction="20000"/>
          </a:bodyPr>
          <a:lstStyle/>
          <a:p>
            <a:r>
              <a:rPr lang="en-US" b="1" dirty="0"/>
              <a:t>Statements in Python typically end with a new line. </a:t>
            </a:r>
          </a:p>
          <a:p>
            <a:r>
              <a:rPr lang="en-US" b="1" dirty="0"/>
              <a:t>Python does, however, allow the use of the line continuation character (\) to denote that the line should continue. </a:t>
            </a:r>
          </a:p>
          <a:p>
            <a:r>
              <a:rPr lang="en-US" b="1" dirty="0"/>
              <a:t>For example − </a:t>
            </a:r>
          </a:p>
          <a:p>
            <a:pPr marL="0" indent="0">
              <a:buNone/>
            </a:pPr>
            <a:r>
              <a:rPr lang="en-US" b="1" dirty="0"/>
              <a:t>	total= item _one +\ </a:t>
            </a:r>
          </a:p>
          <a:p>
            <a:pPr marL="0" indent="0">
              <a:buNone/>
            </a:pPr>
            <a:r>
              <a:rPr lang="en-US" b="1" dirty="0"/>
              <a:t>	</a:t>
            </a:r>
            <a:r>
              <a:rPr lang="en-US" b="1" dirty="0" err="1"/>
              <a:t>item_two</a:t>
            </a:r>
            <a:r>
              <a:rPr lang="en-US" b="1" dirty="0"/>
              <a:t> +\ </a:t>
            </a:r>
          </a:p>
          <a:p>
            <a:pPr marL="0" indent="0">
              <a:buNone/>
            </a:pPr>
            <a:r>
              <a:rPr lang="en-US" b="1" dirty="0"/>
              <a:t>	</a:t>
            </a:r>
            <a:r>
              <a:rPr lang="en-US" b="1" dirty="0" err="1"/>
              <a:t>item_three</a:t>
            </a:r>
            <a:r>
              <a:rPr lang="en-US" b="1" dirty="0"/>
              <a:t> </a:t>
            </a:r>
          </a:p>
          <a:p>
            <a:r>
              <a:rPr lang="en-US" b="1" dirty="0"/>
              <a:t>Statements contained within the [], {}, or brackets do not need to use the line continuation character. For example − </a:t>
            </a:r>
          </a:p>
          <a:p>
            <a:pPr marL="457200" lvl="1" indent="0">
              <a:buNone/>
            </a:pPr>
            <a:r>
              <a:rPr lang="en-US" b="1" dirty="0"/>
              <a:t>days= ['Monday', 'Tuesday', 'Wednesday’, </a:t>
            </a:r>
          </a:p>
          <a:p>
            <a:pPr marL="457200" lvl="1" indent="0">
              <a:buNone/>
            </a:pPr>
            <a:r>
              <a:rPr lang="en-US" b="1" dirty="0"/>
              <a:t>	'Thursday', 'Friday']</a:t>
            </a:r>
            <a:endParaRPr lang="en-IN" b="1" dirty="0"/>
          </a:p>
        </p:txBody>
      </p:sp>
      <p:pic>
        <p:nvPicPr>
          <p:cNvPr id="4" name="Picture 3">
            <a:extLst>
              <a:ext uri="{FF2B5EF4-FFF2-40B4-BE49-F238E27FC236}">
                <a16:creationId xmlns:a16="http://schemas.microsoft.com/office/drawing/2014/main" id="{9F191A37-5E6B-4FBC-86E6-BCA6986F0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70412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B58F-B000-47A4-9F5C-5A69FAA056E5}"/>
              </a:ext>
            </a:extLst>
          </p:cNvPr>
          <p:cNvSpPr>
            <a:spLocks noGrp="1"/>
          </p:cNvSpPr>
          <p:nvPr>
            <p:ph type="title"/>
          </p:nvPr>
        </p:nvSpPr>
        <p:spPr/>
        <p:txBody>
          <a:bodyPr>
            <a:normAutofit/>
          </a:bodyPr>
          <a:lstStyle/>
          <a:p>
            <a:pPr algn="ctr"/>
            <a:r>
              <a:rPr lang="en-IN" sz="4800" dirty="0"/>
              <a:t>Comments in Python</a:t>
            </a:r>
          </a:p>
        </p:txBody>
      </p:sp>
      <p:sp>
        <p:nvSpPr>
          <p:cNvPr id="3" name="Content Placeholder 2">
            <a:extLst>
              <a:ext uri="{FF2B5EF4-FFF2-40B4-BE49-F238E27FC236}">
                <a16:creationId xmlns:a16="http://schemas.microsoft.com/office/drawing/2014/main" id="{22ECEEB4-FD8F-4A13-A9DA-B88BEBAA56B9}"/>
              </a:ext>
            </a:extLst>
          </p:cNvPr>
          <p:cNvSpPr>
            <a:spLocks noGrp="1"/>
          </p:cNvSpPr>
          <p:nvPr>
            <p:ph idx="1"/>
          </p:nvPr>
        </p:nvSpPr>
        <p:spPr/>
        <p:txBody>
          <a:bodyPr>
            <a:normAutofit fontScale="92500"/>
          </a:bodyPr>
          <a:lstStyle/>
          <a:p>
            <a:r>
              <a:rPr lang="en-US" sz="2800" dirty="0"/>
              <a:t>A hash sign # that is not inside a string literal begins a comment. </a:t>
            </a:r>
          </a:p>
          <a:p>
            <a:r>
              <a:rPr lang="en-US" sz="2800" dirty="0"/>
              <a:t>All characters after the # and up to the end of the physical line are part of the comment and the Python interpreter ignores them. </a:t>
            </a:r>
          </a:p>
          <a:p>
            <a:pPr marL="0" indent="0">
              <a:buNone/>
            </a:pPr>
            <a:r>
              <a:rPr lang="en-US" sz="2800" dirty="0"/>
              <a:t>		</a:t>
            </a:r>
            <a:r>
              <a:rPr lang="en-US" sz="2800" b="1" dirty="0"/>
              <a:t>#First comment </a:t>
            </a:r>
          </a:p>
          <a:p>
            <a:pPr marL="0" indent="0">
              <a:buNone/>
            </a:pPr>
            <a:r>
              <a:rPr lang="en-US" sz="2800" b="1" dirty="0"/>
              <a:t>		Print "Hello, Python!" # second comment </a:t>
            </a:r>
          </a:p>
          <a:p>
            <a:pPr marL="0" indent="0">
              <a:buNone/>
            </a:pPr>
            <a:r>
              <a:rPr lang="en-US" sz="2800" b="1" dirty="0"/>
              <a:t>This produces the following result − Hello, Python! </a:t>
            </a:r>
            <a:endParaRPr lang="en-IN" sz="2800" b="1" dirty="0"/>
          </a:p>
        </p:txBody>
      </p:sp>
      <p:pic>
        <p:nvPicPr>
          <p:cNvPr id="4" name="Picture 3">
            <a:extLst>
              <a:ext uri="{FF2B5EF4-FFF2-40B4-BE49-F238E27FC236}">
                <a16:creationId xmlns:a16="http://schemas.microsoft.com/office/drawing/2014/main" id="{96B06B16-2429-4923-8B57-35C012183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412929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FF2E-0A4C-4B08-A976-4F5B9B0180FA}"/>
              </a:ext>
            </a:extLst>
          </p:cNvPr>
          <p:cNvSpPr>
            <a:spLocks noGrp="1"/>
          </p:cNvSpPr>
          <p:nvPr>
            <p:ph type="title"/>
          </p:nvPr>
        </p:nvSpPr>
        <p:spPr/>
        <p:txBody>
          <a:bodyPr>
            <a:normAutofit fontScale="90000"/>
          </a:bodyPr>
          <a:lstStyle/>
          <a:p>
            <a:pPr algn="ctr"/>
            <a:r>
              <a:rPr lang="en-US" sz="3600" b="1" dirty="0"/>
              <a:t>Multiple Statements on a Single Line</a:t>
            </a:r>
            <a:endParaRPr lang="en-IN" sz="3600" b="1" dirty="0"/>
          </a:p>
        </p:txBody>
      </p:sp>
      <p:sp>
        <p:nvSpPr>
          <p:cNvPr id="3" name="Content Placeholder 2">
            <a:extLst>
              <a:ext uri="{FF2B5EF4-FFF2-40B4-BE49-F238E27FC236}">
                <a16:creationId xmlns:a16="http://schemas.microsoft.com/office/drawing/2014/main" id="{052C8462-C08E-4BC7-B840-AF3221BF07CA}"/>
              </a:ext>
            </a:extLst>
          </p:cNvPr>
          <p:cNvSpPr>
            <a:spLocks noGrp="1"/>
          </p:cNvSpPr>
          <p:nvPr>
            <p:ph idx="1"/>
          </p:nvPr>
        </p:nvSpPr>
        <p:spPr/>
        <p:txBody>
          <a:bodyPr>
            <a:normAutofit/>
          </a:bodyPr>
          <a:lstStyle/>
          <a:p>
            <a:r>
              <a:rPr lang="en-US" sz="3200" dirty="0"/>
              <a:t>The semicolon ; allows multiple statements on the single line given that neither statement starts a new code block. Here is a sample snip using the semicolon − </a:t>
            </a:r>
          </a:p>
          <a:p>
            <a:pPr marL="0" indent="0" algn="ctr">
              <a:buNone/>
            </a:pPr>
            <a:r>
              <a:rPr lang="en-US" sz="3200" b="1" dirty="0"/>
              <a:t>Import sys; x = 'foo';</a:t>
            </a:r>
            <a:endParaRPr lang="en-IN" sz="3200" b="1" dirty="0"/>
          </a:p>
        </p:txBody>
      </p:sp>
      <p:pic>
        <p:nvPicPr>
          <p:cNvPr id="4" name="Picture 3">
            <a:extLst>
              <a:ext uri="{FF2B5EF4-FFF2-40B4-BE49-F238E27FC236}">
                <a16:creationId xmlns:a16="http://schemas.microsoft.com/office/drawing/2014/main" id="{0CF868E4-A3C1-4B36-BEF4-6CDB8A104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96249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6C50-BD03-417C-A0A1-E3B5297894CD}"/>
              </a:ext>
            </a:extLst>
          </p:cNvPr>
          <p:cNvSpPr>
            <a:spLocks noGrp="1"/>
          </p:cNvSpPr>
          <p:nvPr>
            <p:ph type="title"/>
          </p:nvPr>
        </p:nvSpPr>
        <p:spPr/>
        <p:txBody>
          <a:bodyPr>
            <a:normAutofit/>
          </a:bodyPr>
          <a:lstStyle/>
          <a:p>
            <a:pPr algn="ctr"/>
            <a:r>
              <a:rPr lang="en-US" sz="3600" b="1" i="1" dirty="0"/>
              <a:t>Data Types in Python</a:t>
            </a:r>
            <a:r>
              <a:rPr lang="en-US" sz="3600" b="1" dirty="0"/>
              <a:t> </a:t>
            </a:r>
            <a:br>
              <a:rPr lang="en-US" sz="3600" b="1" dirty="0"/>
            </a:br>
            <a:r>
              <a:rPr lang="en-US" sz="3600" b="1" i="1" dirty="0"/>
              <a:t>and their usages</a:t>
            </a:r>
            <a:r>
              <a:rPr lang="en-US" sz="3600" b="1" dirty="0"/>
              <a:t> </a:t>
            </a:r>
            <a:endParaRPr lang="en-IN" sz="3600" dirty="0"/>
          </a:p>
        </p:txBody>
      </p:sp>
      <p:sp>
        <p:nvSpPr>
          <p:cNvPr id="4" name="Text Placeholder 3">
            <a:extLst>
              <a:ext uri="{FF2B5EF4-FFF2-40B4-BE49-F238E27FC236}">
                <a16:creationId xmlns:a16="http://schemas.microsoft.com/office/drawing/2014/main" id="{8C5F742C-B8C9-46B3-B5B9-D58C1C1F4046}"/>
              </a:ext>
            </a:extLst>
          </p:cNvPr>
          <p:cNvSpPr>
            <a:spLocks noGrp="1"/>
          </p:cNvSpPr>
          <p:nvPr>
            <p:ph type="body" idx="1"/>
          </p:nvPr>
        </p:nvSpPr>
        <p:spPr/>
        <p:txBody>
          <a:bodyPr/>
          <a:lstStyle/>
          <a:p>
            <a:r>
              <a:rPr lang="en-IN" dirty="0"/>
              <a:t>  </a:t>
            </a:r>
          </a:p>
        </p:txBody>
      </p:sp>
      <p:pic>
        <p:nvPicPr>
          <p:cNvPr id="5" name="Picture 4">
            <a:extLst>
              <a:ext uri="{FF2B5EF4-FFF2-40B4-BE49-F238E27FC236}">
                <a16:creationId xmlns:a16="http://schemas.microsoft.com/office/drawing/2014/main" id="{1FDD03C9-2513-4471-B74E-11ED99045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8567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AB01-A1D5-42C1-BFEE-8F4157D671B2}"/>
              </a:ext>
            </a:extLst>
          </p:cNvPr>
          <p:cNvSpPr>
            <a:spLocks noGrp="1"/>
          </p:cNvSpPr>
          <p:nvPr>
            <p:ph type="title"/>
          </p:nvPr>
        </p:nvSpPr>
        <p:spPr/>
        <p:txBody>
          <a:bodyPr>
            <a:normAutofit/>
          </a:bodyPr>
          <a:lstStyle/>
          <a:p>
            <a:pPr algn="ctr"/>
            <a:r>
              <a:rPr lang="en-IN" sz="5400" dirty="0"/>
              <a:t>Variables</a:t>
            </a:r>
          </a:p>
        </p:txBody>
      </p:sp>
      <p:sp>
        <p:nvSpPr>
          <p:cNvPr id="3" name="Content Placeholder 2">
            <a:extLst>
              <a:ext uri="{FF2B5EF4-FFF2-40B4-BE49-F238E27FC236}">
                <a16:creationId xmlns:a16="http://schemas.microsoft.com/office/drawing/2014/main" id="{BC6D95FF-50B9-45E4-B80D-D96075CA5A90}"/>
              </a:ext>
            </a:extLst>
          </p:cNvPr>
          <p:cNvSpPr>
            <a:spLocks noGrp="1"/>
          </p:cNvSpPr>
          <p:nvPr>
            <p:ph idx="1"/>
          </p:nvPr>
        </p:nvSpPr>
        <p:spPr/>
        <p:txBody>
          <a:bodyPr>
            <a:normAutofit fontScale="92500"/>
          </a:bodyPr>
          <a:lstStyle/>
          <a:p>
            <a:r>
              <a:rPr lang="en-US" sz="3200" dirty="0"/>
              <a:t>Are not declared, just assigned </a:t>
            </a:r>
          </a:p>
          <a:p>
            <a:r>
              <a:rPr lang="en-US" sz="3200" dirty="0"/>
              <a:t>The variable is created the first time you assign it a value </a:t>
            </a:r>
          </a:p>
          <a:p>
            <a:r>
              <a:rPr lang="en-US" sz="3200" dirty="0"/>
              <a:t>Are references to objects </a:t>
            </a:r>
          </a:p>
          <a:p>
            <a:r>
              <a:rPr lang="en-US" sz="3200" dirty="0"/>
              <a:t>Type information is with the object, not the reference </a:t>
            </a:r>
          </a:p>
          <a:p>
            <a:r>
              <a:rPr lang="en-US" sz="3200" dirty="0"/>
              <a:t>Everything in Python is an object</a:t>
            </a:r>
            <a:endParaRPr lang="en-IN" sz="3200" dirty="0"/>
          </a:p>
        </p:txBody>
      </p:sp>
      <p:pic>
        <p:nvPicPr>
          <p:cNvPr id="4" name="Picture 3">
            <a:extLst>
              <a:ext uri="{FF2B5EF4-FFF2-40B4-BE49-F238E27FC236}">
                <a16:creationId xmlns:a16="http://schemas.microsoft.com/office/drawing/2014/main" id="{87AE3394-9651-42D4-BECF-6DF0610CC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39164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32D5-B1D1-4735-93B8-5092194DFD62}"/>
              </a:ext>
            </a:extLst>
          </p:cNvPr>
          <p:cNvSpPr>
            <a:spLocks noGrp="1"/>
          </p:cNvSpPr>
          <p:nvPr>
            <p:ph type="title"/>
          </p:nvPr>
        </p:nvSpPr>
        <p:spPr/>
        <p:txBody>
          <a:bodyPr>
            <a:normAutofit/>
          </a:bodyPr>
          <a:lstStyle/>
          <a:p>
            <a:pPr algn="ctr"/>
            <a:r>
              <a:rPr lang="en-IN" sz="4800" dirty="0"/>
              <a:t>Everything is an object</a:t>
            </a:r>
          </a:p>
        </p:txBody>
      </p:sp>
      <p:sp>
        <p:nvSpPr>
          <p:cNvPr id="3" name="Content Placeholder 2">
            <a:extLst>
              <a:ext uri="{FF2B5EF4-FFF2-40B4-BE49-F238E27FC236}">
                <a16:creationId xmlns:a16="http://schemas.microsoft.com/office/drawing/2014/main" id="{FDE8E349-4B1B-47AE-9531-E7CE11EF219E}"/>
              </a:ext>
            </a:extLst>
          </p:cNvPr>
          <p:cNvSpPr>
            <a:spLocks noGrp="1"/>
          </p:cNvSpPr>
          <p:nvPr>
            <p:ph idx="1"/>
          </p:nvPr>
        </p:nvSpPr>
        <p:spPr>
          <a:xfrm>
            <a:off x="1451579" y="2015732"/>
            <a:ext cx="9603275" cy="3953553"/>
          </a:xfrm>
        </p:spPr>
        <p:txBody>
          <a:bodyPr>
            <a:normAutofit fontScale="92500" lnSpcReduction="20000"/>
          </a:bodyPr>
          <a:lstStyle/>
          <a:p>
            <a:r>
              <a:rPr lang="en-US" sz="2800" dirty="0"/>
              <a:t>Everything means everything, including functions and classes (more on this later!) </a:t>
            </a:r>
          </a:p>
          <a:p>
            <a:r>
              <a:rPr lang="en-US" sz="2800" dirty="0"/>
              <a:t>Data type is a property of the object and not of the variable.</a:t>
            </a:r>
          </a:p>
          <a:p>
            <a:pPr marL="914400" lvl="2" indent="0">
              <a:buNone/>
            </a:pPr>
            <a:r>
              <a:rPr lang="en-US" sz="3000" dirty="0"/>
              <a:t>&gt;&gt;&gt; x = 7 </a:t>
            </a:r>
          </a:p>
          <a:p>
            <a:pPr marL="914400" lvl="2" indent="0">
              <a:buNone/>
            </a:pPr>
            <a:r>
              <a:rPr lang="en-US" sz="3000" dirty="0"/>
              <a:t>&gt;&gt;&gt; x 7 </a:t>
            </a:r>
          </a:p>
          <a:p>
            <a:pPr marL="914400" lvl="2" indent="0">
              <a:buNone/>
            </a:pPr>
            <a:r>
              <a:rPr lang="en-US" sz="3000" dirty="0"/>
              <a:t>&gt;&gt;&gt; x = 'hello’ </a:t>
            </a:r>
          </a:p>
          <a:p>
            <a:pPr marL="914400" lvl="2" indent="0">
              <a:buNone/>
            </a:pPr>
            <a:r>
              <a:rPr lang="en-US" sz="3000" dirty="0"/>
              <a:t>&gt;&gt;&gt; x 'hello’ </a:t>
            </a:r>
          </a:p>
          <a:p>
            <a:pPr marL="914400" lvl="2" indent="0">
              <a:buNone/>
            </a:pPr>
            <a:r>
              <a:rPr lang="en-US" sz="3000" dirty="0"/>
              <a:t>&gt;&gt;&gt; </a:t>
            </a:r>
            <a:endParaRPr lang="en-IN" sz="3000" dirty="0"/>
          </a:p>
        </p:txBody>
      </p:sp>
      <p:pic>
        <p:nvPicPr>
          <p:cNvPr id="4" name="Picture 3">
            <a:extLst>
              <a:ext uri="{FF2B5EF4-FFF2-40B4-BE49-F238E27FC236}">
                <a16:creationId xmlns:a16="http://schemas.microsoft.com/office/drawing/2014/main" id="{8E906F28-3F21-4ADA-A2C6-F8CD9FE21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60651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E2FE-8114-4D65-ADA4-A2DA5BDCD155}"/>
              </a:ext>
            </a:extLst>
          </p:cNvPr>
          <p:cNvSpPr>
            <a:spLocks noGrp="1"/>
          </p:cNvSpPr>
          <p:nvPr>
            <p:ph type="title"/>
          </p:nvPr>
        </p:nvSpPr>
        <p:spPr/>
        <p:txBody>
          <a:bodyPr>
            <a:normAutofit/>
          </a:bodyPr>
          <a:lstStyle/>
          <a:p>
            <a:pPr algn="ctr"/>
            <a:r>
              <a:rPr lang="en-IN" sz="4400" dirty="0"/>
              <a:t>Numbers: Integers</a:t>
            </a:r>
          </a:p>
        </p:txBody>
      </p:sp>
      <p:sp>
        <p:nvSpPr>
          <p:cNvPr id="3" name="Content Placeholder 2">
            <a:extLst>
              <a:ext uri="{FF2B5EF4-FFF2-40B4-BE49-F238E27FC236}">
                <a16:creationId xmlns:a16="http://schemas.microsoft.com/office/drawing/2014/main" id="{20F52DD2-A689-4EEC-A0D7-0A7AB4FD79DE}"/>
              </a:ext>
            </a:extLst>
          </p:cNvPr>
          <p:cNvSpPr>
            <a:spLocks noGrp="1"/>
          </p:cNvSpPr>
          <p:nvPr>
            <p:ph idx="1"/>
          </p:nvPr>
        </p:nvSpPr>
        <p:spPr>
          <a:xfrm>
            <a:off x="1451579" y="2015732"/>
            <a:ext cx="9603275" cy="4037749"/>
          </a:xfrm>
        </p:spPr>
        <p:txBody>
          <a:bodyPr>
            <a:normAutofit/>
          </a:bodyPr>
          <a:lstStyle/>
          <a:p>
            <a:r>
              <a:rPr lang="en-US" sz="2600" dirty="0"/>
              <a:t>Integer – the equivalent of a C long  </a:t>
            </a:r>
          </a:p>
          <a:p>
            <a:r>
              <a:rPr lang="en-US" sz="2600" dirty="0"/>
              <a:t>Long Integer – an unbounded integer value. </a:t>
            </a:r>
          </a:p>
          <a:p>
            <a:pPr marL="457200" lvl="1" indent="0">
              <a:buNone/>
            </a:pPr>
            <a:r>
              <a:rPr lang="en-US" sz="2200" b="1" dirty="0"/>
              <a:t>&gt;&gt;&gt; 132224 </a:t>
            </a:r>
          </a:p>
          <a:p>
            <a:pPr marL="457200" lvl="1" indent="0">
              <a:buNone/>
            </a:pPr>
            <a:r>
              <a:rPr lang="en-US" sz="2200" b="1" dirty="0"/>
              <a:t>132224 </a:t>
            </a:r>
          </a:p>
          <a:p>
            <a:pPr marL="457200" lvl="1" indent="0">
              <a:buNone/>
            </a:pPr>
            <a:r>
              <a:rPr lang="en-US" sz="2200" b="1" dirty="0"/>
              <a:t>&gt;&gt;&gt; 132323 ** 2 </a:t>
            </a:r>
          </a:p>
          <a:p>
            <a:pPr marL="457200" lvl="1" indent="0">
              <a:buNone/>
            </a:pPr>
            <a:r>
              <a:rPr lang="en-US" sz="2200" b="1" dirty="0"/>
              <a:t>17509376329L </a:t>
            </a:r>
          </a:p>
          <a:p>
            <a:pPr marL="457200" lvl="1" indent="0">
              <a:buNone/>
            </a:pPr>
            <a:r>
              <a:rPr lang="en-US" sz="2200" b="1" dirty="0"/>
              <a:t>&gt;&gt;&gt; </a:t>
            </a:r>
            <a:endParaRPr lang="en-IN" sz="2200" b="1" dirty="0"/>
          </a:p>
        </p:txBody>
      </p:sp>
      <p:pic>
        <p:nvPicPr>
          <p:cNvPr id="4" name="Picture 3">
            <a:extLst>
              <a:ext uri="{FF2B5EF4-FFF2-40B4-BE49-F238E27FC236}">
                <a16:creationId xmlns:a16="http://schemas.microsoft.com/office/drawing/2014/main" id="{E2E963FA-0BDE-404D-91A9-B0622F7F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48959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E5E1-4024-4BE5-885B-AAE3C2C9FAB2}"/>
              </a:ext>
            </a:extLst>
          </p:cNvPr>
          <p:cNvSpPr>
            <a:spLocks noGrp="1"/>
          </p:cNvSpPr>
          <p:nvPr>
            <p:ph type="title"/>
          </p:nvPr>
        </p:nvSpPr>
        <p:spPr/>
        <p:txBody>
          <a:bodyPr>
            <a:normAutofit/>
          </a:bodyPr>
          <a:lstStyle/>
          <a:p>
            <a:r>
              <a:rPr lang="en-IN" sz="5400" dirty="0"/>
              <a:t>Agenda of Session 1</a:t>
            </a:r>
          </a:p>
        </p:txBody>
      </p:sp>
      <p:sp>
        <p:nvSpPr>
          <p:cNvPr id="3" name="Content Placeholder 2">
            <a:extLst>
              <a:ext uri="{FF2B5EF4-FFF2-40B4-BE49-F238E27FC236}">
                <a16:creationId xmlns:a16="http://schemas.microsoft.com/office/drawing/2014/main" id="{02F533E4-0CA7-44B1-B27A-087ABCF3DD8F}"/>
              </a:ext>
            </a:extLst>
          </p:cNvPr>
          <p:cNvSpPr>
            <a:spLocks noGrp="1"/>
          </p:cNvSpPr>
          <p:nvPr>
            <p:ph idx="1"/>
          </p:nvPr>
        </p:nvSpPr>
        <p:spPr/>
        <p:txBody>
          <a:bodyPr>
            <a:noAutofit/>
          </a:bodyPr>
          <a:lstStyle/>
          <a:p>
            <a:r>
              <a:rPr lang="fr-FR" sz="2800" b="1" dirty="0"/>
              <a:t>Introduction</a:t>
            </a:r>
            <a:endParaRPr lang="en-IN" sz="2800" b="1" dirty="0"/>
          </a:p>
          <a:p>
            <a:r>
              <a:rPr lang="en-US" sz="2800" b="1" i="1" dirty="0"/>
              <a:t>Basic of programming and file handling</a:t>
            </a:r>
            <a:endParaRPr lang="en-IN" sz="2800" b="1" dirty="0"/>
          </a:p>
          <a:p>
            <a:r>
              <a:rPr lang="en-US" sz="2800" b="1" i="1" dirty="0"/>
              <a:t>Data Types in Python</a:t>
            </a:r>
            <a:r>
              <a:rPr lang="en-US" sz="2800" b="1" dirty="0"/>
              <a:t> </a:t>
            </a:r>
            <a:r>
              <a:rPr lang="en-US" sz="2800" b="1" i="1" dirty="0"/>
              <a:t>and their usages</a:t>
            </a:r>
            <a:r>
              <a:rPr lang="en-US" sz="2800" b="1" dirty="0"/>
              <a:t> </a:t>
            </a:r>
            <a:endParaRPr lang="en-IN" sz="2800" b="1" dirty="0"/>
          </a:p>
          <a:p>
            <a:r>
              <a:rPr lang="en-US" sz="2800" b="1" i="1" dirty="0"/>
              <a:t>List in Python</a:t>
            </a:r>
            <a:endParaRPr lang="en-IN" sz="2800" b="1" dirty="0"/>
          </a:p>
          <a:p>
            <a:r>
              <a:rPr lang="en-US" sz="2800" b="1" i="1" dirty="0"/>
              <a:t>Decision Making Statement in Python</a:t>
            </a:r>
            <a:endParaRPr lang="en-IN" sz="2800" b="1" dirty="0"/>
          </a:p>
          <a:p>
            <a:r>
              <a:rPr lang="en-US" sz="2800" b="1" i="1" dirty="0"/>
              <a:t>User defined function</a:t>
            </a:r>
            <a:endParaRPr lang="en-IN" sz="2800" b="1" dirty="0"/>
          </a:p>
        </p:txBody>
      </p:sp>
      <p:pic>
        <p:nvPicPr>
          <p:cNvPr id="4" name="Picture 3">
            <a:extLst>
              <a:ext uri="{FF2B5EF4-FFF2-40B4-BE49-F238E27FC236}">
                <a16:creationId xmlns:a16="http://schemas.microsoft.com/office/drawing/2014/main" id="{F0A9E57E-112A-4A15-B6C5-5410FC69C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659" y="81446"/>
            <a:ext cx="2726341" cy="946424"/>
          </a:xfrm>
          <a:prstGeom prst="rect">
            <a:avLst/>
          </a:prstGeom>
        </p:spPr>
      </p:pic>
    </p:spTree>
    <p:extLst>
      <p:ext uri="{BB962C8B-B14F-4D97-AF65-F5344CB8AC3E}">
        <p14:creationId xmlns:p14="http://schemas.microsoft.com/office/powerpoint/2010/main" val="1074300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45F8-B9A5-403E-8D66-0D23102EBE01}"/>
              </a:ext>
            </a:extLst>
          </p:cNvPr>
          <p:cNvSpPr>
            <a:spLocks noGrp="1"/>
          </p:cNvSpPr>
          <p:nvPr>
            <p:ph type="title"/>
          </p:nvPr>
        </p:nvSpPr>
        <p:spPr/>
        <p:txBody>
          <a:bodyPr>
            <a:normAutofit/>
          </a:bodyPr>
          <a:lstStyle/>
          <a:p>
            <a:pPr algn="ctr"/>
            <a:r>
              <a:rPr lang="en-IN" sz="4000" dirty="0"/>
              <a:t>Numbers: Floating Point</a:t>
            </a:r>
          </a:p>
        </p:txBody>
      </p:sp>
      <p:sp>
        <p:nvSpPr>
          <p:cNvPr id="3" name="Content Placeholder 2">
            <a:extLst>
              <a:ext uri="{FF2B5EF4-FFF2-40B4-BE49-F238E27FC236}">
                <a16:creationId xmlns:a16="http://schemas.microsoft.com/office/drawing/2014/main" id="{568B97A1-A5E1-4577-BE0A-901B9575585C}"/>
              </a:ext>
            </a:extLst>
          </p:cNvPr>
          <p:cNvSpPr>
            <a:spLocks noGrp="1"/>
          </p:cNvSpPr>
          <p:nvPr>
            <p:ph idx="1"/>
          </p:nvPr>
        </p:nvSpPr>
        <p:spPr>
          <a:xfrm>
            <a:off x="1451579" y="2015732"/>
            <a:ext cx="9603275" cy="4037749"/>
          </a:xfrm>
        </p:spPr>
        <p:txBody>
          <a:bodyPr>
            <a:normAutofit fontScale="92500" lnSpcReduction="10000"/>
          </a:bodyPr>
          <a:lstStyle/>
          <a:p>
            <a:r>
              <a:rPr lang="en-US" b="1" dirty="0"/>
              <a:t>int(x) converts x to an integer </a:t>
            </a:r>
          </a:p>
          <a:p>
            <a:r>
              <a:rPr lang="en-US" b="1" dirty="0"/>
              <a:t>float(x) converts x to a floating point. The interpreter shows a lot of digits</a:t>
            </a:r>
          </a:p>
          <a:p>
            <a:pPr marL="914400" lvl="2" indent="0">
              <a:buNone/>
            </a:pPr>
            <a:r>
              <a:rPr lang="en-US" b="1" dirty="0"/>
              <a:t>&gt;&gt;&gt; 1.23232 </a:t>
            </a:r>
          </a:p>
          <a:p>
            <a:pPr marL="914400" lvl="2" indent="0">
              <a:buNone/>
            </a:pPr>
            <a:r>
              <a:rPr lang="en-US" b="1" dirty="0"/>
              <a:t>1.2323200000000001 </a:t>
            </a:r>
          </a:p>
          <a:p>
            <a:pPr marL="914400" lvl="2" indent="0">
              <a:buNone/>
            </a:pPr>
            <a:r>
              <a:rPr lang="en-US" b="1" dirty="0"/>
              <a:t>&gt;&gt;&gt; print 1.23232 </a:t>
            </a:r>
          </a:p>
          <a:p>
            <a:pPr marL="914400" lvl="2" indent="0">
              <a:buNone/>
            </a:pPr>
            <a:r>
              <a:rPr lang="en-US" b="1" dirty="0"/>
              <a:t>1.23232 </a:t>
            </a:r>
          </a:p>
          <a:p>
            <a:pPr marL="914400" lvl="2" indent="0">
              <a:buNone/>
            </a:pPr>
            <a:r>
              <a:rPr lang="en-US" b="1" dirty="0"/>
              <a:t>&gt;&gt;&gt; 1.3E7 </a:t>
            </a:r>
          </a:p>
          <a:p>
            <a:pPr marL="914400" lvl="2" indent="0">
              <a:buNone/>
            </a:pPr>
            <a:r>
              <a:rPr lang="en-US" b="1" dirty="0"/>
              <a:t>13000000.0 </a:t>
            </a:r>
          </a:p>
          <a:p>
            <a:pPr marL="914400" lvl="2" indent="0">
              <a:buNone/>
            </a:pPr>
            <a:r>
              <a:rPr lang="en-US" b="1" dirty="0"/>
              <a:t>&gt;&gt;&gt; int(2.0) </a:t>
            </a:r>
          </a:p>
          <a:p>
            <a:pPr marL="914400" lvl="2" indent="0">
              <a:buNone/>
            </a:pPr>
            <a:r>
              <a:rPr lang="en-US" b="1" dirty="0"/>
              <a:t>2 </a:t>
            </a:r>
          </a:p>
          <a:p>
            <a:pPr marL="914400" lvl="2" indent="0">
              <a:buNone/>
            </a:pPr>
            <a:r>
              <a:rPr lang="en-US" b="1" dirty="0"/>
              <a:t>&gt;&gt;&gt; float(2) </a:t>
            </a:r>
          </a:p>
          <a:p>
            <a:pPr marL="914400" lvl="2" indent="0">
              <a:buNone/>
            </a:pPr>
            <a:r>
              <a:rPr lang="en-US" b="1" dirty="0"/>
              <a:t>2.0</a:t>
            </a:r>
            <a:endParaRPr lang="en-IN" b="1" dirty="0"/>
          </a:p>
        </p:txBody>
      </p:sp>
      <p:pic>
        <p:nvPicPr>
          <p:cNvPr id="4" name="Picture 3">
            <a:extLst>
              <a:ext uri="{FF2B5EF4-FFF2-40B4-BE49-F238E27FC236}">
                <a16:creationId xmlns:a16="http://schemas.microsoft.com/office/drawing/2014/main" id="{D3BC3970-EA2E-4F22-A74E-505360F62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41648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E0C5-60AD-4A68-8EC4-CE36597E195F}"/>
              </a:ext>
            </a:extLst>
          </p:cNvPr>
          <p:cNvSpPr>
            <a:spLocks noGrp="1"/>
          </p:cNvSpPr>
          <p:nvPr>
            <p:ph type="title"/>
          </p:nvPr>
        </p:nvSpPr>
        <p:spPr/>
        <p:txBody>
          <a:bodyPr>
            <a:normAutofit/>
          </a:bodyPr>
          <a:lstStyle/>
          <a:p>
            <a:pPr algn="ctr"/>
            <a:r>
              <a:rPr lang="en-IN" sz="4800" dirty="0"/>
              <a:t>Numbers: Complex</a:t>
            </a:r>
          </a:p>
        </p:txBody>
      </p:sp>
      <p:sp>
        <p:nvSpPr>
          <p:cNvPr id="3" name="Content Placeholder 2">
            <a:extLst>
              <a:ext uri="{FF2B5EF4-FFF2-40B4-BE49-F238E27FC236}">
                <a16:creationId xmlns:a16="http://schemas.microsoft.com/office/drawing/2014/main" id="{8C577394-9C41-47A6-97A6-151002FD1AB1}"/>
              </a:ext>
            </a:extLst>
          </p:cNvPr>
          <p:cNvSpPr>
            <a:spLocks noGrp="1"/>
          </p:cNvSpPr>
          <p:nvPr>
            <p:ph idx="1"/>
          </p:nvPr>
        </p:nvSpPr>
        <p:spPr>
          <a:xfrm>
            <a:off x="1451579" y="2015732"/>
            <a:ext cx="9603275" cy="4037749"/>
          </a:xfrm>
        </p:spPr>
        <p:txBody>
          <a:bodyPr>
            <a:normAutofit lnSpcReduction="10000"/>
          </a:bodyPr>
          <a:lstStyle/>
          <a:p>
            <a:r>
              <a:rPr lang="en-US" sz="2800" dirty="0"/>
              <a:t>Built into Python </a:t>
            </a:r>
          </a:p>
          <a:p>
            <a:r>
              <a:rPr lang="en-US" sz="2800" dirty="0"/>
              <a:t>Same operations are supported as integer and float</a:t>
            </a:r>
          </a:p>
          <a:p>
            <a:pPr marL="457200" lvl="1" indent="0">
              <a:buNone/>
            </a:pPr>
            <a:r>
              <a:rPr lang="en-US" sz="2400" dirty="0"/>
              <a:t>&gt;&gt;&gt; x = 3 + 2j </a:t>
            </a:r>
          </a:p>
          <a:p>
            <a:pPr marL="457200" lvl="1" indent="0">
              <a:buNone/>
            </a:pPr>
            <a:r>
              <a:rPr lang="en-US" sz="2400" dirty="0"/>
              <a:t>&gt;&gt;&gt; y = -1j </a:t>
            </a:r>
          </a:p>
          <a:p>
            <a:pPr marL="457200" lvl="1" indent="0">
              <a:buNone/>
            </a:pPr>
            <a:r>
              <a:rPr lang="en-US" sz="2400" dirty="0"/>
              <a:t>&gt;&gt;&gt; x + y </a:t>
            </a:r>
          </a:p>
          <a:p>
            <a:pPr marL="457200" lvl="1" indent="0">
              <a:buNone/>
            </a:pPr>
            <a:r>
              <a:rPr lang="en-US" sz="2400" dirty="0"/>
              <a:t>(3+1j) </a:t>
            </a:r>
          </a:p>
          <a:p>
            <a:pPr marL="457200" lvl="1" indent="0">
              <a:buNone/>
            </a:pPr>
            <a:r>
              <a:rPr lang="en-US" sz="2400" dirty="0"/>
              <a:t>&gt;&gt;&gt; x * y </a:t>
            </a:r>
          </a:p>
          <a:p>
            <a:pPr marL="457200" lvl="1" indent="0">
              <a:buNone/>
            </a:pPr>
            <a:r>
              <a:rPr lang="en-US" sz="2400" dirty="0"/>
              <a:t>(2-3j)</a:t>
            </a:r>
            <a:endParaRPr lang="en-IN" sz="2400" dirty="0"/>
          </a:p>
        </p:txBody>
      </p:sp>
      <p:pic>
        <p:nvPicPr>
          <p:cNvPr id="4" name="Picture 3">
            <a:extLst>
              <a:ext uri="{FF2B5EF4-FFF2-40B4-BE49-F238E27FC236}">
                <a16:creationId xmlns:a16="http://schemas.microsoft.com/office/drawing/2014/main" id="{70EA3F87-2D15-4CFC-B695-34CD7E52E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59905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CA7C-1683-4130-A0E3-0322FCBBD304}"/>
              </a:ext>
            </a:extLst>
          </p:cNvPr>
          <p:cNvSpPr>
            <a:spLocks noGrp="1"/>
          </p:cNvSpPr>
          <p:nvPr>
            <p:ph type="title"/>
          </p:nvPr>
        </p:nvSpPr>
        <p:spPr/>
        <p:txBody>
          <a:bodyPr>
            <a:normAutofit/>
          </a:bodyPr>
          <a:lstStyle/>
          <a:p>
            <a:pPr algn="ctr"/>
            <a:r>
              <a:rPr lang="en-IN" sz="5400" dirty="0"/>
              <a:t>STRING</a:t>
            </a:r>
          </a:p>
        </p:txBody>
      </p:sp>
      <p:sp>
        <p:nvSpPr>
          <p:cNvPr id="3" name="Content Placeholder 2">
            <a:extLst>
              <a:ext uri="{FF2B5EF4-FFF2-40B4-BE49-F238E27FC236}">
                <a16:creationId xmlns:a16="http://schemas.microsoft.com/office/drawing/2014/main" id="{621822B1-F775-4449-B3A0-A5878335B4D3}"/>
              </a:ext>
            </a:extLst>
          </p:cNvPr>
          <p:cNvSpPr>
            <a:spLocks noGrp="1"/>
          </p:cNvSpPr>
          <p:nvPr>
            <p:ph idx="1"/>
          </p:nvPr>
        </p:nvSpPr>
        <p:spPr>
          <a:xfrm>
            <a:off x="1451579" y="2015732"/>
            <a:ext cx="9603275" cy="4037749"/>
          </a:xfrm>
        </p:spPr>
        <p:txBody>
          <a:bodyPr>
            <a:normAutofit lnSpcReduction="10000"/>
          </a:bodyPr>
          <a:lstStyle/>
          <a:p>
            <a:r>
              <a:rPr lang="en-US" sz="3200" dirty="0"/>
              <a:t>Strings are immutable </a:t>
            </a:r>
          </a:p>
          <a:p>
            <a:r>
              <a:rPr lang="en-US" sz="3200" dirty="0"/>
              <a:t>There is no char type like in C++ or Java </a:t>
            </a:r>
          </a:p>
          <a:p>
            <a:r>
              <a:rPr lang="en-US" sz="3200" dirty="0"/>
              <a:t>+ is overloaded to do concatenation </a:t>
            </a:r>
          </a:p>
          <a:p>
            <a:pPr marL="914400" lvl="2" indent="0">
              <a:buNone/>
            </a:pPr>
            <a:r>
              <a:rPr lang="en-US" sz="2400" dirty="0"/>
              <a:t>&gt;&gt;&gt; x = 'hello’ </a:t>
            </a:r>
          </a:p>
          <a:p>
            <a:pPr marL="914400" lvl="2" indent="0">
              <a:buNone/>
            </a:pPr>
            <a:r>
              <a:rPr lang="en-US" sz="2400" dirty="0"/>
              <a:t>&gt;&gt;&gt; x = x + ' there’ </a:t>
            </a:r>
          </a:p>
          <a:p>
            <a:pPr marL="914400" lvl="2" indent="0">
              <a:buNone/>
            </a:pPr>
            <a:r>
              <a:rPr lang="en-US" sz="2400" dirty="0"/>
              <a:t>&gt;&gt;&gt; x </a:t>
            </a:r>
          </a:p>
          <a:p>
            <a:pPr marL="914400" lvl="2" indent="0">
              <a:buNone/>
            </a:pPr>
            <a:r>
              <a:rPr lang="en-US" sz="2400" dirty="0"/>
              <a:t>'hello there'</a:t>
            </a:r>
            <a:endParaRPr lang="en-IN" sz="2400" dirty="0"/>
          </a:p>
        </p:txBody>
      </p:sp>
      <p:pic>
        <p:nvPicPr>
          <p:cNvPr id="4" name="Picture 3">
            <a:extLst>
              <a:ext uri="{FF2B5EF4-FFF2-40B4-BE49-F238E27FC236}">
                <a16:creationId xmlns:a16="http://schemas.microsoft.com/office/drawing/2014/main" id="{5E3AE618-FE09-4D64-9D7D-95747D91B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792160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F5AC-793D-45B0-9317-AFE97A974E28}"/>
              </a:ext>
            </a:extLst>
          </p:cNvPr>
          <p:cNvSpPr>
            <a:spLocks noGrp="1"/>
          </p:cNvSpPr>
          <p:nvPr>
            <p:ph type="title"/>
          </p:nvPr>
        </p:nvSpPr>
        <p:spPr/>
        <p:txBody>
          <a:bodyPr>
            <a:normAutofit/>
          </a:bodyPr>
          <a:lstStyle/>
          <a:p>
            <a:pPr algn="ctr"/>
            <a:r>
              <a:rPr lang="en-IN" sz="4800" dirty="0"/>
              <a:t>Lists</a:t>
            </a:r>
          </a:p>
        </p:txBody>
      </p:sp>
      <p:sp>
        <p:nvSpPr>
          <p:cNvPr id="3" name="Content Placeholder 2">
            <a:extLst>
              <a:ext uri="{FF2B5EF4-FFF2-40B4-BE49-F238E27FC236}">
                <a16:creationId xmlns:a16="http://schemas.microsoft.com/office/drawing/2014/main" id="{D59B5564-8BE7-479F-BEFA-64FD4D1CDFD7}"/>
              </a:ext>
            </a:extLst>
          </p:cNvPr>
          <p:cNvSpPr>
            <a:spLocks noGrp="1"/>
          </p:cNvSpPr>
          <p:nvPr>
            <p:ph idx="1"/>
          </p:nvPr>
        </p:nvSpPr>
        <p:spPr/>
        <p:txBody>
          <a:bodyPr>
            <a:normAutofit/>
          </a:bodyPr>
          <a:lstStyle/>
          <a:p>
            <a:r>
              <a:rPr lang="en-US" sz="2800" dirty="0"/>
              <a:t>Ordered collection of data </a:t>
            </a:r>
          </a:p>
          <a:p>
            <a:r>
              <a:rPr lang="en-US" sz="2800" dirty="0"/>
              <a:t>Data can be of different types </a:t>
            </a:r>
          </a:p>
          <a:p>
            <a:r>
              <a:rPr lang="en-US" sz="2800" dirty="0"/>
              <a:t>Lists are mutable </a:t>
            </a:r>
          </a:p>
          <a:p>
            <a:r>
              <a:rPr lang="en-US" sz="2800" dirty="0"/>
              <a:t>Issues with shared references and mutability </a:t>
            </a:r>
          </a:p>
          <a:p>
            <a:r>
              <a:rPr lang="en-US" sz="2800" dirty="0"/>
              <a:t>Same subset operations as Strings</a:t>
            </a:r>
            <a:endParaRPr lang="en-IN" sz="2800" dirty="0"/>
          </a:p>
        </p:txBody>
      </p:sp>
      <p:pic>
        <p:nvPicPr>
          <p:cNvPr id="6" name="Picture 5">
            <a:extLst>
              <a:ext uri="{FF2B5EF4-FFF2-40B4-BE49-F238E27FC236}">
                <a16:creationId xmlns:a16="http://schemas.microsoft.com/office/drawing/2014/main" id="{D0142A4E-D416-4801-846E-1A7E9CEAF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813434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9423A-ACC5-463C-96F8-B7815BF7DC08}"/>
              </a:ext>
            </a:extLst>
          </p:cNvPr>
          <p:cNvSpPr>
            <a:spLocks noGrp="1"/>
          </p:cNvSpPr>
          <p:nvPr>
            <p:ph idx="1"/>
          </p:nvPr>
        </p:nvSpPr>
        <p:spPr>
          <a:xfrm>
            <a:off x="1451579" y="2015732"/>
            <a:ext cx="9603275" cy="4037749"/>
          </a:xfrm>
        </p:spPr>
        <p:txBody>
          <a:bodyPr>
            <a:normAutofit/>
          </a:bodyPr>
          <a:lstStyle/>
          <a:p>
            <a:r>
              <a:rPr lang="en-US" dirty="0"/>
              <a:t>Flexible arrays </a:t>
            </a:r>
          </a:p>
          <a:p>
            <a:pPr lvl="1"/>
            <a:r>
              <a:rPr lang="en-US" dirty="0"/>
              <a:t>a = [99, "bottles of beer", ["on", "the", "wall"]] </a:t>
            </a:r>
          </a:p>
          <a:p>
            <a:r>
              <a:rPr lang="en-US" dirty="0"/>
              <a:t>Same operators as for strings </a:t>
            </a:r>
          </a:p>
          <a:p>
            <a:pPr lvl="1"/>
            <a:r>
              <a:rPr lang="en-US" dirty="0" err="1"/>
              <a:t>a+b</a:t>
            </a:r>
            <a:r>
              <a:rPr lang="en-US" dirty="0"/>
              <a:t>, a*3, a[0], a[-1], a[1:], </a:t>
            </a:r>
            <a:r>
              <a:rPr lang="en-US" dirty="0" err="1"/>
              <a:t>len</a:t>
            </a:r>
            <a:r>
              <a:rPr lang="en-US" dirty="0"/>
              <a:t>(a) </a:t>
            </a:r>
          </a:p>
          <a:p>
            <a:r>
              <a:rPr lang="en-US" dirty="0"/>
              <a:t>Item and slice assignment </a:t>
            </a:r>
          </a:p>
          <a:p>
            <a:pPr lvl="1"/>
            <a:r>
              <a:rPr lang="en-US" dirty="0"/>
              <a:t>a[0] = 98 </a:t>
            </a:r>
          </a:p>
          <a:p>
            <a:pPr lvl="1"/>
            <a:r>
              <a:rPr lang="en-US" dirty="0"/>
              <a:t>a[1:2] = ["bottles", "of", "beer"] </a:t>
            </a:r>
          </a:p>
          <a:p>
            <a:pPr marL="457200" lvl="1" indent="0">
              <a:buNone/>
            </a:pPr>
            <a:r>
              <a:rPr lang="en-US" dirty="0"/>
              <a:t>	-&gt; [98, "bottles", "of", "beer", ["on", "the", "wall"]] </a:t>
            </a:r>
          </a:p>
          <a:p>
            <a:pPr lvl="1"/>
            <a:r>
              <a:rPr lang="en-US" dirty="0"/>
              <a:t>del a[-1] # -&gt; [98, "bottles", "of", "beer"]</a:t>
            </a:r>
            <a:endParaRPr lang="en-IN" dirty="0"/>
          </a:p>
        </p:txBody>
      </p:sp>
      <p:sp>
        <p:nvSpPr>
          <p:cNvPr id="6" name="Title 1">
            <a:extLst>
              <a:ext uri="{FF2B5EF4-FFF2-40B4-BE49-F238E27FC236}">
                <a16:creationId xmlns:a16="http://schemas.microsoft.com/office/drawing/2014/main" id="{11536C12-6445-4F34-8C75-09E815D2914F}"/>
              </a:ext>
            </a:extLst>
          </p:cNvPr>
          <p:cNvSpPr>
            <a:spLocks noGrp="1"/>
          </p:cNvSpPr>
          <p:nvPr>
            <p:ph type="title"/>
          </p:nvPr>
        </p:nvSpPr>
        <p:spPr>
          <a:xfrm>
            <a:off x="1451579" y="804519"/>
            <a:ext cx="9603275" cy="1049235"/>
          </a:xfrm>
        </p:spPr>
        <p:txBody>
          <a:bodyPr>
            <a:normAutofit/>
          </a:bodyPr>
          <a:lstStyle/>
          <a:p>
            <a:pPr algn="ctr"/>
            <a:r>
              <a:rPr lang="en-IN" sz="4800" dirty="0"/>
              <a:t>Lists</a:t>
            </a:r>
          </a:p>
        </p:txBody>
      </p:sp>
      <p:pic>
        <p:nvPicPr>
          <p:cNvPr id="7" name="Picture 6">
            <a:extLst>
              <a:ext uri="{FF2B5EF4-FFF2-40B4-BE49-F238E27FC236}">
                <a16:creationId xmlns:a16="http://schemas.microsoft.com/office/drawing/2014/main" id="{F98F9823-C923-4714-A46E-89D90CB87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59986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2BBF521-6048-4796-BB55-2587AB8B0072}"/>
              </a:ext>
            </a:extLst>
          </p:cNvPr>
          <p:cNvSpPr>
            <a:spLocks noGrp="1"/>
          </p:cNvSpPr>
          <p:nvPr>
            <p:ph sz="half" idx="1"/>
          </p:nvPr>
        </p:nvSpPr>
        <p:spPr>
          <a:xfrm>
            <a:off x="1447331" y="2010878"/>
            <a:ext cx="4645152" cy="4042233"/>
          </a:xfrm>
        </p:spPr>
        <p:txBody>
          <a:bodyPr>
            <a:normAutofit/>
          </a:bodyPr>
          <a:lstStyle/>
          <a:p>
            <a:pPr marL="0" indent="0">
              <a:buNone/>
            </a:pPr>
            <a:r>
              <a:rPr lang="en-US" dirty="0"/>
              <a:t>&gt;&gt;&gt; a = range(5) </a:t>
            </a:r>
          </a:p>
          <a:p>
            <a:pPr marL="0" indent="0">
              <a:buNone/>
            </a:pPr>
            <a:r>
              <a:rPr lang="en-US" dirty="0"/>
              <a:t># [0,1,2,3,4] </a:t>
            </a:r>
          </a:p>
          <a:p>
            <a:pPr marL="0" indent="0">
              <a:buNone/>
            </a:pPr>
            <a:r>
              <a:rPr lang="en-US" dirty="0"/>
              <a:t>&gt;&gt;&gt; </a:t>
            </a:r>
            <a:r>
              <a:rPr lang="en-US" dirty="0" err="1"/>
              <a:t>a.append</a:t>
            </a:r>
            <a:r>
              <a:rPr lang="en-US" dirty="0"/>
              <a:t>(5) </a:t>
            </a:r>
          </a:p>
          <a:p>
            <a:pPr marL="0" indent="0">
              <a:buNone/>
            </a:pPr>
            <a:r>
              <a:rPr lang="en-US" dirty="0"/>
              <a:t># [0,1,2,3,4,5] </a:t>
            </a:r>
          </a:p>
          <a:p>
            <a:pPr marL="0" indent="0">
              <a:buNone/>
            </a:pPr>
            <a:r>
              <a:rPr lang="en-US" dirty="0"/>
              <a:t>&gt;&gt;&gt; </a:t>
            </a:r>
            <a:r>
              <a:rPr lang="en-US" dirty="0" err="1"/>
              <a:t>a.insert</a:t>
            </a:r>
            <a:r>
              <a:rPr lang="en-US" dirty="0"/>
              <a:t>(0, 42) </a:t>
            </a:r>
          </a:p>
          <a:p>
            <a:pPr marL="0" indent="0">
              <a:buNone/>
            </a:pPr>
            <a:r>
              <a:rPr lang="en-US" dirty="0"/>
              <a:t># [42,0,1,2,3,4] </a:t>
            </a:r>
          </a:p>
          <a:p>
            <a:pPr marL="0" indent="0">
              <a:buNone/>
            </a:pPr>
            <a:r>
              <a:rPr lang="en-US" dirty="0"/>
              <a:t>&gt;&gt;&gt; </a:t>
            </a:r>
            <a:r>
              <a:rPr lang="en-US" dirty="0" err="1"/>
              <a:t>a.reverse</a:t>
            </a:r>
            <a:r>
              <a:rPr lang="en-US" dirty="0"/>
              <a:t>() </a:t>
            </a:r>
          </a:p>
          <a:p>
            <a:pPr marL="0" indent="0">
              <a:buNone/>
            </a:pPr>
            <a:r>
              <a:rPr lang="en-US" dirty="0"/>
              <a:t># [4,3,2,1,0]</a:t>
            </a:r>
          </a:p>
        </p:txBody>
      </p:sp>
      <p:sp>
        <p:nvSpPr>
          <p:cNvPr id="6" name="Content Placeholder 5">
            <a:extLst>
              <a:ext uri="{FF2B5EF4-FFF2-40B4-BE49-F238E27FC236}">
                <a16:creationId xmlns:a16="http://schemas.microsoft.com/office/drawing/2014/main" id="{B52D3498-DDC4-4811-9924-5CEA99AC5499}"/>
              </a:ext>
            </a:extLst>
          </p:cNvPr>
          <p:cNvSpPr>
            <a:spLocks noGrp="1"/>
          </p:cNvSpPr>
          <p:nvPr>
            <p:ph sz="half" idx="2"/>
          </p:nvPr>
        </p:nvSpPr>
        <p:spPr>
          <a:xfrm>
            <a:off x="6413771" y="2017342"/>
            <a:ext cx="4645152" cy="4042233"/>
          </a:xfrm>
        </p:spPr>
        <p:txBody>
          <a:bodyPr>
            <a:normAutofit/>
          </a:bodyPr>
          <a:lstStyle/>
          <a:p>
            <a:pPr marL="0" indent="0">
              <a:buNone/>
            </a:pPr>
            <a:r>
              <a:rPr lang="en-US" dirty="0"/>
              <a:t>&gt;&gt;&gt; </a:t>
            </a:r>
            <a:r>
              <a:rPr lang="en-US" dirty="0" err="1"/>
              <a:t>a.sort</a:t>
            </a:r>
            <a:r>
              <a:rPr lang="en-US" dirty="0"/>
              <a:t>() </a:t>
            </a:r>
          </a:p>
          <a:p>
            <a:pPr marL="0" indent="0">
              <a:buNone/>
            </a:pPr>
            <a:r>
              <a:rPr lang="en-US" dirty="0"/>
              <a:t># [0,1,2,3,4] </a:t>
            </a:r>
          </a:p>
          <a:p>
            <a:pPr marL="0" indent="0">
              <a:buNone/>
            </a:pPr>
            <a:r>
              <a:rPr lang="en-US" dirty="0"/>
              <a:t>&gt;&gt;&gt; x = [1,2,3] </a:t>
            </a:r>
          </a:p>
          <a:p>
            <a:pPr marL="0" indent="0">
              <a:buNone/>
            </a:pPr>
            <a:r>
              <a:rPr lang="en-US" dirty="0"/>
              <a:t>&gt;&gt;&gt; x = x + [9,10] </a:t>
            </a:r>
          </a:p>
          <a:p>
            <a:pPr marL="0" indent="0">
              <a:buNone/>
            </a:pPr>
            <a:r>
              <a:rPr lang="en-US" dirty="0"/>
              <a:t>&gt;&gt;&gt; x </a:t>
            </a:r>
          </a:p>
          <a:p>
            <a:pPr marL="0" indent="0">
              <a:buNone/>
            </a:pPr>
            <a:r>
              <a:rPr lang="en-US" dirty="0"/>
              <a:t># [1, 2, 3, 12, 9, 10]</a:t>
            </a:r>
            <a:endParaRPr lang="en-IN" dirty="0"/>
          </a:p>
          <a:p>
            <a:endParaRPr lang="en-IN" dirty="0"/>
          </a:p>
        </p:txBody>
      </p:sp>
      <p:sp>
        <p:nvSpPr>
          <p:cNvPr id="7" name="Title 1">
            <a:extLst>
              <a:ext uri="{FF2B5EF4-FFF2-40B4-BE49-F238E27FC236}">
                <a16:creationId xmlns:a16="http://schemas.microsoft.com/office/drawing/2014/main" id="{E1879556-AE55-4507-8E31-B513CAC52A85}"/>
              </a:ext>
            </a:extLst>
          </p:cNvPr>
          <p:cNvSpPr>
            <a:spLocks noGrp="1"/>
          </p:cNvSpPr>
          <p:nvPr>
            <p:ph type="title"/>
          </p:nvPr>
        </p:nvSpPr>
        <p:spPr>
          <a:xfrm>
            <a:off x="1451579" y="804519"/>
            <a:ext cx="9603275" cy="1049235"/>
          </a:xfrm>
        </p:spPr>
        <p:txBody>
          <a:bodyPr>
            <a:normAutofit/>
          </a:bodyPr>
          <a:lstStyle/>
          <a:p>
            <a:pPr algn="ctr"/>
            <a:r>
              <a:rPr lang="en-IN" sz="4800" dirty="0"/>
              <a:t>Lists</a:t>
            </a:r>
          </a:p>
        </p:txBody>
      </p:sp>
      <p:pic>
        <p:nvPicPr>
          <p:cNvPr id="8" name="Picture 7">
            <a:extLst>
              <a:ext uri="{FF2B5EF4-FFF2-40B4-BE49-F238E27FC236}">
                <a16:creationId xmlns:a16="http://schemas.microsoft.com/office/drawing/2014/main" id="{82C797D2-6743-428E-AA32-C54FDC48A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876991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C8B06F2-5938-40EE-8F8E-4A1D071877CD}"/>
              </a:ext>
            </a:extLst>
          </p:cNvPr>
          <p:cNvSpPr>
            <a:spLocks noGrp="1"/>
          </p:cNvSpPr>
          <p:nvPr>
            <p:ph idx="1"/>
          </p:nvPr>
        </p:nvSpPr>
        <p:spPr>
          <a:xfrm>
            <a:off x="1451579" y="2015732"/>
            <a:ext cx="9603275" cy="4128214"/>
          </a:xfrm>
        </p:spPr>
        <p:txBody>
          <a:bodyPr>
            <a:normAutofit/>
          </a:bodyPr>
          <a:lstStyle/>
          <a:p>
            <a:r>
              <a:rPr lang="en-US" sz="3200" dirty="0"/>
              <a:t> Removing from the List </a:t>
            </a:r>
          </a:p>
          <a:p>
            <a:pPr lvl="1"/>
            <a:r>
              <a:rPr lang="en-US" sz="2800" dirty="0"/>
              <a:t>var[n] = [] </a:t>
            </a:r>
          </a:p>
          <a:p>
            <a:pPr lvl="2"/>
            <a:r>
              <a:rPr lang="en-US" sz="2400" dirty="0"/>
              <a:t>empties contents of card, but preserves order </a:t>
            </a:r>
          </a:p>
          <a:p>
            <a:pPr lvl="1"/>
            <a:r>
              <a:rPr lang="en-US" sz="2800" dirty="0" err="1"/>
              <a:t>var.remove</a:t>
            </a:r>
            <a:r>
              <a:rPr lang="en-US" sz="2800" dirty="0"/>
              <a:t>(n) </a:t>
            </a:r>
          </a:p>
          <a:p>
            <a:pPr lvl="2"/>
            <a:r>
              <a:rPr lang="en-US" sz="2400" dirty="0"/>
              <a:t>removes card at n </a:t>
            </a:r>
          </a:p>
          <a:p>
            <a:pPr lvl="1"/>
            <a:r>
              <a:rPr lang="en-US" sz="2800" dirty="0" err="1"/>
              <a:t>var.pop</a:t>
            </a:r>
            <a:r>
              <a:rPr lang="en-US" sz="2800" dirty="0"/>
              <a:t>(n) </a:t>
            </a:r>
          </a:p>
          <a:p>
            <a:pPr lvl="2"/>
            <a:r>
              <a:rPr lang="en-US" sz="2400" dirty="0"/>
              <a:t>removes n and returns its value</a:t>
            </a:r>
            <a:endParaRPr lang="en-IN" sz="2400" dirty="0"/>
          </a:p>
        </p:txBody>
      </p:sp>
      <p:sp>
        <p:nvSpPr>
          <p:cNvPr id="7" name="Title 1">
            <a:extLst>
              <a:ext uri="{FF2B5EF4-FFF2-40B4-BE49-F238E27FC236}">
                <a16:creationId xmlns:a16="http://schemas.microsoft.com/office/drawing/2014/main" id="{5A5BCC96-BD09-4A89-B4EE-12F4E89F677D}"/>
              </a:ext>
            </a:extLst>
          </p:cNvPr>
          <p:cNvSpPr>
            <a:spLocks noGrp="1"/>
          </p:cNvSpPr>
          <p:nvPr>
            <p:ph type="title"/>
          </p:nvPr>
        </p:nvSpPr>
        <p:spPr>
          <a:xfrm>
            <a:off x="1451579" y="804519"/>
            <a:ext cx="9603275" cy="1049235"/>
          </a:xfrm>
        </p:spPr>
        <p:txBody>
          <a:bodyPr>
            <a:normAutofit/>
          </a:bodyPr>
          <a:lstStyle/>
          <a:p>
            <a:pPr algn="ctr"/>
            <a:r>
              <a:rPr lang="en-IN" sz="4800" dirty="0"/>
              <a:t>Lists</a:t>
            </a:r>
          </a:p>
        </p:txBody>
      </p:sp>
      <p:pic>
        <p:nvPicPr>
          <p:cNvPr id="8" name="Picture 7">
            <a:extLst>
              <a:ext uri="{FF2B5EF4-FFF2-40B4-BE49-F238E27FC236}">
                <a16:creationId xmlns:a16="http://schemas.microsoft.com/office/drawing/2014/main" id="{BC68FD77-0744-4415-AC17-013CB62BA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0857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DEBA-8A0C-4089-92EA-F2238C7427F8}"/>
              </a:ext>
            </a:extLst>
          </p:cNvPr>
          <p:cNvSpPr>
            <a:spLocks noGrp="1"/>
          </p:cNvSpPr>
          <p:nvPr>
            <p:ph type="title"/>
          </p:nvPr>
        </p:nvSpPr>
        <p:spPr/>
        <p:txBody>
          <a:bodyPr>
            <a:normAutofit/>
          </a:bodyPr>
          <a:lstStyle/>
          <a:p>
            <a:pPr algn="ctr"/>
            <a:r>
              <a:rPr lang="en-IN" sz="4400" dirty="0"/>
              <a:t>Decision Making Statement</a:t>
            </a:r>
          </a:p>
        </p:txBody>
      </p:sp>
      <p:pic>
        <p:nvPicPr>
          <p:cNvPr id="2050" name="Picture 2" descr="Image result for python assignment operators&quot;">
            <a:extLst>
              <a:ext uri="{FF2B5EF4-FFF2-40B4-BE49-F238E27FC236}">
                <a16:creationId xmlns:a16="http://schemas.microsoft.com/office/drawing/2014/main" id="{31621C69-B1F6-45DA-999B-46F3D0399A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686" y="1909236"/>
            <a:ext cx="8524628" cy="4144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7BE7987-1681-46DB-8FFF-4422B00D6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869117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FDB3-B382-408D-8495-AE02981F7034}"/>
              </a:ext>
            </a:extLst>
          </p:cNvPr>
          <p:cNvSpPr>
            <a:spLocks noGrp="1"/>
          </p:cNvSpPr>
          <p:nvPr>
            <p:ph type="title"/>
          </p:nvPr>
        </p:nvSpPr>
        <p:spPr/>
        <p:txBody>
          <a:bodyPr>
            <a:normAutofit/>
          </a:bodyPr>
          <a:lstStyle/>
          <a:p>
            <a:pPr algn="ctr"/>
            <a:r>
              <a:rPr lang="en-IN" sz="5400" dirty="0"/>
              <a:t>If Statement</a:t>
            </a:r>
          </a:p>
        </p:txBody>
      </p:sp>
      <p:sp>
        <p:nvSpPr>
          <p:cNvPr id="3" name="Content Placeholder 2">
            <a:extLst>
              <a:ext uri="{FF2B5EF4-FFF2-40B4-BE49-F238E27FC236}">
                <a16:creationId xmlns:a16="http://schemas.microsoft.com/office/drawing/2014/main" id="{A7E9D8AA-DFFE-4427-92A3-0CD237042293}"/>
              </a:ext>
            </a:extLst>
          </p:cNvPr>
          <p:cNvSpPr>
            <a:spLocks noGrp="1"/>
          </p:cNvSpPr>
          <p:nvPr>
            <p:ph idx="1"/>
          </p:nvPr>
        </p:nvSpPr>
        <p:spPr>
          <a:xfrm>
            <a:off x="1451579" y="2015732"/>
            <a:ext cx="9603275" cy="4037749"/>
          </a:xfrm>
        </p:spPr>
        <p:txBody>
          <a:bodyPr>
            <a:normAutofit fontScale="92500"/>
          </a:bodyPr>
          <a:lstStyle/>
          <a:p>
            <a:r>
              <a:rPr lang="en-US" sz="2800" dirty="0"/>
              <a:t>The IF statement allows you to conditionally execute a block of code. </a:t>
            </a:r>
          </a:p>
          <a:p>
            <a:r>
              <a:rPr lang="en-US" sz="2800" dirty="0"/>
              <a:t>The syntax of the IF statement is as follows: </a:t>
            </a:r>
          </a:p>
          <a:p>
            <a:pPr marL="457200" lvl="1" indent="0">
              <a:buNone/>
            </a:pPr>
            <a:r>
              <a:rPr lang="en-US" sz="2400" dirty="0"/>
              <a:t>if ( </a:t>
            </a:r>
            <a:r>
              <a:rPr lang="en-US" sz="2400" dirty="0" err="1"/>
              <a:t>boolean</a:t>
            </a:r>
            <a:r>
              <a:rPr lang="en-US" sz="2400" dirty="0"/>
              <a:t> expression): </a:t>
            </a:r>
          </a:p>
          <a:p>
            <a:pPr marL="914400" lvl="2" indent="0">
              <a:buNone/>
            </a:pPr>
            <a:r>
              <a:rPr lang="en-US" sz="2000" dirty="0"/>
              <a:t>STATEMENT </a:t>
            </a:r>
          </a:p>
          <a:p>
            <a:pPr marL="914400" lvl="2" indent="0">
              <a:buNone/>
            </a:pPr>
            <a:r>
              <a:rPr lang="en-US" sz="2000" dirty="0"/>
              <a:t>STATEMENT </a:t>
            </a:r>
          </a:p>
          <a:p>
            <a:r>
              <a:rPr lang="en-US" sz="2800" dirty="0"/>
              <a:t>The indented block of code following an if statement is executed if the </a:t>
            </a:r>
            <a:r>
              <a:rPr lang="en-US" sz="2800" dirty="0" err="1"/>
              <a:t>boolean</a:t>
            </a:r>
            <a:r>
              <a:rPr lang="en-US" sz="2800" dirty="0"/>
              <a:t> expression is true, otherwise it is skipped.</a:t>
            </a:r>
            <a:endParaRPr lang="en-IN" sz="2800" dirty="0"/>
          </a:p>
        </p:txBody>
      </p:sp>
      <p:pic>
        <p:nvPicPr>
          <p:cNvPr id="4" name="Picture 3">
            <a:extLst>
              <a:ext uri="{FF2B5EF4-FFF2-40B4-BE49-F238E27FC236}">
                <a16:creationId xmlns:a16="http://schemas.microsoft.com/office/drawing/2014/main" id="{2CAC272B-755E-4E70-AA68-78900E904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77707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521B-05DF-4596-9196-B838FD70AAC2}"/>
              </a:ext>
            </a:extLst>
          </p:cNvPr>
          <p:cNvSpPr>
            <a:spLocks noGrp="1"/>
          </p:cNvSpPr>
          <p:nvPr>
            <p:ph type="title"/>
          </p:nvPr>
        </p:nvSpPr>
        <p:spPr/>
        <p:txBody>
          <a:bodyPr>
            <a:normAutofit/>
          </a:bodyPr>
          <a:lstStyle/>
          <a:p>
            <a:pPr algn="ctr"/>
            <a:r>
              <a:rPr lang="en-IN" sz="5400" dirty="0"/>
              <a:t>IF/ELSE</a:t>
            </a:r>
          </a:p>
        </p:txBody>
      </p:sp>
      <p:sp>
        <p:nvSpPr>
          <p:cNvPr id="3" name="Content Placeholder 2">
            <a:extLst>
              <a:ext uri="{FF2B5EF4-FFF2-40B4-BE49-F238E27FC236}">
                <a16:creationId xmlns:a16="http://schemas.microsoft.com/office/drawing/2014/main" id="{9CA1480C-85FD-4836-BFA3-C76CC59ACB51}"/>
              </a:ext>
            </a:extLst>
          </p:cNvPr>
          <p:cNvSpPr>
            <a:spLocks noGrp="1"/>
          </p:cNvSpPr>
          <p:nvPr>
            <p:ph idx="1"/>
          </p:nvPr>
        </p:nvSpPr>
        <p:spPr>
          <a:xfrm>
            <a:off x="1451579" y="2015732"/>
            <a:ext cx="9603275" cy="3963828"/>
          </a:xfrm>
        </p:spPr>
        <p:txBody>
          <a:bodyPr>
            <a:normAutofit lnSpcReduction="10000"/>
          </a:bodyPr>
          <a:lstStyle/>
          <a:p>
            <a:r>
              <a:rPr lang="en-US" sz="2400" dirty="0"/>
              <a:t>If you have two mutually exclusive choices, and want to guarantee that only one of them is executed, you can use an IF/ELSE statement. The ELSE statement adds a second block of code that is executed if the Boolean expression is false. </a:t>
            </a:r>
          </a:p>
          <a:p>
            <a:pPr marL="914400" lvl="2" indent="0">
              <a:buNone/>
            </a:pPr>
            <a:r>
              <a:rPr lang="en-US" sz="2000" b="1" dirty="0"/>
              <a:t>if ( Boolean expression ): </a:t>
            </a:r>
          </a:p>
          <a:p>
            <a:pPr marL="1371600" lvl="3" indent="0">
              <a:buNone/>
            </a:pPr>
            <a:r>
              <a:rPr lang="en-US" sz="1800" b="1" dirty="0"/>
              <a:t>STATEMENT </a:t>
            </a:r>
          </a:p>
          <a:p>
            <a:pPr marL="1371600" lvl="3" indent="0">
              <a:buNone/>
            </a:pPr>
            <a:r>
              <a:rPr lang="en-US" sz="1800" b="1" dirty="0"/>
              <a:t>STATEMENT </a:t>
            </a:r>
          </a:p>
          <a:p>
            <a:pPr marL="914400" lvl="2" indent="0">
              <a:buNone/>
            </a:pPr>
            <a:r>
              <a:rPr lang="en-US" sz="2000" b="1" dirty="0"/>
              <a:t>else: </a:t>
            </a:r>
          </a:p>
          <a:p>
            <a:pPr marL="1371600" lvl="3" indent="0">
              <a:buNone/>
            </a:pPr>
            <a:r>
              <a:rPr lang="en-US" sz="1800" b="1" dirty="0"/>
              <a:t>STATEMENT </a:t>
            </a:r>
          </a:p>
          <a:p>
            <a:pPr marL="1371600" lvl="3" indent="0">
              <a:buNone/>
            </a:pPr>
            <a:r>
              <a:rPr lang="en-US" sz="1800" b="1" dirty="0"/>
              <a:t>STATEMENT</a:t>
            </a:r>
            <a:endParaRPr lang="en-IN" sz="1800" b="1" dirty="0"/>
          </a:p>
        </p:txBody>
      </p:sp>
      <p:pic>
        <p:nvPicPr>
          <p:cNvPr id="4" name="Picture 3">
            <a:extLst>
              <a:ext uri="{FF2B5EF4-FFF2-40B4-BE49-F238E27FC236}">
                <a16:creationId xmlns:a16="http://schemas.microsoft.com/office/drawing/2014/main" id="{80F2CC50-41BF-49A2-A47A-7C16966F3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417594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CC9B-0AEB-4E21-9575-F28E170A67A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54CDAD8D-D208-4ED9-BF7E-113BE4E67F41}"/>
              </a:ext>
            </a:extLst>
          </p:cNvPr>
          <p:cNvSpPr>
            <a:spLocks noGrp="1"/>
          </p:cNvSpPr>
          <p:nvPr>
            <p:ph idx="1"/>
          </p:nvPr>
        </p:nvSpPr>
        <p:spPr>
          <a:xfrm>
            <a:off x="472611" y="2015732"/>
            <a:ext cx="11465390" cy="3450613"/>
          </a:xfrm>
        </p:spPr>
        <p:txBody>
          <a:bodyPr>
            <a:noAutofit/>
          </a:bodyPr>
          <a:lstStyle/>
          <a:p>
            <a:r>
              <a:rPr lang="en-US" sz="2500" dirty="0"/>
              <a:t>Python is a general-purpose interpreted, interactive, object-oriented, and high-level programming language. </a:t>
            </a:r>
          </a:p>
          <a:p>
            <a:r>
              <a:rPr lang="en-US" sz="2500" dirty="0"/>
              <a:t>It was created by Guido van </a:t>
            </a:r>
            <a:r>
              <a:rPr lang="en-US" sz="2500" dirty="0" err="1"/>
              <a:t>Rossumduring</a:t>
            </a:r>
            <a:r>
              <a:rPr lang="en-US" sz="2500" dirty="0"/>
              <a:t> 1985-1990. </a:t>
            </a:r>
          </a:p>
          <a:p>
            <a:r>
              <a:rPr lang="en-US" sz="2500" dirty="0"/>
              <a:t>Like Perl, Python source code is also available under the GNU General Public License GPL. </a:t>
            </a:r>
          </a:p>
          <a:p>
            <a:r>
              <a:rPr lang="en-US" sz="2500" dirty="0"/>
              <a:t>Python is designed to be highly readable. It uses English keywords frequently where as other languages use punctuation, and it has fewer syntactical constructions than other languages.</a:t>
            </a:r>
            <a:endParaRPr lang="en-IN" sz="2500" dirty="0"/>
          </a:p>
        </p:txBody>
      </p:sp>
      <p:pic>
        <p:nvPicPr>
          <p:cNvPr id="6" name="Picture 5">
            <a:extLst>
              <a:ext uri="{FF2B5EF4-FFF2-40B4-BE49-F238E27FC236}">
                <a16:creationId xmlns:a16="http://schemas.microsoft.com/office/drawing/2014/main" id="{232E0755-6E45-4DFD-871E-8E5D36EDD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4011721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CAD6-1AA9-47BB-81AA-F6403CB21FB4}"/>
              </a:ext>
            </a:extLst>
          </p:cNvPr>
          <p:cNvSpPr>
            <a:spLocks noGrp="1"/>
          </p:cNvSpPr>
          <p:nvPr>
            <p:ph type="title"/>
          </p:nvPr>
        </p:nvSpPr>
        <p:spPr/>
        <p:txBody>
          <a:bodyPr>
            <a:normAutofit/>
          </a:bodyPr>
          <a:lstStyle/>
          <a:p>
            <a:pPr algn="ctr"/>
            <a:r>
              <a:rPr lang="en-IN" sz="5400" dirty="0"/>
              <a:t>IF/ELIF/ELSE</a:t>
            </a:r>
          </a:p>
        </p:txBody>
      </p:sp>
      <p:sp>
        <p:nvSpPr>
          <p:cNvPr id="3" name="Content Placeholder 2">
            <a:extLst>
              <a:ext uri="{FF2B5EF4-FFF2-40B4-BE49-F238E27FC236}">
                <a16:creationId xmlns:a16="http://schemas.microsoft.com/office/drawing/2014/main" id="{17E1D23B-0E0D-4A00-AB7C-181004EC1536}"/>
              </a:ext>
            </a:extLst>
          </p:cNvPr>
          <p:cNvSpPr>
            <a:spLocks noGrp="1"/>
          </p:cNvSpPr>
          <p:nvPr>
            <p:ph idx="1"/>
          </p:nvPr>
        </p:nvSpPr>
        <p:spPr>
          <a:xfrm>
            <a:off x="1451579" y="2015732"/>
            <a:ext cx="9603275" cy="4148762"/>
          </a:xfrm>
        </p:spPr>
        <p:txBody>
          <a:bodyPr>
            <a:normAutofit fontScale="92500"/>
          </a:bodyPr>
          <a:lstStyle/>
          <a:p>
            <a:r>
              <a:rPr lang="en-US" dirty="0"/>
              <a:t>If you have several mutually exclusive choices, and want to guarantee that only one of them is executed, you can use an IF/ELIF/ELSE statements. The ELIF statement adds another </a:t>
            </a:r>
            <a:r>
              <a:rPr lang="en-US" dirty="0" err="1"/>
              <a:t>boolean</a:t>
            </a:r>
            <a:r>
              <a:rPr lang="en-US" dirty="0"/>
              <a:t> expression test and another block of code that is executed if the </a:t>
            </a:r>
            <a:r>
              <a:rPr lang="en-US" dirty="0" err="1"/>
              <a:t>boolean</a:t>
            </a:r>
            <a:r>
              <a:rPr lang="en-US" dirty="0"/>
              <a:t> expression is true.</a:t>
            </a:r>
          </a:p>
          <a:p>
            <a:pPr marL="914400" lvl="2" indent="0">
              <a:buNone/>
            </a:pPr>
            <a:r>
              <a:rPr lang="en-US" sz="1700" b="1" dirty="0"/>
              <a:t>if ( </a:t>
            </a:r>
            <a:r>
              <a:rPr lang="en-US" sz="1700" b="1" dirty="0" err="1"/>
              <a:t>boolean</a:t>
            </a:r>
            <a:r>
              <a:rPr lang="en-US" sz="1700" b="1" dirty="0"/>
              <a:t> expression ): </a:t>
            </a:r>
          </a:p>
          <a:p>
            <a:pPr marL="1371600" lvl="3" indent="0">
              <a:buNone/>
            </a:pPr>
            <a:r>
              <a:rPr lang="en-US" sz="1500" b="1" dirty="0"/>
              <a:t>STATEMENT </a:t>
            </a:r>
          </a:p>
          <a:p>
            <a:pPr marL="1371600" lvl="3" indent="0">
              <a:buNone/>
            </a:pPr>
            <a:r>
              <a:rPr lang="en-US" sz="1500" b="1" dirty="0"/>
              <a:t>STATEMENT </a:t>
            </a:r>
          </a:p>
          <a:p>
            <a:pPr marL="914400" lvl="2" indent="0">
              <a:buNone/>
            </a:pPr>
            <a:r>
              <a:rPr lang="en-US" sz="1700" b="1" dirty="0" err="1"/>
              <a:t>elif</a:t>
            </a:r>
            <a:r>
              <a:rPr lang="en-US" sz="1700" b="1" dirty="0"/>
              <a:t> (2nd </a:t>
            </a:r>
            <a:r>
              <a:rPr lang="en-US" sz="1700" b="1" dirty="0" err="1"/>
              <a:t>boolean</a:t>
            </a:r>
            <a:r>
              <a:rPr lang="en-US" sz="1700" b="1" dirty="0"/>
              <a:t> expression ): </a:t>
            </a:r>
          </a:p>
          <a:p>
            <a:pPr marL="1371600" lvl="3" indent="0">
              <a:buNone/>
            </a:pPr>
            <a:r>
              <a:rPr lang="en-US" sz="1500" b="1" dirty="0"/>
              <a:t>STATEMENT </a:t>
            </a:r>
          </a:p>
          <a:p>
            <a:pPr marL="1371600" lvl="3" indent="0">
              <a:buNone/>
            </a:pPr>
            <a:r>
              <a:rPr lang="en-US" sz="1500" b="1" dirty="0"/>
              <a:t>STATEMENT </a:t>
            </a:r>
          </a:p>
          <a:p>
            <a:pPr marL="914400" lvl="2" indent="0">
              <a:buNone/>
            </a:pPr>
            <a:r>
              <a:rPr lang="en-US" sz="1700" b="1" dirty="0"/>
              <a:t>else: </a:t>
            </a:r>
          </a:p>
          <a:p>
            <a:pPr marL="1371600" lvl="3" indent="0">
              <a:buNone/>
            </a:pPr>
            <a:r>
              <a:rPr lang="en-US" sz="1500" b="1" dirty="0"/>
              <a:t>STATEMENT </a:t>
            </a:r>
          </a:p>
          <a:p>
            <a:pPr marL="1371600" lvl="3" indent="0">
              <a:buNone/>
            </a:pPr>
            <a:r>
              <a:rPr lang="en-US" sz="1500" b="1" dirty="0"/>
              <a:t>STATEMENT</a:t>
            </a:r>
            <a:endParaRPr lang="en-IN" sz="1500" b="1" dirty="0"/>
          </a:p>
        </p:txBody>
      </p:sp>
      <p:pic>
        <p:nvPicPr>
          <p:cNvPr id="4" name="Picture 3">
            <a:extLst>
              <a:ext uri="{FF2B5EF4-FFF2-40B4-BE49-F238E27FC236}">
                <a16:creationId xmlns:a16="http://schemas.microsoft.com/office/drawing/2014/main" id="{12EFE801-A55B-4257-9B78-4DBB87B01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89197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CBD3-83E4-4D22-87F2-E508912DECAD}"/>
              </a:ext>
            </a:extLst>
          </p:cNvPr>
          <p:cNvSpPr>
            <a:spLocks noGrp="1"/>
          </p:cNvSpPr>
          <p:nvPr>
            <p:ph type="title"/>
          </p:nvPr>
        </p:nvSpPr>
        <p:spPr/>
        <p:txBody>
          <a:bodyPr>
            <a:normAutofit/>
          </a:bodyPr>
          <a:lstStyle/>
          <a:p>
            <a:pPr algn="ctr"/>
            <a:r>
              <a:rPr lang="en-IN" sz="4400" dirty="0"/>
              <a:t>While loop</a:t>
            </a:r>
          </a:p>
        </p:txBody>
      </p:sp>
      <p:sp>
        <p:nvSpPr>
          <p:cNvPr id="3" name="Content Placeholder 2">
            <a:extLst>
              <a:ext uri="{FF2B5EF4-FFF2-40B4-BE49-F238E27FC236}">
                <a16:creationId xmlns:a16="http://schemas.microsoft.com/office/drawing/2014/main" id="{3B2E877A-8A30-436C-A00A-7F64A39C29C1}"/>
              </a:ext>
            </a:extLst>
          </p:cNvPr>
          <p:cNvSpPr>
            <a:spLocks noGrp="1"/>
          </p:cNvSpPr>
          <p:nvPr>
            <p:ph idx="1"/>
          </p:nvPr>
        </p:nvSpPr>
        <p:spPr>
          <a:xfrm>
            <a:off x="1451579" y="2015732"/>
            <a:ext cx="9603275" cy="4037749"/>
          </a:xfrm>
        </p:spPr>
        <p:txBody>
          <a:bodyPr>
            <a:normAutofit/>
          </a:bodyPr>
          <a:lstStyle/>
          <a:p>
            <a:r>
              <a:rPr lang="en-US" sz="3200" dirty="0"/>
              <a:t>The while loop repeats a block of code until a </a:t>
            </a:r>
            <a:r>
              <a:rPr lang="en-US" sz="3200" dirty="0" err="1"/>
              <a:t>boolean</a:t>
            </a:r>
            <a:r>
              <a:rPr lang="en-US" sz="3200" dirty="0"/>
              <a:t> expression is no longer true. Syntax: </a:t>
            </a:r>
          </a:p>
          <a:p>
            <a:pPr marL="457200" lvl="1" indent="0">
              <a:buNone/>
            </a:pPr>
            <a:r>
              <a:rPr lang="en-US" sz="2800" b="1" dirty="0"/>
              <a:t>while (</a:t>
            </a:r>
            <a:r>
              <a:rPr lang="en-US" sz="2800" b="1" dirty="0" err="1"/>
              <a:t>boolean</a:t>
            </a:r>
            <a:r>
              <a:rPr lang="en-US" sz="2800" b="1" dirty="0"/>
              <a:t> expression) : </a:t>
            </a:r>
          </a:p>
          <a:p>
            <a:pPr marL="914400" lvl="2" indent="0">
              <a:buNone/>
            </a:pPr>
            <a:r>
              <a:rPr lang="en-US" sz="2400" b="1" dirty="0"/>
              <a:t>STATEMENT </a:t>
            </a:r>
          </a:p>
          <a:p>
            <a:pPr marL="914400" lvl="2" indent="0">
              <a:buNone/>
            </a:pPr>
            <a:r>
              <a:rPr lang="en-US" sz="2400" b="1" dirty="0"/>
              <a:t>STATEMENT </a:t>
            </a:r>
          </a:p>
          <a:p>
            <a:pPr marL="914400" lvl="2" indent="0">
              <a:buNone/>
            </a:pPr>
            <a:r>
              <a:rPr lang="en-US" sz="2400" b="1" dirty="0"/>
              <a:t>STATEMENT</a:t>
            </a:r>
            <a:endParaRPr lang="en-IN" sz="2400" b="1" dirty="0"/>
          </a:p>
        </p:txBody>
      </p:sp>
      <p:pic>
        <p:nvPicPr>
          <p:cNvPr id="4" name="Picture 3">
            <a:extLst>
              <a:ext uri="{FF2B5EF4-FFF2-40B4-BE49-F238E27FC236}">
                <a16:creationId xmlns:a16="http://schemas.microsoft.com/office/drawing/2014/main" id="{B3394038-7E62-480D-98AC-B1B671B15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96998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E607-63A7-451C-B9CE-24E5C4B97A06}"/>
              </a:ext>
            </a:extLst>
          </p:cNvPr>
          <p:cNvSpPr>
            <a:spLocks noGrp="1"/>
          </p:cNvSpPr>
          <p:nvPr>
            <p:ph type="title"/>
          </p:nvPr>
        </p:nvSpPr>
        <p:spPr/>
        <p:txBody>
          <a:bodyPr>
            <a:normAutofit/>
          </a:bodyPr>
          <a:lstStyle/>
          <a:p>
            <a:pPr algn="ctr"/>
            <a:r>
              <a:rPr lang="en-IN" sz="4400" dirty="0"/>
              <a:t>How to STOP looping!</a:t>
            </a:r>
          </a:p>
        </p:txBody>
      </p:sp>
      <p:sp>
        <p:nvSpPr>
          <p:cNvPr id="3" name="Content Placeholder 2">
            <a:extLst>
              <a:ext uri="{FF2B5EF4-FFF2-40B4-BE49-F238E27FC236}">
                <a16:creationId xmlns:a16="http://schemas.microsoft.com/office/drawing/2014/main" id="{F7A2D79E-7C8D-4607-809B-74C12FF3C0BB}"/>
              </a:ext>
            </a:extLst>
          </p:cNvPr>
          <p:cNvSpPr>
            <a:spLocks noGrp="1"/>
          </p:cNvSpPr>
          <p:nvPr>
            <p:ph idx="1"/>
          </p:nvPr>
        </p:nvSpPr>
        <p:spPr>
          <a:xfrm>
            <a:off x="1451579" y="2015732"/>
            <a:ext cx="9603275" cy="4117940"/>
          </a:xfrm>
        </p:spPr>
        <p:txBody>
          <a:bodyPr>
            <a:normAutofit lnSpcReduction="10000"/>
          </a:bodyPr>
          <a:lstStyle/>
          <a:p>
            <a:r>
              <a:rPr lang="en-US" sz="2400" dirty="0"/>
              <a:t>It is very easy to loop forever: </a:t>
            </a:r>
          </a:p>
          <a:p>
            <a:pPr marL="457200" lvl="1" indent="0">
              <a:buNone/>
            </a:pPr>
            <a:r>
              <a:rPr lang="en-US" sz="2000" b="1" dirty="0"/>
              <a:t>while ( True) :</a:t>
            </a:r>
          </a:p>
          <a:p>
            <a:pPr marL="914400" lvl="2" indent="0">
              <a:buNone/>
            </a:pPr>
            <a:r>
              <a:rPr lang="en-US" sz="1800" b="1" dirty="0"/>
              <a:t>print “again, and again, and again”</a:t>
            </a:r>
          </a:p>
          <a:p>
            <a:r>
              <a:rPr lang="en-US" sz="2400" dirty="0"/>
              <a:t>The hard part is to stop the loop! Two ways to do that is by using a loop counter, or a termination test. </a:t>
            </a:r>
          </a:p>
          <a:p>
            <a:pPr lvl="1"/>
            <a:r>
              <a:rPr lang="en-US" sz="2000" dirty="0"/>
              <a:t>A loop counter is a variable that keeps track of how many times you have gone through the loop, and the </a:t>
            </a:r>
            <a:r>
              <a:rPr lang="en-US" sz="2000" dirty="0" err="1"/>
              <a:t>boolean</a:t>
            </a:r>
            <a:r>
              <a:rPr lang="en-US" sz="2000" dirty="0"/>
              <a:t> expression is designed to stop the loop when a specific number of times have gone bye. </a:t>
            </a:r>
          </a:p>
          <a:p>
            <a:pPr lvl="1"/>
            <a:r>
              <a:rPr lang="en-US" sz="2000" dirty="0"/>
              <a:t>A termination test checks for a specific condition, and when it happens, ends the loop. (But does not guarantee that the loop will end.)</a:t>
            </a:r>
            <a:endParaRPr lang="en-IN" sz="2000" dirty="0"/>
          </a:p>
        </p:txBody>
      </p:sp>
      <p:pic>
        <p:nvPicPr>
          <p:cNvPr id="4" name="Picture 3">
            <a:extLst>
              <a:ext uri="{FF2B5EF4-FFF2-40B4-BE49-F238E27FC236}">
                <a16:creationId xmlns:a16="http://schemas.microsoft.com/office/drawing/2014/main" id="{7443099F-B240-40A1-A73E-B5E22B8EE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127716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7DC8-EDA4-420A-986C-1DDD114DECD7}"/>
              </a:ext>
            </a:extLst>
          </p:cNvPr>
          <p:cNvSpPr>
            <a:spLocks noGrp="1"/>
          </p:cNvSpPr>
          <p:nvPr>
            <p:ph type="title"/>
          </p:nvPr>
        </p:nvSpPr>
        <p:spPr/>
        <p:txBody>
          <a:bodyPr>
            <a:normAutofit/>
          </a:bodyPr>
          <a:lstStyle/>
          <a:p>
            <a:pPr algn="ctr"/>
            <a:r>
              <a:rPr lang="en-IN" sz="5400" dirty="0"/>
              <a:t>For loop</a:t>
            </a:r>
          </a:p>
        </p:txBody>
      </p:sp>
      <p:sp>
        <p:nvSpPr>
          <p:cNvPr id="3" name="Content Placeholder 2">
            <a:extLst>
              <a:ext uri="{FF2B5EF4-FFF2-40B4-BE49-F238E27FC236}">
                <a16:creationId xmlns:a16="http://schemas.microsoft.com/office/drawing/2014/main" id="{B8C48390-C55D-4C6E-BD1A-0526159A934D}"/>
              </a:ext>
            </a:extLst>
          </p:cNvPr>
          <p:cNvSpPr>
            <a:spLocks noGrp="1"/>
          </p:cNvSpPr>
          <p:nvPr>
            <p:ph idx="1"/>
          </p:nvPr>
        </p:nvSpPr>
        <p:spPr>
          <a:xfrm>
            <a:off x="1451579" y="2015732"/>
            <a:ext cx="9603275" cy="4200133"/>
          </a:xfrm>
        </p:spPr>
        <p:txBody>
          <a:bodyPr>
            <a:normAutofit fontScale="92500" lnSpcReduction="10000"/>
          </a:bodyPr>
          <a:lstStyle/>
          <a:p>
            <a:r>
              <a:rPr lang="en-IN" dirty="0"/>
              <a:t>Executes a sequence of statements multiple times and abbreviates the code that manages the loop variable. </a:t>
            </a:r>
          </a:p>
          <a:p>
            <a:r>
              <a:rPr lang="en-IN" dirty="0"/>
              <a:t>Given the following list </a:t>
            </a:r>
          </a:p>
          <a:p>
            <a:pPr marL="457200" lvl="1" indent="0">
              <a:buNone/>
            </a:pPr>
            <a:r>
              <a:rPr lang="en-IN" b="1" dirty="0"/>
              <a:t>&gt;&gt;&gt; linguists = [“Amanda”, “Claire”, “Holly”, “Luis”, “Nick”, “Sophia”] </a:t>
            </a:r>
          </a:p>
          <a:p>
            <a:r>
              <a:rPr lang="en-IN" dirty="0"/>
              <a:t>How do I print each name on a separate line? </a:t>
            </a:r>
          </a:p>
          <a:p>
            <a:pPr marL="457200" lvl="1" indent="0">
              <a:buNone/>
            </a:pPr>
            <a:r>
              <a:rPr lang="en-IN" b="1" dirty="0"/>
              <a:t>&gt;&gt;&gt; print linguists[0] + ‘\n’ </a:t>
            </a:r>
          </a:p>
          <a:p>
            <a:pPr marL="457200" lvl="1" indent="0">
              <a:buNone/>
            </a:pPr>
            <a:r>
              <a:rPr lang="en-IN" b="1" dirty="0"/>
              <a:t>&gt;&gt;&gt; print linguists[1] + ‘\n’ </a:t>
            </a:r>
          </a:p>
          <a:p>
            <a:pPr marL="457200" lvl="1" indent="0">
              <a:buNone/>
            </a:pPr>
            <a:r>
              <a:rPr lang="en-IN" b="1" dirty="0"/>
              <a:t>&gt;&gt;&gt; print linguists[2] + ‘\n’ </a:t>
            </a:r>
          </a:p>
          <a:p>
            <a:pPr marL="457200" lvl="1" indent="0">
              <a:buNone/>
            </a:pPr>
            <a:r>
              <a:rPr lang="en-IN" b="1" dirty="0"/>
              <a:t>&gt;&gt;&gt; print linguists[3] + ‘\n’ </a:t>
            </a:r>
          </a:p>
          <a:p>
            <a:pPr marL="457200" lvl="1" indent="0">
              <a:buNone/>
            </a:pPr>
            <a:r>
              <a:rPr lang="en-IN" b="1" dirty="0"/>
              <a:t>&gt;&gt;&gt; print linguists[4] + ‘\n’ </a:t>
            </a:r>
          </a:p>
          <a:p>
            <a:pPr marL="457200" lvl="1" indent="0">
              <a:buNone/>
            </a:pPr>
            <a:r>
              <a:rPr lang="en-IN" b="1" dirty="0"/>
              <a:t>&gt;&gt;&gt; print linguists[5] + ‘\n</a:t>
            </a:r>
          </a:p>
        </p:txBody>
      </p:sp>
      <p:pic>
        <p:nvPicPr>
          <p:cNvPr id="4" name="Picture 3">
            <a:extLst>
              <a:ext uri="{FF2B5EF4-FFF2-40B4-BE49-F238E27FC236}">
                <a16:creationId xmlns:a16="http://schemas.microsoft.com/office/drawing/2014/main" id="{112F50E2-3075-4BA7-8BB3-D6427D7BF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503527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665BC-706A-4BFE-B123-45A89DCB1139}"/>
              </a:ext>
            </a:extLst>
          </p:cNvPr>
          <p:cNvSpPr>
            <a:spLocks noGrp="1"/>
          </p:cNvSpPr>
          <p:nvPr>
            <p:ph idx="1"/>
          </p:nvPr>
        </p:nvSpPr>
        <p:spPr>
          <a:xfrm>
            <a:off x="1451579" y="2015732"/>
            <a:ext cx="9603275" cy="4037749"/>
          </a:xfrm>
        </p:spPr>
        <p:txBody>
          <a:bodyPr>
            <a:normAutofit/>
          </a:bodyPr>
          <a:lstStyle/>
          <a:p>
            <a:r>
              <a:rPr lang="en-US" dirty="0"/>
              <a:t>A for-loop steps through each of the items in a list, tuple, string, or any other type of object which the language considers an “iterator.” </a:t>
            </a:r>
          </a:p>
          <a:p>
            <a:pPr marL="0" indent="0">
              <a:buNone/>
            </a:pPr>
            <a:r>
              <a:rPr lang="en-US" b="1" dirty="0"/>
              <a:t>For &lt;item&gt; in &lt;collection&gt; : </a:t>
            </a:r>
          </a:p>
          <a:p>
            <a:pPr marL="457200" lvl="1" indent="0">
              <a:buNone/>
            </a:pPr>
            <a:r>
              <a:rPr lang="en-US" b="1" dirty="0"/>
              <a:t>&lt;statements&gt; </a:t>
            </a:r>
          </a:p>
          <a:p>
            <a:r>
              <a:rPr lang="en-US" dirty="0"/>
              <a:t>When &lt;collection&gt; is a list or a tuple, then the loop steps through each element of the container. </a:t>
            </a:r>
          </a:p>
          <a:p>
            <a:r>
              <a:rPr lang="en-US" dirty="0"/>
              <a:t>When &lt;collection&gt; is a string, then the loop steps through each character of the string. </a:t>
            </a:r>
          </a:p>
          <a:p>
            <a:pPr marL="0" indent="0">
              <a:buNone/>
            </a:pPr>
            <a:r>
              <a:rPr lang="en-US" b="1" dirty="0"/>
              <a:t>For </a:t>
            </a:r>
            <a:r>
              <a:rPr lang="en-US" b="1" dirty="0" err="1"/>
              <a:t>someChar</a:t>
            </a:r>
            <a:r>
              <a:rPr lang="en-US" b="1" dirty="0"/>
              <a:t> in “Hello World”: </a:t>
            </a:r>
          </a:p>
          <a:p>
            <a:pPr marL="0" indent="0">
              <a:buNone/>
            </a:pPr>
            <a:r>
              <a:rPr lang="en-US" b="1" dirty="0"/>
              <a:t>	print </a:t>
            </a:r>
            <a:r>
              <a:rPr lang="en-US" b="1" dirty="0" err="1"/>
              <a:t>someChar</a:t>
            </a:r>
            <a:endParaRPr lang="en-IN" b="1" dirty="0"/>
          </a:p>
        </p:txBody>
      </p:sp>
      <p:sp>
        <p:nvSpPr>
          <p:cNvPr id="4" name="Title 1">
            <a:extLst>
              <a:ext uri="{FF2B5EF4-FFF2-40B4-BE49-F238E27FC236}">
                <a16:creationId xmlns:a16="http://schemas.microsoft.com/office/drawing/2014/main" id="{79FFA0CC-E51E-4ACE-91BB-7624FC10A374}"/>
              </a:ext>
            </a:extLst>
          </p:cNvPr>
          <p:cNvSpPr>
            <a:spLocks noGrp="1"/>
          </p:cNvSpPr>
          <p:nvPr>
            <p:ph type="title"/>
          </p:nvPr>
        </p:nvSpPr>
        <p:spPr>
          <a:xfrm>
            <a:off x="1451579" y="804519"/>
            <a:ext cx="9603275" cy="1049235"/>
          </a:xfrm>
        </p:spPr>
        <p:txBody>
          <a:bodyPr>
            <a:normAutofit/>
          </a:bodyPr>
          <a:lstStyle/>
          <a:p>
            <a:pPr algn="ctr"/>
            <a:r>
              <a:rPr lang="en-IN" sz="5400" dirty="0"/>
              <a:t>For loop</a:t>
            </a:r>
          </a:p>
        </p:txBody>
      </p:sp>
      <p:pic>
        <p:nvPicPr>
          <p:cNvPr id="5" name="Picture 4">
            <a:extLst>
              <a:ext uri="{FF2B5EF4-FFF2-40B4-BE49-F238E27FC236}">
                <a16:creationId xmlns:a16="http://schemas.microsoft.com/office/drawing/2014/main" id="{C4553FEC-43F6-49BF-A838-817E8F190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688676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DBDE8-4736-49F5-807D-EB293AF97C5C}"/>
              </a:ext>
            </a:extLst>
          </p:cNvPr>
          <p:cNvSpPr>
            <a:spLocks noGrp="1"/>
          </p:cNvSpPr>
          <p:nvPr>
            <p:ph idx="1"/>
          </p:nvPr>
        </p:nvSpPr>
        <p:spPr>
          <a:xfrm>
            <a:off x="1451579" y="2015732"/>
            <a:ext cx="9603275" cy="4037749"/>
          </a:xfrm>
        </p:spPr>
        <p:txBody>
          <a:bodyPr>
            <a:normAutofit fontScale="92500" lnSpcReduction="20000"/>
          </a:bodyPr>
          <a:lstStyle/>
          <a:p>
            <a:r>
              <a:rPr lang="en-US" sz="2800" dirty="0"/>
              <a:t>The &lt;item&gt; part of the for loop can also be more complex than a single variable name. </a:t>
            </a:r>
          </a:p>
          <a:p>
            <a:r>
              <a:rPr lang="en-US" sz="2800" dirty="0"/>
              <a:t>When the elements of a container &lt;collections&gt; are also containers, then the &lt;item&gt; part of the for loop can match the structure of the elements. </a:t>
            </a:r>
          </a:p>
          <a:p>
            <a:r>
              <a:rPr lang="en-US" sz="2800" dirty="0"/>
              <a:t>This multiple assignment can make it easier to access the individual parts of each element. </a:t>
            </a:r>
          </a:p>
          <a:p>
            <a:pPr marL="457200" lvl="1" indent="0">
              <a:buNone/>
            </a:pPr>
            <a:r>
              <a:rPr lang="en-US" sz="2400" b="1" dirty="0"/>
              <a:t>for (x, y) in [(‘a’,1), (‘b’,2), (‘c’,3), (‘d’,4)]: </a:t>
            </a:r>
          </a:p>
          <a:p>
            <a:pPr marL="914400" lvl="2" indent="0">
              <a:buNone/>
            </a:pPr>
            <a:r>
              <a:rPr lang="en-US" sz="2000" b="1" dirty="0"/>
              <a:t>print x</a:t>
            </a:r>
            <a:endParaRPr lang="en-IN" sz="2000" b="1" dirty="0"/>
          </a:p>
        </p:txBody>
      </p:sp>
      <p:sp>
        <p:nvSpPr>
          <p:cNvPr id="4" name="Title 1">
            <a:extLst>
              <a:ext uri="{FF2B5EF4-FFF2-40B4-BE49-F238E27FC236}">
                <a16:creationId xmlns:a16="http://schemas.microsoft.com/office/drawing/2014/main" id="{742A1C4A-46F3-4D67-9913-C8836AA1676F}"/>
              </a:ext>
            </a:extLst>
          </p:cNvPr>
          <p:cNvSpPr>
            <a:spLocks noGrp="1"/>
          </p:cNvSpPr>
          <p:nvPr>
            <p:ph type="title"/>
          </p:nvPr>
        </p:nvSpPr>
        <p:spPr>
          <a:xfrm>
            <a:off x="1451579" y="804519"/>
            <a:ext cx="9603275" cy="1049235"/>
          </a:xfrm>
        </p:spPr>
        <p:txBody>
          <a:bodyPr>
            <a:normAutofit/>
          </a:bodyPr>
          <a:lstStyle/>
          <a:p>
            <a:pPr algn="ctr"/>
            <a:r>
              <a:rPr lang="en-IN" sz="5400" dirty="0"/>
              <a:t>For loop</a:t>
            </a:r>
          </a:p>
        </p:txBody>
      </p:sp>
      <p:pic>
        <p:nvPicPr>
          <p:cNvPr id="5" name="Picture 4">
            <a:extLst>
              <a:ext uri="{FF2B5EF4-FFF2-40B4-BE49-F238E27FC236}">
                <a16:creationId xmlns:a16="http://schemas.microsoft.com/office/drawing/2014/main" id="{02FB6102-5E03-4EEB-9DFE-E1FC94495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419620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DB88-4E8E-4CA7-840D-55E23D150F1E}"/>
              </a:ext>
            </a:extLst>
          </p:cNvPr>
          <p:cNvSpPr>
            <a:spLocks noGrp="1"/>
          </p:cNvSpPr>
          <p:nvPr>
            <p:ph type="title"/>
          </p:nvPr>
        </p:nvSpPr>
        <p:spPr/>
        <p:txBody>
          <a:bodyPr>
            <a:normAutofit/>
          </a:bodyPr>
          <a:lstStyle/>
          <a:p>
            <a:pPr algn="ctr"/>
            <a:r>
              <a:rPr lang="en-IN" sz="5400" dirty="0"/>
              <a:t>Loop Control Statements</a:t>
            </a:r>
          </a:p>
        </p:txBody>
      </p:sp>
      <p:pic>
        <p:nvPicPr>
          <p:cNvPr id="3074" name="Picture 2" descr="Image result for loop control statements in python&quot;">
            <a:extLst>
              <a:ext uri="{FF2B5EF4-FFF2-40B4-BE49-F238E27FC236}">
                <a16:creationId xmlns:a16="http://schemas.microsoft.com/office/drawing/2014/main" id="{459D4CD2-7A63-47DE-AF14-74C7C3ABA2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8344" y="2009100"/>
            <a:ext cx="8609744" cy="39084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25D024-66A1-4482-BFCB-AC73EF276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729" y="39869"/>
            <a:ext cx="936175" cy="936175"/>
          </a:xfrm>
          <a:prstGeom prst="rect">
            <a:avLst/>
          </a:prstGeom>
        </p:spPr>
      </p:pic>
    </p:spTree>
    <p:extLst>
      <p:ext uri="{BB962C8B-B14F-4D97-AF65-F5344CB8AC3E}">
        <p14:creationId xmlns:p14="http://schemas.microsoft.com/office/powerpoint/2010/main" val="2124006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11D7-7D58-488A-95FF-363FFEF92670}"/>
              </a:ext>
            </a:extLst>
          </p:cNvPr>
          <p:cNvSpPr>
            <a:spLocks noGrp="1"/>
          </p:cNvSpPr>
          <p:nvPr>
            <p:ph type="title"/>
          </p:nvPr>
        </p:nvSpPr>
        <p:spPr/>
        <p:txBody>
          <a:bodyPr>
            <a:normAutofit/>
          </a:bodyPr>
          <a:lstStyle/>
          <a:p>
            <a:pPr algn="ctr"/>
            <a:r>
              <a:rPr lang="en-IN" sz="5400" dirty="0"/>
              <a:t>FUNCTIONS</a:t>
            </a:r>
          </a:p>
        </p:txBody>
      </p:sp>
      <p:sp>
        <p:nvSpPr>
          <p:cNvPr id="3" name="Content Placeholder 2">
            <a:extLst>
              <a:ext uri="{FF2B5EF4-FFF2-40B4-BE49-F238E27FC236}">
                <a16:creationId xmlns:a16="http://schemas.microsoft.com/office/drawing/2014/main" id="{392F92A1-1CFA-4105-AFC7-B10BCE8C9D9E}"/>
              </a:ext>
            </a:extLst>
          </p:cNvPr>
          <p:cNvSpPr>
            <a:spLocks noGrp="1"/>
          </p:cNvSpPr>
          <p:nvPr>
            <p:ph idx="1"/>
          </p:nvPr>
        </p:nvSpPr>
        <p:spPr/>
        <p:txBody>
          <a:bodyPr>
            <a:normAutofit/>
          </a:bodyPr>
          <a:lstStyle/>
          <a:p>
            <a:r>
              <a:rPr lang="en-US" sz="2800" dirty="0"/>
              <a:t>In Python a function is some reusable code that takes arguments(s) as input does some computation and then returns a result or results </a:t>
            </a:r>
          </a:p>
          <a:p>
            <a:r>
              <a:rPr lang="en-US" sz="2800" dirty="0"/>
              <a:t>We deﬁne a function using the def reserved word. </a:t>
            </a:r>
          </a:p>
          <a:p>
            <a:r>
              <a:rPr lang="en-US" sz="2800" dirty="0"/>
              <a:t>We call/invoke the function by using the function name, parenthesis and arguments in an expression.</a:t>
            </a:r>
            <a:endParaRPr lang="en-IN" sz="2800" dirty="0"/>
          </a:p>
        </p:txBody>
      </p:sp>
      <p:pic>
        <p:nvPicPr>
          <p:cNvPr id="4" name="Picture 3">
            <a:extLst>
              <a:ext uri="{FF2B5EF4-FFF2-40B4-BE49-F238E27FC236}">
                <a16:creationId xmlns:a16="http://schemas.microsoft.com/office/drawing/2014/main" id="{AF7A66DC-C7B0-4A25-A1A6-B0E2E0071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39869"/>
            <a:ext cx="936175" cy="936175"/>
          </a:xfrm>
          <a:prstGeom prst="rect">
            <a:avLst/>
          </a:prstGeom>
        </p:spPr>
      </p:pic>
    </p:spTree>
    <p:extLst>
      <p:ext uri="{BB962C8B-B14F-4D97-AF65-F5344CB8AC3E}">
        <p14:creationId xmlns:p14="http://schemas.microsoft.com/office/powerpoint/2010/main" val="394185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70F-4C29-48B7-87AA-9A11D77B25AD}"/>
              </a:ext>
            </a:extLst>
          </p:cNvPr>
          <p:cNvSpPr>
            <a:spLocks noGrp="1"/>
          </p:cNvSpPr>
          <p:nvPr>
            <p:ph type="title"/>
          </p:nvPr>
        </p:nvSpPr>
        <p:spPr/>
        <p:txBody>
          <a:bodyPr>
            <a:normAutofit/>
          </a:bodyPr>
          <a:lstStyle/>
          <a:p>
            <a:pPr algn="ctr"/>
            <a:r>
              <a:rPr lang="en-US" sz="4400" dirty="0"/>
              <a:t>Building our Own Functions</a:t>
            </a:r>
            <a:endParaRPr lang="en-IN" sz="4400" dirty="0"/>
          </a:p>
        </p:txBody>
      </p:sp>
      <p:sp>
        <p:nvSpPr>
          <p:cNvPr id="3" name="Content Placeholder 2">
            <a:extLst>
              <a:ext uri="{FF2B5EF4-FFF2-40B4-BE49-F238E27FC236}">
                <a16:creationId xmlns:a16="http://schemas.microsoft.com/office/drawing/2014/main" id="{75E0CDD6-2230-48BA-AC2B-C400239269F1}"/>
              </a:ext>
            </a:extLst>
          </p:cNvPr>
          <p:cNvSpPr>
            <a:spLocks noGrp="1"/>
          </p:cNvSpPr>
          <p:nvPr>
            <p:ph idx="1"/>
          </p:nvPr>
        </p:nvSpPr>
        <p:spPr>
          <a:xfrm>
            <a:off x="1451579" y="2015732"/>
            <a:ext cx="9603275" cy="4037749"/>
          </a:xfrm>
        </p:spPr>
        <p:txBody>
          <a:bodyPr>
            <a:normAutofit/>
          </a:bodyPr>
          <a:lstStyle/>
          <a:p>
            <a:r>
              <a:rPr lang="en-US" sz="2400" dirty="0"/>
              <a:t>We create a new function using the def keyword followed by optional parameters in parenthesis. </a:t>
            </a:r>
          </a:p>
          <a:p>
            <a:r>
              <a:rPr lang="en-US" sz="2400" dirty="0"/>
              <a:t>We indent the body of the function. </a:t>
            </a:r>
          </a:p>
          <a:p>
            <a:r>
              <a:rPr lang="en-US" sz="2400" dirty="0"/>
              <a:t>This deﬁnes the function but does not execute the body of the function. </a:t>
            </a:r>
          </a:p>
          <a:p>
            <a:pPr marL="457200" lvl="1" indent="0">
              <a:buNone/>
            </a:pPr>
            <a:r>
              <a:rPr lang="en-US" sz="2400" b="1" dirty="0"/>
              <a:t>def </a:t>
            </a:r>
            <a:r>
              <a:rPr lang="en-US" sz="2400" b="1" dirty="0" err="1"/>
              <a:t>print_new</a:t>
            </a:r>
            <a:r>
              <a:rPr lang="en-US" sz="2400" b="1" dirty="0"/>
              <a:t>():    </a:t>
            </a:r>
          </a:p>
          <a:p>
            <a:pPr marL="914400" lvl="2" indent="0">
              <a:buNone/>
            </a:pPr>
            <a:r>
              <a:rPr lang="en-US" sz="2000" b="1" dirty="0"/>
              <a:t>print "I'm a Python."    </a:t>
            </a:r>
          </a:p>
          <a:p>
            <a:pPr marL="914400" lvl="2" indent="0">
              <a:buNone/>
            </a:pPr>
            <a:r>
              <a:rPr lang="en-US" sz="2000" b="1" dirty="0"/>
              <a:t>print ‘How can I help you?'</a:t>
            </a:r>
            <a:endParaRPr lang="en-IN" sz="2000" b="1" dirty="0"/>
          </a:p>
        </p:txBody>
      </p:sp>
      <p:pic>
        <p:nvPicPr>
          <p:cNvPr id="4" name="Picture 3">
            <a:extLst>
              <a:ext uri="{FF2B5EF4-FFF2-40B4-BE49-F238E27FC236}">
                <a16:creationId xmlns:a16="http://schemas.microsoft.com/office/drawing/2014/main" id="{DFBF3AE0-1FE6-4791-B6F2-600615D90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39869"/>
            <a:ext cx="936175" cy="936175"/>
          </a:xfrm>
          <a:prstGeom prst="rect">
            <a:avLst/>
          </a:prstGeom>
        </p:spPr>
      </p:pic>
    </p:spTree>
    <p:extLst>
      <p:ext uri="{BB962C8B-B14F-4D97-AF65-F5344CB8AC3E}">
        <p14:creationId xmlns:p14="http://schemas.microsoft.com/office/powerpoint/2010/main" val="3083472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B70F-4C29-48B7-87AA-9A11D77B25AD}"/>
              </a:ext>
            </a:extLst>
          </p:cNvPr>
          <p:cNvSpPr>
            <a:spLocks noGrp="1"/>
          </p:cNvSpPr>
          <p:nvPr>
            <p:ph type="title"/>
          </p:nvPr>
        </p:nvSpPr>
        <p:spPr/>
        <p:txBody>
          <a:bodyPr>
            <a:normAutofit/>
          </a:bodyPr>
          <a:lstStyle/>
          <a:p>
            <a:pPr algn="ctr"/>
            <a:r>
              <a:rPr lang="en-US" sz="4400" dirty="0"/>
              <a:t>Building our Own Functions</a:t>
            </a:r>
            <a:endParaRPr lang="en-IN" sz="4400" dirty="0"/>
          </a:p>
        </p:txBody>
      </p:sp>
      <p:sp>
        <p:nvSpPr>
          <p:cNvPr id="3" name="Content Placeholder 2">
            <a:extLst>
              <a:ext uri="{FF2B5EF4-FFF2-40B4-BE49-F238E27FC236}">
                <a16:creationId xmlns:a16="http://schemas.microsoft.com/office/drawing/2014/main" id="{75E0CDD6-2230-48BA-AC2B-C400239269F1}"/>
              </a:ext>
            </a:extLst>
          </p:cNvPr>
          <p:cNvSpPr>
            <a:spLocks noGrp="1"/>
          </p:cNvSpPr>
          <p:nvPr>
            <p:ph sz="half" idx="1"/>
          </p:nvPr>
        </p:nvSpPr>
        <p:spPr>
          <a:xfrm>
            <a:off x="1447331" y="2010878"/>
            <a:ext cx="4645152" cy="4122794"/>
          </a:xfrm>
        </p:spPr>
        <p:txBody>
          <a:bodyPr>
            <a:normAutofit/>
          </a:bodyPr>
          <a:lstStyle/>
          <a:p>
            <a:pPr marL="0" indent="0">
              <a:buNone/>
            </a:pPr>
            <a:r>
              <a:rPr lang="en-US" sz="3600" b="1" dirty="0"/>
              <a:t>def </a:t>
            </a:r>
            <a:r>
              <a:rPr lang="en-US" sz="3600" b="1" dirty="0" err="1"/>
              <a:t>addtwo</a:t>
            </a:r>
            <a:r>
              <a:rPr lang="en-US" sz="3600" b="1" dirty="0"/>
              <a:t>(a, b):    </a:t>
            </a:r>
          </a:p>
          <a:p>
            <a:pPr marL="457200" lvl="1" indent="0">
              <a:buNone/>
            </a:pPr>
            <a:r>
              <a:rPr lang="en-US" sz="3600" b="1" dirty="0"/>
              <a:t>added = a + b    </a:t>
            </a:r>
          </a:p>
          <a:p>
            <a:pPr marL="457200" lvl="1" indent="0">
              <a:buNone/>
            </a:pPr>
            <a:r>
              <a:rPr lang="en-US" sz="3600" b="1" dirty="0"/>
              <a:t>return added </a:t>
            </a:r>
          </a:p>
          <a:p>
            <a:pPr marL="0" indent="0">
              <a:buNone/>
            </a:pPr>
            <a:r>
              <a:rPr lang="en-US" sz="3600" b="1" dirty="0"/>
              <a:t>x = </a:t>
            </a:r>
            <a:r>
              <a:rPr lang="en-US" sz="3600" b="1" dirty="0" err="1"/>
              <a:t>addtwo</a:t>
            </a:r>
            <a:r>
              <a:rPr lang="en-US" sz="3600" b="1" dirty="0"/>
              <a:t>(3, 5) </a:t>
            </a:r>
          </a:p>
          <a:p>
            <a:pPr marL="0" indent="0">
              <a:buNone/>
            </a:pPr>
            <a:r>
              <a:rPr lang="en-US" sz="3600" b="1" dirty="0"/>
              <a:t>print x</a:t>
            </a:r>
            <a:endParaRPr lang="en-IN" sz="3600" b="1" dirty="0"/>
          </a:p>
        </p:txBody>
      </p:sp>
      <p:sp>
        <p:nvSpPr>
          <p:cNvPr id="6" name="Content Placeholder 5">
            <a:extLst>
              <a:ext uri="{FF2B5EF4-FFF2-40B4-BE49-F238E27FC236}">
                <a16:creationId xmlns:a16="http://schemas.microsoft.com/office/drawing/2014/main" id="{1974E669-0028-4A4D-A44D-5569C7EC2E4F}"/>
              </a:ext>
            </a:extLst>
          </p:cNvPr>
          <p:cNvSpPr>
            <a:spLocks noGrp="1"/>
          </p:cNvSpPr>
          <p:nvPr>
            <p:ph sz="half" idx="2"/>
          </p:nvPr>
        </p:nvSpPr>
        <p:spPr/>
        <p:txBody>
          <a:bodyPr/>
          <a:lstStyle/>
          <a:p>
            <a:pPr marL="0" indent="0">
              <a:buNone/>
            </a:pPr>
            <a:r>
              <a:rPr lang="en-IN" b="1" dirty="0"/>
              <a:t>def greet():    </a:t>
            </a:r>
          </a:p>
          <a:p>
            <a:pPr marL="0" indent="0">
              <a:buNone/>
            </a:pPr>
            <a:r>
              <a:rPr lang="en-IN" b="1" dirty="0"/>
              <a:t>	return “Hello” </a:t>
            </a:r>
          </a:p>
          <a:p>
            <a:pPr marL="0" indent="0">
              <a:buNone/>
            </a:pPr>
            <a:r>
              <a:rPr lang="en-IN" b="1" dirty="0"/>
              <a:t>print greet(), “Glenn” </a:t>
            </a:r>
          </a:p>
          <a:p>
            <a:pPr marL="0" indent="0">
              <a:buNone/>
            </a:pPr>
            <a:r>
              <a:rPr lang="en-IN" b="1" dirty="0"/>
              <a:t>print greet(), “Sally” </a:t>
            </a:r>
          </a:p>
          <a:p>
            <a:pPr marL="0" indent="0">
              <a:buNone/>
            </a:pPr>
            <a:r>
              <a:rPr lang="en-IN" b="1" dirty="0"/>
              <a:t>OUTPUT: </a:t>
            </a:r>
          </a:p>
          <a:p>
            <a:pPr marL="0" indent="0">
              <a:buNone/>
            </a:pPr>
            <a:r>
              <a:rPr lang="en-IN" b="1" dirty="0"/>
              <a:t>Hello Glenn </a:t>
            </a:r>
          </a:p>
          <a:p>
            <a:pPr marL="0" indent="0">
              <a:buNone/>
            </a:pPr>
            <a:r>
              <a:rPr lang="en-IN" b="1" dirty="0"/>
              <a:t>Hello </a:t>
            </a:r>
            <a:r>
              <a:rPr lang="en-IN" b="1" dirty="0" err="1"/>
              <a:t>Sall</a:t>
            </a:r>
            <a:endParaRPr lang="en-IN" b="1" dirty="0"/>
          </a:p>
        </p:txBody>
      </p:sp>
      <p:pic>
        <p:nvPicPr>
          <p:cNvPr id="5" name="Picture 4">
            <a:extLst>
              <a:ext uri="{FF2B5EF4-FFF2-40B4-BE49-F238E27FC236}">
                <a16:creationId xmlns:a16="http://schemas.microsoft.com/office/drawing/2014/main" id="{B4D055AF-1CBD-4E30-8A27-FD44E7392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39869"/>
            <a:ext cx="936175" cy="936175"/>
          </a:xfrm>
          <a:prstGeom prst="rect">
            <a:avLst/>
          </a:prstGeom>
        </p:spPr>
      </p:pic>
    </p:spTree>
    <p:extLst>
      <p:ext uri="{BB962C8B-B14F-4D97-AF65-F5344CB8AC3E}">
        <p14:creationId xmlns:p14="http://schemas.microsoft.com/office/powerpoint/2010/main" val="362111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CE31-9BE2-4735-8ABD-86F9E7638CCA}"/>
              </a:ext>
            </a:extLst>
          </p:cNvPr>
          <p:cNvSpPr>
            <a:spLocks noGrp="1"/>
          </p:cNvSpPr>
          <p:nvPr>
            <p:ph type="title"/>
          </p:nvPr>
        </p:nvSpPr>
        <p:spPr/>
        <p:txBody>
          <a:bodyPr>
            <a:normAutofit/>
          </a:bodyPr>
          <a:lstStyle/>
          <a:p>
            <a:pPr algn="ctr"/>
            <a:r>
              <a:rPr lang="en-IN" sz="5400" dirty="0"/>
              <a:t>Python is …</a:t>
            </a:r>
          </a:p>
        </p:txBody>
      </p:sp>
      <p:sp>
        <p:nvSpPr>
          <p:cNvPr id="3" name="Content Placeholder 2">
            <a:extLst>
              <a:ext uri="{FF2B5EF4-FFF2-40B4-BE49-F238E27FC236}">
                <a16:creationId xmlns:a16="http://schemas.microsoft.com/office/drawing/2014/main" id="{B1E49C13-DE3E-4C70-934F-A3AEC45CEA80}"/>
              </a:ext>
            </a:extLst>
          </p:cNvPr>
          <p:cNvSpPr>
            <a:spLocks noGrp="1"/>
          </p:cNvSpPr>
          <p:nvPr>
            <p:ph sz="half" idx="1"/>
          </p:nvPr>
        </p:nvSpPr>
        <p:spPr>
          <a:xfrm>
            <a:off x="243840" y="2010878"/>
            <a:ext cx="5848643" cy="3448595"/>
          </a:xfrm>
        </p:spPr>
        <p:txBody>
          <a:bodyPr>
            <a:noAutofit/>
          </a:bodyPr>
          <a:lstStyle/>
          <a:p>
            <a:r>
              <a:rPr lang="en-US" sz="2300" b="1" dirty="0"/>
              <a:t>Interpreter:</a:t>
            </a:r>
            <a:r>
              <a:rPr lang="en-US" sz="2300" dirty="0"/>
              <a:t> Python is processed at runtime by the interpreter. You do not need to compile your program before executing it. This is similar to PERL and PHP. </a:t>
            </a:r>
          </a:p>
          <a:p>
            <a:r>
              <a:rPr lang="en-US" sz="2300" b="1" dirty="0"/>
              <a:t>Interactive</a:t>
            </a:r>
            <a:r>
              <a:rPr lang="en-US" sz="2300" dirty="0"/>
              <a:t>: You can actually sit at a Python prompt and interact with the interpreter directly to write your programs. </a:t>
            </a:r>
          </a:p>
        </p:txBody>
      </p:sp>
      <p:sp>
        <p:nvSpPr>
          <p:cNvPr id="4" name="Content Placeholder 3">
            <a:extLst>
              <a:ext uri="{FF2B5EF4-FFF2-40B4-BE49-F238E27FC236}">
                <a16:creationId xmlns:a16="http://schemas.microsoft.com/office/drawing/2014/main" id="{42CAD176-CC1F-4E20-A65A-BD18725CC64E}"/>
              </a:ext>
            </a:extLst>
          </p:cNvPr>
          <p:cNvSpPr>
            <a:spLocks noGrp="1"/>
          </p:cNvSpPr>
          <p:nvPr>
            <p:ph sz="half" idx="2"/>
          </p:nvPr>
        </p:nvSpPr>
        <p:spPr>
          <a:xfrm>
            <a:off x="6413770" y="2017343"/>
            <a:ext cx="5666469" cy="3441520"/>
          </a:xfrm>
        </p:spPr>
        <p:txBody>
          <a:bodyPr>
            <a:noAutofit/>
          </a:bodyPr>
          <a:lstStyle/>
          <a:p>
            <a:r>
              <a:rPr lang="en-US" sz="2250" b="1" dirty="0"/>
              <a:t>Object-Oriented</a:t>
            </a:r>
            <a:r>
              <a:rPr lang="en-US" sz="2250" dirty="0"/>
              <a:t>: Python supports Object-Oriented style or technique of programming that encapsulates code within objects. </a:t>
            </a:r>
          </a:p>
          <a:p>
            <a:r>
              <a:rPr lang="en-US" sz="2250" b="1" dirty="0"/>
              <a:t>Beginner’s Language</a:t>
            </a:r>
            <a:r>
              <a:rPr lang="en-US" sz="2250" dirty="0"/>
              <a:t>: Python is a great language for the beginner-level programmers and supports the development of a wide range of applications from simple text processing to WWW browsers to games.</a:t>
            </a:r>
            <a:endParaRPr lang="en-IN" sz="2250" dirty="0"/>
          </a:p>
          <a:p>
            <a:pPr marL="0" indent="0">
              <a:buNone/>
            </a:pPr>
            <a:endParaRPr lang="en-IN" sz="2250" dirty="0"/>
          </a:p>
        </p:txBody>
      </p:sp>
      <p:pic>
        <p:nvPicPr>
          <p:cNvPr id="6" name="Picture 5">
            <a:extLst>
              <a:ext uri="{FF2B5EF4-FFF2-40B4-BE49-F238E27FC236}">
                <a16:creationId xmlns:a16="http://schemas.microsoft.com/office/drawing/2014/main" id="{51DECC8B-453E-4795-A97A-E0C8F670A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070751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0006-F02B-4E97-96C1-248F6350A345}"/>
              </a:ext>
            </a:extLst>
          </p:cNvPr>
          <p:cNvSpPr>
            <a:spLocks noGrp="1"/>
          </p:cNvSpPr>
          <p:nvPr>
            <p:ph type="title"/>
          </p:nvPr>
        </p:nvSpPr>
        <p:spPr/>
        <p:txBody>
          <a:bodyPr>
            <a:normAutofit/>
          </a:bodyPr>
          <a:lstStyle/>
          <a:p>
            <a:pPr algn="ctr"/>
            <a:r>
              <a:rPr lang="en-IN" sz="4800" dirty="0"/>
              <a:t>Scope of Variables </a:t>
            </a:r>
          </a:p>
        </p:txBody>
      </p:sp>
      <p:sp>
        <p:nvSpPr>
          <p:cNvPr id="3" name="Content Placeholder 2">
            <a:extLst>
              <a:ext uri="{FF2B5EF4-FFF2-40B4-BE49-F238E27FC236}">
                <a16:creationId xmlns:a16="http://schemas.microsoft.com/office/drawing/2014/main" id="{974E853C-D467-41D7-B47A-5AC2C0F247F9}"/>
              </a:ext>
            </a:extLst>
          </p:cNvPr>
          <p:cNvSpPr>
            <a:spLocks noGrp="1"/>
          </p:cNvSpPr>
          <p:nvPr>
            <p:ph idx="1"/>
          </p:nvPr>
        </p:nvSpPr>
        <p:spPr>
          <a:xfrm>
            <a:off x="1451579" y="2015732"/>
            <a:ext cx="9603275" cy="4037749"/>
          </a:xfrm>
        </p:spPr>
        <p:txBody>
          <a:bodyPr>
            <a:normAutofit/>
          </a:bodyPr>
          <a:lstStyle/>
          <a:p>
            <a:r>
              <a:rPr lang="en-US" sz="2800" b="1" dirty="0"/>
              <a:t>Global variables : </a:t>
            </a:r>
          </a:p>
          <a:p>
            <a:pPr lvl="1"/>
            <a:r>
              <a:rPr lang="en-US" sz="2400" dirty="0"/>
              <a:t>Variables that are defined outside have a global scope. </a:t>
            </a:r>
          </a:p>
          <a:p>
            <a:r>
              <a:rPr lang="en-US" sz="2800" b="1" dirty="0"/>
              <a:t>Local variables : </a:t>
            </a:r>
          </a:p>
          <a:p>
            <a:pPr lvl="1"/>
            <a:r>
              <a:rPr lang="en-US" sz="2400" dirty="0"/>
              <a:t>Variables that are defined inside a function body have a local scope. </a:t>
            </a:r>
          </a:p>
          <a:p>
            <a:pPr lvl="1"/>
            <a:r>
              <a:rPr lang="en-US" sz="2400" dirty="0"/>
              <a:t>This means that local variables can be accessed only inside the function in which they are declared, whereas global variables can be accessed throughout the program body by all functions. When you call a function, the variables declared inside it are brought into scope. </a:t>
            </a:r>
            <a:endParaRPr lang="en-IN" sz="2400" dirty="0"/>
          </a:p>
        </p:txBody>
      </p:sp>
      <p:pic>
        <p:nvPicPr>
          <p:cNvPr id="4" name="Picture 3">
            <a:extLst>
              <a:ext uri="{FF2B5EF4-FFF2-40B4-BE49-F238E27FC236}">
                <a16:creationId xmlns:a16="http://schemas.microsoft.com/office/drawing/2014/main" id="{8E210677-73CD-4337-BE1E-50867FEB6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39869"/>
            <a:ext cx="936175" cy="936175"/>
          </a:xfrm>
          <a:prstGeom prst="rect">
            <a:avLst/>
          </a:prstGeom>
        </p:spPr>
      </p:pic>
    </p:spTree>
    <p:extLst>
      <p:ext uri="{BB962C8B-B14F-4D97-AF65-F5344CB8AC3E}">
        <p14:creationId xmlns:p14="http://schemas.microsoft.com/office/powerpoint/2010/main" val="167378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7726-C093-4FB6-97E1-DA8BA280C1E5}"/>
              </a:ext>
            </a:extLst>
          </p:cNvPr>
          <p:cNvSpPr>
            <a:spLocks noGrp="1"/>
          </p:cNvSpPr>
          <p:nvPr>
            <p:ph type="title"/>
          </p:nvPr>
        </p:nvSpPr>
        <p:spPr>
          <a:xfrm>
            <a:off x="1447331" y="868874"/>
            <a:ext cx="9605635" cy="1059305"/>
          </a:xfrm>
        </p:spPr>
        <p:txBody>
          <a:bodyPr>
            <a:normAutofit/>
          </a:bodyPr>
          <a:lstStyle/>
          <a:p>
            <a:pPr algn="ctr"/>
            <a:r>
              <a:rPr lang="en-IN" sz="5400" dirty="0"/>
              <a:t>Python Features</a:t>
            </a:r>
          </a:p>
        </p:txBody>
      </p:sp>
      <p:sp>
        <p:nvSpPr>
          <p:cNvPr id="3" name="Content Placeholder 2">
            <a:extLst>
              <a:ext uri="{FF2B5EF4-FFF2-40B4-BE49-F238E27FC236}">
                <a16:creationId xmlns:a16="http://schemas.microsoft.com/office/drawing/2014/main" id="{EC68E7F2-6963-40EC-854C-07885E31806C}"/>
              </a:ext>
            </a:extLst>
          </p:cNvPr>
          <p:cNvSpPr>
            <a:spLocks noGrp="1"/>
          </p:cNvSpPr>
          <p:nvPr>
            <p:ph sz="half" idx="1"/>
          </p:nvPr>
        </p:nvSpPr>
        <p:spPr/>
        <p:txBody>
          <a:bodyPr>
            <a:noAutofit/>
          </a:bodyPr>
          <a:lstStyle/>
          <a:p>
            <a:r>
              <a:rPr lang="en-US" sz="3200" dirty="0"/>
              <a:t>Easy-to-learn</a:t>
            </a:r>
          </a:p>
          <a:p>
            <a:r>
              <a:rPr lang="en-US" sz="3200" dirty="0"/>
              <a:t>Easy-to-read</a:t>
            </a:r>
          </a:p>
          <a:p>
            <a:r>
              <a:rPr lang="en-US" sz="3200" dirty="0"/>
              <a:t>Easy-to-maintain </a:t>
            </a:r>
          </a:p>
          <a:p>
            <a:r>
              <a:rPr lang="en-US" sz="3200" dirty="0"/>
              <a:t>A broad standard library</a:t>
            </a:r>
          </a:p>
          <a:p>
            <a:r>
              <a:rPr lang="en-US" sz="3200" dirty="0"/>
              <a:t>Interactive Mode</a:t>
            </a:r>
          </a:p>
        </p:txBody>
      </p:sp>
      <p:sp>
        <p:nvSpPr>
          <p:cNvPr id="4" name="Content Placeholder 3">
            <a:extLst>
              <a:ext uri="{FF2B5EF4-FFF2-40B4-BE49-F238E27FC236}">
                <a16:creationId xmlns:a16="http://schemas.microsoft.com/office/drawing/2014/main" id="{0BFEEF34-8439-4903-8102-C5ED390BE3D5}"/>
              </a:ext>
            </a:extLst>
          </p:cNvPr>
          <p:cNvSpPr>
            <a:spLocks noGrp="1"/>
          </p:cNvSpPr>
          <p:nvPr>
            <p:ph sz="half" idx="2"/>
          </p:nvPr>
        </p:nvSpPr>
        <p:spPr/>
        <p:txBody>
          <a:bodyPr>
            <a:noAutofit/>
          </a:bodyPr>
          <a:lstStyle/>
          <a:p>
            <a:r>
              <a:rPr lang="en-IN" sz="3200" dirty="0"/>
              <a:t>Extendable</a:t>
            </a:r>
          </a:p>
          <a:p>
            <a:r>
              <a:rPr lang="en-IN" sz="3200" dirty="0"/>
              <a:t>Databases</a:t>
            </a:r>
          </a:p>
          <a:p>
            <a:r>
              <a:rPr lang="en-IN" sz="3200" dirty="0"/>
              <a:t>GUI Programming</a:t>
            </a:r>
          </a:p>
          <a:p>
            <a:r>
              <a:rPr lang="en-IN" sz="3200" dirty="0"/>
              <a:t>Scalable</a:t>
            </a:r>
          </a:p>
          <a:p>
            <a:r>
              <a:rPr lang="en-IN" sz="3200" dirty="0"/>
              <a:t>Portable</a:t>
            </a:r>
          </a:p>
          <a:p>
            <a:pPr marL="0" indent="0">
              <a:buNone/>
            </a:pPr>
            <a:endParaRPr lang="en-IN" sz="3200" dirty="0"/>
          </a:p>
        </p:txBody>
      </p:sp>
      <p:pic>
        <p:nvPicPr>
          <p:cNvPr id="6" name="Picture 5">
            <a:extLst>
              <a:ext uri="{FF2B5EF4-FFF2-40B4-BE49-F238E27FC236}">
                <a16:creationId xmlns:a16="http://schemas.microsoft.com/office/drawing/2014/main" id="{3AE6409D-8085-479E-9515-DCBDF9D9E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100151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C88B-9F2F-4DCD-9DC9-4F0BA2135BA5}"/>
              </a:ext>
            </a:extLst>
          </p:cNvPr>
          <p:cNvSpPr>
            <a:spLocks noGrp="1"/>
          </p:cNvSpPr>
          <p:nvPr>
            <p:ph type="title"/>
          </p:nvPr>
        </p:nvSpPr>
        <p:spPr>
          <a:xfrm>
            <a:off x="1451579" y="742875"/>
            <a:ext cx="9603275" cy="1049235"/>
          </a:xfrm>
        </p:spPr>
        <p:txBody>
          <a:bodyPr>
            <a:noAutofit/>
          </a:bodyPr>
          <a:lstStyle/>
          <a:p>
            <a:pPr algn="ctr"/>
            <a:r>
              <a:rPr lang="en-US" sz="4000" dirty="0"/>
              <a:t>Basic of programming and </a:t>
            </a:r>
            <a:br>
              <a:rPr lang="en-US" sz="4000" dirty="0"/>
            </a:br>
            <a:r>
              <a:rPr lang="en-US" sz="4000" dirty="0"/>
              <a:t>file handling</a:t>
            </a:r>
            <a:endParaRPr lang="en-IN" sz="4000" dirty="0"/>
          </a:p>
        </p:txBody>
      </p:sp>
      <p:sp>
        <p:nvSpPr>
          <p:cNvPr id="3" name="Content Placeholder 2">
            <a:extLst>
              <a:ext uri="{FF2B5EF4-FFF2-40B4-BE49-F238E27FC236}">
                <a16:creationId xmlns:a16="http://schemas.microsoft.com/office/drawing/2014/main" id="{E4EF3440-6955-49A4-9C23-1E7D812ED727}"/>
              </a:ext>
            </a:extLst>
          </p:cNvPr>
          <p:cNvSpPr>
            <a:spLocks noGrp="1"/>
          </p:cNvSpPr>
          <p:nvPr>
            <p:ph idx="1"/>
          </p:nvPr>
        </p:nvSpPr>
        <p:spPr/>
        <p:txBody>
          <a:bodyPr>
            <a:normAutofit/>
          </a:bodyPr>
          <a:lstStyle/>
          <a:p>
            <a:r>
              <a:rPr lang="en-US" sz="3200" dirty="0"/>
              <a:t>There are three different ways to start Python: </a:t>
            </a:r>
          </a:p>
          <a:p>
            <a:pPr lvl="1"/>
            <a:r>
              <a:rPr lang="en-US" sz="2800" dirty="0"/>
              <a:t>Interactive Interpreter </a:t>
            </a:r>
          </a:p>
          <a:p>
            <a:pPr lvl="1"/>
            <a:r>
              <a:rPr lang="en-US" sz="2800" dirty="0"/>
              <a:t>Script from the Command-line </a:t>
            </a:r>
          </a:p>
          <a:p>
            <a:pPr lvl="1"/>
            <a:r>
              <a:rPr lang="en-US" sz="2800" dirty="0"/>
              <a:t>Integrated Development Environment (IDLE)</a:t>
            </a:r>
            <a:endParaRPr lang="en-IN" sz="2800" dirty="0"/>
          </a:p>
        </p:txBody>
      </p:sp>
      <p:pic>
        <p:nvPicPr>
          <p:cNvPr id="4" name="Picture 3">
            <a:extLst>
              <a:ext uri="{FF2B5EF4-FFF2-40B4-BE49-F238E27FC236}">
                <a16:creationId xmlns:a16="http://schemas.microsoft.com/office/drawing/2014/main" id="{F97169CE-4DCD-490C-B228-9C6F88B60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06120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856E-BE43-4F61-9873-33085419D859}"/>
              </a:ext>
            </a:extLst>
          </p:cNvPr>
          <p:cNvSpPr>
            <a:spLocks noGrp="1"/>
          </p:cNvSpPr>
          <p:nvPr>
            <p:ph type="title"/>
          </p:nvPr>
        </p:nvSpPr>
        <p:spPr/>
        <p:txBody>
          <a:bodyPr>
            <a:normAutofit/>
          </a:bodyPr>
          <a:lstStyle/>
          <a:p>
            <a:r>
              <a:rPr lang="en-US" sz="4400" dirty="0"/>
              <a:t>Interactive Mode Programming</a:t>
            </a:r>
            <a:endParaRPr lang="en-IN" sz="4400" dirty="0"/>
          </a:p>
        </p:txBody>
      </p:sp>
      <p:sp>
        <p:nvSpPr>
          <p:cNvPr id="3" name="Content Placeholder 2">
            <a:extLst>
              <a:ext uri="{FF2B5EF4-FFF2-40B4-BE49-F238E27FC236}">
                <a16:creationId xmlns:a16="http://schemas.microsoft.com/office/drawing/2014/main" id="{F24CF721-E40C-4779-AB1F-3B22C8AB801E}"/>
              </a:ext>
            </a:extLst>
          </p:cNvPr>
          <p:cNvSpPr>
            <a:spLocks noGrp="1"/>
          </p:cNvSpPr>
          <p:nvPr>
            <p:ph idx="1"/>
          </p:nvPr>
        </p:nvSpPr>
        <p:spPr/>
        <p:txBody>
          <a:bodyPr>
            <a:normAutofit/>
          </a:bodyPr>
          <a:lstStyle/>
          <a:p>
            <a:pPr marL="457200" lvl="1" indent="0">
              <a:buNone/>
            </a:pPr>
            <a:r>
              <a:rPr lang="en-US" sz="2400" dirty="0"/>
              <a:t>Invoking the interpreter without passing a script file as a parameter. Type the following text at the Python prompt and press the Enter: </a:t>
            </a:r>
          </a:p>
          <a:p>
            <a:pPr marL="457200" lvl="1" indent="0" algn="ctr">
              <a:buNone/>
            </a:pPr>
            <a:r>
              <a:rPr lang="en-US" sz="2400" dirty="0"/>
              <a:t>&gt;&gt;&gt;print ("Hello, Python!")</a:t>
            </a:r>
            <a:endParaRPr lang="en-IN" sz="2400" dirty="0"/>
          </a:p>
        </p:txBody>
      </p:sp>
      <p:pic>
        <p:nvPicPr>
          <p:cNvPr id="4" name="Picture 3">
            <a:extLst>
              <a:ext uri="{FF2B5EF4-FFF2-40B4-BE49-F238E27FC236}">
                <a16:creationId xmlns:a16="http://schemas.microsoft.com/office/drawing/2014/main" id="{4D436DA6-7620-48AA-ACCC-617A5A340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214814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C791-4BCE-48BC-83BF-AEE849C19072}"/>
              </a:ext>
            </a:extLst>
          </p:cNvPr>
          <p:cNvSpPr>
            <a:spLocks noGrp="1"/>
          </p:cNvSpPr>
          <p:nvPr>
            <p:ph type="title"/>
          </p:nvPr>
        </p:nvSpPr>
        <p:spPr/>
        <p:txBody>
          <a:bodyPr>
            <a:normAutofit/>
          </a:bodyPr>
          <a:lstStyle/>
          <a:p>
            <a:pPr algn="ctr"/>
            <a:r>
              <a:rPr lang="en-US" sz="4400" dirty="0"/>
              <a:t>Script Mode Programming</a:t>
            </a:r>
            <a:endParaRPr lang="en-IN" sz="4400" dirty="0"/>
          </a:p>
        </p:txBody>
      </p:sp>
      <p:sp>
        <p:nvSpPr>
          <p:cNvPr id="3" name="Content Placeholder 2">
            <a:extLst>
              <a:ext uri="{FF2B5EF4-FFF2-40B4-BE49-F238E27FC236}">
                <a16:creationId xmlns:a16="http://schemas.microsoft.com/office/drawing/2014/main" id="{5A4251F6-60E5-4C6C-B2B8-988EAC94B63C}"/>
              </a:ext>
            </a:extLst>
          </p:cNvPr>
          <p:cNvSpPr>
            <a:spLocks noGrp="1"/>
          </p:cNvSpPr>
          <p:nvPr>
            <p:ph idx="1"/>
          </p:nvPr>
        </p:nvSpPr>
        <p:spPr/>
        <p:txBody>
          <a:bodyPr>
            <a:normAutofit fontScale="92500" lnSpcReduction="20000"/>
          </a:bodyPr>
          <a:lstStyle/>
          <a:p>
            <a:pPr marL="457200" lvl="1" indent="0">
              <a:buNone/>
            </a:pPr>
            <a:r>
              <a:rPr lang="en-US" sz="2400" dirty="0"/>
              <a:t>Invoking the interpreter with a script parameter begins execution of the script and continues until the script is finished. When the script is finished, the interpreter is no longer active. Let us write a simple Python program in a script. Pythonfileshaveextension.py. Type the following source code in a test.py file: </a:t>
            </a:r>
          </a:p>
          <a:p>
            <a:pPr marL="457200" lvl="1" indent="0" algn="ctr">
              <a:buNone/>
            </a:pPr>
            <a:r>
              <a:rPr lang="en-US" sz="2400" b="1" dirty="0"/>
              <a:t>Print "Hello, Python!" </a:t>
            </a:r>
          </a:p>
          <a:p>
            <a:pPr marL="457200" lvl="1" indent="0">
              <a:buNone/>
            </a:pPr>
            <a:r>
              <a:rPr lang="en-US" sz="2400" dirty="0"/>
              <a:t>We assume that you have Python interpreter set in PATH variable. Now, try to run this program as follows – </a:t>
            </a:r>
          </a:p>
          <a:p>
            <a:pPr marL="457200" lvl="1" indent="0" algn="ctr">
              <a:buNone/>
            </a:pPr>
            <a:r>
              <a:rPr lang="en-US" sz="2400" b="1" dirty="0"/>
              <a:t>C:/python34&gt;python test.py</a:t>
            </a:r>
            <a:endParaRPr lang="en-IN" sz="2400" b="1" dirty="0"/>
          </a:p>
        </p:txBody>
      </p:sp>
      <p:pic>
        <p:nvPicPr>
          <p:cNvPr id="4" name="Picture 3">
            <a:extLst>
              <a:ext uri="{FF2B5EF4-FFF2-40B4-BE49-F238E27FC236}">
                <a16:creationId xmlns:a16="http://schemas.microsoft.com/office/drawing/2014/main" id="{F5A463EB-BC59-4247-8222-1E5CF2612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09218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35E6-A401-49CC-AD68-92C487295282}"/>
              </a:ext>
            </a:extLst>
          </p:cNvPr>
          <p:cNvSpPr>
            <a:spLocks noGrp="1"/>
          </p:cNvSpPr>
          <p:nvPr>
            <p:ph type="title"/>
          </p:nvPr>
        </p:nvSpPr>
        <p:spPr>
          <a:xfrm>
            <a:off x="1451579" y="712053"/>
            <a:ext cx="9603275" cy="1049235"/>
          </a:xfrm>
        </p:spPr>
        <p:txBody>
          <a:bodyPr>
            <a:noAutofit/>
          </a:bodyPr>
          <a:lstStyle/>
          <a:p>
            <a:pPr algn="ctr"/>
            <a:r>
              <a:rPr lang="en-IN" sz="4000" dirty="0"/>
              <a:t>Integrated Development Environment (IDLE):</a:t>
            </a:r>
          </a:p>
        </p:txBody>
      </p:sp>
      <p:sp>
        <p:nvSpPr>
          <p:cNvPr id="3" name="Content Placeholder 2">
            <a:extLst>
              <a:ext uri="{FF2B5EF4-FFF2-40B4-BE49-F238E27FC236}">
                <a16:creationId xmlns:a16="http://schemas.microsoft.com/office/drawing/2014/main" id="{A2C90BD3-C6B9-4D45-859B-8E2220FE5729}"/>
              </a:ext>
            </a:extLst>
          </p:cNvPr>
          <p:cNvSpPr>
            <a:spLocks noGrp="1"/>
          </p:cNvSpPr>
          <p:nvPr>
            <p:ph idx="1"/>
          </p:nvPr>
        </p:nvSpPr>
        <p:spPr/>
        <p:txBody>
          <a:bodyPr>
            <a:normAutofit/>
          </a:bodyPr>
          <a:lstStyle/>
          <a:p>
            <a:pPr marL="0" indent="0">
              <a:buNone/>
            </a:pPr>
            <a:r>
              <a:rPr lang="en-IN" sz="2800" dirty="0"/>
              <a:t>Across-platform Python development environment </a:t>
            </a:r>
          </a:p>
          <a:p>
            <a:pPr marL="0" indent="0">
              <a:buNone/>
            </a:pPr>
            <a:r>
              <a:rPr lang="en-IN" sz="2800" dirty="0"/>
              <a:t>IDLE helps you program in Python by: </a:t>
            </a:r>
          </a:p>
          <a:p>
            <a:pPr lvl="1"/>
            <a:r>
              <a:rPr lang="en-IN" sz="2400" dirty="0"/>
              <a:t>	color-coding your program code </a:t>
            </a:r>
          </a:p>
          <a:p>
            <a:pPr lvl="1"/>
            <a:r>
              <a:rPr lang="en-IN" sz="2400" dirty="0"/>
              <a:t>	debugging </a:t>
            </a:r>
          </a:p>
          <a:p>
            <a:pPr lvl="1"/>
            <a:r>
              <a:rPr lang="en-IN" sz="2400" dirty="0"/>
              <a:t>	auto-indent </a:t>
            </a:r>
          </a:p>
          <a:p>
            <a:pPr lvl="1"/>
            <a:r>
              <a:rPr lang="en-IN" sz="2400" dirty="0"/>
              <a:t>	interactive shell</a:t>
            </a:r>
          </a:p>
        </p:txBody>
      </p:sp>
      <p:pic>
        <p:nvPicPr>
          <p:cNvPr id="1026" name="Picture 2" descr="Image result for idle&quot;">
            <a:extLst>
              <a:ext uri="{FF2B5EF4-FFF2-40B4-BE49-F238E27FC236}">
                <a16:creationId xmlns:a16="http://schemas.microsoft.com/office/drawing/2014/main" id="{4A082221-1C0B-4937-B6AB-9CC6AE284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21" y="2537717"/>
            <a:ext cx="4704903" cy="3349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10A853C-53F9-49DF-AEF0-006F1A6D7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729" y="91240"/>
            <a:ext cx="936175" cy="936175"/>
          </a:xfrm>
          <a:prstGeom prst="rect">
            <a:avLst/>
          </a:prstGeom>
        </p:spPr>
      </p:pic>
    </p:spTree>
    <p:extLst>
      <p:ext uri="{BB962C8B-B14F-4D97-AF65-F5344CB8AC3E}">
        <p14:creationId xmlns:p14="http://schemas.microsoft.com/office/powerpoint/2010/main" val="3686818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211</TotalTime>
  <Words>2295</Words>
  <Application>Microsoft Office PowerPoint</Application>
  <PresentationFormat>Widescreen</PresentationFormat>
  <Paragraphs>277</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Gill Sans MT</vt:lpstr>
      <vt:lpstr>Gallery</vt:lpstr>
      <vt:lpstr>Session 1</vt:lpstr>
      <vt:lpstr>Agenda of Session 1</vt:lpstr>
      <vt:lpstr>INTRODUCTION</vt:lpstr>
      <vt:lpstr>Python is …</vt:lpstr>
      <vt:lpstr>Python Features</vt:lpstr>
      <vt:lpstr>Basic of programming and  file handling</vt:lpstr>
      <vt:lpstr>Interactive Mode Programming</vt:lpstr>
      <vt:lpstr>Script Mode Programming</vt:lpstr>
      <vt:lpstr>Integrated Development Environment (IDLE):</vt:lpstr>
      <vt:lpstr>Python Identifiers</vt:lpstr>
      <vt:lpstr>Naming conventions for Python identifiers </vt:lpstr>
      <vt:lpstr>Lines and Indentation</vt:lpstr>
      <vt:lpstr>Multi-Line Statements</vt:lpstr>
      <vt:lpstr>Comments in Python</vt:lpstr>
      <vt:lpstr>Multiple Statements on a Single Line</vt:lpstr>
      <vt:lpstr>Data Types in Python  and their usages </vt:lpstr>
      <vt:lpstr>Variables</vt:lpstr>
      <vt:lpstr>Everything is an object</vt:lpstr>
      <vt:lpstr>Numbers: Integers</vt:lpstr>
      <vt:lpstr>Numbers: Floating Point</vt:lpstr>
      <vt:lpstr>Numbers: Complex</vt:lpstr>
      <vt:lpstr>STRING</vt:lpstr>
      <vt:lpstr>Lists</vt:lpstr>
      <vt:lpstr>Lists</vt:lpstr>
      <vt:lpstr>Lists</vt:lpstr>
      <vt:lpstr>Lists</vt:lpstr>
      <vt:lpstr>Decision Making Statement</vt:lpstr>
      <vt:lpstr>If Statement</vt:lpstr>
      <vt:lpstr>IF/ELSE</vt:lpstr>
      <vt:lpstr>IF/ELIF/ELSE</vt:lpstr>
      <vt:lpstr>While loop</vt:lpstr>
      <vt:lpstr>How to STOP looping!</vt:lpstr>
      <vt:lpstr>For loop</vt:lpstr>
      <vt:lpstr>For loop</vt:lpstr>
      <vt:lpstr>For loop</vt:lpstr>
      <vt:lpstr>Loop Control Statements</vt:lpstr>
      <vt:lpstr>FUNCTIONS</vt:lpstr>
      <vt:lpstr>Building our Own Functions</vt:lpstr>
      <vt:lpstr>Building our Own Functions</vt:lpstr>
      <vt:lpstr>Scope of Variables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dc:title>
  <dc:creator>Megha Sharma</dc:creator>
  <cp:lastModifiedBy>Megha Sharma</cp:lastModifiedBy>
  <cp:revision>54</cp:revision>
  <dcterms:created xsi:type="dcterms:W3CDTF">2019-12-05T12:10:45Z</dcterms:created>
  <dcterms:modified xsi:type="dcterms:W3CDTF">2019-12-05T16:14:43Z</dcterms:modified>
</cp:coreProperties>
</file>