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88" r:id="rId9"/>
    <p:sldId id="289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90" r:id="rId33"/>
    <p:sldId id="291" r:id="rId34"/>
    <p:sldId id="292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06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31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84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61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374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2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81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24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524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74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975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ABD7-2D39-4B49-B8DD-1AB2D8F865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Day II Assignment</a:t>
            </a:r>
          </a:p>
        </p:txBody>
      </p:sp>
      <p:pic>
        <p:nvPicPr>
          <p:cNvPr id="1026" name="Picture 1" descr="C:\Documents and Settings\Administrator\Desktop\Nikhil_Analytics_logo.png">
            <a:extLst>
              <a:ext uri="{FF2B5EF4-FFF2-40B4-BE49-F238E27FC236}">
                <a16:creationId xmlns:a16="http://schemas.microsoft.com/office/drawing/2014/main" id="{E58A1FC9-9060-4287-88B0-947DE0367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1" y="87742"/>
            <a:ext cx="2951345" cy="1140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DAE Pic">
            <a:extLst>
              <a:ext uri="{FF2B5EF4-FFF2-40B4-BE49-F238E27FC236}">
                <a16:creationId xmlns:a16="http://schemas.microsoft.com/office/drawing/2014/main" id="{9AA60FCD-C8E0-4A2E-B68A-EE4B5679F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738" y="154508"/>
            <a:ext cx="2509442" cy="107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251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1"/>
    </mc:Choice>
    <mc:Fallback xmlns="">
      <p:transition spd="slow" advTm="113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F0BA10B-5F74-4C6C-8CF8-9468A7017781}"/>
              </a:ext>
            </a:extLst>
          </p:cNvPr>
          <p:cNvSpPr/>
          <p:nvPr/>
        </p:nvSpPr>
        <p:spPr>
          <a:xfrm>
            <a:off x="0" y="161925"/>
            <a:ext cx="9144000" cy="4132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IN" sz="3600" b="1" dirty="0"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</a:p>
          <a:p>
            <a:r>
              <a:rPr lang="en-IN" sz="3200" dirty="0"/>
              <a:t>Which of the following function can be used for forecasting?</a:t>
            </a:r>
          </a:p>
          <a:p>
            <a:endParaRPr lang="en-IN" sz="3200" dirty="0"/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Predict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Forecast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 err="1"/>
              <a:t>Ets</a:t>
            </a:r>
            <a:endParaRPr lang="en-IN" sz="3200" dirty="0"/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All of the mentioned</a:t>
            </a:r>
          </a:p>
        </p:txBody>
      </p:sp>
    </p:spTree>
    <p:extLst>
      <p:ext uri="{BB962C8B-B14F-4D97-AF65-F5344CB8AC3E}">
        <p14:creationId xmlns:p14="http://schemas.microsoft.com/office/powerpoint/2010/main" val="3713147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39BD79-EECB-4056-83FB-6437D2F77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7771"/>
            <a:ext cx="9144000" cy="447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7. </a:t>
            </a:r>
          </a:p>
          <a:p>
            <a:pPr lvl="0" defTabSz="914400"/>
            <a:r>
              <a:rPr lang="en-IN" sz="3200" dirty="0">
                <a:latin typeface="+mj-lt"/>
              </a:rPr>
              <a:t>Point out the wrong statement.</a:t>
            </a:r>
          </a:p>
          <a:p>
            <a:pPr lvl="0" defTabSz="914400"/>
            <a:endParaRPr lang="en-IN" sz="3200" dirty="0">
              <a:latin typeface="+mj-lt"/>
            </a:endParaRPr>
          </a:p>
          <a:p>
            <a:pPr marL="514350" lvl="0" indent="-514350" defTabSz="914400">
              <a:buFont typeface="+mj-lt"/>
              <a:buAutoNum type="alphaUcPeriod"/>
            </a:pPr>
            <a:r>
              <a:rPr lang="en-IN" sz="3200" dirty="0">
                <a:latin typeface="+mj-lt"/>
              </a:rPr>
              <a:t>Training and testing data must be processed in different way</a:t>
            </a:r>
          </a:p>
          <a:p>
            <a:pPr marL="514350" lvl="0" indent="-514350" defTabSz="914400">
              <a:buFont typeface="+mj-lt"/>
              <a:buAutoNum type="alphaUcPeriod"/>
            </a:pPr>
            <a:r>
              <a:rPr lang="en-IN" sz="3200" dirty="0">
                <a:latin typeface="+mj-lt"/>
              </a:rPr>
              <a:t>Test transformation would mostly be imperfect</a:t>
            </a:r>
          </a:p>
          <a:p>
            <a:pPr marL="514350" lvl="0" indent="-514350" defTabSz="914400">
              <a:buFont typeface="+mj-lt"/>
              <a:buAutoNum type="alphaUcPeriod"/>
            </a:pPr>
            <a:r>
              <a:rPr lang="en-IN" sz="3200" dirty="0">
                <a:latin typeface="+mj-lt"/>
              </a:rPr>
              <a:t>The first goal is statistical and second is data compression in PCA</a:t>
            </a:r>
          </a:p>
          <a:p>
            <a:pPr marL="514350" lvl="0" indent="-514350" defTabSz="914400">
              <a:buFont typeface="+mj-lt"/>
              <a:buAutoNum type="alphaUcPeriod"/>
            </a:pPr>
            <a:r>
              <a:rPr lang="en-IN" sz="3200" dirty="0">
                <a:latin typeface="+mj-lt"/>
              </a:rPr>
              <a:t>All of the mentioned</a:t>
            </a: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9399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795AF2-F80A-446D-A217-713EA9788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4081"/>
            <a:ext cx="9144000" cy="497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</a:p>
          <a:p>
            <a:pPr lvl="0" defTabSz="914400"/>
            <a:r>
              <a:rPr lang="en-IN" sz="3200" dirty="0">
                <a:latin typeface="+mj-lt"/>
              </a:rPr>
              <a:t>Which of the following statement is incorrect with respect to outliers?</a:t>
            </a:r>
          </a:p>
          <a:p>
            <a:pPr marL="514350" lvl="0" indent="-514350" defTabSz="914400">
              <a:buFont typeface="+mj-lt"/>
              <a:buAutoNum type="alphaUcPeriod"/>
            </a:pPr>
            <a:endParaRPr lang="en-IN" sz="3200" dirty="0">
              <a:latin typeface="+mj-lt"/>
            </a:endParaRPr>
          </a:p>
          <a:p>
            <a:pPr marL="514350" lvl="0" indent="-514350" defTabSz="914400">
              <a:buFont typeface="+mj-lt"/>
              <a:buAutoNum type="alphaUcPeriod"/>
            </a:pPr>
            <a:r>
              <a:rPr lang="en-IN" sz="3200" dirty="0">
                <a:latin typeface="+mj-lt"/>
              </a:rPr>
              <a:t>Outliers can have varying degrees of influence</a:t>
            </a:r>
          </a:p>
          <a:p>
            <a:pPr marL="514350" lvl="0" indent="-514350" defTabSz="914400">
              <a:buFont typeface="+mj-lt"/>
              <a:buAutoNum type="alphaUcPeriod"/>
            </a:pPr>
            <a:r>
              <a:rPr lang="en-IN" sz="3200" dirty="0">
                <a:latin typeface="+mj-lt"/>
              </a:rPr>
              <a:t>Outliers can be the result of spurious or real processes</a:t>
            </a:r>
          </a:p>
          <a:p>
            <a:pPr marL="514350" lvl="0" indent="-514350" defTabSz="914400">
              <a:buFont typeface="+mj-lt"/>
              <a:buAutoNum type="alphaUcPeriod"/>
            </a:pPr>
            <a:r>
              <a:rPr lang="en-IN" sz="3200" dirty="0">
                <a:latin typeface="+mj-lt"/>
              </a:rPr>
              <a:t>Outliers cannot conform to the regression relationship</a:t>
            </a:r>
          </a:p>
          <a:p>
            <a:pPr marL="514350" lvl="0" indent="-514350" defTabSz="914400">
              <a:buFont typeface="+mj-lt"/>
              <a:buAutoNum type="alphaUcPeriod"/>
            </a:pPr>
            <a:r>
              <a:rPr lang="en-IN" sz="3200" dirty="0">
                <a:latin typeface="+mj-lt"/>
              </a:rPr>
              <a:t>None of the mentioned</a:t>
            </a: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7550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CD2874-9268-4EE2-A08B-425F05F61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5502"/>
            <a:ext cx="9034670" cy="447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</a:p>
          <a:p>
            <a:r>
              <a:rPr lang="en-IN" sz="3200" dirty="0"/>
              <a:t>Which of the following analysis is a statistical process for estimating the relationships among variables?</a:t>
            </a:r>
          </a:p>
          <a:p>
            <a:endParaRPr lang="en-IN" sz="3200" dirty="0"/>
          </a:p>
          <a:p>
            <a:r>
              <a:rPr lang="en-IN" sz="3200" dirty="0"/>
              <a:t>Causal</a:t>
            </a:r>
          </a:p>
          <a:p>
            <a:r>
              <a:rPr lang="en-IN" sz="3200" dirty="0"/>
              <a:t>Regression</a:t>
            </a:r>
          </a:p>
          <a:p>
            <a:r>
              <a:rPr lang="en-IN" sz="3200" dirty="0"/>
              <a:t>Multivariate</a:t>
            </a:r>
          </a:p>
          <a:p>
            <a:r>
              <a:rPr lang="en-IN" sz="3200" dirty="0"/>
              <a:t>All of the mentioned</a:t>
            </a:r>
          </a:p>
        </p:txBody>
      </p:sp>
    </p:spTree>
    <p:extLst>
      <p:ext uri="{BB962C8B-B14F-4D97-AF65-F5344CB8AC3E}">
        <p14:creationId xmlns:p14="http://schemas.microsoft.com/office/powerpoint/2010/main" val="2951149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DCE9F8-D5E0-4753-823C-8F937E370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598"/>
            <a:ext cx="8975035" cy="398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3200" b="1" dirty="0">
                <a:latin typeface="+mj-lt"/>
                <a:ea typeface="Times New Roman" panose="02020603050405020304" pitchFamily="18" charset="0"/>
              </a:rPr>
              <a:t>1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0. </a:t>
            </a:r>
          </a:p>
          <a:p>
            <a:r>
              <a:rPr lang="en-IN" sz="3200" dirty="0"/>
              <a:t>Which keyword is used to define methods in Python?</a:t>
            </a:r>
          </a:p>
          <a:p>
            <a:endParaRPr lang="en-IN" sz="3200" dirty="0"/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Function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Def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Method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All of these</a:t>
            </a:r>
          </a:p>
        </p:txBody>
      </p:sp>
    </p:spTree>
    <p:extLst>
      <p:ext uri="{BB962C8B-B14F-4D97-AF65-F5344CB8AC3E}">
        <p14:creationId xmlns:p14="http://schemas.microsoft.com/office/powerpoint/2010/main" val="1450099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BD79F1-8E1B-4680-BC27-4B3375DD1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1321"/>
            <a:ext cx="9144000" cy="398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</a:p>
          <a:p>
            <a:r>
              <a:rPr lang="en-IN" sz="3200" dirty="0"/>
              <a:t>Which of the following data type is used to store values in Key &amp; Value format?</a:t>
            </a:r>
          </a:p>
          <a:p>
            <a:endParaRPr lang="en-IN" sz="3200" dirty="0"/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Class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List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Tuple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784904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5F89AC-B6A5-44F6-B686-CF3B1C01C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322"/>
            <a:ext cx="9144000" cy="5463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12.</a:t>
            </a:r>
          </a:p>
          <a:p>
            <a:r>
              <a:rPr lang="en-IN" sz="3200" dirty="0"/>
              <a:t>An independent t-test can be used to assess which of the following?</a:t>
            </a:r>
          </a:p>
          <a:p>
            <a:endParaRPr lang="en-IN" sz="3200" dirty="0"/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It assesses how many factors there are in questionnaire data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It assesses relationships between two interval data sets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It assesses goodness of fit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It assesses differences between two groups of participants</a:t>
            </a:r>
          </a:p>
        </p:txBody>
      </p:sp>
    </p:spTree>
    <p:extLst>
      <p:ext uri="{BB962C8B-B14F-4D97-AF65-F5344CB8AC3E}">
        <p14:creationId xmlns:p14="http://schemas.microsoft.com/office/powerpoint/2010/main" val="4272949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8138C0-46B6-4CA4-9689-3DA805CE3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6222"/>
            <a:ext cx="9144000" cy="398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13. </a:t>
            </a:r>
          </a:p>
          <a:p>
            <a:r>
              <a:rPr lang="en-IN" sz="3200" dirty="0"/>
              <a:t>Conducting multiple t-tests increases the likelihood of which of the following?</a:t>
            </a:r>
          </a:p>
          <a:p>
            <a:endParaRPr lang="en-IN" sz="3200" dirty="0"/>
          </a:p>
          <a:p>
            <a:pPr marL="514350" indent="-514350">
              <a:buFont typeface="+mj-lt"/>
              <a:buAutoNum type="alphaUcPeriod"/>
            </a:pPr>
            <a:r>
              <a:rPr lang="en-IN" sz="3200" dirty="0"/>
              <a:t>Finding correct conclusions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3200" dirty="0"/>
              <a:t>Homogeneity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3200" dirty="0"/>
              <a:t>Type I error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3200" dirty="0"/>
              <a:t>Type II error</a:t>
            </a:r>
          </a:p>
        </p:txBody>
      </p:sp>
    </p:spTree>
    <p:extLst>
      <p:ext uri="{BB962C8B-B14F-4D97-AF65-F5344CB8AC3E}">
        <p14:creationId xmlns:p14="http://schemas.microsoft.com/office/powerpoint/2010/main" val="2771686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882015-B0ED-487E-AB1C-F5D43B4D7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9997"/>
            <a:ext cx="9144000" cy="398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14. </a:t>
            </a:r>
          </a:p>
          <a:p>
            <a:r>
              <a:rPr lang="en-IN" sz="3200" dirty="0"/>
              <a:t>Which of the following statistics are important when interpreting an independent samples t-test?</a:t>
            </a:r>
          </a:p>
          <a:p>
            <a:endParaRPr lang="en-IN" sz="3200" dirty="0"/>
          </a:p>
          <a:p>
            <a:pPr marL="514350" indent="-514350">
              <a:buFont typeface="+mj-lt"/>
              <a:buAutoNum type="alphaUcPeriod"/>
            </a:pPr>
            <a:r>
              <a:rPr lang="en-IN" sz="3200" dirty="0"/>
              <a:t>Level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3200" dirty="0"/>
              <a:t>Mean Difference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3200" dirty="0"/>
              <a:t>Descriptive Statistics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3200" dirty="0"/>
              <a:t>All of these</a:t>
            </a:r>
          </a:p>
        </p:txBody>
      </p:sp>
    </p:spTree>
    <p:extLst>
      <p:ext uri="{BB962C8B-B14F-4D97-AF65-F5344CB8AC3E}">
        <p14:creationId xmlns:p14="http://schemas.microsoft.com/office/powerpoint/2010/main" val="3273799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A92CC3-12F2-4B35-938E-C784394B0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" y="0"/>
            <a:ext cx="9010650" cy="5463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15.</a:t>
            </a:r>
          </a:p>
          <a:p>
            <a:r>
              <a:rPr lang="en-IN" sz="3200" dirty="0"/>
              <a:t>What will be the output of the following Python code?</a:t>
            </a:r>
          </a:p>
          <a:p>
            <a:pPr latinLnBrk="1"/>
            <a:r>
              <a:rPr lang="en-IN" sz="3200" b="1" dirty="0"/>
              <a:t>sentence = 'we are humans'</a:t>
            </a:r>
          </a:p>
          <a:p>
            <a:pPr latinLnBrk="1"/>
            <a:r>
              <a:rPr lang="en-IN" sz="3200" b="1" dirty="0"/>
              <a:t>matched = </a:t>
            </a:r>
            <a:r>
              <a:rPr lang="en-IN" sz="3200" b="1" dirty="0" err="1"/>
              <a:t>re.match</a:t>
            </a:r>
            <a:r>
              <a:rPr lang="en-IN" sz="3200" b="1" dirty="0"/>
              <a:t>(r'(.*) (.*?) (.*)', sentence)</a:t>
            </a:r>
          </a:p>
          <a:p>
            <a:pPr latinLnBrk="1"/>
            <a:r>
              <a:rPr lang="en-IN" sz="3200" b="1" dirty="0"/>
              <a:t>print(</a:t>
            </a:r>
            <a:r>
              <a:rPr lang="en-IN" sz="3200" b="1" dirty="0" err="1"/>
              <a:t>matched.group</a:t>
            </a:r>
            <a:r>
              <a:rPr lang="en-IN" sz="3200" b="1" dirty="0"/>
              <a:t>())</a:t>
            </a:r>
          </a:p>
          <a:p>
            <a:endParaRPr lang="en-IN" sz="3200" dirty="0"/>
          </a:p>
          <a:p>
            <a:pPr marL="514350" indent="-514350">
              <a:buFont typeface="+mj-lt"/>
              <a:buAutoNum type="alphaUcPeriod"/>
            </a:pPr>
            <a:r>
              <a:rPr lang="en-IN" sz="3200" dirty="0"/>
              <a:t>(‘we’, ‘are’, ‘humans’)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3200" dirty="0"/>
              <a:t>(we, are, humans)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3200" dirty="0"/>
              <a:t>(‘we’, ‘humans’)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3200" dirty="0"/>
              <a:t>‘we are humans’</a:t>
            </a:r>
            <a:endParaRPr kumimoji="0" lang="en-US" altLang="en-US" sz="32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38064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3 vector png">
            <a:extLst>
              <a:ext uri="{FF2B5EF4-FFF2-40B4-BE49-F238E27FC236}">
                <a16:creationId xmlns:a16="http://schemas.microsoft.com/office/drawing/2014/main" id="{72256684-CC92-44CA-8D55-F89748375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056" y="66675"/>
            <a:ext cx="4433887" cy="622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38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5"/>
    </mc:Choice>
    <mc:Fallback xmlns="">
      <p:transition spd="slow" advTm="4055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D8FB80-3304-46B9-9AEB-41469AB3E732}"/>
              </a:ext>
            </a:extLst>
          </p:cNvPr>
          <p:cNvSpPr/>
          <p:nvPr/>
        </p:nvSpPr>
        <p:spPr>
          <a:xfrm>
            <a:off x="0" y="128886"/>
            <a:ext cx="9029699" cy="4661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2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16. </a:t>
            </a:r>
          </a:p>
          <a:p>
            <a:r>
              <a:rPr lang="en-IN" sz="3200" dirty="0"/>
              <a:t>Which one of the statement is true regarding residuals in regression analysis?</a:t>
            </a:r>
          </a:p>
          <a:p>
            <a:endParaRPr lang="en-IN" sz="3200" dirty="0"/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Mean of residuals is always zero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Mean of residuals is always less than zero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Mean of residuals is always greater than zero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There is no such rule for residuals.</a:t>
            </a:r>
          </a:p>
          <a:p>
            <a:endParaRPr lang="en-IN" sz="3200" dirty="0"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18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916499-65F2-4BE6-AA03-8F09766AD2C1}"/>
              </a:ext>
            </a:extLst>
          </p:cNvPr>
          <p:cNvSpPr/>
          <p:nvPr/>
        </p:nvSpPr>
        <p:spPr>
          <a:xfrm>
            <a:off x="85724" y="90786"/>
            <a:ext cx="8896351" cy="4661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2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17. </a:t>
            </a:r>
          </a:p>
          <a:p>
            <a:r>
              <a:rPr lang="en-IN" sz="3200" dirty="0"/>
              <a:t>Which of the following is true about “Ridge” or “Lasso” regression methods in case of feature selection?</a:t>
            </a:r>
          </a:p>
          <a:p>
            <a:endParaRPr lang="en-IN" sz="3200" dirty="0"/>
          </a:p>
          <a:p>
            <a:pPr marL="514350" indent="-514350">
              <a:buFont typeface="+mj-lt"/>
              <a:buAutoNum type="alphaUcPeriod"/>
            </a:pPr>
            <a:r>
              <a:rPr lang="en-IN" sz="3200" dirty="0"/>
              <a:t>Ridge regression uses subset selection of features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3200" dirty="0"/>
              <a:t>Lasso regression uses subset selection of features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3200" dirty="0"/>
              <a:t>Both use subset selection of features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3200" dirty="0"/>
              <a:t>None of above</a:t>
            </a:r>
          </a:p>
        </p:txBody>
      </p:sp>
    </p:spTree>
    <p:extLst>
      <p:ext uri="{BB962C8B-B14F-4D97-AF65-F5344CB8AC3E}">
        <p14:creationId xmlns:p14="http://schemas.microsoft.com/office/powerpoint/2010/main" val="1626234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F09509-3DDD-4834-B503-C19772DEC609}"/>
              </a:ext>
            </a:extLst>
          </p:cNvPr>
          <p:cNvSpPr/>
          <p:nvPr/>
        </p:nvSpPr>
        <p:spPr>
          <a:xfrm>
            <a:off x="228600" y="138410"/>
            <a:ext cx="88011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latin typeface="+mj-lt"/>
                <a:ea typeface="Times New Roman" panose="02020603050405020304" pitchFamily="18" charset="0"/>
              </a:rPr>
              <a:t>18.</a:t>
            </a:r>
          </a:p>
          <a:p>
            <a:r>
              <a:rPr lang="en-IN" sz="3200" dirty="0"/>
              <a:t>Which of the following statement is true about sum of residuals of A and B?</a:t>
            </a:r>
          </a:p>
          <a:p>
            <a:endParaRPr lang="en-IN" sz="3200" dirty="0"/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A has higher than B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A has lower than B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Both have same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None of these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42DD8B-1D03-42EB-8C77-D5FDD33AD1D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689" y="1668779"/>
            <a:ext cx="4375785" cy="25888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5752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A4D63E-2415-4021-AC42-B0689BD586D9}"/>
              </a:ext>
            </a:extLst>
          </p:cNvPr>
          <p:cNvSpPr/>
          <p:nvPr/>
        </p:nvSpPr>
        <p:spPr>
          <a:xfrm>
            <a:off x="104776" y="157461"/>
            <a:ext cx="8867774" cy="6186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latin typeface="+mj-lt"/>
                <a:ea typeface="Times New Roman" panose="02020603050405020304" pitchFamily="18" charset="0"/>
              </a:rPr>
              <a:t>19.  </a:t>
            </a:r>
          </a:p>
          <a:p>
            <a:r>
              <a:rPr lang="en-IN" sz="2600" dirty="0"/>
              <a:t>What is/are true about ridge regression?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sz="2600" dirty="0"/>
              <a:t>When lambda is 0, model works like linear regression model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sz="2600" dirty="0"/>
              <a:t>When lambda is 0, model doesn’t work like linear regression model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sz="2600" dirty="0"/>
              <a:t>When lambda goes to infinity, we get very, very small coefficients approaching 0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sz="2600" dirty="0"/>
              <a:t>When lambda goes to infinity, we get very, very large coefficients approaching infinity</a:t>
            </a:r>
          </a:p>
          <a:p>
            <a:pPr marL="342900" lvl="0" indent="-342900">
              <a:buFont typeface="+mj-lt"/>
              <a:buAutoNum type="arabicPeriod"/>
            </a:pPr>
            <a:endParaRPr lang="en-IN" sz="2600" dirty="0"/>
          </a:p>
          <a:p>
            <a:pPr marL="342900" indent="-342900">
              <a:buFont typeface="+mj-lt"/>
              <a:buAutoNum type="alphaUcPeriod"/>
            </a:pPr>
            <a:r>
              <a:rPr lang="en-IN" sz="2600" dirty="0"/>
              <a:t>1 and 3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2600" dirty="0"/>
              <a:t>1 and 4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2600" dirty="0"/>
              <a:t>2 and 3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2600" dirty="0"/>
              <a:t>2 and 4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3000" dirty="0"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552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5EE3CB-D843-4514-A260-DE5A4D4A0E64}"/>
              </a:ext>
            </a:extLst>
          </p:cNvPr>
          <p:cNvSpPr/>
          <p:nvPr/>
        </p:nvSpPr>
        <p:spPr>
          <a:xfrm>
            <a:off x="0" y="186036"/>
            <a:ext cx="9144000" cy="4168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2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20. </a:t>
            </a:r>
          </a:p>
          <a:p>
            <a:r>
              <a:rPr lang="en-IN" sz="3200" dirty="0"/>
              <a:t>Which of the following method(s) does not have closed form solution for its coefficients?</a:t>
            </a:r>
          </a:p>
          <a:p>
            <a:endParaRPr lang="en-IN" sz="3200" dirty="0"/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Ridge regression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Lasso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Both Ridge and Lasso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None of both</a:t>
            </a:r>
          </a:p>
        </p:txBody>
      </p:sp>
    </p:spTree>
    <p:extLst>
      <p:ext uri="{BB962C8B-B14F-4D97-AF65-F5344CB8AC3E}">
        <p14:creationId xmlns:p14="http://schemas.microsoft.com/office/powerpoint/2010/main" val="328523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4CBE5B-ECF8-4C27-8C38-228C4D6D9284}"/>
              </a:ext>
            </a:extLst>
          </p:cNvPr>
          <p:cNvSpPr/>
          <p:nvPr/>
        </p:nvSpPr>
        <p:spPr>
          <a:xfrm>
            <a:off x="142874" y="185993"/>
            <a:ext cx="9001125" cy="6191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21.</a:t>
            </a:r>
          </a:p>
          <a:p>
            <a:r>
              <a:rPr lang="en-IN" sz="2500" dirty="0"/>
              <a:t>Suppose I applied a logistic regression model on data and got training accuracy X and testing accuracy Y. Now I want to add few new features in data. Select option(s) which are correct in such case.</a:t>
            </a:r>
          </a:p>
          <a:p>
            <a:r>
              <a:rPr lang="en-IN" sz="2500" dirty="0"/>
              <a:t>Note: Consider remaining parameters are same.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sz="2500" dirty="0"/>
              <a:t>Training accuracy always decreases.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sz="2500" dirty="0"/>
              <a:t>Training accuracy always increases or remain same.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sz="2500" dirty="0"/>
              <a:t>Testing accuracy always decreases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sz="2500" dirty="0"/>
              <a:t>Testing accuracy always increases or remain same</a:t>
            </a:r>
          </a:p>
          <a:p>
            <a:pPr lvl="0"/>
            <a:endParaRPr lang="en-IN" sz="2500" dirty="0"/>
          </a:p>
          <a:p>
            <a:pPr marL="342900" indent="-342900">
              <a:buFont typeface="+mj-lt"/>
              <a:buAutoNum type="alphaUcPeriod"/>
            </a:pPr>
            <a:r>
              <a:rPr lang="en-IN" sz="2500" dirty="0"/>
              <a:t>Only 2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2500" dirty="0"/>
              <a:t>Only 1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2500" dirty="0"/>
              <a:t>Only 3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2500" dirty="0"/>
              <a:t>Only 4</a:t>
            </a:r>
          </a:p>
        </p:txBody>
      </p:sp>
    </p:spTree>
    <p:extLst>
      <p:ext uri="{BB962C8B-B14F-4D97-AF65-F5344CB8AC3E}">
        <p14:creationId xmlns:p14="http://schemas.microsoft.com/office/powerpoint/2010/main" val="3617400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8C655D-AECF-4E93-B9B9-86C8E93AA914}"/>
              </a:ext>
            </a:extLst>
          </p:cNvPr>
          <p:cNvSpPr/>
          <p:nvPr/>
        </p:nvSpPr>
        <p:spPr>
          <a:xfrm>
            <a:off x="123825" y="166943"/>
            <a:ext cx="874395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latin typeface="+mj-lt"/>
                <a:ea typeface="Times New Roman" panose="02020603050405020304" pitchFamily="18" charset="0"/>
              </a:rPr>
              <a:t>22. </a:t>
            </a:r>
          </a:p>
          <a:p>
            <a:pPr algn="just"/>
            <a:r>
              <a:rPr lang="en-IN" sz="3200" dirty="0"/>
              <a:t>Suppose the distribution of salaries in a company X has median $35,000, and 25th and 75th percentiles are $21,000 and $53,000 respectively.</a:t>
            </a:r>
          </a:p>
          <a:p>
            <a:pPr algn="just"/>
            <a:r>
              <a:rPr lang="en-IN" sz="3200" dirty="0"/>
              <a:t>Would a person with Salary $1 be considered an Outlier? </a:t>
            </a:r>
          </a:p>
          <a:p>
            <a:endParaRPr lang="en-IN" sz="3200" dirty="0"/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Yes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No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More information is required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None of these</a:t>
            </a:r>
          </a:p>
        </p:txBody>
      </p:sp>
    </p:spTree>
    <p:extLst>
      <p:ext uri="{BB962C8B-B14F-4D97-AF65-F5344CB8AC3E}">
        <p14:creationId xmlns:p14="http://schemas.microsoft.com/office/powerpoint/2010/main" val="3236611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81362B-4D0B-4EEB-A3F5-CBCC8FF7F1C9}"/>
              </a:ext>
            </a:extLst>
          </p:cNvPr>
          <p:cNvSpPr/>
          <p:nvPr/>
        </p:nvSpPr>
        <p:spPr>
          <a:xfrm>
            <a:off x="123824" y="14543"/>
            <a:ext cx="8791575" cy="6138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32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23. </a:t>
            </a:r>
          </a:p>
          <a:p>
            <a:r>
              <a:rPr lang="en-IN" sz="3200" dirty="0"/>
              <a:t>Which of the following metrics can be used for evaluating regression models?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sz="3200" dirty="0"/>
              <a:t>R Squared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sz="3200" dirty="0"/>
              <a:t>Adjusted R Squared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sz="3200" dirty="0"/>
              <a:t>F Statistics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sz="3200" dirty="0"/>
              <a:t>RMSE / MSE / MAE</a:t>
            </a:r>
          </a:p>
          <a:p>
            <a:pPr lvl="0"/>
            <a:endParaRPr lang="en-IN" sz="3200" dirty="0"/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2 and 4.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1 and 2.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2, 3 and 4.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All of the above.</a:t>
            </a:r>
          </a:p>
        </p:txBody>
      </p:sp>
    </p:spTree>
    <p:extLst>
      <p:ext uri="{BB962C8B-B14F-4D97-AF65-F5344CB8AC3E}">
        <p14:creationId xmlns:p14="http://schemas.microsoft.com/office/powerpoint/2010/main" val="877769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A4392A-61C4-4AB9-9D43-7E89C0F63264}"/>
              </a:ext>
            </a:extLst>
          </p:cNvPr>
          <p:cNvSpPr/>
          <p:nvPr/>
        </p:nvSpPr>
        <p:spPr>
          <a:xfrm>
            <a:off x="85726" y="157418"/>
            <a:ext cx="9058274" cy="3676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2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24.</a:t>
            </a:r>
          </a:p>
          <a:p>
            <a:r>
              <a:rPr lang="en-IN" sz="3200" dirty="0"/>
              <a:t>Which of the following is true about Residuals?</a:t>
            </a:r>
          </a:p>
          <a:p>
            <a:endParaRPr lang="en-IN" sz="3200" dirty="0"/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Lower is better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Higher is better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A or B depend on the situation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None of these</a:t>
            </a:r>
          </a:p>
        </p:txBody>
      </p:sp>
    </p:spTree>
    <p:extLst>
      <p:ext uri="{BB962C8B-B14F-4D97-AF65-F5344CB8AC3E}">
        <p14:creationId xmlns:p14="http://schemas.microsoft.com/office/powerpoint/2010/main" val="2686275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0D86A7-1088-4406-8B18-97E78FCE0E4B}"/>
              </a:ext>
            </a:extLst>
          </p:cNvPr>
          <p:cNvSpPr/>
          <p:nvPr/>
        </p:nvSpPr>
        <p:spPr>
          <a:xfrm>
            <a:off x="123824" y="176468"/>
            <a:ext cx="894397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latin typeface="+mj-lt"/>
                <a:ea typeface="Times New Roman" panose="02020603050405020304" pitchFamily="18" charset="0"/>
              </a:rPr>
              <a:t>25. </a:t>
            </a:r>
          </a:p>
          <a:p>
            <a:r>
              <a:rPr lang="en-IN" sz="3200" dirty="0"/>
              <a:t>A correlation between age and health of a person found to be -1.09.  On the basis of this you would tell the doctors that:</a:t>
            </a:r>
          </a:p>
          <a:p>
            <a:endParaRPr lang="en-IN" sz="3200" dirty="0"/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The age is good predictor of health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The age is poor predictor of health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None of these</a:t>
            </a:r>
          </a:p>
        </p:txBody>
      </p:sp>
    </p:spTree>
    <p:extLst>
      <p:ext uri="{BB962C8B-B14F-4D97-AF65-F5344CB8AC3E}">
        <p14:creationId xmlns:p14="http://schemas.microsoft.com/office/powerpoint/2010/main" val="204906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2 vector png">
            <a:extLst>
              <a:ext uri="{FF2B5EF4-FFF2-40B4-BE49-F238E27FC236}">
                <a16:creationId xmlns:a16="http://schemas.microsoft.com/office/drawing/2014/main" id="{DDCBE6CC-6D9F-42D0-A8C5-14C78DCBA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4" y="0"/>
            <a:ext cx="4539734" cy="60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6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5"/>
    </mc:Choice>
    <mc:Fallback xmlns="">
      <p:transition spd="slow" advTm="4055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91DACA-84B3-48BC-A42B-EB9C3F72CD35}"/>
              </a:ext>
            </a:extLst>
          </p:cNvPr>
          <p:cNvSpPr/>
          <p:nvPr/>
        </p:nvSpPr>
        <p:spPr>
          <a:xfrm>
            <a:off x="104776" y="194506"/>
            <a:ext cx="8829674" cy="5153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2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26. </a:t>
            </a:r>
          </a:p>
          <a:p>
            <a:r>
              <a:rPr lang="en-IN" sz="3200" dirty="0"/>
              <a:t>Generally, which of the following method(s) is used for predicting continuous dependent variable?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sz="3200" dirty="0"/>
              <a:t>Linear Regression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sz="3200" dirty="0"/>
              <a:t>Logistic Regression</a:t>
            </a:r>
          </a:p>
          <a:p>
            <a:pPr lvl="0"/>
            <a:endParaRPr lang="en-IN" sz="3200" dirty="0"/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1 and 2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Only 1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Only 2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None of these.</a:t>
            </a:r>
          </a:p>
        </p:txBody>
      </p:sp>
    </p:spTree>
    <p:extLst>
      <p:ext uri="{BB962C8B-B14F-4D97-AF65-F5344CB8AC3E}">
        <p14:creationId xmlns:p14="http://schemas.microsoft.com/office/powerpoint/2010/main" val="28887976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06B522-233A-4816-9DF7-522BC75B463C}"/>
              </a:ext>
            </a:extLst>
          </p:cNvPr>
          <p:cNvSpPr/>
          <p:nvPr/>
        </p:nvSpPr>
        <p:spPr>
          <a:xfrm>
            <a:off x="238124" y="-1"/>
            <a:ext cx="882967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latin typeface="+mj-lt"/>
                <a:ea typeface="Times New Roman" panose="02020603050405020304" pitchFamily="18" charset="0"/>
              </a:rPr>
              <a:t>27. </a:t>
            </a:r>
          </a:p>
          <a:p>
            <a:pPr algn="just"/>
            <a:r>
              <a:rPr lang="en-IN" sz="3200" dirty="0"/>
              <a:t>Which of the following indicates a fairly strong relationship between X and Y?</a:t>
            </a:r>
          </a:p>
          <a:p>
            <a:pPr algn="just"/>
            <a:endParaRPr lang="en-IN" sz="3200" dirty="0"/>
          </a:p>
          <a:p>
            <a:pPr marL="342900" indent="-342900" algn="just">
              <a:buFont typeface="+mj-lt"/>
              <a:buAutoNum type="alphaUcPeriod"/>
            </a:pPr>
            <a:r>
              <a:rPr lang="en-IN" sz="3200" dirty="0"/>
              <a:t>Correlation coefficient = 0.9</a:t>
            </a:r>
          </a:p>
          <a:p>
            <a:pPr marL="342900" indent="-342900" algn="just">
              <a:buFont typeface="+mj-lt"/>
              <a:buAutoNum type="alphaUcPeriod"/>
            </a:pPr>
            <a:r>
              <a:rPr lang="en-IN" sz="3200" dirty="0"/>
              <a:t>The p-value for the null hypothesis Beta coefficient =0 is 0.0001</a:t>
            </a:r>
          </a:p>
          <a:p>
            <a:pPr marL="342900" indent="-342900" algn="just">
              <a:buFont typeface="+mj-lt"/>
              <a:buAutoNum type="alphaUcPeriod"/>
            </a:pPr>
            <a:r>
              <a:rPr lang="en-IN" sz="3200" dirty="0"/>
              <a:t>The t-statistic for the null hypothesis Beta coefficient=0 is 30</a:t>
            </a:r>
          </a:p>
          <a:p>
            <a:pPr marL="342900" indent="-342900" algn="just">
              <a:buFont typeface="+mj-lt"/>
              <a:buAutoNum type="alphaUcPeriod"/>
            </a:pPr>
            <a:r>
              <a:rPr lang="en-IN" sz="3200" dirty="0"/>
              <a:t>None of these</a:t>
            </a:r>
          </a:p>
        </p:txBody>
      </p:sp>
    </p:spTree>
    <p:extLst>
      <p:ext uri="{BB962C8B-B14F-4D97-AF65-F5344CB8AC3E}">
        <p14:creationId xmlns:p14="http://schemas.microsoft.com/office/powerpoint/2010/main" val="35030584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17EFA3-4DC7-41E7-9FDF-E87625CB43FB}"/>
              </a:ext>
            </a:extLst>
          </p:cNvPr>
          <p:cNvSpPr/>
          <p:nvPr/>
        </p:nvSpPr>
        <p:spPr>
          <a:xfrm>
            <a:off x="190500" y="118306"/>
            <a:ext cx="89535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latin typeface="+mj-lt"/>
                <a:ea typeface="Times New Roman" panose="02020603050405020304" pitchFamily="18" charset="0"/>
              </a:rPr>
              <a:t>28. </a:t>
            </a:r>
          </a:p>
          <a:p>
            <a:r>
              <a:rPr lang="en-IN" sz="3200" dirty="0"/>
              <a:t>Let’s say, a “Linear regression” model perfectly fits the training data (train error is zero). Now, which of the following statement is true?</a:t>
            </a:r>
          </a:p>
          <a:p>
            <a:endParaRPr lang="en-IN" sz="3200" dirty="0"/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You will always have test error zero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 You cannot have test error zero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2811221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FA9DB1-4BB8-430C-B47E-8F2BCB048573}"/>
              </a:ext>
            </a:extLst>
          </p:cNvPr>
          <p:cNvSpPr/>
          <p:nvPr/>
        </p:nvSpPr>
        <p:spPr>
          <a:xfrm>
            <a:off x="180974" y="184981"/>
            <a:ext cx="8810625" cy="3676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2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29.</a:t>
            </a:r>
          </a:p>
          <a:p>
            <a:r>
              <a:rPr lang="en-IN" sz="3200" dirty="0"/>
              <a:t>What do ANOVA calculate?</a:t>
            </a:r>
          </a:p>
          <a:p>
            <a:pPr marL="342900" indent="-342900">
              <a:buFont typeface="+mj-lt"/>
              <a:buAutoNum type="alphaUcPeriod"/>
            </a:pPr>
            <a:endParaRPr lang="en-IN" sz="3200" dirty="0"/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Chi square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T-scores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Z-scores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F ratios</a:t>
            </a:r>
          </a:p>
        </p:txBody>
      </p:sp>
    </p:spTree>
    <p:extLst>
      <p:ext uri="{BB962C8B-B14F-4D97-AF65-F5344CB8AC3E}">
        <p14:creationId xmlns:p14="http://schemas.microsoft.com/office/powerpoint/2010/main" val="32109439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7340B5-BAFA-477A-B2B1-CAD20E171A63}"/>
              </a:ext>
            </a:extLst>
          </p:cNvPr>
          <p:cNvSpPr/>
          <p:nvPr/>
        </p:nvSpPr>
        <p:spPr>
          <a:xfrm>
            <a:off x="219075" y="127831"/>
            <a:ext cx="8705850" cy="4168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32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30.</a:t>
            </a:r>
          </a:p>
          <a:p>
            <a:r>
              <a:rPr lang="en-IN" sz="3200" dirty="0"/>
              <a:t>What must you include when reporting an ANOVA?</a:t>
            </a:r>
          </a:p>
          <a:p>
            <a:endParaRPr lang="en-IN" sz="3200" dirty="0"/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All of these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F statistic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Standard deviations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Degrees of freedom</a:t>
            </a:r>
          </a:p>
        </p:txBody>
      </p:sp>
    </p:spTree>
    <p:extLst>
      <p:ext uri="{BB962C8B-B14F-4D97-AF65-F5344CB8AC3E}">
        <p14:creationId xmlns:p14="http://schemas.microsoft.com/office/powerpoint/2010/main" val="345302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1 golden vector png">
            <a:extLst>
              <a:ext uri="{FF2B5EF4-FFF2-40B4-BE49-F238E27FC236}">
                <a16:creationId xmlns:a16="http://schemas.microsoft.com/office/drawing/2014/main" id="{B42C84C7-4930-4F0C-BB25-802830B0C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337" y="161925"/>
            <a:ext cx="2925498" cy="590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870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E1755B-E4EE-46C1-9874-8C7D1E4239C2}"/>
              </a:ext>
            </a:extLst>
          </p:cNvPr>
          <p:cNvSpPr/>
          <p:nvPr/>
        </p:nvSpPr>
        <p:spPr>
          <a:xfrm>
            <a:off x="0" y="161925"/>
            <a:ext cx="9144000" cy="4132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IN" sz="3600" b="1" dirty="0"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</a:p>
          <a:p>
            <a:r>
              <a:rPr lang="en-US" sz="3200" dirty="0"/>
              <a:t>Which test you perform while comparing sample mean before and after the event?</a:t>
            </a:r>
            <a:endParaRPr lang="en-IN" sz="3200" dirty="0"/>
          </a:p>
          <a:p>
            <a:endParaRPr lang="en-IN" sz="3200" dirty="0"/>
          </a:p>
          <a:p>
            <a:pPr marL="342900" indent="-342900">
              <a:buFont typeface="+mj-lt"/>
              <a:buAutoNum type="alphaUcPeriod"/>
            </a:pPr>
            <a:r>
              <a:rPr lang="en-US" sz="3200" dirty="0"/>
              <a:t>One Sample Test</a:t>
            </a:r>
            <a:endParaRPr lang="en-IN" sz="3200" dirty="0"/>
          </a:p>
          <a:p>
            <a:pPr marL="342900" indent="-342900">
              <a:buFont typeface="+mj-lt"/>
              <a:buAutoNum type="alphaUcPeriod"/>
            </a:pPr>
            <a:r>
              <a:rPr lang="en-US" sz="3200" dirty="0"/>
              <a:t>Unpaired T-Test</a:t>
            </a:r>
            <a:endParaRPr lang="en-IN" sz="3200" dirty="0"/>
          </a:p>
          <a:p>
            <a:pPr marL="342900" indent="-342900">
              <a:buFont typeface="+mj-lt"/>
              <a:buAutoNum type="alphaUcPeriod"/>
            </a:pPr>
            <a:r>
              <a:rPr lang="en-US" sz="3200" dirty="0"/>
              <a:t>Paired T-Test</a:t>
            </a:r>
            <a:endParaRPr lang="en-IN" sz="3200" dirty="0"/>
          </a:p>
          <a:p>
            <a:pPr marL="342900" indent="-342900">
              <a:buFont typeface="+mj-lt"/>
              <a:buAutoNum type="alphaUcPeriod"/>
            </a:pPr>
            <a:r>
              <a:rPr lang="en-US" sz="3200" dirty="0" err="1"/>
              <a:t>Anova</a:t>
            </a:r>
            <a:r>
              <a:rPr lang="en-US" sz="3200" dirty="0"/>
              <a:t> Test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051652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E1755B-E4EE-46C1-9874-8C7D1E4239C2}"/>
              </a:ext>
            </a:extLst>
          </p:cNvPr>
          <p:cNvSpPr/>
          <p:nvPr/>
        </p:nvSpPr>
        <p:spPr>
          <a:xfrm>
            <a:off x="0" y="161925"/>
            <a:ext cx="9144000" cy="4132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IN" sz="3600" b="1" dirty="0"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</a:p>
          <a:p>
            <a:pPr algn="just"/>
            <a:r>
              <a:rPr lang="en-US" sz="3200" dirty="0"/>
              <a:t>Which regression is known as a Supervised Classification Model?</a:t>
            </a:r>
          </a:p>
          <a:p>
            <a:endParaRPr lang="en-IN" sz="3200" dirty="0"/>
          </a:p>
          <a:p>
            <a:pPr marL="342900" indent="-342900">
              <a:buFont typeface="+mj-lt"/>
              <a:buAutoNum type="alphaUcPeriod"/>
            </a:pPr>
            <a:r>
              <a:rPr lang="en-US" sz="3200" dirty="0"/>
              <a:t>Multiple Regression</a:t>
            </a:r>
            <a:endParaRPr lang="en-IN" sz="3200" dirty="0"/>
          </a:p>
          <a:p>
            <a:pPr marL="342900" indent="-342900">
              <a:buFont typeface="+mj-lt"/>
              <a:buAutoNum type="alphaUcPeriod"/>
            </a:pPr>
            <a:r>
              <a:rPr lang="en-US" sz="3200" dirty="0"/>
              <a:t>Linear Regression</a:t>
            </a:r>
            <a:endParaRPr lang="en-IN" sz="3200" dirty="0"/>
          </a:p>
          <a:p>
            <a:pPr marL="342900" indent="-342900">
              <a:buFont typeface="+mj-lt"/>
              <a:buAutoNum type="alphaUcPeriod"/>
            </a:pPr>
            <a:r>
              <a:rPr lang="en-US" sz="3200" dirty="0"/>
              <a:t>Classification Regression</a:t>
            </a:r>
            <a:endParaRPr lang="en-IN" sz="3200" dirty="0"/>
          </a:p>
          <a:p>
            <a:pPr marL="342900" indent="-342900">
              <a:buFont typeface="+mj-lt"/>
              <a:buAutoNum type="alphaUcPeriod"/>
            </a:pPr>
            <a:r>
              <a:rPr lang="en-US" sz="3200" dirty="0"/>
              <a:t>Logistic Regression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260949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E1755B-E4EE-46C1-9874-8C7D1E4239C2}"/>
              </a:ext>
            </a:extLst>
          </p:cNvPr>
          <p:cNvSpPr/>
          <p:nvPr/>
        </p:nvSpPr>
        <p:spPr>
          <a:xfrm>
            <a:off x="0" y="161925"/>
            <a:ext cx="9144000" cy="4132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IN" sz="3600" b="1" dirty="0"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</a:p>
          <a:p>
            <a:r>
              <a:rPr lang="en-IN" sz="3200" dirty="0"/>
              <a:t>Which of the following methods are present in caret for regularized regression?</a:t>
            </a:r>
          </a:p>
          <a:p>
            <a:endParaRPr lang="en-IN" sz="3200" dirty="0"/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Ridge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Lasso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 err="1"/>
              <a:t>Relaxo</a:t>
            </a:r>
            <a:endParaRPr lang="en-IN" sz="3200" dirty="0"/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All of the mentioned</a:t>
            </a:r>
          </a:p>
        </p:txBody>
      </p:sp>
    </p:spTree>
    <p:extLst>
      <p:ext uri="{BB962C8B-B14F-4D97-AF65-F5344CB8AC3E}">
        <p14:creationId xmlns:p14="http://schemas.microsoft.com/office/powerpoint/2010/main" val="2489161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E1755B-E4EE-46C1-9874-8C7D1E4239C2}"/>
              </a:ext>
            </a:extLst>
          </p:cNvPr>
          <p:cNvSpPr/>
          <p:nvPr/>
        </p:nvSpPr>
        <p:spPr>
          <a:xfrm>
            <a:off x="0" y="161925"/>
            <a:ext cx="9144000" cy="4132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IN" sz="3600" b="1" dirty="0"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</a:p>
          <a:p>
            <a:r>
              <a:rPr lang="en-US" sz="3200" dirty="0"/>
              <a:t>Which of the following methods do we use to find the best fit line for data in Linear Regression?</a:t>
            </a:r>
          </a:p>
          <a:p>
            <a:endParaRPr lang="en-IN" sz="3200" dirty="0"/>
          </a:p>
          <a:p>
            <a:pPr marL="342900" indent="-342900">
              <a:buFont typeface="+mj-lt"/>
              <a:buAutoNum type="alphaUcPeriod"/>
            </a:pPr>
            <a:r>
              <a:rPr lang="en-US" sz="3200" dirty="0"/>
              <a:t>Least Square Error</a:t>
            </a:r>
            <a:endParaRPr lang="en-IN" sz="3200" dirty="0"/>
          </a:p>
          <a:p>
            <a:pPr marL="342900" indent="-342900">
              <a:buFont typeface="+mj-lt"/>
              <a:buAutoNum type="alphaUcPeriod"/>
            </a:pPr>
            <a:r>
              <a:rPr lang="en-US" sz="3200" dirty="0"/>
              <a:t>Mean Squares Error</a:t>
            </a:r>
            <a:endParaRPr lang="en-IN" sz="3200" dirty="0"/>
          </a:p>
          <a:p>
            <a:pPr marL="342900" indent="-342900">
              <a:buFont typeface="+mj-lt"/>
              <a:buAutoNum type="alphaUcPeriod"/>
            </a:pPr>
            <a:r>
              <a:rPr lang="en-US" sz="3200" dirty="0"/>
              <a:t>Logarithm Loss</a:t>
            </a:r>
            <a:endParaRPr lang="en-IN" sz="3200" dirty="0"/>
          </a:p>
          <a:p>
            <a:pPr marL="342900" indent="-342900">
              <a:buFont typeface="+mj-lt"/>
              <a:buAutoNum type="alphaUcPeriod"/>
            </a:pPr>
            <a:r>
              <a:rPr lang="en-US" sz="3200" dirty="0"/>
              <a:t>Both A and B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111662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E1755B-E4EE-46C1-9874-8C7D1E4239C2}"/>
              </a:ext>
            </a:extLst>
          </p:cNvPr>
          <p:cNvSpPr/>
          <p:nvPr/>
        </p:nvSpPr>
        <p:spPr>
          <a:xfrm>
            <a:off x="0" y="161925"/>
            <a:ext cx="9144000" cy="4132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IN" sz="3600" b="1" dirty="0"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</a:p>
          <a:p>
            <a:r>
              <a:rPr lang="en-IN" sz="3200" dirty="0"/>
              <a:t>Which of the following is correct about regularized regression?</a:t>
            </a:r>
            <a:br>
              <a:rPr lang="en-IN" sz="3200" dirty="0"/>
            </a:br>
            <a:endParaRPr lang="en-IN" sz="3200" dirty="0"/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Can help with bias trade-off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Cannot help with model selection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Cannot help with variance trade-off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3200" dirty="0"/>
              <a:t>All of the mentioned</a:t>
            </a:r>
          </a:p>
        </p:txBody>
      </p:sp>
    </p:spTree>
    <p:extLst>
      <p:ext uri="{BB962C8B-B14F-4D97-AF65-F5344CB8AC3E}">
        <p14:creationId xmlns:p14="http://schemas.microsoft.com/office/powerpoint/2010/main" val="191808758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238</TotalTime>
  <Words>1116</Words>
  <Application>Microsoft Office PowerPoint</Application>
  <PresentationFormat>On-screen Show (4:3)</PresentationFormat>
  <Paragraphs>228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Bahnschrift</vt:lpstr>
      <vt:lpstr>Calibri</vt:lpstr>
      <vt:lpstr>Gill Sans MT</vt:lpstr>
      <vt:lpstr>Gallery</vt:lpstr>
      <vt:lpstr>Day II Assignment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1 Assignment</dc:title>
  <dc:creator>Megha Sharma</dc:creator>
  <cp:lastModifiedBy>Megha Sharma</cp:lastModifiedBy>
  <cp:revision>33</cp:revision>
  <dcterms:created xsi:type="dcterms:W3CDTF">2019-12-15T10:04:43Z</dcterms:created>
  <dcterms:modified xsi:type="dcterms:W3CDTF">2019-12-16T07:44:34Z</dcterms:modified>
</cp:coreProperties>
</file>