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sldIdLst>
    <p:sldId id="256" r:id="rId2"/>
    <p:sldId id="284" r:id="rId3"/>
    <p:sldId id="281" r:id="rId4"/>
    <p:sldId id="257" r:id="rId5"/>
    <p:sldId id="258" r:id="rId6"/>
    <p:sldId id="259" r:id="rId7"/>
    <p:sldId id="261" r:id="rId8"/>
    <p:sldId id="263" r:id="rId9"/>
    <p:sldId id="262" r:id="rId10"/>
    <p:sldId id="264" r:id="rId11"/>
    <p:sldId id="265" r:id="rId12"/>
    <p:sldId id="267" r:id="rId13"/>
    <p:sldId id="268" r:id="rId14"/>
    <p:sldId id="266" r:id="rId15"/>
    <p:sldId id="282"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2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5/13/2020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5/13/2020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5/13/2020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5/13/2020</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3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20.png"/><Relationship Id="rId4" Type="http://schemas.openxmlformats.org/officeDocument/2006/relationships/image" Target="../media/image110.png"/></Relationships>
</file>

<file path=ppt/slides/_rels/slide2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Meta-learning </a:t>
            </a:r>
            <a:r>
              <a:rPr lang="en-US" dirty="0" smtClean="0"/>
              <a:t>Methods</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smtClean="0"/>
              <a:t>Purushottam 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dirty="0"/>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Model </a:t>
            </a:r>
            <a:r>
              <a:rPr lang="en-IN" dirty="0" smtClean="0"/>
              <a:t>Selection: other techniques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5746377"/>
              </a:xfrm>
            </p:spPr>
            <p:txBody>
              <a:bodyPr>
                <a:normAutofit/>
              </a:bodyPr>
              <a:lstStyle/>
              <a:p>
                <a:pPr>
                  <a:lnSpc>
                    <a:spcPct val="100000"/>
                  </a:lnSpc>
                </a:pPr>
                <a:r>
                  <a:rPr lang="en-IN" b="1" dirty="0" smtClean="0"/>
                  <a:t>Bandit Optimization</a:t>
                </a:r>
                <a:r>
                  <a:rPr lang="en-IN" dirty="0" smtClean="0"/>
                  <a:t>: useful when </a:t>
                </a:r>
                <a14:m>
                  <m:oMath xmlns:m="http://schemas.openxmlformats.org/officeDocument/2006/math">
                    <m:r>
                      <a:rPr lang="en-IN" i="1">
                        <a:latin typeface="Cambria Math" panose="02040503050406030204" pitchFamily="18" charset="0"/>
                        <a:ea typeface="Cambria Math" panose="02040503050406030204" pitchFamily="18" charset="0"/>
                      </a:rPr>
                      <m:t>ℳ</m:t>
                    </m:r>
                  </m:oMath>
                </a14:m>
                <a:r>
                  <a:rPr lang="en-IN" dirty="0" smtClean="0"/>
                  <a:t> is a model class i.e. </a:t>
                </a:r>
                <a14:m>
                  <m:oMath xmlns:m="http://schemas.openxmlformats.org/officeDocument/2006/math">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ℳ</m:t>
                    </m:r>
                  </m:oMath>
                </a14:m>
                <a:r>
                  <a:rPr lang="en-IN" dirty="0"/>
                  <a:t> </a:t>
                </a:r>
                <a:r>
                  <a:rPr lang="en-IN" dirty="0" smtClean="0"/>
                  <a:t>given by different </a:t>
                </a:r>
                <a:r>
                  <a:rPr lang="en-IN" dirty="0" err="1" smtClean="0"/>
                  <a:t>hyperparams</a:t>
                </a:r>
                <a:r>
                  <a:rPr lang="en-IN" dirty="0" smtClean="0"/>
                  <a:t>. </a:t>
                </a:r>
                <a:r>
                  <a:rPr lang="en-IN" dirty="0"/>
                  <a:t>View model selection </a:t>
                </a:r>
                <a:r>
                  <a:rPr lang="en-IN" dirty="0" smtClean="0"/>
                  <a:t>as an </a:t>
                </a:r>
                <a:r>
                  <a:rPr lang="en-IN" dirty="0" err="1" smtClean="0"/>
                  <a:t>optim</a:t>
                </a:r>
                <a:r>
                  <a:rPr lang="en-IN" dirty="0" smtClean="0"/>
                  <a:t>. </a:t>
                </a:r>
                <a:r>
                  <a:rPr lang="en-IN" dirty="0"/>
                  <a:t>problem</a:t>
                </a:r>
                <a:br>
                  <a:rPr lang="en-IN" dirty="0"/>
                </a:b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m:t>
                        </m:r>
                      </m:sup>
                    </m:sSup>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ℳ</m:t>
                                </m:r>
                              </m:lim>
                            </m:limLow>
                          </m:fName>
                          <m:e>
                            <m:r>
                              <a:rPr lang="en-IN" i="1">
                                <a:latin typeface="Cambria Math" panose="02040503050406030204" pitchFamily="18" charset="0"/>
                                <a:ea typeface="Cambria Math" panose="02040503050406030204" pitchFamily="18" charset="0"/>
                              </a:rPr>
                              <m:t>𝑓</m:t>
                            </m:r>
                            <m:d>
                              <m:dPr>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m</m:t>
                                </m:r>
                              </m:e>
                            </m:d>
                          </m:e>
                        </m:func>
                      </m:e>
                    </m:func>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ℳ</m:t>
                                </m:r>
                              </m:lim>
                            </m:limLow>
                          </m:fName>
                          <m:e>
                            <m:r>
                              <m:rPr>
                                <m:sty m:val="p"/>
                              </m:rPr>
                              <a:rPr lang="en-IN">
                                <a:latin typeface="Cambria Math" panose="02040503050406030204" pitchFamily="18" charset="0"/>
                              </a:rPr>
                              <m:t>TEST</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r>
                              <m:rPr>
                                <m:sty m:val="p"/>
                              </m:rPr>
                              <a:rPr lang="en-IN">
                                <a:latin typeface="Cambria Math" panose="02040503050406030204" pitchFamily="18" charset="0"/>
                              </a:rPr>
                              <m:t>TRAIN</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𝑆</m:t>
                            </m:r>
                            <m:r>
                              <a:rPr lang="en-IN" i="1">
                                <a:latin typeface="Cambria Math" panose="02040503050406030204" pitchFamily="18" charset="0"/>
                              </a:rPr>
                              <m:t>),</m:t>
                            </m:r>
                            <m:r>
                              <a:rPr lang="en-IN" i="1">
                                <a:latin typeface="Cambria Math" panose="02040503050406030204" pitchFamily="18" charset="0"/>
                              </a:rPr>
                              <m:t>𝑆</m:t>
                            </m:r>
                            <m:r>
                              <a:rPr lang="en-IN" i="1">
                                <a:latin typeface="Cambria Math" panose="02040503050406030204" pitchFamily="18" charset="0"/>
                              </a:rPr>
                              <m:t>)</m:t>
                            </m:r>
                          </m:e>
                        </m:func>
                      </m:e>
                    </m:func>
                  </m:oMath>
                </a14:m>
                <a:endParaRPr lang="en-US" dirty="0"/>
              </a:p>
              <a:p>
                <a:pPr lvl="2"/>
                <a:r>
                  <a:rPr lang="en-IN" dirty="0"/>
                  <a:t>However, getting “gradients” for the above objective function intractable</a:t>
                </a:r>
              </a:p>
              <a:p>
                <a:pPr lvl="2"/>
                <a:r>
                  <a:rPr lang="en-IN" dirty="0"/>
                  <a:t>Hence cannot request for gradients or Hessians of </a:t>
                </a:r>
                <a14:m>
                  <m:oMath xmlns:m="http://schemas.openxmlformats.org/officeDocument/2006/math">
                    <m:r>
                      <a:rPr lang="en-IN" i="1">
                        <a:latin typeface="Cambria Math" panose="02040503050406030204" pitchFamily="18" charset="0"/>
                      </a:rPr>
                      <m:t>𝑓</m:t>
                    </m:r>
                  </m:oMath>
                </a14:m>
                <a:r>
                  <a:rPr lang="en-US" dirty="0"/>
                  <a:t> while optimizing it</a:t>
                </a:r>
              </a:p>
              <a:p>
                <a:pPr lvl="2"/>
                <a:r>
                  <a:rPr lang="en-IN" dirty="0"/>
                  <a:t>Can only ask for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m:t>
                        </m:r>
                      </m:e>
                    </m:d>
                  </m:oMath>
                </a14:m>
                <a:r>
                  <a:rPr lang="en-US" dirty="0"/>
                  <a:t> values on specific models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2</m:t>
                        </m:r>
                      </m:sup>
                    </m:sSup>
                    <m:r>
                      <a:rPr lang="en-IN" i="1">
                        <a:latin typeface="Cambria Math" panose="02040503050406030204" pitchFamily="18" charset="0"/>
                      </a:rPr>
                      <m:t>,…</m:t>
                    </m:r>
                  </m:oMath>
                </a14:m>
                <a:endParaRPr lang="en-US" dirty="0"/>
              </a:p>
              <a:p>
                <a:pPr lvl="2"/>
                <a:r>
                  <a:rPr lang="en-IN" dirty="0"/>
                  <a:t>Also known as zeroth-order optimization, derivative-free optimization</a:t>
                </a:r>
              </a:p>
              <a:p>
                <a:pPr lvl="2"/>
                <a:r>
                  <a:rPr lang="en-IN" dirty="0"/>
                  <a:t>Bayesian optimization is an example of Bandit optimization</a:t>
                </a:r>
              </a:p>
              <a:p>
                <a:r>
                  <a:rPr lang="en-IN" b="1" dirty="0" smtClean="0"/>
                  <a:t>Bayesian Learning</a:t>
                </a:r>
                <a:r>
                  <a:rPr lang="en-IN" dirty="0" smtClean="0"/>
                  <a:t>: cast </a:t>
                </a:r>
                <a:r>
                  <a:rPr lang="en-IN" dirty="0"/>
                  <a:t>model selection as a learning problem!</a:t>
                </a:r>
              </a:p>
              <a:p>
                <a:pPr lvl="2"/>
                <a:r>
                  <a:rPr lang="en-IN" dirty="0"/>
                  <a:t>Establish a prior over the model class </a:t>
                </a:r>
                <a14:m>
                  <m:oMath xmlns:m="http://schemas.openxmlformats.org/officeDocument/2006/math">
                    <m:r>
                      <a:rPr lang="en-IN" i="1">
                        <a:latin typeface="Cambria Math" panose="02040503050406030204" pitchFamily="18" charset="0"/>
                        <a:ea typeface="Cambria Math" panose="02040503050406030204" pitchFamily="18" charset="0"/>
                      </a:rPr>
                      <m:t>ℳ</m:t>
                    </m:r>
                  </m:oMath>
                </a14:m>
                <a:r>
                  <a:rPr lang="en-US" dirty="0"/>
                  <a:t> and a likelihood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𝑆</m:t>
                        </m:r>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𝑚</m:t>
                        </m:r>
                      </m:e>
                    </m:d>
                  </m:oMath>
                </a14:m>
                <a:endParaRPr lang="en-US" dirty="0"/>
              </a:p>
              <a:p>
                <a:pPr lvl="2"/>
                <a:r>
                  <a:rPr lang="en-IN" dirty="0"/>
                  <a:t>Perform model learning jointly with parameter </a:t>
                </a:r>
                <a:r>
                  <a:rPr lang="en-IN" dirty="0" smtClean="0"/>
                  <a:t>learning</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746377"/>
              </a:xfrm>
              <a:blipFill>
                <a:blip r:embed="rId2"/>
                <a:stretch>
                  <a:fillRect l="-562" t="-1273" r="-51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4570" y="36190"/>
            <a:ext cx="1689355" cy="1689355"/>
          </a:xfrm>
          <a:prstGeom prst="rect">
            <a:avLst/>
          </a:prstGeom>
        </p:spPr>
      </p:pic>
      <mc:AlternateContent xmlns:mc="http://schemas.openxmlformats.org/markup-compatibility/2006" xmlns:a14="http://schemas.microsoft.com/office/drawing/2010/main">
        <mc:Choice Requires="a14">
          <p:sp>
            <p:nvSpPr>
              <p:cNvPr id="9" name="Rectangular Callout 8"/>
              <p:cNvSpPr/>
              <p:nvPr/>
            </p:nvSpPr>
            <p:spPr>
              <a:xfrm>
                <a:off x="388290" y="772574"/>
                <a:ext cx="10206279" cy="3645314"/>
              </a:xfrm>
              <a:prstGeom prst="wedgeRectCallout">
                <a:avLst>
                  <a:gd name="adj1" fmla="val 58075"/>
                  <a:gd name="adj2" fmla="val -3754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IN" sz="2400" dirty="0" smtClean="0">
                    <a:solidFill>
                      <a:schemeClr val="tx1"/>
                    </a:solidFill>
                    <a:latin typeface="+mj-lt"/>
                  </a:rPr>
                  <a:t>In fact, if tuning multiple </a:t>
                </a:r>
                <a:r>
                  <a:rPr lang="en-IN" sz="2400" dirty="0" err="1" smtClean="0">
                    <a:solidFill>
                      <a:schemeClr val="tx1"/>
                    </a:solidFill>
                    <a:latin typeface="+mj-lt"/>
                  </a:rPr>
                  <a:t>hyperparameters</a:t>
                </a:r>
                <a:r>
                  <a:rPr lang="en-IN" sz="2400" dirty="0" smtClean="0">
                    <a:solidFill>
                      <a:schemeClr val="tx1"/>
                    </a:solidFill>
                    <a:latin typeface="+mj-lt"/>
                  </a:rPr>
                  <a:t> (say </a:t>
                </a:r>
                <a14:m>
                  <m:oMath xmlns:m="http://schemas.openxmlformats.org/officeDocument/2006/math">
                    <m:r>
                      <a:rPr lang="en-IN" sz="2400" b="0" i="1" smtClean="0">
                        <a:solidFill>
                          <a:schemeClr val="tx1"/>
                        </a:solidFill>
                        <a:latin typeface="Cambria Math" panose="02040503050406030204" pitchFamily="18" charset="0"/>
                      </a:rPr>
                      <m:t>𝐴</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𝐵</m:t>
                    </m:r>
                  </m:oMath>
                </a14:m>
                <a:r>
                  <a:rPr lang="en-IN" sz="2400" dirty="0" smtClean="0">
                    <a:solidFill>
                      <a:schemeClr val="tx1"/>
                    </a:solidFill>
                    <a:latin typeface="+mj-lt"/>
                  </a:rPr>
                  <a:t>), can apply optimization tricks. Suppose </a:t>
                </a:r>
                <a14:m>
                  <m:oMath xmlns:m="http://schemas.openxmlformats.org/officeDocument/2006/math">
                    <m:r>
                      <a:rPr lang="en-IN" sz="2400" b="0" i="1" smtClean="0">
                        <a:solidFill>
                          <a:schemeClr val="tx1"/>
                        </a:solidFill>
                        <a:latin typeface="Cambria Math" panose="02040503050406030204" pitchFamily="18" charset="0"/>
                      </a:rPr>
                      <m:t>𝐴</m:t>
                    </m:r>
                  </m:oMath>
                </a14:m>
                <a:r>
                  <a:rPr lang="en-IN" sz="2400" dirty="0" smtClean="0">
                    <a:solidFill>
                      <a:schemeClr val="tx1"/>
                    </a:solidFill>
                    <a:latin typeface="+mj-lt"/>
                  </a:rPr>
                  <a:t> can take values </a:t>
                </a:r>
                <a14:m>
                  <m:oMath xmlns:m="http://schemas.openxmlformats.org/officeDocument/2006/math">
                    <m:d>
                      <m:dPr>
                        <m:begChr m:val="{"/>
                        <m:endChr m:val="}"/>
                        <m:ctrlPr>
                          <a:rPr lang="en-IN" sz="2400" b="0" i="1" smtClean="0">
                            <a:solidFill>
                              <a:schemeClr val="tx1"/>
                            </a:solidFill>
                            <a:latin typeface="Cambria Math" panose="02040503050406030204" pitchFamily="18" charset="0"/>
                          </a:rPr>
                        </m:ctrlPr>
                      </m:dPr>
                      <m:e>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𝑎</m:t>
                            </m:r>
                          </m:e>
                          <m:sub>
                            <m:r>
                              <a:rPr lang="en-IN" sz="2400" b="0" i="1" smtClean="0">
                                <a:solidFill>
                                  <a:schemeClr val="tx1"/>
                                </a:solidFill>
                                <a:latin typeface="Cambria Math" panose="02040503050406030204" pitchFamily="18" charset="0"/>
                              </a:rPr>
                              <m:t>1</m:t>
                            </m:r>
                          </m:sub>
                        </m:sSub>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𝑎</m:t>
                            </m:r>
                          </m:e>
                          <m:sub>
                            <m:r>
                              <a:rPr lang="en-IN" sz="2400" b="0" i="1" smtClean="0">
                                <a:solidFill>
                                  <a:schemeClr val="tx1"/>
                                </a:solidFill>
                                <a:latin typeface="Cambria Math" panose="02040503050406030204" pitchFamily="18" charset="0"/>
                              </a:rPr>
                              <m:t>𝑚</m:t>
                            </m:r>
                          </m:sub>
                        </m:sSub>
                      </m:e>
                    </m:d>
                  </m:oMath>
                </a14:m>
                <a:r>
                  <a:rPr lang="en-IN" sz="2400" dirty="0" smtClean="0">
                    <a:solidFill>
                      <a:schemeClr val="tx1"/>
                    </a:solidFill>
                    <a:latin typeface="+mj-lt"/>
                  </a:rPr>
                  <a:t> and </a:t>
                </a:r>
                <a14:m>
                  <m:oMath xmlns:m="http://schemas.openxmlformats.org/officeDocument/2006/math">
                    <m:r>
                      <a:rPr lang="en-IN" sz="2400" b="0" i="1" smtClean="0">
                        <a:solidFill>
                          <a:schemeClr val="tx1"/>
                        </a:solidFill>
                        <a:latin typeface="Cambria Math" panose="02040503050406030204" pitchFamily="18" charset="0"/>
                      </a:rPr>
                      <m:t>𝐵</m:t>
                    </m:r>
                    <m:r>
                      <a:rPr lang="en-IN" sz="2400" b="0" i="1" smtClean="0">
                        <a:solidFill>
                          <a:schemeClr val="tx1"/>
                        </a:solidFill>
                        <a:latin typeface="Cambria Math" panose="02040503050406030204" pitchFamily="18" charset="0"/>
                      </a:rPr>
                      <m:t>∈</m:t>
                    </m:r>
                    <m:d>
                      <m:dPr>
                        <m:begChr m:val="{"/>
                        <m:endChr m:val="}"/>
                        <m:ctrlPr>
                          <a:rPr lang="en-IN" sz="2400" b="0" i="1" smtClean="0">
                            <a:solidFill>
                              <a:schemeClr val="tx1"/>
                            </a:solidFill>
                            <a:latin typeface="Cambria Math" panose="02040503050406030204" pitchFamily="18" charset="0"/>
                          </a:rPr>
                        </m:ctrlPr>
                      </m:dPr>
                      <m:e>
                        <m:sSub>
                          <m:sSubPr>
                            <m:ctrlPr>
                              <a:rPr lang="en-IN" sz="2400" i="1">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𝑏</m:t>
                            </m:r>
                          </m:e>
                          <m:sub>
                            <m:r>
                              <a:rPr lang="en-IN" sz="2400" i="1">
                                <a:solidFill>
                                  <a:schemeClr val="tx1"/>
                                </a:solidFill>
                                <a:latin typeface="Cambria Math" panose="02040503050406030204" pitchFamily="18" charset="0"/>
                              </a:rPr>
                              <m:t>1</m:t>
                            </m:r>
                          </m:sub>
                        </m:sSub>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𝑏</m:t>
                            </m:r>
                          </m:e>
                          <m:sub>
                            <m:r>
                              <a:rPr lang="en-IN" sz="2400" i="1">
                                <a:solidFill>
                                  <a:schemeClr val="tx1"/>
                                </a:solidFill>
                                <a:latin typeface="Cambria Math" panose="02040503050406030204" pitchFamily="18" charset="0"/>
                              </a:rPr>
                              <m:t>𝑛</m:t>
                            </m:r>
                          </m:sub>
                        </m:sSub>
                      </m:e>
                    </m:d>
                  </m:oMath>
                </a14:m>
                <a:endParaRPr lang="en-US" sz="2400" dirty="0" smtClean="0">
                  <a:solidFill>
                    <a:schemeClr val="tx1"/>
                  </a:solidFill>
                  <a:latin typeface="+mj-lt"/>
                </a:endParaRPr>
              </a:p>
              <a:p>
                <a:pPr>
                  <a:lnSpc>
                    <a:spcPct val="100000"/>
                  </a:lnSpc>
                </a:pPr>
                <a:r>
                  <a:rPr lang="en-US" sz="2400" b="1" dirty="0" smtClean="0">
                    <a:solidFill>
                      <a:schemeClr val="tx1"/>
                    </a:solidFill>
                    <a:latin typeface="+mj-lt"/>
                  </a:rPr>
                  <a:t>Method 1</a:t>
                </a:r>
                <a:r>
                  <a:rPr lang="en-US" sz="2400" dirty="0" smtClean="0">
                    <a:solidFill>
                      <a:schemeClr val="tx1"/>
                    </a:solidFill>
                    <a:latin typeface="+mj-lt"/>
                  </a:rPr>
                  <a:t>: Try a few random combinations of </a:t>
                </a:r>
                <a14:m>
                  <m:oMath xmlns:m="http://schemas.openxmlformats.org/officeDocument/2006/math">
                    <m:r>
                      <a:rPr lang="en-IN" sz="2400" b="0" i="1" smtClean="0">
                        <a:solidFill>
                          <a:schemeClr val="tx1"/>
                        </a:solidFill>
                        <a:latin typeface="Cambria Math" panose="02040503050406030204" pitchFamily="18" charset="0"/>
                      </a:rPr>
                      <m:t>𝐴</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𝐵</m:t>
                    </m:r>
                  </m:oMath>
                </a14:m>
                <a:r>
                  <a:rPr lang="en-US" sz="2400" dirty="0" smtClean="0">
                    <a:solidFill>
                      <a:schemeClr val="tx1"/>
                    </a:solidFill>
                    <a:latin typeface="+mj-lt"/>
                  </a:rPr>
                  <a:t> and choose the best one. Cheap but may miss best combination if unlucky not to have sampled it.</a:t>
                </a:r>
              </a:p>
              <a:p>
                <a:pPr>
                  <a:lnSpc>
                    <a:spcPct val="100000"/>
                  </a:lnSpc>
                </a:pPr>
                <a:r>
                  <a:rPr lang="en-US" sz="2400" b="1" dirty="0" smtClean="0">
                    <a:solidFill>
                      <a:schemeClr val="tx1"/>
                    </a:solidFill>
                    <a:latin typeface="+mj-lt"/>
                  </a:rPr>
                  <a:t>Method 2</a:t>
                </a:r>
                <a:r>
                  <a:rPr lang="en-US" sz="2400" dirty="0" smtClean="0">
                    <a:solidFill>
                      <a:schemeClr val="tx1"/>
                    </a:solidFill>
                    <a:latin typeface="+mj-lt"/>
                  </a:rPr>
                  <a:t>: Try </a:t>
                </a:r>
                <a:r>
                  <a:rPr lang="en-US" sz="2400" dirty="0">
                    <a:solidFill>
                      <a:schemeClr val="tx1"/>
                    </a:solidFill>
                    <a:latin typeface="+mj-lt"/>
                  </a:rPr>
                  <a:t>all possible </a:t>
                </a:r>
                <a14:m>
                  <m:oMath xmlns:m="http://schemas.openxmlformats.org/officeDocument/2006/math">
                    <m:r>
                      <a:rPr lang="en-US" sz="2400" i="1" dirty="0" smtClean="0">
                        <a:solidFill>
                          <a:schemeClr val="tx1"/>
                        </a:solidFill>
                        <a:latin typeface="Cambria Math" panose="02040503050406030204" pitchFamily="18" charset="0"/>
                      </a:rPr>
                      <m:t>𝑚</m:t>
                    </m:r>
                    <m:r>
                      <a:rPr lang="en-IN" sz="2400" b="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𝑛</m:t>
                    </m:r>
                  </m:oMath>
                </a14:m>
                <a:r>
                  <a:rPr lang="en-US" sz="2400" dirty="0">
                    <a:solidFill>
                      <a:schemeClr val="tx1"/>
                    </a:solidFill>
                    <a:latin typeface="+mj-lt"/>
                  </a:rPr>
                  <a:t> combinations and see which works </a:t>
                </a:r>
                <a:r>
                  <a:rPr lang="en-US" sz="2400" dirty="0" smtClean="0">
                    <a:solidFill>
                      <a:schemeClr val="tx1"/>
                    </a:solidFill>
                    <a:latin typeface="+mj-lt"/>
                  </a:rPr>
                  <a:t>best – called </a:t>
                </a:r>
                <a:r>
                  <a:rPr lang="en-US" sz="2400" i="1" dirty="0" smtClean="0">
                    <a:solidFill>
                      <a:schemeClr val="tx1"/>
                    </a:solidFill>
                    <a:latin typeface="+mj-lt"/>
                  </a:rPr>
                  <a:t>grid search</a:t>
                </a:r>
                <a:r>
                  <a:rPr lang="en-US" sz="2400" dirty="0" smtClean="0">
                    <a:solidFill>
                      <a:schemeClr val="tx1"/>
                    </a:solidFill>
                    <a:latin typeface="+mj-lt"/>
                  </a:rPr>
                  <a:t>. Simple but can be expensive</a:t>
                </a:r>
              </a:p>
              <a:p>
                <a:pPr>
                  <a:lnSpc>
                    <a:spcPct val="100000"/>
                  </a:lnSpc>
                </a:pPr>
                <a:r>
                  <a:rPr lang="en-US" sz="2400" b="1" dirty="0" smtClean="0">
                    <a:solidFill>
                      <a:schemeClr val="tx1"/>
                    </a:solidFill>
                    <a:latin typeface="+mj-lt"/>
                  </a:rPr>
                  <a:t>Method 3</a:t>
                </a:r>
                <a:r>
                  <a:rPr lang="en-US" sz="2400" dirty="0" smtClean="0">
                    <a:solidFill>
                      <a:schemeClr val="tx1"/>
                    </a:solidFill>
                    <a:latin typeface="+mj-lt"/>
                  </a:rPr>
                  <a:t>: Try </a:t>
                </a:r>
                <a:r>
                  <a:rPr lang="en-US" sz="2400" dirty="0">
                    <a:solidFill>
                      <a:schemeClr val="tx1"/>
                    </a:solidFill>
                    <a:latin typeface="+mj-lt"/>
                  </a:rPr>
                  <a:t>alternating optimization. </a:t>
                </a:r>
                <a:r>
                  <a:rPr lang="en-US" sz="2400" dirty="0" smtClean="0">
                    <a:solidFill>
                      <a:schemeClr val="tx1"/>
                    </a:solidFill>
                    <a:latin typeface="+mj-lt"/>
                  </a:rPr>
                  <a:t>Choose some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𝑎</m:t>
                        </m:r>
                      </m:e>
                      <m:sup>
                        <m:r>
                          <a:rPr lang="en-IN" sz="2400" b="0" i="1" smtClean="0">
                            <a:solidFill>
                              <a:schemeClr val="tx1"/>
                            </a:solidFill>
                            <a:latin typeface="Cambria Math" panose="02040503050406030204" pitchFamily="18" charset="0"/>
                          </a:rPr>
                          <m:t>0</m:t>
                        </m:r>
                      </m:sup>
                    </m:sSup>
                  </m:oMath>
                </a14:m>
                <a:r>
                  <a:rPr lang="en-US" sz="2400" dirty="0" smtClean="0">
                    <a:solidFill>
                      <a:schemeClr val="tx1"/>
                    </a:solidFill>
                    <a:latin typeface="+mj-lt"/>
                  </a:rPr>
                  <a:t>, say </a:t>
                </a:r>
                <a14:m>
                  <m:oMath xmlns:m="http://schemas.openxmlformats.org/officeDocument/2006/math">
                    <m:r>
                      <m:rPr>
                        <m:sty m:val="p"/>
                      </m:rPr>
                      <a:rPr lang="en-IN" sz="2400" b="0" i="0" smtClean="0">
                        <a:solidFill>
                          <a:schemeClr val="tx1"/>
                        </a:solidFill>
                        <a:latin typeface="Cambria Math" panose="02040503050406030204" pitchFamily="18" charset="0"/>
                      </a:rPr>
                      <m:t>median</m:t>
                    </m:r>
                    <m:d>
                      <m:dPr>
                        <m:begChr m:val="{"/>
                        <m:endChr m:val="}"/>
                        <m:ctrlPr>
                          <a:rPr lang="en-IN" sz="2400" i="1">
                            <a:solidFill>
                              <a:schemeClr val="tx1"/>
                            </a:solidFill>
                            <a:latin typeface="Cambria Math" panose="02040503050406030204" pitchFamily="18" charset="0"/>
                          </a:rPr>
                        </m:ctrlPr>
                      </m:dPr>
                      <m:e>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𝑎</m:t>
                            </m:r>
                          </m:e>
                          <m:sub>
                            <m:r>
                              <a:rPr lang="en-IN" sz="2400" i="1">
                                <a:solidFill>
                                  <a:schemeClr val="tx1"/>
                                </a:solidFill>
                                <a:latin typeface="Cambria Math" panose="02040503050406030204" pitchFamily="18" charset="0"/>
                              </a:rPr>
                              <m:t>1</m:t>
                            </m:r>
                          </m:sub>
                        </m:sSub>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𝑎</m:t>
                            </m:r>
                          </m:e>
                          <m:sub>
                            <m:r>
                              <a:rPr lang="en-IN" sz="2400" i="1">
                                <a:solidFill>
                                  <a:schemeClr val="tx1"/>
                                </a:solidFill>
                                <a:latin typeface="Cambria Math" panose="02040503050406030204" pitchFamily="18" charset="0"/>
                              </a:rPr>
                              <m:t>𝑚</m:t>
                            </m:r>
                          </m:sub>
                        </m:sSub>
                      </m:e>
                    </m:d>
                  </m:oMath>
                </a14:m>
                <a:r>
                  <a:rPr lang="en-US" sz="2400" dirty="0" smtClean="0">
                    <a:solidFill>
                      <a:schemeClr val="tx1"/>
                    </a:solidFill>
                    <a:latin typeface="+mj-lt"/>
                  </a:rPr>
                  <a:t>. Fix </a:t>
                </a:r>
                <a14:m>
                  <m:oMath xmlns:m="http://schemas.openxmlformats.org/officeDocument/2006/math">
                    <m:r>
                      <a:rPr lang="en-IN" sz="2400" b="0" i="1" smtClean="0">
                        <a:solidFill>
                          <a:schemeClr val="tx1"/>
                        </a:solidFill>
                        <a:latin typeface="Cambria Math" panose="02040503050406030204" pitchFamily="18" charset="0"/>
                      </a:rPr>
                      <m:t>𝐴</m:t>
                    </m:r>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𝑎</m:t>
                        </m:r>
                      </m:e>
                      <m:sup>
                        <m:r>
                          <a:rPr lang="en-IN" sz="2400" b="0" i="1" smtClean="0">
                            <a:solidFill>
                              <a:schemeClr val="tx1"/>
                            </a:solidFill>
                            <a:latin typeface="Cambria Math" panose="02040503050406030204" pitchFamily="18" charset="0"/>
                          </a:rPr>
                          <m:t>0</m:t>
                        </m:r>
                      </m:sup>
                    </m:sSup>
                  </m:oMath>
                </a14:m>
                <a:r>
                  <a:rPr lang="en-US" sz="2400" dirty="0" smtClean="0">
                    <a:solidFill>
                      <a:schemeClr val="tx1"/>
                    </a:solidFill>
                    <a:latin typeface="+mj-lt"/>
                  </a:rPr>
                  <a:t> and find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𝑏</m:t>
                        </m:r>
                      </m:e>
                      <m:sup>
                        <m:r>
                          <a:rPr lang="en-IN" sz="2400" b="0" i="1" smtClean="0">
                            <a:solidFill>
                              <a:schemeClr val="tx1"/>
                            </a:solidFill>
                            <a:latin typeface="Cambria Math" panose="02040503050406030204" pitchFamily="18" charset="0"/>
                          </a:rPr>
                          <m:t>0</m:t>
                        </m:r>
                      </m:sup>
                    </m:sSup>
                    <m:r>
                      <a:rPr lang="en-IN" sz="2400" b="0" i="1" smtClean="0">
                        <a:solidFill>
                          <a:schemeClr val="tx1"/>
                        </a:solidFill>
                        <a:latin typeface="Cambria Math" panose="02040503050406030204" pitchFamily="18" charset="0"/>
                      </a:rPr>
                      <m:t>=</m:t>
                    </m:r>
                    <m:r>
                      <m:rPr>
                        <m:sty m:val="p"/>
                      </m:rPr>
                      <a:rPr lang="en-IN" sz="2400" b="0" i="0" smtClean="0">
                        <a:solidFill>
                          <a:schemeClr val="tx1"/>
                        </a:solidFill>
                        <a:latin typeface="Cambria Math" panose="02040503050406030204" pitchFamily="18" charset="0"/>
                      </a:rPr>
                      <m:t>BES</m:t>
                    </m:r>
                    <m:sSub>
                      <m:sSubPr>
                        <m:ctrlPr>
                          <a:rPr lang="en-IN" sz="2400" b="0" i="1" smtClean="0">
                            <a:solidFill>
                              <a:schemeClr val="tx1"/>
                            </a:solidFill>
                            <a:latin typeface="Cambria Math" panose="02040503050406030204" pitchFamily="18" charset="0"/>
                          </a:rPr>
                        </m:ctrlPr>
                      </m:sSubPr>
                      <m:e>
                        <m:r>
                          <m:rPr>
                            <m:sty m:val="p"/>
                          </m:rPr>
                          <a:rPr lang="en-IN" sz="2400" b="0" i="0" smtClean="0">
                            <a:solidFill>
                              <a:schemeClr val="tx1"/>
                            </a:solidFill>
                            <a:latin typeface="Cambria Math" panose="02040503050406030204" pitchFamily="18" charset="0"/>
                          </a:rPr>
                          <m:t>T</m:t>
                        </m:r>
                      </m:e>
                      <m:sub>
                        <m:r>
                          <a:rPr lang="en-IN" sz="2400" b="0" i="1" smtClean="0">
                            <a:solidFill>
                              <a:schemeClr val="tx1"/>
                            </a:solidFill>
                            <a:latin typeface="Cambria Math" panose="02040503050406030204" pitchFamily="18" charset="0"/>
                          </a:rPr>
                          <m:t>𝑗</m:t>
                        </m:r>
                        <m:r>
                          <a:rPr lang="en-IN" sz="2400" b="0" i="1" smtClean="0">
                            <a:solidFill>
                              <a:schemeClr val="tx1"/>
                            </a:solidFill>
                            <a:latin typeface="Cambria Math" panose="02040503050406030204" pitchFamily="18" charset="0"/>
                          </a:rPr>
                          <m:t>∈</m:t>
                        </m:r>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𝑛</m:t>
                            </m:r>
                          </m:e>
                        </m:d>
                      </m:sub>
                    </m:sSub>
                    <m:d>
                      <m:dPr>
                        <m:ctrlPr>
                          <a:rPr lang="en-IN" sz="2400" b="0" i="1" smtClean="0">
                            <a:solidFill>
                              <a:schemeClr val="tx1"/>
                            </a:solidFill>
                            <a:latin typeface="Cambria Math" panose="02040503050406030204" pitchFamily="18" charset="0"/>
                          </a:rPr>
                        </m:ctrlPr>
                      </m:dPr>
                      <m:e>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𝑎</m:t>
                            </m:r>
                          </m:e>
                          <m:sup>
                            <m:r>
                              <a:rPr lang="en-IN" sz="2400" b="0" i="1" smtClean="0">
                                <a:solidFill>
                                  <a:schemeClr val="tx1"/>
                                </a:solidFill>
                                <a:latin typeface="Cambria Math" panose="02040503050406030204" pitchFamily="18" charset="0"/>
                              </a:rPr>
                              <m:t>0</m:t>
                            </m:r>
                          </m:sup>
                        </m:sSup>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𝑏</m:t>
                            </m:r>
                          </m:e>
                          <m:sub>
                            <m:r>
                              <a:rPr lang="en-IN" sz="2400" b="0" i="1" smtClean="0">
                                <a:solidFill>
                                  <a:schemeClr val="tx1"/>
                                </a:solidFill>
                                <a:latin typeface="Cambria Math" panose="02040503050406030204" pitchFamily="18" charset="0"/>
                              </a:rPr>
                              <m:t>𝑗</m:t>
                            </m:r>
                          </m:sub>
                        </m:sSub>
                      </m:e>
                    </m:d>
                  </m:oMath>
                </a14:m>
                <a:r>
                  <a:rPr lang="en-US" sz="2400" dirty="0" smtClean="0">
                    <a:solidFill>
                      <a:schemeClr val="tx1"/>
                    </a:solidFill>
                    <a:latin typeface="+mj-lt"/>
                  </a:rPr>
                  <a:t>. Then fix </a:t>
                </a:r>
                <a14:m>
                  <m:oMath xmlns:m="http://schemas.openxmlformats.org/officeDocument/2006/math">
                    <m:r>
                      <a:rPr lang="en-IN" sz="2400" b="0" i="1" smtClean="0">
                        <a:solidFill>
                          <a:schemeClr val="tx1"/>
                        </a:solidFill>
                        <a:latin typeface="Cambria Math" panose="02040503050406030204" pitchFamily="18" charset="0"/>
                      </a:rPr>
                      <m:t>𝐵</m:t>
                    </m:r>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𝑏</m:t>
                        </m:r>
                      </m:e>
                      <m:sup>
                        <m:r>
                          <a:rPr lang="en-IN" sz="2400" b="0" i="1" smtClean="0">
                            <a:solidFill>
                              <a:schemeClr val="tx1"/>
                            </a:solidFill>
                            <a:latin typeface="Cambria Math" panose="02040503050406030204" pitchFamily="18" charset="0"/>
                          </a:rPr>
                          <m:t>0</m:t>
                        </m:r>
                      </m:sup>
                    </m:sSup>
                  </m:oMath>
                </a14:m>
                <a:r>
                  <a:rPr lang="en-US" sz="2400" dirty="0" smtClean="0">
                    <a:solidFill>
                      <a:schemeClr val="tx1"/>
                    </a:solidFill>
                    <a:latin typeface="+mj-lt"/>
                  </a:rPr>
                  <a:t> and find a best value for </a:t>
                </a:r>
                <a14:m>
                  <m:oMath xmlns:m="http://schemas.openxmlformats.org/officeDocument/2006/math">
                    <m:r>
                      <a:rPr lang="en-IN" sz="2400" b="0" i="1" smtClean="0">
                        <a:solidFill>
                          <a:schemeClr val="tx1"/>
                        </a:solidFill>
                        <a:latin typeface="Cambria Math" panose="02040503050406030204" pitchFamily="18" charset="0"/>
                      </a:rPr>
                      <m:t>𝐴</m:t>
                    </m:r>
                  </m:oMath>
                </a14:m>
                <a:r>
                  <a:rPr lang="en-US" sz="2400" dirty="0" smtClean="0">
                    <a:solidFill>
                      <a:schemeClr val="tx1"/>
                    </a:solidFill>
                    <a:latin typeface="+mj-lt"/>
                  </a:rPr>
                  <a:t> i.e. </a:t>
                </a:r>
                <a14:m>
                  <m:oMath xmlns:m="http://schemas.openxmlformats.org/officeDocument/2006/math">
                    <m:sSup>
                      <m:sSupPr>
                        <m:ctrlPr>
                          <a:rPr lang="en-IN" sz="2400" i="1">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𝑎</m:t>
                        </m:r>
                      </m:e>
                      <m:sup>
                        <m:r>
                          <a:rPr lang="en-IN" sz="2400" b="0" i="1" smtClean="0">
                            <a:solidFill>
                              <a:schemeClr val="tx1"/>
                            </a:solidFill>
                            <a:latin typeface="Cambria Math" panose="02040503050406030204" pitchFamily="18" charset="0"/>
                          </a:rPr>
                          <m:t>1</m:t>
                        </m:r>
                      </m:sup>
                    </m:sSup>
                    <m:r>
                      <a:rPr lang="en-IN" sz="2400" i="1">
                        <a:solidFill>
                          <a:schemeClr val="tx1"/>
                        </a:solidFill>
                        <a:latin typeface="Cambria Math" panose="02040503050406030204" pitchFamily="18" charset="0"/>
                      </a:rPr>
                      <m:t>=</m:t>
                    </m:r>
                    <m:r>
                      <m:rPr>
                        <m:sty m:val="p"/>
                      </m:rPr>
                      <a:rPr lang="en-IN" sz="2400">
                        <a:solidFill>
                          <a:schemeClr val="tx1"/>
                        </a:solidFill>
                        <a:latin typeface="Cambria Math" panose="02040503050406030204" pitchFamily="18" charset="0"/>
                      </a:rPr>
                      <m:t>BES</m:t>
                    </m:r>
                    <m:sSub>
                      <m:sSubPr>
                        <m:ctrlPr>
                          <a:rPr lang="en-IN" sz="2400" i="1">
                            <a:solidFill>
                              <a:schemeClr val="tx1"/>
                            </a:solidFill>
                            <a:latin typeface="Cambria Math" panose="02040503050406030204" pitchFamily="18" charset="0"/>
                          </a:rPr>
                        </m:ctrlPr>
                      </m:sSubPr>
                      <m:e>
                        <m:r>
                          <m:rPr>
                            <m:sty m:val="p"/>
                          </m:rPr>
                          <a:rPr lang="en-IN" sz="2400">
                            <a:solidFill>
                              <a:schemeClr val="tx1"/>
                            </a:solidFill>
                            <a:latin typeface="Cambria Math" panose="02040503050406030204" pitchFamily="18" charset="0"/>
                          </a:rPr>
                          <m:t>T</m:t>
                        </m:r>
                      </m:e>
                      <m:sub>
                        <m:r>
                          <a:rPr lang="en-IN" sz="2400" b="0" i="1" smtClean="0">
                            <a:solidFill>
                              <a:schemeClr val="tx1"/>
                            </a:solidFill>
                            <a:latin typeface="Cambria Math" panose="02040503050406030204" pitchFamily="18" charset="0"/>
                          </a:rPr>
                          <m:t>𝑖</m:t>
                        </m:r>
                        <m:r>
                          <a:rPr lang="en-IN" sz="2400" i="1">
                            <a:solidFill>
                              <a:schemeClr val="tx1"/>
                            </a:solidFill>
                            <a:latin typeface="Cambria Math" panose="02040503050406030204" pitchFamily="18" charset="0"/>
                          </a:rPr>
                          <m:t>∈</m:t>
                        </m:r>
                        <m:d>
                          <m:dPr>
                            <m:begChr m:val="["/>
                            <m:endChr m:val="]"/>
                            <m:ctrlPr>
                              <a:rPr lang="en-IN" sz="2400" i="1">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𝑚</m:t>
                            </m:r>
                          </m:e>
                        </m:d>
                      </m:sub>
                    </m:sSub>
                    <m:d>
                      <m:dPr>
                        <m:ctrlPr>
                          <a:rPr lang="en-IN" sz="2400" i="1">
                            <a:solidFill>
                              <a:schemeClr val="tx1"/>
                            </a:solidFill>
                            <a:latin typeface="Cambria Math" panose="02040503050406030204" pitchFamily="18" charset="0"/>
                          </a:rPr>
                        </m:ctrlPr>
                      </m:dPr>
                      <m:e>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𝑎</m:t>
                            </m:r>
                          </m:e>
                          <m:sub>
                            <m:r>
                              <a:rPr lang="en-IN" sz="2400" b="0" i="1" smtClean="0">
                                <a:solidFill>
                                  <a:schemeClr val="tx1"/>
                                </a:solidFill>
                                <a:latin typeface="Cambria Math" panose="02040503050406030204" pitchFamily="18" charset="0"/>
                              </a:rPr>
                              <m:t>𝑖</m:t>
                            </m:r>
                          </m:sub>
                        </m:sSub>
                        <m:r>
                          <a:rPr lang="en-IN" sz="2400" i="1">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𝑏</m:t>
                            </m:r>
                          </m:e>
                          <m:sup>
                            <m:r>
                              <a:rPr lang="en-IN" sz="2400" b="0" i="1" smtClean="0">
                                <a:solidFill>
                                  <a:schemeClr val="tx1"/>
                                </a:solidFill>
                                <a:latin typeface="Cambria Math" panose="02040503050406030204" pitchFamily="18" charset="0"/>
                              </a:rPr>
                              <m:t>0</m:t>
                            </m:r>
                          </m:sup>
                        </m:sSup>
                      </m:e>
                    </m:d>
                  </m:oMath>
                </a14:m>
                <a:r>
                  <a:rPr lang="en-IN" sz="2400" dirty="0" smtClean="0">
                    <a:solidFill>
                      <a:schemeClr val="tx1"/>
                    </a:solidFill>
                    <a:latin typeface="+mj-lt"/>
                  </a:rPr>
                  <a:t>. Repeat till budget allows or convergence</a:t>
                </a:r>
                <a:endParaRPr lang="en-IN" sz="2400" dirty="0">
                  <a:solidFill>
                    <a:schemeClr val="tx1"/>
                  </a:solidFill>
                  <a:latin typeface="+mj-lt"/>
                </a:endParaRPr>
              </a:p>
            </p:txBody>
          </p:sp>
        </mc:Choice>
        <mc:Fallback xmlns="">
          <p:sp>
            <p:nvSpPr>
              <p:cNvPr id="9" name="Rectangular Callout 8"/>
              <p:cNvSpPr>
                <a:spLocks noRot="1" noChangeAspect="1" noMove="1" noResize="1" noEditPoints="1" noAdjustHandles="1" noChangeArrowheads="1" noChangeShapeType="1" noTextEdit="1"/>
              </p:cNvSpPr>
              <p:nvPr/>
            </p:nvSpPr>
            <p:spPr>
              <a:xfrm>
                <a:off x="388290" y="772574"/>
                <a:ext cx="10206279" cy="3645314"/>
              </a:xfrm>
              <a:prstGeom prst="wedgeRectCallout">
                <a:avLst>
                  <a:gd name="adj1" fmla="val 58075"/>
                  <a:gd name="adj2" fmla="val -37545"/>
                </a:avLst>
              </a:prstGeom>
              <a:blipFill>
                <a:blip r:embed="rId4"/>
                <a:stretch>
                  <a:fillRect l="-716" b="-331"/>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81104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right)">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Bias Variance </a:t>
            </a:r>
            <a:r>
              <a:rPr lang="en-IN" dirty="0" err="1" smtClean="0"/>
              <a:t>Tradeoffs</a:t>
            </a:r>
            <a:endParaRPr lang="en-IN" dirty="0"/>
          </a:p>
        </p:txBody>
      </p:sp>
      <p:sp>
        <p:nvSpPr>
          <p:cNvPr id="3" name="Content Placeholder 2"/>
          <p:cNvSpPr>
            <a:spLocks noGrp="1"/>
          </p:cNvSpPr>
          <p:nvPr>
            <p:ph idx="1"/>
          </p:nvPr>
        </p:nvSpPr>
        <p:spPr>
          <a:xfrm>
            <a:off x="253353" y="1111624"/>
            <a:ext cx="11938645" cy="5746376"/>
          </a:xfrm>
        </p:spPr>
        <p:txBody>
          <a:bodyPr>
            <a:normAutofit/>
          </a:bodyPr>
          <a:lstStyle/>
          <a:p>
            <a:r>
              <a:rPr lang="en-IN" dirty="0" smtClean="0"/>
              <a:t>Two </a:t>
            </a:r>
            <a:r>
              <a:rPr lang="en-IN" dirty="0"/>
              <a:t>main sources of bad test </a:t>
            </a:r>
            <a:r>
              <a:rPr lang="en-IN" dirty="0" smtClean="0"/>
              <a:t>performance for ML </a:t>
            </a:r>
            <a:r>
              <a:rPr lang="en-IN" dirty="0" err="1" smtClean="0"/>
              <a:t>algos</a:t>
            </a:r>
            <a:endParaRPr lang="en-IN" dirty="0" smtClean="0"/>
          </a:p>
          <a:p>
            <a:pPr lvl="2"/>
            <a:r>
              <a:rPr lang="en-IN" b="1" dirty="0" smtClean="0"/>
              <a:t>Bias</a:t>
            </a:r>
            <a:r>
              <a:rPr lang="en-IN" dirty="0" smtClean="0"/>
              <a:t>: model is </a:t>
            </a:r>
            <a:r>
              <a:rPr lang="en-IN" dirty="0"/>
              <a:t>too weak e.g. linear model for a very complex </a:t>
            </a:r>
            <a:r>
              <a:rPr lang="en-IN" dirty="0" smtClean="0"/>
              <a:t>task</a:t>
            </a:r>
          </a:p>
          <a:p>
            <a:pPr lvl="2"/>
            <a:r>
              <a:rPr lang="en-IN" dirty="0" smtClean="0"/>
              <a:t>Even </a:t>
            </a:r>
            <a:r>
              <a:rPr lang="en-IN" dirty="0"/>
              <a:t>the best trained linear model is </a:t>
            </a:r>
            <a:r>
              <a:rPr lang="en-IN" dirty="0" smtClean="0"/>
              <a:t>pathetic</a:t>
            </a:r>
          </a:p>
          <a:p>
            <a:pPr lvl="2"/>
            <a:r>
              <a:rPr lang="en-IN" b="1" dirty="0" smtClean="0"/>
              <a:t>Variance</a:t>
            </a:r>
            <a:r>
              <a:rPr lang="en-IN" dirty="0" smtClean="0"/>
              <a:t>: model is strong but </a:t>
            </a:r>
            <a:r>
              <a:rPr lang="en-IN" dirty="0" smtClean="0"/>
              <a:t>difficult to train </a:t>
            </a:r>
            <a:r>
              <a:rPr lang="en-IN" dirty="0" smtClean="0"/>
              <a:t>it properly e.g. NN</a:t>
            </a:r>
          </a:p>
          <a:p>
            <a:pPr lvl="2"/>
            <a:r>
              <a:rPr lang="en-IN" dirty="0" smtClean="0"/>
              <a:t>Model very sensitive to training </a:t>
            </a:r>
            <a:r>
              <a:rPr lang="en-IN" dirty="0" err="1" smtClean="0"/>
              <a:t>algo</a:t>
            </a:r>
            <a:r>
              <a:rPr lang="en-IN" dirty="0" smtClean="0"/>
              <a:t> or choice of training points</a:t>
            </a:r>
            <a:endParaRPr lang="en-IN" dirty="0" smtClean="0"/>
          </a:p>
          <a:p>
            <a:r>
              <a:rPr lang="en-IN" dirty="0" smtClean="0"/>
              <a:t>Models </a:t>
            </a:r>
            <a:r>
              <a:rPr lang="en-IN" dirty="0"/>
              <a:t>with high variance usually are brittle </a:t>
            </a:r>
            <a:r>
              <a:rPr lang="en-IN" dirty="0" smtClean="0"/>
              <a:t>as well</a:t>
            </a:r>
          </a:p>
          <a:p>
            <a:pPr lvl="2"/>
            <a:r>
              <a:rPr lang="en-IN" dirty="0" smtClean="0"/>
              <a:t>Changing </a:t>
            </a:r>
            <a:r>
              <a:rPr lang="en-IN" dirty="0"/>
              <a:t>training data even slightly changes the model parameters a lot</a:t>
            </a:r>
          </a:p>
          <a:p>
            <a:pPr lvl="2"/>
            <a:r>
              <a:rPr lang="en-IN" dirty="0"/>
              <a:t>Usually models that are weak are </a:t>
            </a:r>
            <a:r>
              <a:rPr lang="en-IN" dirty="0" smtClean="0"/>
              <a:t>also easy </a:t>
            </a:r>
            <a:r>
              <a:rPr lang="en-IN" dirty="0"/>
              <a:t>to train very accurately</a:t>
            </a:r>
          </a:p>
          <a:p>
            <a:pPr lvl="2"/>
            <a:r>
              <a:rPr lang="en-IN" dirty="0" smtClean="0"/>
              <a:t>In other words, they exhibit high </a:t>
            </a:r>
            <a:r>
              <a:rPr lang="en-IN" dirty="0"/>
              <a:t>bias, low variance</a:t>
            </a:r>
          </a:p>
          <a:p>
            <a:pPr lvl="2"/>
            <a:r>
              <a:rPr lang="en-IN" dirty="0"/>
              <a:t>Usually models that are strong are more difficult to train too</a:t>
            </a:r>
          </a:p>
          <a:p>
            <a:pPr lvl="2"/>
            <a:r>
              <a:rPr lang="en-IN" dirty="0"/>
              <a:t>In other words, they exhibit </a:t>
            </a:r>
            <a:r>
              <a:rPr lang="en-IN" dirty="0" smtClean="0"/>
              <a:t>low-bias</a:t>
            </a:r>
            <a:r>
              <a:rPr lang="en-IN" dirty="0"/>
              <a:t>, high </a:t>
            </a:r>
            <a:r>
              <a:rPr lang="en-IN" dirty="0" smtClean="0"/>
              <a:t>variance</a:t>
            </a:r>
          </a:p>
          <a:p>
            <a:r>
              <a:rPr lang="en-IN" dirty="0" smtClean="0"/>
              <a:t>Need to balance bias and variance in practice</a:t>
            </a:r>
            <a:endParaRPr lang="en-US"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grpSp>
        <p:nvGrpSpPr>
          <p:cNvPr id="5" name="Group 4"/>
          <p:cNvGrpSpPr/>
          <p:nvPr/>
        </p:nvGrpSpPr>
        <p:grpSpPr>
          <a:xfrm>
            <a:off x="10723392" y="151612"/>
            <a:ext cx="1468606" cy="1238929"/>
            <a:chOff x="12383748" y="1219011"/>
            <a:chExt cx="1862104" cy="1570887"/>
          </a:xfrm>
        </p:grpSpPr>
        <p:sp>
          <p:nvSpPr>
            <p:cNvPr id="6" name="Freeform 5"/>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6"/>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7"/>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ular Callout 10"/>
          <p:cNvSpPr/>
          <p:nvPr/>
        </p:nvSpPr>
        <p:spPr>
          <a:xfrm>
            <a:off x="2969231" y="139516"/>
            <a:ext cx="7848730" cy="1524898"/>
          </a:xfrm>
          <a:prstGeom prst="wedgeRectCallout">
            <a:avLst>
              <a:gd name="adj1" fmla="val 58559"/>
              <a:gd name="adj2" fmla="val 251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Models with low bias and low variance are golden but usually they exist only for specific domains (e.g. linear models may do very well in predicting income as a function of education). Expecting low variance and low bias in general is a pipe dream.</a:t>
            </a:r>
            <a:endParaRPr lang="en-US" sz="2400" dirty="0">
              <a:solidFill>
                <a:schemeClr val="tx1"/>
              </a:solidFill>
              <a:latin typeface="+mj-lt"/>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0628" y="1848194"/>
            <a:ext cx="1783306" cy="1783306"/>
          </a:xfrm>
          <a:prstGeom prst="rect">
            <a:avLst/>
          </a:prstGeom>
        </p:spPr>
      </p:pic>
      <p:sp>
        <p:nvSpPr>
          <p:cNvPr id="13" name="Rectangular Callout 12"/>
          <p:cNvSpPr/>
          <p:nvPr/>
        </p:nvSpPr>
        <p:spPr>
          <a:xfrm>
            <a:off x="3698697" y="1837816"/>
            <a:ext cx="6953866"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Models with high bias and high variance </a:t>
            </a:r>
            <a:r>
              <a:rPr lang="en-US" sz="2400" dirty="0" smtClean="0">
                <a:solidFill>
                  <a:schemeClr val="tx1"/>
                </a:solidFill>
                <a:latin typeface="+mj-lt"/>
              </a:rPr>
              <a:t>usually </a:t>
            </a:r>
            <a:r>
              <a:rPr lang="en-US" sz="2400" dirty="0">
                <a:solidFill>
                  <a:schemeClr val="tx1"/>
                </a:solidFill>
                <a:latin typeface="+mj-lt"/>
              </a:rPr>
              <a:t>useless in the most spectacular way unless they offer other benefits like small model size or small prediction time</a:t>
            </a: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4579" y="3740730"/>
            <a:ext cx="1689355" cy="1689355"/>
          </a:xfrm>
          <a:prstGeom prst="rect">
            <a:avLst/>
          </a:prstGeom>
        </p:spPr>
      </p:pic>
      <p:sp>
        <p:nvSpPr>
          <p:cNvPr id="29" name="Rectangular Callout 28"/>
          <p:cNvSpPr/>
          <p:nvPr/>
        </p:nvSpPr>
        <p:spPr>
          <a:xfrm>
            <a:off x="6832315" y="3740729"/>
            <a:ext cx="4174248" cy="1201828"/>
          </a:xfrm>
          <a:prstGeom prst="wedgeRectCallout">
            <a:avLst>
              <a:gd name="adj1" fmla="val 59387"/>
              <a:gd name="adj2" fmla="val 472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Variance of most models goes down with more training data or else more effective optimization</a:t>
            </a:r>
            <a:endParaRPr lang="en-IN" sz="2400" dirty="0">
              <a:solidFill>
                <a:schemeClr val="tx1"/>
              </a:solidFill>
              <a:latin typeface="+mj-lt"/>
            </a:endParaRPr>
          </a:p>
        </p:txBody>
      </p:sp>
      <p:grpSp>
        <p:nvGrpSpPr>
          <p:cNvPr id="44" name="Group 43"/>
          <p:cNvGrpSpPr/>
          <p:nvPr/>
        </p:nvGrpSpPr>
        <p:grpSpPr>
          <a:xfrm>
            <a:off x="2986181" y="901965"/>
            <a:ext cx="6146276" cy="4918695"/>
            <a:chOff x="3022862" y="1006075"/>
            <a:chExt cx="6146276" cy="4918695"/>
          </a:xfrm>
        </p:grpSpPr>
        <p:sp>
          <p:nvSpPr>
            <p:cNvPr id="45" name="Rectangle 44"/>
            <p:cNvSpPr/>
            <p:nvPr/>
          </p:nvSpPr>
          <p:spPr>
            <a:xfrm>
              <a:off x="3022862" y="1006075"/>
              <a:ext cx="6146276" cy="491136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3711018" y="1225485"/>
              <a:ext cx="0" cy="441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252247" y="5156461"/>
              <a:ext cx="5618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86854" y="1593325"/>
              <a:ext cx="1623706" cy="523220"/>
            </a:xfrm>
            <a:prstGeom prst="rect">
              <a:avLst/>
            </a:prstGeom>
            <a:noFill/>
          </p:spPr>
          <p:txBody>
            <a:bodyPr wrap="square" rtlCol="0">
              <a:spAutoFit/>
            </a:bodyPr>
            <a:lstStyle/>
            <a:p>
              <a:pPr algn="ctr"/>
              <a:r>
                <a:rPr lang="en-IN" sz="2800" dirty="0" smtClean="0">
                  <a:latin typeface="+mj-lt"/>
                </a:rPr>
                <a:t>Test Error</a:t>
              </a:r>
              <a:endParaRPr lang="en-US" sz="2800" dirty="0">
                <a:latin typeface="+mj-lt"/>
              </a:endParaRPr>
            </a:p>
          </p:txBody>
        </p:sp>
        <p:sp>
          <p:nvSpPr>
            <p:cNvPr id="49" name="TextBox 48"/>
            <p:cNvSpPr txBox="1"/>
            <p:nvPr/>
          </p:nvSpPr>
          <p:spPr>
            <a:xfrm>
              <a:off x="4419446" y="5401550"/>
              <a:ext cx="3951556" cy="523220"/>
            </a:xfrm>
            <a:prstGeom prst="rect">
              <a:avLst/>
            </a:prstGeom>
            <a:noFill/>
          </p:spPr>
          <p:txBody>
            <a:bodyPr wrap="square" rtlCol="0">
              <a:spAutoFit/>
            </a:bodyPr>
            <a:lstStyle/>
            <a:p>
              <a:pPr algn="ctr"/>
              <a:r>
                <a:rPr lang="en-IN" sz="2800" dirty="0" smtClean="0">
                  <a:latin typeface="+mj-lt"/>
                </a:rPr>
                <a:t>Model Complexity</a:t>
              </a:r>
              <a:endParaRPr lang="en-US" sz="2800" dirty="0">
                <a:latin typeface="+mj-lt"/>
              </a:endParaRPr>
            </a:p>
          </p:txBody>
        </p:sp>
        <p:sp>
          <p:nvSpPr>
            <p:cNvPr id="50" name="Freeform 49"/>
            <p:cNvSpPr/>
            <p:nvPr/>
          </p:nvSpPr>
          <p:spPr>
            <a:xfrm>
              <a:off x="3949831" y="1244339"/>
              <a:ext cx="4883084" cy="3667034"/>
            </a:xfrm>
            <a:custGeom>
              <a:avLst/>
              <a:gdLst>
                <a:gd name="connsiteX0" fmla="*/ 0 w 4883084"/>
                <a:gd name="connsiteY0" fmla="*/ 0 h 3667027"/>
                <a:gd name="connsiteX1" fmla="*/ 4883084 w 4883084"/>
                <a:gd name="connsiteY1" fmla="*/ 3667027 h 3667027"/>
                <a:gd name="connsiteX0" fmla="*/ 0 w 4883084"/>
                <a:gd name="connsiteY0" fmla="*/ 0 h 3667030"/>
                <a:gd name="connsiteX1" fmla="*/ 4883084 w 4883084"/>
                <a:gd name="connsiteY1" fmla="*/ 3667027 h 3667030"/>
                <a:gd name="connsiteX0" fmla="*/ 0 w 4883084"/>
                <a:gd name="connsiteY0" fmla="*/ 0 h 3670479"/>
                <a:gd name="connsiteX1" fmla="*/ 4883084 w 4883084"/>
                <a:gd name="connsiteY1" fmla="*/ 3667027 h 3670479"/>
                <a:gd name="connsiteX0" fmla="*/ 0 w 4883084"/>
                <a:gd name="connsiteY0" fmla="*/ 0 h 3667040"/>
                <a:gd name="connsiteX1" fmla="*/ 4883084 w 4883084"/>
                <a:gd name="connsiteY1" fmla="*/ 3667027 h 3667040"/>
                <a:gd name="connsiteX0" fmla="*/ 0 w 4883084"/>
                <a:gd name="connsiteY0" fmla="*/ 0 h 3667034"/>
                <a:gd name="connsiteX1" fmla="*/ 4883084 w 4883084"/>
                <a:gd name="connsiteY1" fmla="*/ 3667027 h 3667034"/>
              </a:gdLst>
              <a:ahLst/>
              <a:cxnLst>
                <a:cxn ang="0">
                  <a:pos x="connsiteX0" y="connsiteY0"/>
                </a:cxn>
                <a:cxn ang="0">
                  <a:pos x="connsiteX1" y="connsiteY1"/>
                </a:cxn>
              </a:cxnLst>
              <a:rect l="l" t="t" r="r" b="b"/>
              <a:pathLst>
                <a:path w="4883084" h="3667034">
                  <a:moveTo>
                    <a:pt x="0" y="0"/>
                  </a:moveTo>
                  <a:cubicBezTo>
                    <a:pt x="845270" y="2721205"/>
                    <a:pt x="3104560" y="3670169"/>
                    <a:pt x="4883084" y="3667027"/>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026308" y="5165617"/>
              <a:ext cx="891696" cy="369332"/>
            </a:xfrm>
            <a:prstGeom prst="rect">
              <a:avLst/>
            </a:prstGeom>
            <a:noFill/>
          </p:spPr>
          <p:txBody>
            <a:bodyPr wrap="square" rtlCol="0">
              <a:spAutoFit/>
            </a:bodyPr>
            <a:lstStyle/>
            <a:p>
              <a:pPr algn="ctr"/>
              <a:r>
                <a:rPr lang="en-IN" dirty="0" smtClean="0">
                  <a:latin typeface="+mj-lt"/>
                </a:rPr>
                <a:t>Low</a:t>
              </a:r>
              <a:endParaRPr lang="en-US" dirty="0">
                <a:latin typeface="+mj-lt"/>
              </a:endParaRPr>
            </a:p>
          </p:txBody>
        </p:sp>
        <p:sp>
          <p:nvSpPr>
            <p:cNvPr id="52" name="TextBox 51"/>
            <p:cNvSpPr txBox="1"/>
            <p:nvPr/>
          </p:nvSpPr>
          <p:spPr>
            <a:xfrm>
              <a:off x="7956931" y="5165617"/>
              <a:ext cx="891696" cy="369332"/>
            </a:xfrm>
            <a:prstGeom prst="rect">
              <a:avLst/>
            </a:prstGeom>
            <a:noFill/>
          </p:spPr>
          <p:txBody>
            <a:bodyPr wrap="square" rtlCol="0">
              <a:spAutoFit/>
            </a:bodyPr>
            <a:lstStyle/>
            <a:p>
              <a:pPr algn="ctr"/>
              <a:r>
                <a:rPr lang="en-IN" dirty="0" smtClean="0">
                  <a:latin typeface="+mj-lt"/>
                </a:rPr>
                <a:t>High</a:t>
              </a:r>
              <a:endParaRPr lang="en-US" dirty="0">
                <a:latin typeface="+mj-lt"/>
              </a:endParaRPr>
            </a:p>
          </p:txBody>
        </p:sp>
        <p:sp>
          <p:nvSpPr>
            <p:cNvPr id="53" name="TextBox 52"/>
            <p:cNvSpPr txBox="1"/>
            <p:nvPr/>
          </p:nvSpPr>
          <p:spPr>
            <a:xfrm>
              <a:off x="5838511" y="5165617"/>
              <a:ext cx="1105724" cy="369332"/>
            </a:xfrm>
            <a:prstGeom prst="rect">
              <a:avLst/>
            </a:prstGeom>
            <a:noFill/>
          </p:spPr>
          <p:txBody>
            <a:bodyPr wrap="square" rtlCol="0">
              <a:spAutoFit/>
            </a:bodyPr>
            <a:lstStyle/>
            <a:p>
              <a:pPr algn="ctr"/>
              <a:r>
                <a:rPr lang="en-IN" dirty="0" smtClean="0">
                  <a:latin typeface="+mj-lt"/>
                </a:rPr>
                <a:t>Medium</a:t>
              </a:r>
              <a:endParaRPr lang="en-US" dirty="0">
                <a:latin typeface="+mj-lt"/>
              </a:endParaRPr>
            </a:p>
          </p:txBody>
        </p:sp>
        <p:sp>
          <p:nvSpPr>
            <p:cNvPr id="54" name="Freeform 53"/>
            <p:cNvSpPr/>
            <p:nvPr/>
          </p:nvSpPr>
          <p:spPr>
            <a:xfrm flipH="1">
              <a:off x="3949831" y="1224589"/>
              <a:ext cx="4883084" cy="3667034"/>
            </a:xfrm>
            <a:custGeom>
              <a:avLst/>
              <a:gdLst>
                <a:gd name="connsiteX0" fmla="*/ 0 w 4883084"/>
                <a:gd name="connsiteY0" fmla="*/ 0 h 3667027"/>
                <a:gd name="connsiteX1" fmla="*/ 4883084 w 4883084"/>
                <a:gd name="connsiteY1" fmla="*/ 3667027 h 3667027"/>
                <a:gd name="connsiteX0" fmla="*/ 0 w 4883084"/>
                <a:gd name="connsiteY0" fmla="*/ 0 h 3667030"/>
                <a:gd name="connsiteX1" fmla="*/ 4883084 w 4883084"/>
                <a:gd name="connsiteY1" fmla="*/ 3667027 h 3667030"/>
                <a:gd name="connsiteX0" fmla="*/ 0 w 4883084"/>
                <a:gd name="connsiteY0" fmla="*/ 0 h 3670479"/>
                <a:gd name="connsiteX1" fmla="*/ 4883084 w 4883084"/>
                <a:gd name="connsiteY1" fmla="*/ 3667027 h 3670479"/>
                <a:gd name="connsiteX0" fmla="*/ 0 w 4883084"/>
                <a:gd name="connsiteY0" fmla="*/ 0 h 3667040"/>
                <a:gd name="connsiteX1" fmla="*/ 4883084 w 4883084"/>
                <a:gd name="connsiteY1" fmla="*/ 3667027 h 3667040"/>
                <a:gd name="connsiteX0" fmla="*/ 0 w 4883084"/>
                <a:gd name="connsiteY0" fmla="*/ 0 h 3667034"/>
                <a:gd name="connsiteX1" fmla="*/ 4883084 w 4883084"/>
                <a:gd name="connsiteY1" fmla="*/ 3667027 h 3667034"/>
              </a:gdLst>
              <a:ahLst/>
              <a:cxnLst>
                <a:cxn ang="0">
                  <a:pos x="connsiteX0" y="connsiteY0"/>
                </a:cxn>
                <a:cxn ang="0">
                  <a:pos x="connsiteX1" y="connsiteY1"/>
                </a:cxn>
              </a:cxnLst>
              <a:rect l="l" t="t" r="r" b="b"/>
              <a:pathLst>
                <a:path w="4883084" h="3667034">
                  <a:moveTo>
                    <a:pt x="0" y="0"/>
                  </a:moveTo>
                  <a:cubicBezTo>
                    <a:pt x="845270" y="2721205"/>
                    <a:pt x="3104560" y="3670169"/>
                    <a:pt x="4883084" y="3667027"/>
                  </a:cubicBezTo>
                </a:path>
              </a:pathLst>
            </a:custGeom>
            <a:noFill/>
            <a:ln w="38100">
              <a:solidFill>
                <a:srgbClr val="2EC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113581" y="3200147"/>
              <a:ext cx="1108867" cy="523220"/>
            </a:xfrm>
            <a:prstGeom prst="rect">
              <a:avLst/>
            </a:prstGeom>
            <a:noFill/>
          </p:spPr>
          <p:txBody>
            <a:bodyPr wrap="square" rtlCol="0">
              <a:spAutoFit/>
            </a:bodyPr>
            <a:lstStyle/>
            <a:p>
              <a:pPr algn="ctr"/>
              <a:r>
                <a:rPr lang="en-IN" sz="2800" dirty="0" smtClean="0">
                  <a:solidFill>
                    <a:srgbClr val="FF0000"/>
                  </a:solidFill>
                  <a:latin typeface="+mj-lt"/>
                </a:rPr>
                <a:t>Bias</a:t>
              </a:r>
              <a:endParaRPr lang="en-US" dirty="0">
                <a:solidFill>
                  <a:srgbClr val="FF0000"/>
                </a:solidFill>
                <a:latin typeface="+mj-lt"/>
              </a:endParaRPr>
            </a:p>
          </p:txBody>
        </p:sp>
        <p:sp>
          <p:nvSpPr>
            <p:cNvPr id="56" name="TextBox 55"/>
            <p:cNvSpPr txBox="1"/>
            <p:nvPr/>
          </p:nvSpPr>
          <p:spPr>
            <a:xfrm>
              <a:off x="7087387" y="3683067"/>
              <a:ext cx="1467438" cy="523220"/>
            </a:xfrm>
            <a:prstGeom prst="rect">
              <a:avLst/>
            </a:prstGeom>
            <a:noFill/>
          </p:spPr>
          <p:txBody>
            <a:bodyPr wrap="square" rtlCol="0">
              <a:spAutoFit/>
            </a:bodyPr>
            <a:lstStyle/>
            <a:p>
              <a:pPr algn="ctr"/>
              <a:r>
                <a:rPr lang="en-IN" sz="2800" dirty="0" smtClean="0">
                  <a:solidFill>
                    <a:srgbClr val="2ECC71"/>
                  </a:solidFill>
                  <a:latin typeface="+mj-lt"/>
                </a:rPr>
                <a:t>Variance</a:t>
              </a:r>
              <a:endParaRPr lang="en-US" dirty="0">
                <a:solidFill>
                  <a:srgbClr val="2ECC71"/>
                </a:solidFill>
                <a:latin typeface="+mj-lt"/>
              </a:endParaRPr>
            </a:p>
          </p:txBody>
        </p:sp>
        <p:sp>
          <p:nvSpPr>
            <p:cNvPr id="57" name="Freeform 56"/>
            <p:cNvSpPr/>
            <p:nvPr/>
          </p:nvSpPr>
          <p:spPr>
            <a:xfrm>
              <a:off x="4025245" y="1197204"/>
              <a:ext cx="4703976" cy="2567553"/>
            </a:xfrm>
            <a:custGeom>
              <a:avLst/>
              <a:gdLst>
                <a:gd name="connsiteX0" fmla="*/ 0 w 4703976"/>
                <a:gd name="connsiteY0" fmla="*/ 0 h 18854"/>
                <a:gd name="connsiteX1" fmla="*/ 4703976 w 4703976"/>
                <a:gd name="connsiteY1" fmla="*/ 18854 h 18854"/>
                <a:gd name="connsiteX0" fmla="*/ 0 w 4703976"/>
                <a:gd name="connsiteY0" fmla="*/ 0 h 1701022"/>
                <a:gd name="connsiteX1" fmla="*/ 4703976 w 4703976"/>
                <a:gd name="connsiteY1" fmla="*/ 18854 h 1701022"/>
                <a:gd name="connsiteX0" fmla="*/ 0 w 4703976"/>
                <a:gd name="connsiteY0" fmla="*/ 0 h 2567553"/>
                <a:gd name="connsiteX1" fmla="*/ 4703976 w 4703976"/>
                <a:gd name="connsiteY1" fmla="*/ 18854 h 2567553"/>
              </a:gdLst>
              <a:ahLst/>
              <a:cxnLst>
                <a:cxn ang="0">
                  <a:pos x="connsiteX0" y="connsiteY0"/>
                </a:cxn>
                <a:cxn ang="0">
                  <a:pos x="connsiteX1" y="connsiteY1"/>
                </a:cxn>
              </a:cxnLst>
              <a:rect l="l" t="t" r="r" b="b"/>
              <a:pathLst>
                <a:path w="4703976" h="2567553">
                  <a:moveTo>
                    <a:pt x="0" y="0"/>
                  </a:moveTo>
                  <a:cubicBezTo>
                    <a:pt x="1341749" y="3004009"/>
                    <a:pt x="3079424" y="3811571"/>
                    <a:pt x="4703976" y="1885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685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right)">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par>
                          <p:cTn id="59" fill="hold">
                            <p:stCondLst>
                              <p:cond delay="0"/>
                            </p:stCondLst>
                            <p:childTnLst>
                              <p:par>
                                <p:cTn id="60" presetID="22" presetClass="entr" presetSubtype="2"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right)">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par>
                          <p:cTn id="67" fill="hold">
                            <p:stCondLst>
                              <p:cond delay="0"/>
                            </p:stCondLst>
                            <p:childTnLst>
                              <p:par>
                                <p:cTn id="68" presetID="22" presetClass="entr" presetSubtype="2"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right)">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3"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Bias Variance Mathematically </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lnSpcReduction="10000"/>
              </a:bodyPr>
              <a:lstStyle/>
              <a:p>
                <a:r>
                  <a:rPr lang="en-IN" dirty="0" smtClean="0"/>
                  <a:t>Suppose we have fixed a model </a:t>
                </a:r>
                <a14:m>
                  <m:oMath xmlns:m="http://schemas.openxmlformats.org/officeDocument/2006/math">
                    <m:r>
                      <a:rPr lang="en-IN" b="0" i="1" smtClean="0">
                        <a:latin typeface="Cambria Math" panose="02040503050406030204" pitchFamily="18" charset="0"/>
                      </a:rPr>
                      <m:t>𝑚</m:t>
                    </m:r>
                  </m:oMath>
                </a14:m>
                <a:r>
                  <a:rPr lang="en-IN" dirty="0" smtClean="0"/>
                  <a:t> (including all its </a:t>
                </a:r>
                <a:r>
                  <a:rPr lang="en-IN" dirty="0" err="1" smtClean="0"/>
                  <a:t>hyperparameters</a:t>
                </a:r>
                <a:r>
                  <a:rPr lang="en-IN" dirty="0" smtClean="0"/>
                  <a:t>) and all that is left are learning the parameters of that model </a:t>
                </a:r>
                <a14:m>
                  <m:oMath xmlns:m="http://schemas.openxmlformats.org/officeDocument/2006/math">
                    <m:r>
                      <a:rPr lang="en-IN" b="0" i="1" smtClean="0">
                        <a:latin typeface="Cambria Math" panose="02040503050406030204" pitchFamily="18" charset="0"/>
                      </a:rPr>
                      <m:t>𝜃</m:t>
                    </m:r>
                    <m:r>
                      <a:rPr lang="en-IN" b="0" i="1" smtClean="0">
                        <a:latin typeface="Cambria Math" panose="02040503050406030204" pitchFamily="18" charset="0"/>
                      </a:rPr>
                      <m:t>∈</m:t>
                    </m:r>
                    <m:r>
                      <m:rPr>
                        <m:sty m:val="p"/>
                      </m:rPr>
                      <a:rPr lang="en-IN" b="0" i="0" smtClean="0">
                        <a:latin typeface="Cambria Math" panose="02040503050406030204" pitchFamily="18" charset="0"/>
                      </a:rPr>
                      <m:t>Θ</m:t>
                    </m:r>
                  </m:oMath>
                </a14:m>
                <a:endParaRPr lang="en-IN" dirty="0" smtClean="0"/>
              </a:p>
              <a:p>
                <a:pPr lvl="2"/>
                <a:r>
                  <a:rPr lang="en-IN" dirty="0" smtClean="0"/>
                  <a:t>Suppose using </a:t>
                </a:r>
                <a14:m>
                  <m:oMath xmlns:m="http://schemas.openxmlformats.org/officeDocument/2006/math">
                    <m:r>
                      <a:rPr lang="en-IN" b="0" i="1" smtClean="0">
                        <a:latin typeface="Cambria Math" panose="02040503050406030204" pitchFamily="18" charset="0"/>
                      </a:rPr>
                      <m:t>𝑛</m:t>
                    </m:r>
                  </m:oMath>
                </a14:m>
                <a:r>
                  <a:rPr lang="en-IN" dirty="0" smtClean="0"/>
                  <a:t> data points, we learn parameters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𝜃</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m:rPr>
                        <m:sty m:val="p"/>
                      </m:rPr>
                      <a:rPr lang="en-IN" b="0" i="0" smtClean="0">
                        <a:latin typeface="Cambria Math" panose="02040503050406030204" pitchFamily="18" charset="0"/>
                      </a:rPr>
                      <m:t>Θ</m:t>
                    </m:r>
                  </m:oMath>
                </a14:m>
                <a:endParaRPr lang="en-IN" dirty="0" smtClean="0"/>
              </a:p>
              <a:p>
                <a:pPr lvl="2"/>
                <a:r>
                  <a:rPr lang="en-IN" dirty="0" smtClean="0"/>
                  <a:t>Let </a:t>
                </a:r>
                <a14:m>
                  <m:oMath xmlns:m="http://schemas.openxmlformats.org/officeDocument/2006/math">
                    <m:r>
                      <a:rPr lang="en-IN" i="1" smtClean="0">
                        <a:latin typeface="Cambria Math" panose="02040503050406030204" pitchFamily="18" charset="0"/>
                        <a:ea typeface="Cambria Math" panose="02040503050406030204" pitchFamily="18" charset="0"/>
                      </a:rPr>
                      <m:t>ℒ</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𝜃</m:t>
                        </m:r>
                      </m:e>
                    </m:d>
                  </m:oMath>
                </a14:m>
                <a:r>
                  <a:rPr lang="en-IN" dirty="0" smtClean="0"/>
                  <a:t> denote the test error of any parameter </a:t>
                </a:r>
                <a14:m>
                  <m:oMath xmlns:m="http://schemas.openxmlformats.org/officeDocument/2006/math">
                    <m:r>
                      <a:rPr lang="en-IN" b="0" i="1" smtClean="0">
                        <a:latin typeface="Cambria Math" panose="02040503050406030204" pitchFamily="18" charset="0"/>
                      </a:rPr>
                      <m:t>𝜃</m:t>
                    </m:r>
                    <m:r>
                      <a:rPr lang="en-IN" b="0" i="1" smtClean="0">
                        <a:latin typeface="Cambria Math" panose="02040503050406030204" pitchFamily="18" charset="0"/>
                      </a:rPr>
                      <m:t>∈</m:t>
                    </m:r>
                    <m:r>
                      <m:rPr>
                        <m:sty m:val="p"/>
                      </m:rPr>
                      <a:rPr lang="en-IN" b="0" i="0" smtClean="0">
                        <a:latin typeface="Cambria Math" panose="02040503050406030204" pitchFamily="18" charset="0"/>
                      </a:rPr>
                      <m:t>Θ</m:t>
                    </m:r>
                  </m:oMath>
                </a14:m>
                <a:r>
                  <a:rPr lang="en-IN" dirty="0" smtClean="0"/>
                  <a:t> and let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𝜃</m:t>
                        </m:r>
                      </m:e>
                      <m:sup>
                        <m:r>
                          <a:rPr lang="en-IN" b="0" i="1" smtClean="0">
                            <a:latin typeface="Cambria Math" panose="02040503050406030204" pitchFamily="18" charset="0"/>
                          </a:rPr>
                          <m:t>∗</m:t>
                        </m:r>
                      </m:sup>
                    </m:sSup>
                  </m:oMath>
                </a14:m>
                <a:r>
                  <a:rPr lang="en-IN" dirty="0" smtClean="0"/>
                  <a:t> denote the parameter with best possible test error i.e. </a:t>
                </a:r>
                <a14:m>
                  <m:oMath xmlns:m="http://schemas.openxmlformats.org/officeDocument/2006/math">
                    <m:r>
                      <a:rPr lang="en-IN" i="1" smtClean="0">
                        <a:latin typeface="Cambria Math" panose="02040503050406030204" pitchFamily="18" charset="0"/>
                        <a:ea typeface="Cambria Math" panose="02040503050406030204" pitchFamily="18" charset="0"/>
                      </a:rPr>
                      <m:t>ℒ</m:t>
                    </m:r>
                    <m:d>
                      <m:dPr>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𝜃</m:t>
                            </m:r>
                          </m:e>
                          <m:sup>
                            <m:r>
                              <a:rPr lang="en-IN" b="0" i="1" smtClean="0">
                                <a:latin typeface="Cambria Math" panose="02040503050406030204" pitchFamily="18" charset="0"/>
                                <a:ea typeface="Cambria Math" panose="02040503050406030204" pitchFamily="18" charset="0"/>
                              </a:rPr>
                              <m:t>∗</m:t>
                            </m:r>
                          </m:sup>
                        </m:sSup>
                      </m:e>
                    </m:d>
                    <m:r>
                      <a:rPr lang="en-IN" b="0" i="1" smtClean="0">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ea typeface="Cambria Math" panose="02040503050406030204" pitchFamily="18" charset="0"/>
                          </a:rPr>
                        </m:ctrlPr>
                      </m:funcPr>
                      <m:fName>
                        <m:limLow>
                          <m:limLowPr>
                            <m:ctrlPr>
                              <a:rPr lang="en-IN" b="0" i="1" smtClean="0">
                                <a:latin typeface="Cambria Math" panose="02040503050406030204" pitchFamily="18" charset="0"/>
                                <a:ea typeface="Cambria Math" panose="02040503050406030204" pitchFamily="18" charset="0"/>
                              </a:rPr>
                            </m:ctrlPr>
                          </m:limLowPr>
                          <m:e>
                            <m:r>
                              <m:rPr>
                                <m:sty m:val="p"/>
                              </m:rPr>
                              <a:rPr lang="en-IN" i="0" smtClean="0">
                                <a:latin typeface="Cambria Math" panose="02040503050406030204" pitchFamily="18" charset="0"/>
                                <a:ea typeface="Cambria Math" panose="02040503050406030204" pitchFamily="18" charset="0"/>
                              </a:rPr>
                              <m:t>min</m:t>
                            </m:r>
                          </m:e>
                          <m:lim>
                            <m:r>
                              <a:rPr lang="en-IN">
                                <a:latin typeface="Cambria Math" panose="02040503050406030204" pitchFamily="18" charset="0"/>
                                <a:ea typeface="Cambria Math" panose="02040503050406030204" pitchFamily="18" charset="0"/>
                              </a:rPr>
                              <m:t>𝜃</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Θ</m:t>
                            </m:r>
                          </m:lim>
                        </m:limLow>
                      </m:fName>
                      <m:e>
                        <m:r>
                          <a:rPr lang="en-IN">
                            <a:latin typeface="Cambria Math" panose="02040503050406030204" pitchFamily="18" charset="0"/>
                            <a:ea typeface="Cambria Math" panose="02040503050406030204" pitchFamily="18" charset="0"/>
                          </a:rPr>
                          <m:t>ℒ</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𝜃</m:t>
                            </m:r>
                          </m:e>
                        </m:d>
                      </m:e>
                    </m:func>
                  </m:oMath>
                </a14:m>
                <a:endParaRPr lang="en-IN" dirty="0" smtClean="0"/>
              </a:p>
              <a:p>
                <a:pPr lvl="2"/>
                <a:r>
                  <a:rPr lang="en-IN" dirty="0" smtClean="0"/>
                  <a:t>Then we can write </a:t>
                </a:r>
                <a14:m>
                  <m:oMath xmlns:m="http://schemas.openxmlformats.org/officeDocument/2006/math">
                    <m:r>
                      <a:rPr lang="en-IN" i="1" smtClean="0">
                        <a:latin typeface="Cambria Math" panose="02040503050406030204" pitchFamily="18" charset="0"/>
                        <a:ea typeface="Cambria Math" panose="02040503050406030204" pitchFamily="18" charset="0"/>
                      </a:rPr>
                      <m:t>ℒ</m:t>
                    </m:r>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𝜃</m:t>
                            </m:r>
                          </m:e>
                          <m:sub>
                            <m:r>
                              <a:rPr lang="en-IN" b="0" i="1" smtClean="0">
                                <a:latin typeface="Cambria Math" panose="02040503050406030204" pitchFamily="18" charset="0"/>
                                <a:ea typeface="Cambria Math" panose="02040503050406030204" pitchFamily="18" charset="0"/>
                              </a:rPr>
                              <m:t>𝑛</m:t>
                            </m:r>
                          </m:sub>
                        </m:sSub>
                      </m:e>
                    </m:d>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ℒ</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𝜃</m:t>
                            </m:r>
                          </m:e>
                          <m:sup>
                            <m:r>
                              <a:rPr lang="en-IN">
                                <a:latin typeface="Cambria Math" panose="02040503050406030204" pitchFamily="18" charset="0"/>
                                <a:ea typeface="Cambria Math" panose="02040503050406030204" pitchFamily="18" charset="0"/>
                              </a:rPr>
                              <m:t>∗</m:t>
                            </m:r>
                          </m:sup>
                        </m:sSup>
                      </m:e>
                    </m:d>
                    <m:r>
                      <a:rPr lang="en-IN" b="0"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ℒ</m:t>
                        </m:r>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𝜃</m:t>
                                </m:r>
                              </m:e>
                              <m:sub>
                                <m:r>
                                  <a:rPr lang="en-IN">
                                    <a:latin typeface="Cambria Math" panose="02040503050406030204" pitchFamily="18" charset="0"/>
                                    <a:ea typeface="Cambria Math" panose="02040503050406030204" pitchFamily="18" charset="0"/>
                                  </a:rPr>
                                  <m:t>𝑛</m:t>
                                </m:r>
                              </m:sub>
                            </m:sSub>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ℒ</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𝜃</m:t>
                                </m:r>
                              </m:e>
                              <m:sup>
                                <m:r>
                                  <a:rPr lang="en-IN">
                                    <a:latin typeface="Cambria Math" panose="02040503050406030204" pitchFamily="18" charset="0"/>
                                    <a:ea typeface="Cambria Math" panose="02040503050406030204" pitchFamily="18" charset="0"/>
                                  </a:rPr>
                                  <m:t>∗</m:t>
                                </m:r>
                              </m:sup>
                            </m:sSup>
                          </m:e>
                        </m:d>
                      </m:e>
                    </m:d>
                  </m:oMath>
                </a14:m>
                <a:r>
                  <a:rPr lang="en-IN" dirty="0" smtClean="0"/>
                  <a:t> in other words</a:t>
                </a:r>
              </a:p>
              <a:p>
                <a:pPr marL="0" lvl="2" indent="0">
                  <a:buNone/>
                </a:pPr>
                <a14:m>
                  <m:oMathPara xmlns:m="http://schemas.openxmlformats.org/officeDocument/2006/math">
                    <m:oMathParaPr>
                      <m:jc m:val="centerGroup"/>
                    </m:oMathParaPr>
                    <m:oMath xmlns:m="http://schemas.openxmlformats.org/officeDocument/2006/math">
                      <m:r>
                        <a:rPr lang="en-IN">
                          <a:latin typeface="Cambria Math" panose="02040503050406030204" pitchFamily="18" charset="0"/>
                          <a:ea typeface="Cambria Math" panose="02040503050406030204" pitchFamily="18" charset="0"/>
                        </a:rPr>
                        <m:t>ℒ</m:t>
                      </m:r>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𝜃</m:t>
                              </m:r>
                            </m:e>
                            <m:sub>
                              <m:r>
                                <a:rPr lang="en-IN">
                                  <a:latin typeface="Cambria Math" panose="02040503050406030204" pitchFamily="18" charset="0"/>
                                  <a:ea typeface="Cambria Math" panose="02040503050406030204" pitchFamily="18" charset="0"/>
                                </a:rPr>
                                <m:t>𝑛</m:t>
                              </m:r>
                            </m:sub>
                          </m:sSub>
                        </m:e>
                      </m:d>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func>
                            <m:funcPr>
                              <m:ctrlPr>
                                <a:rPr lang="en-IN" i="1">
                                  <a:latin typeface="Cambria Math" panose="02040503050406030204" pitchFamily="18" charset="0"/>
                                  <a:ea typeface="Cambria Math" panose="02040503050406030204" pitchFamily="18" charset="0"/>
                                </a:rPr>
                              </m:ctrlPr>
                            </m:funcPr>
                            <m:fName>
                              <m:limLow>
                                <m:limLowPr>
                                  <m:ctrlPr>
                                    <a:rPr lang="en-IN" i="1">
                                      <a:latin typeface="Cambria Math" panose="02040503050406030204" pitchFamily="18" charset="0"/>
                                      <a:ea typeface="Cambria Math" panose="02040503050406030204" pitchFamily="18" charset="0"/>
                                    </a:rPr>
                                  </m:ctrlPr>
                                </m:limLowPr>
                                <m:e>
                                  <m:r>
                                    <m:rPr>
                                      <m:sty m:val="p"/>
                                    </m:rPr>
                                    <a:rPr lang="en-IN" i="0">
                                      <a:latin typeface="Cambria Math" panose="02040503050406030204" pitchFamily="18" charset="0"/>
                                      <a:ea typeface="Cambria Math" panose="02040503050406030204" pitchFamily="18" charset="0"/>
                                    </a:rPr>
                                    <m:t>min</m:t>
                                  </m:r>
                                </m:e>
                                <m:lim>
                                  <m:r>
                                    <a:rPr lang="en-IN">
                                      <a:latin typeface="Cambria Math" panose="02040503050406030204" pitchFamily="18" charset="0"/>
                                      <a:ea typeface="Cambria Math" panose="02040503050406030204" pitchFamily="18" charset="0"/>
                                    </a:rPr>
                                    <m:t>𝜃</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Θ</m:t>
                                  </m:r>
                                </m:lim>
                              </m:limLow>
                            </m:fName>
                            <m:e>
                              <m:r>
                                <a:rPr lang="en-IN">
                                  <a:latin typeface="Cambria Math" panose="02040503050406030204" pitchFamily="18" charset="0"/>
                                  <a:ea typeface="Cambria Math" panose="02040503050406030204" pitchFamily="18" charset="0"/>
                                </a:rPr>
                                <m:t>ℒ</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𝜃</m:t>
                                  </m:r>
                                </m:e>
                              </m:d>
                            </m:e>
                          </m:func>
                        </m:e>
                      </m:d>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ℒ</m:t>
                          </m:r>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𝜃</m:t>
                                  </m:r>
                                </m:e>
                                <m:sub>
                                  <m:r>
                                    <a:rPr lang="en-IN">
                                      <a:latin typeface="Cambria Math" panose="02040503050406030204" pitchFamily="18" charset="0"/>
                                      <a:ea typeface="Cambria Math" panose="02040503050406030204" pitchFamily="18" charset="0"/>
                                    </a:rPr>
                                    <m:t>𝑛</m:t>
                                  </m:r>
                                </m:sub>
                              </m:sSub>
                            </m:e>
                          </m:d>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ea typeface="Cambria Math" panose="02040503050406030204" pitchFamily="18" charset="0"/>
                                </a:rPr>
                              </m:ctrlPr>
                            </m:funcPr>
                            <m:fName>
                              <m:limLow>
                                <m:limLowPr>
                                  <m:ctrlPr>
                                    <a:rPr lang="en-IN" i="1">
                                      <a:latin typeface="Cambria Math" panose="02040503050406030204" pitchFamily="18" charset="0"/>
                                      <a:ea typeface="Cambria Math" panose="02040503050406030204" pitchFamily="18" charset="0"/>
                                    </a:rPr>
                                  </m:ctrlPr>
                                </m:limLowPr>
                                <m:e>
                                  <m:r>
                                    <m:rPr>
                                      <m:sty m:val="p"/>
                                    </m:rPr>
                                    <a:rPr lang="en-IN" i="0">
                                      <a:latin typeface="Cambria Math" panose="02040503050406030204" pitchFamily="18" charset="0"/>
                                      <a:ea typeface="Cambria Math" panose="02040503050406030204" pitchFamily="18" charset="0"/>
                                    </a:rPr>
                                    <m:t>min</m:t>
                                  </m:r>
                                </m:e>
                                <m:lim>
                                  <m:r>
                                    <a:rPr lang="en-IN">
                                      <a:latin typeface="Cambria Math" panose="02040503050406030204" pitchFamily="18" charset="0"/>
                                      <a:ea typeface="Cambria Math" panose="02040503050406030204" pitchFamily="18" charset="0"/>
                                    </a:rPr>
                                    <m:t>𝜃</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Θ</m:t>
                                  </m:r>
                                </m:lim>
                              </m:limLow>
                            </m:fName>
                            <m:e>
                              <m:r>
                                <a:rPr lang="en-IN">
                                  <a:latin typeface="Cambria Math" panose="02040503050406030204" pitchFamily="18" charset="0"/>
                                  <a:ea typeface="Cambria Math" panose="02040503050406030204" pitchFamily="18" charset="0"/>
                                </a:rPr>
                                <m:t>ℒ</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𝜃</m:t>
                                  </m:r>
                                </m:e>
                              </m:d>
                            </m:e>
                          </m:func>
                        </m:e>
                      </m:d>
                    </m:oMath>
                  </m:oMathPara>
                </a14:m>
                <a:endParaRPr lang="en-IN" dirty="0"/>
              </a:p>
              <a:p>
                <a:pPr lvl="2"/>
                <a:r>
                  <a:rPr lang="en-IN" dirty="0" smtClean="0"/>
                  <a:t>Thus, test error of our learnt model can be blamed on two factors</a:t>
                </a:r>
              </a:p>
              <a:p>
                <a:pPr lvl="2"/>
                <a:r>
                  <a:rPr lang="en-IN" b="1" dirty="0" smtClean="0"/>
                  <a:t>Bias</a:t>
                </a:r>
                <a:r>
                  <a:rPr lang="en-IN" dirty="0" smtClean="0"/>
                  <a:t>: lowest error this model allowed (cant get better without changing model)</a:t>
                </a:r>
              </a:p>
              <a:p>
                <a:pPr lvl="3"/>
                <a:r>
                  <a:rPr lang="en-IN" dirty="0" smtClean="0"/>
                  <a:t>To lower bias, change the model to make it more powerful (variance may go up)</a:t>
                </a:r>
              </a:p>
              <a:p>
                <a:pPr lvl="3"/>
                <a:r>
                  <a:rPr lang="en-IN" dirty="0" smtClean="0"/>
                  <a:t>Adding more (informative) features can also lower bias (but can also increase variance)</a:t>
                </a:r>
              </a:p>
              <a:p>
                <a:pPr lvl="2"/>
                <a:r>
                  <a:rPr lang="en-IN" b="1" dirty="0" smtClean="0"/>
                  <a:t>Variance</a:t>
                </a:r>
                <a:r>
                  <a:rPr lang="en-IN" dirty="0" smtClean="0"/>
                  <a:t>: how well are we able to achieve the lowest error our model allows</a:t>
                </a:r>
              </a:p>
              <a:p>
                <a:pPr lvl="3"/>
                <a:r>
                  <a:rPr lang="en-IN" dirty="0" smtClean="0"/>
                  <a:t>To lower variance, use more data or use a better algorithm to learn the parameters</a:t>
                </a:r>
              </a:p>
              <a:p>
                <a:pPr lvl="2"/>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3181" r="-51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spTree>
    <p:extLst>
      <p:ext uri="{BB962C8B-B14F-4D97-AF65-F5344CB8AC3E}">
        <p14:creationId xmlns:p14="http://schemas.microsoft.com/office/powerpoint/2010/main" val="326640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253352" y="1302688"/>
            <a:ext cx="6146276" cy="4918695"/>
            <a:chOff x="253352" y="1302688"/>
            <a:chExt cx="6146276" cy="4918695"/>
          </a:xfrm>
        </p:grpSpPr>
        <p:sp>
          <p:nvSpPr>
            <p:cNvPr id="6" name="Rectangle 5"/>
            <p:cNvSpPr/>
            <p:nvPr/>
          </p:nvSpPr>
          <p:spPr>
            <a:xfrm>
              <a:off x="253352" y="1302688"/>
              <a:ext cx="6146276" cy="491136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941508" y="1522098"/>
              <a:ext cx="0" cy="441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2737" y="5453074"/>
              <a:ext cx="5618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49936" y="5698163"/>
              <a:ext cx="3951556" cy="523220"/>
            </a:xfrm>
            <a:prstGeom prst="rect">
              <a:avLst/>
            </a:prstGeom>
            <a:noFill/>
          </p:spPr>
          <p:txBody>
            <a:bodyPr wrap="square" rtlCol="0">
              <a:spAutoFit/>
            </a:bodyPr>
            <a:lstStyle/>
            <a:p>
              <a:pPr algn="ctr"/>
              <a:r>
                <a:rPr lang="en-IN" sz="2800" dirty="0" smtClean="0">
                  <a:latin typeface="+mj-lt"/>
                </a:rPr>
                <a:t>Model Complexity</a:t>
              </a:r>
              <a:endParaRPr lang="en-US" sz="2800" dirty="0">
                <a:latin typeface="+mj-lt"/>
              </a:endParaRPr>
            </a:p>
          </p:txBody>
        </p:sp>
      </p:grpSp>
      <p:sp>
        <p:nvSpPr>
          <p:cNvPr id="2" name="Title 1"/>
          <p:cNvSpPr>
            <a:spLocks noGrp="1"/>
          </p:cNvSpPr>
          <p:nvPr>
            <p:ph type="title"/>
          </p:nvPr>
        </p:nvSpPr>
        <p:spPr/>
        <p:txBody>
          <a:bodyPr/>
          <a:lstStyle/>
          <a:p>
            <a:r>
              <a:rPr lang="en-IN" dirty="0" smtClean="0"/>
              <a:t>Generalization Error</a:t>
            </a:r>
            <a:endParaRPr lang="en-IN" dirty="0"/>
          </a:p>
        </p:txBody>
      </p:sp>
      <p:sp>
        <p:nvSpPr>
          <p:cNvPr id="3" name="Content Placeholder 2"/>
          <p:cNvSpPr>
            <a:spLocks noGrp="1"/>
          </p:cNvSpPr>
          <p:nvPr>
            <p:ph idx="1"/>
          </p:nvPr>
        </p:nvSpPr>
        <p:spPr>
          <a:xfrm>
            <a:off x="6531766" y="1111624"/>
            <a:ext cx="5660234" cy="5746376"/>
          </a:xfrm>
        </p:spPr>
        <p:txBody>
          <a:bodyPr/>
          <a:lstStyle/>
          <a:p>
            <a:r>
              <a:rPr lang="en-IN" dirty="0" smtClean="0"/>
              <a:t>The gap between train and test error rates</a:t>
            </a:r>
          </a:p>
          <a:p>
            <a:pPr lvl="2"/>
            <a:r>
              <a:rPr lang="en-IN" dirty="0" smtClean="0"/>
              <a:t>Measures how well is the </a:t>
            </a:r>
            <a:r>
              <a:rPr lang="en-IN" dirty="0" err="1" smtClean="0"/>
              <a:t>model+parameters</a:t>
            </a:r>
            <a:r>
              <a:rPr lang="en-IN" dirty="0" smtClean="0"/>
              <a:t> able to “generalize” to unseen data</a:t>
            </a:r>
          </a:p>
          <a:p>
            <a:pPr lvl="2"/>
            <a:r>
              <a:rPr lang="en-IN" dirty="0" smtClean="0"/>
              <a:t>Gen error usually small for models with small complexity (small variance), high for models with high complexity (large variance)</a:t>
            </a:r>
          </a:p>
          <a:p>
            <a:pPr lvl="1"/>
            <a:r>
              <a:rPr lang="en-IN" b="1" dirty="0" smtClean="0"/>
              <a:t>Note</a:t>
            </a:r>
            <a:r>
              <a:rPr lang="en-IN" dirty="0" smtClean="0"/>
              <a:t>: a model with large bias may give very good gen error but high test error</a:t>
            </a:r>
          </a:p>
          <a:p>
            <a:pPr lvl="2"/>
            <a:r>
              <a:rPr lang="en-IN" dirty="0" smtClean="0"/>
              <a:t>Its test error will be close to train error but both will be very large</a:t>
            </a:r>
          </a:p>
          <a:p>
            <a:pPr lvl="2"/>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grpSp>
        <p:nvGrpSpPr>
          <p:cNvPr id="38" name="Group 37"/>
          <p:cNvGrpSpPr/>
          <p:nvPr/>
        </p:nvGrpSpPr>
        <p:grpSpPr>
          <a:xfrm>
            <a:off x="1256798" y="5462230"/>
            <a:ext cx="4822319" cy="400110"/>
            <a:chOff x="1256798" y="5462230"/>
            <a:chExt cx="4822319" cy="400110"/>
          </a:xfrm>
        </p:grpSpPr>
        <p:sp>
          <p:nvSpPr>
            <p:cNvPr id="12" name="TextBox 11"/>
            <p:cNvSpPr txBox="1"/>
            <p:nvPr/>
          </p:nvSpPr>
          <p:spPr>
            <a:xfrm>
              <a:off x="1256798" y="5462230"/>
              <a:ext cx="891696" cy="400110"/>
            </a:xfrm>
            <a:prstGeom prst="rect">
              <a:avLst/>
            </a:prstGeom>
            <a:noFill/>
          </p:spPr>
          <p:txBody>
            <a:bodyPr wrap="square" rtlCol="0">
              <a:spAutoFit/>
            </a:bodyPr>
            <a:lstStyle/>
            <a:p>
              <a:pPr algn="ctr"/>
              <a:r>
                <a:rPr lang="en-IN" sz="2000" dirty="0" smtClean="0">
                  <a:latin typeface="+mj-lt"/>
                </a:rPr>
                <a:t>Low</a:t>
              </a:r>
              <a:endParaRPr lang="en-US" sz="2000" dirty="0">
                <a:latin typeface="+mj-lt"/>
              </a:endParaRPr>
            </a:p>
          </p:txBody>
        </p:sp>
        <p:sp>
          <p:nvSpPr>
            <p:cNvPr id="13" name="TextBox 12"/>
            <p:cNvSpPr txBox="1"/>
            <p:nvPr/>
          </p:nvSpPr>
          <p:spPr>
            <a:xfrm>
              <a:off x="5187421" y="5462230"/>
              <a:ext cx="891696" cy="400110"/>
            </a:xfrm>
            <a:prstGeom prst="rect">
              <a:avLst/>
            </a:prstGeom>
            <a:noFill/>
          </p:spPr>
          <p:txBody>
            <a:bodyPr wrap="square" rtlCol="0">
              <a:spAutoFit/>
            </a:bodyPr>
            <a:lstStyle/>
            <a:p>
              <a:pPr algn="ctr"/>
              <a:r>
                <a:rPr lang="en-IN" sz="2000" dirty="0" smtClean="0">
                  <a:latin typeface="+mj-lt"/>
                </a:rPr>
                <a:t>High</a:t>
              </a:r>
              <a:endParaRPr lang="en-US" sz="2000" dirty="0">
                <a:latin typeface="+mj-lt"/>
              </a:endParaRPr>
            </a:p>
          </p:txBody>
        </p:sp>
        <p:sp>
          <p:nvSpPr>
            <p:cNvPr id="14" name="TextBox 13"/>
            <p:cNvSpPr txBox="1"/>
            <p:nvPr/>
          </p:nvSpPr>
          <p:spPr>
            <a:xfrm>
              <a:off x="3069001" y="5462230"/>
              <a:ext cx="1105724" cy="400110"/>
            </a:xfrm>
            <a:prstGeom prst="rect">
              <a:avLst/>
            </a:prstGeom>
            <a:noFill/>
          </p:spPr>
          <p:txBody>
            <a:bodyPr wrap="square" rtlCol="0">
              <a:spAutoFit/>
            </a:bodyPr>
            <a:lstStyle/>
            <a:p>
              <a:pPr algn="ctr"/>
              <a:r>
                <a:rPr lang="en-IN" sz="2000" dirty="0" smtClean="0">
                  <a:latin typeface="+mj-lt"/>
                </a:rPr>
                <a:t>Medium</a:t>
              </a:r>
              <a:endParaRPr lang="en-US" sz="2000" dirty="0">
                <a:latin typeface="+mj-lt"/>
              </a:endParaRPr>
            </a:p>
          </p:txBody>
        </p:sp>
      </p:grpSp>
      <p:sp>
        <p:nvSpPr>
          <p:cNvPr id="15" name="TextBox 14"/>
          <p:cNvSpPr txBox="1"/>
          <p:nvPr/>
        </p:nvSpPr>
        <p:spPr>
          <a:xfrm>
            <a:off x="1629665" y="4508123"/>
            <a:ext cx="2143383" cy="523220"/>
          </a:xfrm>
          <a:prstGeom prst="rect">
            <a:avLst/>
          </a:prstGeom>
          <a:noFill/>
        </p:spPr>
        <p:txBody>
          <a:bodyPr wrap="square" rtlCol="0">
            <a:spAutoFit/>
          </a:bodyPr>
          <a:lstStyle/>
          <a:p>
            <a:pPr algn="ctr"/>
            <a:r>
              <a:rPr lang="en-IN" sz="2800" dirty="0" smtClean="0">
                <a:solidFill>
                  <a:schemeClr val="accent2"/>
                </a:solidFill>
                <a:latin typeface="+mj-lt"/>
              </a:rPr>
              <a:t>Training Error</a:t>
            </a:r>
            <a:endParaRPr lang="en-US" dirty="0">
              <a:solidFill>
                <a:schemeClr val="accent2"/>
              </a:solidFill>
              <a:latin typeface="+mj-lt"/>
            </a:endParaRPr>
          </a:p>
        </p:txBody>
      </p:sp>
      <p:sp>
        <p:nvSpPr>
          <p:cNvPr id="33" name="Freeform 32"/>
          <p:cNvSpPr/>
          <p:nvPr/>
        </p:nvSpPr>
        <p:spPr>
          <a:xfrm>
            <a:off x="1187750" y="1563329"/>
            <a:ext cx="4771963" cy="3641353"/>
          </a:xfrm>
          <a:custGeom>
            <a:avLst/>
            <a:gdLst>
              <a:gd name="connsiteX0" fmla="*/ 0 w 4771963"/>
              <a:gd name="connsiteY0" fmla="*/ 0 h 3641353"/>
              <a:gd name="connsiteX1" fmla="*/ 100057 w 4771963"/>
              <a:gd name="connsiteY1" fmla="*/ 0 h 3641353"/>
              <a:gd name="connsiteX2" fmla="*/ 194920 w 4771963"/>
              <a:gd name="connsiteY2" fmla="*/ 205606 h 3641353"/>
              <a:gd name="connsiteX3" fmla="*/ 4619345 w 4771963"/>
              <a:gd name="connsiteY3" fmla="*/ 291505 h 3641353"/>
              <a:gd name="connsiteX4" fmla="*/ 4749367 w 4771963"/>
              <a:gd name="connsiteY4" fmla="*/ 0 h 3641353"/>
              <a:gd name="connsiteX5" fmla="*/ 4771963 w 4771963"/>
              <a:gd name="connsiteY5" fmla="*/ 0 h 3641353"/>
              <a:gd name="connsiteX6" fmla="*/ 4771963 w 4771963"/>
              <a:gd name="connsiteY6" fmla="*/ 3641353 h 3641353"/>
              <a:gd name="connsiteX7" fmla="*/ 4537012 w 4771963"/>
              <a:gd name="connsiteY7" fmla="*/ 3633882 h 3641353"/>
              <a:gd name="connsiteX8" fmla="*/ 70457 w 4771963"/>
              <a:gd name="connsiteY8" fmla="*/ 212249 h 364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1963" h="3641353">
                <a:moveTo>
                  <a:pt x="0" y="0"/>
                </a:moveTo>
                <a:lnTo>
                  <a:pt x="100057" y="0"/>
                </a:lnTo>
                <a:lnTo>
                  <a:pt x="194920" y="205606"/>
                </a:lnTo>
                <a:cubicBezTo>
                  <a:pt x="1475542" y="2890965"/>
                  <a:pt x="3090165" y="3579831"/>
                  <a:pt x="4619345" y="291505"/>
                </a:cubicBezTo>
                <a:lnTo>
                  <a:pt x="4749367" y="0"/>
                </a:lnTo>
                <a:lnTo>
                  <a:pt x="4771963" y="0"/>
                </a:lnTo>
                <a:lnTo>
                  <a:pt x="4771963" y="3641353"/>
                </a:lnTo>
                <a:lnTo>
                  <a:pt x="4537012" y="3633882"/>
                </a:lnTo>
                <a:cubicBezTo>
                  <a:pt x="2873893" y="3525738"/>
                  <a:pt x="911904" y="2589985"/>
                  <a:pt x="70457" y="212249"/>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a:off x="1180321" y="1540952"/>
            <a:ext cx="4883084" cy="3667034"/>
          </a:xfrm>
          <a:custGeom>
            <a:avLst/>
            <a:gdLst>
              <a:gd name="connsiteX0" fmla="*/ 0 w 4883084"/>
              <a:gd name="connsiteY0" fmla="*/ 0 h 3667027"/>
              <a:gd name="connsiteX1" fmla="*/ 4883084 w 4883084"/>
              <a:gd name="connsiteY1" fmla="*/ 3667027 h 3667027"/>
              <a:gd name="connsiteX0" fmla="*/ 0 w 4883084"/>
              <a:gd name="connsiteY0" fmla="*/ 0 h 3667030"/>
              <a:gd name="connsiteX1" fmla="*/ 4883084 w 4883084"/>
              <a:gd name="connsiteY1" fmla="*/ 3667027 h 3667030"/>
              <a:gd name="connsiteX0" fmla="*/ 0 w 4883084"/>
              <a:gd name="connsiteY0" fmla="*/ 0 h 3670479"/>
              <a:gd name="connsiteX1" fmla="*/ 4883084 w 4883084"/>
              <a:gd name="connsiteY1" fmla="*/ 3667027 h 3670479"/>
              <a:gd name="connsiteX0" fmla="*/ 0 w 4883084"/>
              <a:gd name="connsiteY0" fmla="*/ 0 h 3667040"/>
              <a:gd name="connsiteX1" fmla="*/ 4883084 w 4883084"/>
              <a:gd name="connsiteY1" fmla="*/ 3667027 h 3667040"/>
              <a:gd name="connsiteX0" fmla="*/ 0 w 4883084"/>
              <a:gd name="connsiteY0" fmla="*/ 0 h 3667034"/>
              <a:gd name="connsiteX1" fmla="*/ 4883084 w 4883084"/>
              <a:gd name="connsiteY1" fmla="*/ 3667027 h 3667034"/>
            </a:gdLst>
            <a:ahLst/>
            <a:cxnLst>
              <a:cxn ang="0">
                <a:pos x="connsiteX0" y="connsiteY0"/>
              </a:cxn>
              <a:cxn ang="0">
                <a:pos x="connsiteX1" y="connsiteY1"/>
              </a:cxn>
            </a:cxnLst>
            <a:rect l="l" t="t" r="r" b="b"/>
            <a:pathLst>
              <a:path w="4883084" h="3667034">
                <a:moveTo>
                  <a:pt x="0" y="0"/>
                </a:moveTo>
                <a:cubicBezTo>
                  <a:pt x="845270" y="2721205"/>
                  <a:pt x="3104560" y="3670169"/>
                  <a:pt x="4883084" y="3667027"/>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255735" y="1493817"/>
            <a:ext cx="4703976" cy="2567553"/>
          </a:xfrm>
          <a:custGeom>
            <a:avLst/>
            <a:gdLst>
              <a:gd name="connsiteX0" fmla="*/ 0 w 4703976"/>
              <a:gd name="connsiteY0" fmla="*/ 0 h 18854"/>
              <a:gd name="connsiteX1" fmla="*/ 4703976 w 4703976"/>
              <a:gd name="connsiteY1" fmla="*/ 18854 h 18854"/>
              <a:gd name="connsiteX0" fmla="*/ 0 w 4703976"/>
              <a:gd name="connsiteY0" fmla="*/ 0 h 1701022"/>
              <a:gd name="connsiteX1" fmla="*/ 4703976 w 4703976"/>
              <a:gd name="connsiteY1" fmla="*/ 18854 h 1701022"/>
              <a:gd name="connsiteX0" fmla="*/ 0 w 4703976"/>
              <a:gd name="connsiteY0" fmla="*/ 0 h 2567553"/>
              <a:gd name="connsiteX1" fmla="*/ 4703976 w 4703976"/>
              <a:gd name="connsiteY1" fmla="*/ 18854 h 2567553"/>
            </a:gdLst>
            <a:ahLst/>
            <a:cxnLst>
              <a:cxn ang="0">
                <a:pos x="connsiteX0" y="connsiteY0"/>
              </a:cxn>
              <a:cxn ang="0">
                <a:pos x="connsiteX1" y="connsiteY1"/>
              </a:cxn>
            </a:cxnLst>
            <a:rect l="l" t="t" r="r" b="b"/>
            <a:pathLst>
              <a:path w="4703976" h="2567553">
                <a:moveTo>
                  <a:pt x="0" y="0"/>
                </a:moveTo>
                <a:cubicBezTo>
                  <a:pt x="1341749" y="3004009"/>
                  <a:pt x="3079424" y="3811571"/>
                  <a:pt x="4703976" y="1885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41508" y="1645073"/>
            <a:ext cx="2762054" cy="523220"/>
          </a:xfrm>
          <a:prstGeom prst="rect">
            <a:avLst/>
          </a:prstGeom>
          <a:noFill/>
        </p:spPr>
        <p:txBody>
          <a:bodyPr wrap="square" rtlCol="0">
            <a:spAutoFit/>
          </a:bodyPr>
          <a:lstStyle/>
          <a:p>
            <a:pPr algn="ctr"/>
            <a:r>
              <a:rPr lang="en-IN" sz="2800" dirty="0" smtClean="0">
                <a:latin typeface="+mj-lt"/>
              </a:rPr>
              <a:t>Test Error</a:t>
            </a:r>
            <a:endParaRPr lang="en-US" sz="2800" dirty="0">
              <a:latin typeface="+mj-lt"/>
            </a:endParaRPr>
          </a:p>
        </p:txBody>
      </p:sp>
      <p:grpSp>
        <p:nvGrpSpPr>
          <p:cNvPr id="39" name="Group 38"/>
          <p:cNvGrpSpPr/>
          <p:nvPr/>
        </p:nvGrpSpPr>
        <p:grpSpPr>
          <a:xfrm>
            <a:off x="785363" y="3557118"/>
            <a:ext cx="5575245" cy="416696"/>
            <a:chOff x="919512" y="3557118"/>
            <a:chExt cx="5575245" cy="416696"/>
          </a:xfrm>
        </p:grpSpPr>
        <p:sp>
          <p:nvSpPr>
            <p:cNvPr id="17" name="TextBox 16"/>
            <p:cNvSpPr txBox="1"/>
            <p:nvPr/>
          </p:nvSpPr>
          <p:spPr>
            <a:xfrm>
              <a:off x="4765784" y="3573704"/>
              <a:ext cx="1728973" cy="400110"/>
            </a:xfrm>
            <a:prstGeom prst="rect">
              <a:avLst/>
            </a:prstGeom>
            <a:noFill/>
          </p:spPr>
          <p:txBody>
            <a:bodyPr wrap="square" rtlCol="0">
              <a:spAutoFit/>
            </a:bodyPr>
            <a:lstStyle/>
            <a:p>
              <a:pPr algn="ctr"/>
              <a:r>
                <a:rPr lang="en-IN" sz="2000" dirty="0" smtClean="0">
                  <a:latin typeface="+mj-lt"/>
                </a:rPr>
                <a:t>Overfitting</a:t>
              </a:r>
              <a:endParaRPr lang="en-US" sz="2000" dirty="0">
                <a:latin typeface="+mj-lt"/>
              </a:endParaRPr>
            </a:p>
          </p:txBody>
        </p:sp>
        <p:sp>
          <p:nvSpPr>
            <p:cNvPr id="37" name="TextBox 36"/>
            <p:cNvSpPr txBox="1"/>
            <p:nvPr/>
          </p:nvSpPr>
          <p:spPr>
            <a:xfrm>
              <a:off x="919512" y="3557118"/>
              <a:ext cx="1844236" cy="400110"/>
            </a:xfrm>
            <a:prstGeom prst="rect">
              <a:avLst/>
            </a:prstGeom>
            <a:noFill/>
          </p:spPr>
          <p:txBody>
            <a:bodyPr wrap="square" rtlCol="0">
              <a:spAutoFit/>
            </a:bodyPr>
            <a:lstStyle/>
            <a:p>
              <a:pPr algn="ctr"/>
              <a:r>
                <a:rPr lang="en-IN" sz="2000" dirty="0" err="1" smtClean="0">
                  <a:latin typeface="+mj-lt"/>
                </a:rPr>
                <a:t>Underfitting</a:t>
              </a:r>
              <a:endParaRPr lang="en-US" sz="2000" dirty="0">
                <a:latin typeface="+mj-lt"/>
              </a:endParaRPr>
            </a:p>
          </p:txBody>
        </p:sp>
      </p:grpSp>
      <p:cxnSp>
        <p:nvCxnSpPr>
          <p:cNvPr id="41" name="Straight Arrow Connector 40"/>
          <p:cNvCxnSpPr/>
          <p:nvPr/>
        </p:nvCxnSpPr>
        <p:spPr>
          <a:xfrm>
            <a:off x="4633645" y="3647326"/>
            <a:ext cx="0" cy="1384017"/>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565832" y="4178969"/>
            <a:ext cx="1487685" cy="461665"/>
          </a:xfrm>
          <a:prstGeom prst="rect">
            <a:avLst/>
          </a:prstGeom>
          <a:noFill/>
        </p:spPr>
        <p:txBody>
          <a:bodyPr wrap="square" rtlCol="0">
            <a:spAutoFit/>
          </a:bodyPr>
          <a:lstStyle/>
          <a:p>
            <a:pPr algn="ctr"/>
            <a:r>
              <a:rPr lang="en-IN" sz="2400" b="1" dirty="0" smtClean="0">
                <a:solidFill>
                  <a:srgbClr val="00B050"/>
                </a:solidFill>
                <a:latin typeface="+mj-lt"/>
              </a:rPr>
              <a:t>Gen Error</a:t>
            </a:r>
            <a:endParaRPr lang="en-US" sz="2400" b="1" dirty="0">
              <a:solidFill>
                <a:srgbClr val="00B050"/>
              </a:solidFill>
              <a:latin typeface="+mj-lt"/>
            </a:endParaRPr>
          </a:p>
        </p:txBody>
      </p:sp>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0628" y="110420"/>
            <a:ext cx="1783306" cy="1783306"/>
          </a:xfrm>
          <a:prstGeom prst="rect">
            <a:avLst/>
          </a:prstGeom>
        </p:spPr>
      </p:pic>
      <p:sp>
        <p:nvSpPr>
          <p:cNvPr id="45" name="Rectangular Callout 44"/>
          <p:cNvSpPr/>
          <p:nvPr/>
        </p:nvSpPr>
        <p:spPr>
          <a:xfrm>
            <a:off x="5013789" y="111351"/>
            <a:ext cx="5638774" cy="1201828"/>
          </a:xfrm>
          <a:prstGeom prst="wedgeRectCallout">
            <a:avLst>
              <a:gd name="adj1" fmla="val 60772"/>
              <a:gd name="adj2" fmla="val 4721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Generalization error (just like variance) can usually be brought down by using more data points or choosing models that are simpler</a:t>
            </a:r>
            <a:endParaRPr lang="en-US" sz="2400" dirty="0">
              <a:solidFill>
                <a:schemeClr val="tx1"/>
              </a:solidFill>
              <a:latin typeface="+mj-lt"/>
            </a:endParaRPr>
          </a:p>
        </p:txBody>
      </p:sp>
      <p:grpSp>
        <p:nvGrpSpPr>
          <p:cNvPr id="46" name="Group 45"/>
          <p:cNvGrpSpPr/>
          <p:nvPr/>
        </p:nvGrpSpPr>
        <p:grpSpPr>
          <a:xfrm>
            <a:off x="10723392" y="2051747"/>
            <a:ext cx="1468606" cy="1238929"/>
            <a:chOff x="12383748" y="1219011"/>
            <a:chExt cx="1862104" cy="1570887"/>
          </a:xfrm>
        </p:grpSpPr>
        <p:sp>
          <p:nvSpPr>
            <p:cNvPr id="47" name="Freeform 46"/>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reeform 47"/>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reeform 48"/>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2" name="Rectangular Callout 51"/>
          <p:cNvSpPr/>
          <p:nvPr/>
        </p:nvSpPr>
        <p:spPr>
          <a:xfrm>
            <a:off x="1871783" y="2039651"/>
            <a:ext cx="8851681" cy="1524898"/>
          </a:xfrm>
          <a:prstGeom prst="wedgeRectCallout">
            <a:avLst>
              <a:gd name="adj1" fmla="val 58559"/>
              <a:gd name="adj2" fmla="val 251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Difference between variance and gen error is subtle. Model complexity and train set size affect both. However, variance can also be high because of using an improper learning algorithm (or not optimizing properly) but usually </a:t>
            </a:r>
            <a:r>
              <a:rPr lang="en-IN" sz="2400" dirty="0" err="1" smtClean="0">
                <a:solidFill>
                  <a:schemeClr val="tx1"/>
                </a:solidFill>
                <a:latin typeface="+mj-lt"/>
              </a:rPr>
              <a:t>algo</a:t>
            </a:r>
            <a:r>
              <a:rPr lang="en-IN" sz="2400" dirty="0" smtClean="0">
                <a:solidFill>
                  <a:schemeClr val="tx1"/>
                </a:solidFill>
                <a:latin typeface="+mj-lt"/>
              </a:rPr>
              <a:t> issues do not affect gen error much.</a:t>
            </a:r>
            <a:endParaRPr lang="en-US" sz="2400" dirty="0">
              <a:solidFill>
                <a:schemeClr val="tx1"/>
              </a:solidFill>
              <a:latin typeface="+mj-lt"/>
            </a:endParaRPr>
          </a:p>
        </p:txBody>
      </p:sp>
    </p:spTree>
    <p:extLst>
      <p:ext uri="{BB962C8B-B14F-4D97-AF65-F5344CB8AC3E}">
        <p14:creationId xmlns:p14="http://schemas.microsoft.com/office/powerpoint/2010/main" val="380208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down)">
                                      <p:cBhvr>
                                        <p:cTn id="47" dur="500"/>
                                        <p:tgtEl>
                                          <p:spTgt spid="41"/>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childTnLst>
                                </p:cTn>
                              </p:par>
                            </p:childTnLst>
                          </p:cTn>
                        </p:par>
                        <p:par>
                          <p:cTn id="72" fill="hold">
                            <p:stCondLst>
                              <p:cond delay="0"/>
                            </p:stCondLst>
                            <p:childTnLst>
                              <p:par>
                                <p:cTn id="73" presetID="22" presetClass="entr" presetSubtype="2"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right)">
                                      <p:cBhvr>
                                        <p:cTn id="75" dur="500"/>
                                        <p:tgtEl>
                                          <p:spTgt spid="45"/>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childTnLst>
                          </p:cTn>
                        </p:par>
                        <p:par>
                          <p:cTn id="80" fill="hold">
                            <p:stCondLst>
                              <p:cond delay="0"/>
                            </p:stCondLst>
                            <p:childTnLst>
                              <p:par>
                                <p:cTn id="81" presetID="22" presetClass="entr" presetSubtype="2"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ipe(right)">
                                      <p:cBhvr>
                                        <p:cTn id="8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p:bldP spid="33" grpId="0" animBg="1"/>
      <p:bldP spid="11" grpId="0" animBg="1"/>
      <p:bldP spid="16" grpId="0" animBg="1"/>
      <p:bldP spid="36" grpId="0"/>
      <p:bldP spid="43" grpId="0"/>
      <p:bldP spid="45" grpId="0"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Detecting Over/</a:t>
            </a:r>
            <a:r>
              <a:rPr lang="en-IN" dirty="0" err="1" smtClean="0"/>
              <a:t>underfitting</a:t>
            </a:r>
            <a:endParaRPr lang="en-IN" dirty="0"/>
          </a:p>
        </p:txBody>
      </p:sp>
      <p:sp>
        <p:nvSpPr>
          <p:cNvPr id="3" name="Content Placeholder 2"/>
          <p:cNvSpPr>
            <a:spLocks noGrp="1"/>
          </p:cNvSpPr>
          <p:nvPr>
            <p:ph idx="1"/>
          </p:nvPr>
        </p:nvSpPr>
        <p:spPr>
          <a:xfrm>
            <a:off x="253353" y="1111622"/>
            <a:ext cx="11938645" cy="6028917"/>
          </a:xfrm>
        </p:spPr>
        <p:txBody>
          <a:bodyPr>
            <a:normAutofit/>
          </a:bodyPr>
          <a:lstStyle/>
          <a:p>
            <a:r>
              <a:rPr lang="en-IN" dirty="0"/>
              <a:t>Low training error but high test </a:t>
            </a:r>
            <a:r>
              <a:rPr lang="en-IN" dirty="0" smtClean="0"/>
              <a:t>error??</a:t>
            </a:r>
            <a:endParaRPr lang="en-IN" dirty="0"/>
          </a:p>
          <a:p>
            <a:pPr lvl="2"/>
            <a:r>
              <a:rPr lang="en-IN" dirty="0" smtClean="0"/>
              <a:t>You </a:t>
            </a:r>
            <a:r>
              <a:rPr lang="en-IN" dirty="0"/>
              <a:t>may have </a:t>
            </a:r>
            <a:r>
              <a:rPr lang="en-IN" dirty="0" err="1" smtClean="0"/>
              <a:t>overfit</a:t>
            </a:r>
            <a:r>
              <a:rPr lang="en-IN" dirty="0" smtClean="0"/>
              <a:t> – your model is simply memorizing training data</a:t>
            </a:r>
          </a:p>
          <a:p>
            <a:pPr lvl="2"/>
            <a:r>
              <a:rPr lang="en-IN" dirty="0" smtClean="0"/>
              <a:t>Your model is clearly powerful enough – does not seem to be a bias problem</a:t>
            </a:r>
          </a:p>
          <a:p>
            <a:pPr lvl="2"/>
            <a:r>
              <a:rPr lang="en-IN" dirty="0" smtClean="0"/>
              <a:t>Use </a:t>
            </a:r>
            <a:r>
              <a:rPr lang="en-IN" dirty="0"/>
              <a:t>more </a:t>
            </a:r>
            <a:r>
              <a:rPr lang="en-IN" dirty="0" smtClean="0"/>
              <a:t>data/better optimizer/simpler </a:t>
            </a:r>
            <a:r>
              <a:rPr lang="en-IN" dirty="0"/>
              <a:t>model </a:t>
            </a:r>
            <a:r>
              <a:rPr lang="en-IN" dirty="0" smtClean="0"/>
              <a:t>(</a:t>
            </a:r>
            <a:r>
              <a:rPr lang="en-IN" dirty="0"/>
              <a:t>or </a:t>
            </a:r>
            <a:r>
              <a:rPr lang="en-IN" dirty="0" smtClean="0"/>
              <a:t>all) </a:t>
            </a:r>
            <a:r>
              <a:rPr lang="en-IN" dirty="0"/>
              <a:t>to decrease variance</a:t>
            </a:r>
          </a:p>
          <a:p>
            <a:r>
              <a:rPr lang="en-IN" dirty="0"/>
              <a:t>High training error and high test </a:t>
            </a:r>
            <a:r>
              <a:rPr lang="en-IN" dirty="0" smtClean="0"/>
              <a:t>error??</a:t>
            </a:r>
            <a:endParaRPr lang="en-IN" dirty="0"/>
          </a:p>
          <a:p>
            <a:pPr lvl="2"/>
            <a:r>
              <a:rPr lang="en-IN" dirty="0"/>
              <a:t>You may have </a:t>
            </a:r>
            <a:r>
              <a:rPr lang="en-IN" dirty="0" err="1" smtClean="0"/>
              <a:t>underfit</a:t>
            </a:r>
            <a:r>
              <a:rPr lang="en-IN" dirty="0" smtClean="0"/>
              <a:t> – your model is incapable of handling the learning task</a:t>
            </a:r>
          </a:p>
          <a:p>
            <a:pPr lvl="2"/>
            <a:r>
              <a:rPr lang="en-IN" dirty="0" smtClean="0"/>
              <a:t>Increase </a:t>
            </a:r>
            <a:r>
              <a:rPr lang="en-IN" dirty="0"/>
              <a:t>model class </a:t>
            </a:r>
            <a:r>
              <a:rPr lang="en-IN" dirty="0" smtClean="0"/>
              <a:t>complexity, add better features, </a:t>
            </a:r>
            <a:r>
              <a:rPr lang="en-IN" dirty="0"/>
              <a:t>to decrease </a:t>
            </a:r>
            <a:r>
              <a:rPr lang="en-IN" dirty="0" smtClean="0"/>
              <a:t>bias</a:t>
            </a:r>
          </a:p>
          <a:p>
            <a:pPr lvl="2"/>
            <a:r>
              <a:rPr lang="en-IN" dirty="0" smtClean="0"/>
              <a:t>Use more data, better ML </a:t>
            </a:r>
            <a:r>
              <a:rPr lang="en-IN" dirty="0" err="1" smtClean="0"/>
              <a:t>algo</a:t>
            </a:r>
            <a:r>
              <a:rPr lang="en-IN" dirty="0" smtClean="0"/>
              <a:t> to address any underlying variance issues</a:t>
            </a:r>
            <a:endParaRPr lang="en-IN" dirty="0"/>
          </a:p>
          <a:p>
            <a:r>
              <a:rPr lang="en-IN" dirty="0" smtClean="0"/>
              <a:t>Low </a:t>
            </a:r>
            <a:r>
              <a:rPr lang="en-IN" dirty="0"/>
              <a:t>training error and low test error</a:t>
            </a:r>
          </a:p>
          <a:p>
            <a:pPr lvl="2"/>
            <a:r>
              <a:rPr lang="en-IN" dirty="0" err="1"/>
              <a:t>er</a:t>
            </a:r>
            <a:r>
              <a:rPr lang="en-IN" dirty="0"/>
              <a:t> … </a:t>
            </a:r>
            <a:r>
              <a:rPr lang="en-IN" dirty="0" smtClean="0"/>
              <a:t>about what are you complaining exactly?</a:t>
            </a:r>
            <a:endParaRPr lang="en-IN" dirty="0"/>
          </a:p>
          <a:p>
            <a:r>
              <a:rPr lang="en-IN" dirty="0"/>
              <a:t>High training error and low test error</a:t>
            </a:r>
          </a:p>
          <a:p>
            <a:pPr lvl="2"/>
            <a:r>
              <a:rPr lang="en-IN" dirty="0"/>
              <a:t>Maybe you did early stopping which acted as a </a:t>
            </a:r>
            <a:r>
              <a:rPr lang="en-IN" dirty="0" smtClean="0"/>
              <a:t>regularizer – lucky you!</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851" y="36190"/>
            <a:ext cx="2007853" cy="2007853"/>
          </a:xfrm>
          <a:prstGeom prst="rect">
            <a:avLst/>
          </a:prstGeom>
        </p:spPr>
      </p:pic>
      <p:sp>
        <p:nvSpPr>
          <p:cNvPr id="6" name="Rectangular Callout 5"/>
          <p:cNvSpPr/>
          <p:nvPr/>
        </p:nvSpPr>
        <p:spPr>
          <a:xfrm>
            <a:off x="5609690" y="241302"/>
            <a:ext cx="5166887" cy="1201828"/>
          </a:xfrm>
          <a:prstGeom prst="wedgeRectCallout">
            <a:avLst>
              <a:gd name="adj1" fmla="val 62275"/>
              <a:gd name="adj2" fmla="val 5405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2400" dirty="0">
                <a:solidFill>
                  <a:schemeClr val="tx1"/>
                </a:solidFill>
                <a:latin typeface="+mj-lt"/>
              </a:rPr>
              <a:t>Adding more data cannot decrease bias. </a:t>
            </a:r>
            <a:r>
              <a:rPr lang="en-US" sz="2400" dirty="0" smtClean="0">
                <a:solidFill>
                  <a:schemeClr val="tx1"/>
                </a:solidFill>
                <a:latin typeface="+mj-lt"/>
              </a:rPr>
              <a:t>The chosen </a:t>
            </a:r>
            <a:r>
              <a:rPr lang="en-US" sz="2400" dirty="0">
                <a:solidFill>
                  <a:schemeClr val="tx1"/>
                </a:solidFill>
                <a:latin typeface="+mj-lt"/>
              </a:rPr>
              <a:t>model </a:t>
            </a:r>
            <a:r>
              <a:rPr lang="en-US" sz="2400" dirty="0" smtClean="0">
                <a:solidFill>
                  <a:schemeClr val="tx1"/>
                </a:solidFill>
                <a:latin typeface="+mj-lt"/>
              </a:rPr>
              <a:t>just sucks </a:t>
            </a:r>
            <a:r>
              <a:rPr lang="en-US" sz="2400" dirty="0" smtClean="0">
                <a:solidFill>
                  <a:schemeClr val="tx1"/>
                </a:solidFill>
                <a:latin typeface="+mj-lt"/>
                <a:sym typeface="Wingdings" panose="05000000000000000000" pitchFamily="2" charset="2"/>
              </a:rPr>
              <a:t> Adding more data can decrease variance though</a:t>
            </a:r>
            <a:endParaRPr lang="en-IN" sz="2400" dirty="0">
              <a:solidFill>
                <a:schemeClr val="tx1"/>
              </a:solidFill>
              <a:latin typeface="+mj-lt"/>
            </a:endParaRPr>
          </a:p>
        </p:txBody>
      </p:sp>
      <p:grpSp>
        <p:nvGrpSpPr>
          <p:cNvPr id="7" name="Group 6"/>
          <p:cNvGrpSpPr/>
          <p:nvPr/>
        </p:nvGrpSpPr>
        <p:grpSpPr>
          <a:xfrm>
            <a:off x="10723392" y="2180991"/>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4715837" y="2168895"/>
            <a:ext cx="6102123" cy="1524898"/>
          </a:xfrm>
          <a:prstGeom prst="wedgeRectCallout">
            <a:avLst>
              <a:gd name="adj1" fmla="val 58559"/>
              <a:gd name="adj2" fmla="val 251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Sometimes may need to iterate through the above experiences (experience high bias, reduce it only to increase variance, then decrease variance </a:t>
            </a:r>
            <a:r>
              <a:rPr lang="en-US" sz="2400" dirty="0" err="1" smtClean="0">
                <a:solidFill>
                  <a:schemeClr val="tx1"/>
                </a:solidFill>
                <a:latin typeface="+mj-lt"/>
              </a:rPr>
              <a:t>etc</a:t>
            </a:r>
            <a:r>
              <a:rPr lang="en-US" sz="2400" dirty="0" smtClean="0">
                <a:solidFill>
                  <a:schemeClr val="tx1"/>
                </a:solidFill>
                <a:latin typeface="+mj-lt"/>
              </a:rPr>
              <a:t>) before reaching </a:t>
            </a:r>
            <a:r>
              <a:rPr lang="en-US" sz="2400" dirty="0">
                <a:solidFill>
                  <a:schemeClr val="tx1"/>
                </a:solidFill>
                <a:latin typeface="+mj-lt"/>
              </a:rPr>
              <a:t>a sweet spot</a:t>
            </a:r>
          </a:p>
        </p:txBody>
      </p:sp>
    </p:spTree>
    <p:extLst>
      <p:ext uri="{BB962C8B-B14F-4D97-AF65-F5344CB8AC3E}">
        <p14:creationId xmlns:p14="http://schemas.microsoft.com/office/powerpoint/2010/main" val="387599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par>
                          <p:cTn id="63" fill="hold">
                            <p:stCondLst>
                              <p:cond delay="0"/>
                            </p:stCondLst>
                            <p:childTnLst>
                              <p:par>
                                <p:cTn id="64" presetID="22" presetClass="entr" presetSubtype="2"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right)">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Ensemble Learning</a:t>
            </a:r>
            <a:endParaRPr lang="en-IN" dirty="0"/>
          </a:p>
        </p:txBody>
      </p:sp>
      <p:sp>
        <p:nvSpPr>
          <p:cNvPr id="3" name="Text Placeholder 2"/>
          <p:cNvSpPr>
            <a:spLocks noGrp="1"/>
          </p:cNvSpPr>
          <p:nvPr>
            <p:ph type="body" idx="1"/>
          </p:nvPr>
        </p:nvSpPr>
        <p:spPr/>
        <p:txBody>
          <a:bodyPr/>
          <a:lstStyle/>
          <a:p>
            <a:r>
              <a:rPr lang="en-IN" dirty="0" smtClean="0"/>
              <a:t>Notion of voting ensembles to improve performance</a:t>
            </a:r>
          </a:p>
          <a:p>
            <a:r>
              <a:rPr lang="en-IN" dirty="0" smtClean="0"/>
              <a:t>Bagged ensembles to reduce variance</a:t>
            </a:r>
          </a:p>
          <a:p>
            <a:r>
              <a:rPr lang="en-IN" dirty="0" smtClean="0"/>
              <a:t>Boosted ensembles to reduce bias</a:t>
            </a:r>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spTree>
    <p:extLst>
      <p:ext uri="{BB962C8B-B14F-4D97-AF65-F5344CB8AC3E}">
        <p14:creationId xmlns:p14="http://schemas.microsoft.com/office/powerpoint/2010/main" val="133684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Ensemble ML Algorithms</a:t>
            </a:r>
            <a:endParaRPr lang="en-IN" dirty="0"/>
          </a:p>
        </p:txBody>
      </p:sp>
      <p:sp>
        <p:nvSpPr>
          <p:cNvPr id="3" name="Content Placeholder 2"/>
          <p:cNvSpPr>
            <a:spLocks noGrp="1"/>
          </p:cNvSpPr>
          <p:nvPr>
            <p:ph idx="1"/>
          </p:nvPr>
        </p:nvSpPr>
        <p:spPr>
          <a:xfrm>
            <a:off x="253353" y="1111624"/>
            <a:ext cx="11938645" cy="5746376"/>
          </a:xfrm>
        </p:spPr>
        <p:txBody>
          <a:bodyPr/>
          <a:lstStyle/>
          <a:p>
            <a:r>
              <a:rPr lang="en-IN" dirty="0" smtClean="0"/>
              <a:t>Most real life systems that use ML use not one but several models</a:t>
            </a:r>
          </a:p>
          <a:p>
            <a:pPr lvl="2"/>
            <a:r>
              <a:rPr lang="en-IN" dirty="0" smtClean="0"/>
              <a:t>Known to be true of industrial models for recommendation, search, ranking</a:t>
            </a:r>
          </a:p>
          <a:p>
            <a:pPr lvl="2"/>
            <a:r>
              <a:rPr lang="en-IN" b="1" dirty="0" smtClean="0"/>
              <a:t>Ensemble</a:t>
            </a:r>
            <a:r>
              <a:rPr lang="en-IN" dirty="0" smtClean="0"/>
              <a:t>: a collection of several ML models working cooperatively</a:t>
            </a:r>
          </a:p>
          <a:p>
            <a:r>
              <a:rPr lang="en-IN" dirty="0" smtClean="0"/>
              <a:t>Ensembles have several advantages</a:t>
            </a:r>
          </a:p>
          <a:p>
            <a:pPr lvl="2"/>
            <a:r>
              <a:rPr lang="en-IN" dirty="0" smtClean="0"/>
              <a:t>Reduce reliance on a single model which may fail at times</a:t>
            </a:r>
          </a:p>
          <a:p>
            <a:pPr lvl="2"/>
            <a:r>
              <a:rPr lang="en-IN" dirty="0" smtClean="0"/>
              <a:t>Allow us to harness the strengths of a variety of models</a:t>
            </a:r>
          </a:p>
          <a:p>
            <a:pPr lvl="2"/>
            <a:r>
              <a:rPr lang="en-IN" dirty="0" smtClean="0"/>
              <a:t>Offers users a smooth transition if ensemble needs modification</a:t>
            </a:r>
          </a:p>
          <a:p>
            <a:pPr lvl="3"/>
            <a:r>
              <a:rPr lang="en-IN" dirty="0" smtClean="0"/>
              <a:t>E.g. if an outdated </a:t>
            </a:r>
            <a:r>
              <a:rPr lang="en-IN" dirty="0" err="1" smtClean="0"/>
              <a:t>algo</a:t>
            </a:r>
            <a:r>
              <a:rPr lang="en-IN" dirty="0" smtClean="0"/>
              <a:t> is removed from ensemble or a latest </a:t>
            </a:r>
            <a:r>
              <a:rPr lang="en-IN" dirty="0" err="1" smtClean="0"/>
              <a:t>algo</a:t>
            </a:r>
            <a:r>
              <a:rPr lang="en-IN" dirty="0" smtClean="0"/>
              <a:t> is added</a:t>
            </a:r>
          </a:p>
          <a:p>
            <a:pPr lvl="3"/>
            <a:r>
              <a:rPr lang="en-IN" dirty="0" smtClean="0"/>
              <a:t>If a single model had been used, changing that model could disrupt user experience</a:t>
            </a:r>
          </a:p>
          <a:p>
            <a:pPr lvl="2"/>
            <a:r>
              <a:rPr lang="en-IN" dirty="0" smtClean="0"/>
              <a:t>Can also be used to address bias-variance issues</a:t>
            </a:r>
          </a:p>
          <a:p>
            <a:pPr lvl="3"/>
            <a:r>
              <a:rPr lang="en-IN" dirty="0" smtClean="0"/>
              <a:t>Some ensemble techniques can lower bias of weak models (make them more powerful)</a:t>
            </a:r>
          </a:p>
          <a:p>
            <a:pPr lvl="3"/>
            <a:r>
              <a:rPr lang="en-IN" dirty="0" smtClean="0"/>
              <a:t>Other techniques can lower variance of models (make them stable and less jittery)</a:t>
            </a:r>
          </a:p>
        </p:txBody>
      </p:sp>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spTree>
    <p:extLst>
      <p:ext uri="{BB962C8B-B14F-4D97-AF65-F5344CB8AC3E}">
        <p14:creationId xmlns:p14="http://schemas.microsoft.com/office/powerpoint/2010/main" val="416834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Voting Ensemble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5"/>
                <a:ext cx="11938645" cy="1498012"/>
              </a:xfrm>
            </p:spPr>
            <p:txBody>
              <a:bodyPr/>
              <a:lstStyle/>
              <a:p>
                <a:r>
                  <a:rPr lang="en-IN" dirty="0" smtClean="0"/>
                  <a:t>One of the simplest ensemble techniques – aka “learning with experts”</a:t>
                </a:r>
              </a:p>
              <a:p>
                <a:pPr lvl="2"/>
                <a:r>
                  <a:rPr lang="en-IN" dirty="0"/>
                  <a:t>Works even when training is not in our hands </a:t>
                </a:r>
                <a:r>
                  <a:rPr lang="en-IN" dirty="0" smtClean="0"/>
                  <a:t>or if models </a:t>
                </a:r>
                <a:r>
                  <a:rPr lang="en-IN" dirty="0"/>
                  <a:t>not from </a:t>
                </a:r>
                <a:r>
                  <a:rPr lang="en-IN" dirty="0" smtClean="0"/>
                  <a:t>a single </a:t>
                </a:r>
                <a14:m>
                  <m:oMath xmlns:m="http://schemas.openxmlformats.org/officeDocument/2006/math">
                    <m:r>
                      <a:rPr lang="en-IN" i="1">
                        <a:latin typeface="Cambria Math" panose="02040503050406030204" pitchFamily="18" charset="0"/>
                        <a:ea typeface="Cambria Math" panose="02040503050406030204" pitchFamily="18" charset="0"/>
                      </a:rPr>
                      <m:t>ℳ</m:t>
                    </m:r>
                  </m:oMath>
                </a14:m>
                <a:endParaRPr lang="en-IN" dirty="0"/>
              </a:p>
              <a:p>
                <a:pPr lvl="2"/>
                <a:r>
                  <a:rPr lang="en-IN" dirty="0"/>
                  <a:t>Suppose we have 5 sources to answer “Will it rain tomorrow?”</a:t>
                </a:r>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5"/>
                <a:ext cx="11938645" cy="1498012"/>
              </a:xfrm>
              <a:blipFill>
                <a:blip r:embed="rId2"/>
                <a:stretch>
                  <a:fillRect l="-562" t="-9756" r="-613" b="-406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17</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7598" y="2790355"/>
            <a:ext cx="1055352" cy="5048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2142" y="2790355"/>
            <a:ext cx="1767062" cy="5048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8396" y="2610213"/>
            <a:ext cx="1066457" cy="86515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4045" y="2609637"/>
            <a:ext cx="1134906" cy="866311"/>
          </a:xfrm>
          <a:prstGeom prst="rect">
            <a:avLst/>
          </a:prstGeom>
        </p:spPr>
      </p:pic>
      <p:sp>
        <p:nvSpPr>
          <p:cNvPr id="9" name="Cloud 8"/>
          <p:cNvSpPr/>
          <p:nvPr/>
        </p:nvSpPr>
        <p:spPr>
          <a:xfrm>
            <a:off x="9995759" y="2609637"/>
            <a:ext cx="1857923" cy="865734"/>
          </a:xfrm>
          <a:prstGeom prst="cloud">
            <a:avLst/>
          </a:prstGeom>
          <a:gradFill flip="none" rotWithShape="1">
            <a:gsLst>
              <a:gs pos="0">
                <a:schemeClr val="accent1">
                  <a:lumMod val="5000"/>
                  <a:lumOff val="95000"/>
                </a:schemeClr>
              </a:gs>
              <a:gs pos="100000">
                <a:schemeClr val="bg1">
                  <a:lumMod val="65000"/>
                </a:schemeClr>
              </a:gs>
            </a:gsLst>
            <a:path path="rect">
              <a:fillToRect l="100000" t="100000"/>
            </a:path>
            <a:tileRect r="-100000" b="-100000"/>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86414" y="3588308"/>
            <a:ext cx="676611" cy="3046988"/>
          </a:xfrm>
          <a:prstGeom prst="rect">
            <a:avLst/>
          </a:prstGeom>
          <a:noFill/>
        </p:spPr>
        <p:txBody>
          <a:bodyPr wrap="square" rtlCol="0">
            <a:spAutoFit/>
          </a:bodyPr>
          <a:lstStyle/>
          <a:p>
            <a:pPr algn="ctr"/>
            <a:r>
              <a:rPr lang="en-IN" sz="3200" dirty="0" smtClean="0">
                <a:latin typeface="+mj-lt"/>
              </a:rPr>
              <a:t>Y</a:t>
            </a:r>
          </a:p>
          <a:p>
            <a:pPr algn="ctr"/>
            <a:r>
              <a:rPr lang="en-IN" sz="3200" dirty="0" smtClean="0">
                <a:latin typeface="+mj-lt"/>
              </a:rPr>
              <a:t>N</a:t>
            </a:r>
          </a:p>
          <a:p>
            <a:pPr algn="ctr"/>
            <a:r>
              <a:rPr lang="en-IN" sz="3200" dirty="0" smtClean="0">
                <a:latin typeface="+mj-lt"/>
              </a:rPr>
              <a:t>Y</a:t>
            </a:r>
          </a:p>
          <a:p>
            <a:pPr algn="ctr"/>
            <a:r>
              <a:rPr lang="en-IN" sz="3200" dirty="0" smtClean="0">
                <a:latin typeface="+mj-lt"/>
              </a:rPr>
              <a:t>Y</a:t>
            </a:r>
          </a:p>
          <a:p>
            <a:pPr algn="ctr"/>
            <a:r>
              <a:rPr lang="en-IN" sz="3200" dirty="0" smtClean="0">
                <a:latin typeface="+mj-lt"/>
              </a:rPr>
              <a:t>Y</a:t>
            </a:r>
          </a:p>
          <a:p>
            <a:pPr algn="ctr"/>
            <a:r>
              <a:rPr lang="en-IN" sz="3200" dirty="0">
                <a:latin typeface="+mj-lt"/>
              </a:rPr>
              <a:t>N</a:t>
            </a:r>
            <a:endParaRPr lang="en-US" sz="3200" dirty="0">
              <a:latin typeface="+mj-lt"/>
            </a:endParaRPr>
          </a:p>
        </p:txBody>
      </p:sp>
      <p:sp>
        <p:nvSpPr>
          <p:cNvPr id="11" name="TextBox 10"/>
          <p:cNvSpPr txBox="1"/>
          <p:nvPr/>
        </p:nvSpPr>
        <p:spPr>
          <a:xfrm>
            <a:off x="7273192" y="3588308"/>
            <a:ext cx="676611" cy="3046988"/>
          </a:xfrm>
          <a:prstGeom prst="rect">
            <a:avLst/>
          </a:prstGeom>
          <a:noFill/>
        </p:spPr>
        <p:txBody>
          <a:bodyPr wrap="square" rtlCol="0">
            <a:spAutoFit/>
          </a:bodyPr>
          <a:lstStyle/>
          <a:p>
            <a:pPr algn="ctr"/>
            <a:r>
              <a:rPr lang="en-IN" sz="3200" dirty="0" smtClean="0">
                <a:solidFill>
                  <a:srgbClr val="00B050"/>
                </a:solidFill>
                <a:latin typeface="+mj-lt"/>
              </a:rPr>
              <a:t>Y</a:t>
            </a:r>
          </a:p>
          <a:p>
            <a:pPr algn="ctr"/>
            <a:r>
              <a:rPr lang="en-IN" sz="3200" dirty="0" smtClean="0">
                <a:solidFill>
                  <a:srgbClr val="00B050"/>
                </a:solidFill>
                <a:latin typeface="+mj-lt"/>
              </a:rPr>
              <a:t>N</a:t>
            </a:r>
          </a:p>
          <a:p>
            <a:pPr algn="ctr"/>
            <a:r>
              <a:rPr lang="en-IN" sz="3200" dirty="0" smtClean="0">
                <a:solidFill>
                  <a:srgbClr val="00B050"/>
                </a:solidFill>
                <a:latin typeface="+mj-lt"/>
              </a:rPr>
              <a:t>Y</a:t>
            </a:r>
          </a:p>
          <a:p>
            <a:pPr algn="ctr"/>
            <a:r>
              <a:rPr lang="en-IN" sz="3200" dirty="0" smtClean="0">
                <a:solidFill>
                  <a:srgbClr val="FF0000"/>
                </a:solidFill>
                <a:latin typeface="+mj-lt"/>
              </a:rPr>
              <a:t>N</a:t>
            </a:r>
          </a:p>
          <a:p>
            <a:pPr algn="ctr"/>
            <a:r>
              <a:rPr lang="en-IN" sz="3200" dirty="0" smtClean="0">
                <a:solidFill>
                  <a:srgbClr val="00B050"/>
                </a:solidFill>
                <a:latin typeface="+mj-lt"/>
              </a:rPr>
              <a:t>Y</a:t>
            </a:r>
          </a:p>
          <a:p>
            <a:pPr algn="ctr"/>
            <a:r>
              <a:rPr lang="en-IN" sz="3200" dirty="0" smtClean="0">
                <a:solidFill>
                  <a:srgbClr val="FF0000"/>
                </a:solidFill>
                <a:latin typeface="+mj-lt"/>
              </a:rPr>
              <a:t>Y</a:t>
            </a:r>
            <a:endParaRPr lang="en-US" sz="3200" dirty="0">
              <a:solidFill>
                <a:srgbClr val="FF0000"/>
              </a:solidFill>
              <a:latin typeface="+mj-lt"/>
            </a:endParaRPr>
          </a:p>
        </p:txBody>
      </p:sp>
      <p:sp>
        <p:nvSpPr>
          <p:cNvPr id="12" name="TextBox 11"/>
          <p:cNvSpPr txBox="1"/>
          <p:nvPr/>
        </p:nvSpPr>
        <p:spPr>
          <a:xfrm>
            <a:off x="5893318" y="3588308"/>
            <a:ext cx="676611" cy="3046988"/>
          </a:xfrm>
          <a:prstGeom prst="rect">
            <a:avLst/>
          </a:prstGeom>
          <a:noFill/>
        </p:spPr>
        <p:txBody>
          <a:bodyPr wrap="square" rtlCol="0">
            <a:spAutoFit/>
          </a:bodyPr>
          <a:lstStyle/>
          <a:p>
            <a:pPr algn="ctr"/>
            <a:r>
              <a:rPr lang="en-IN" sz="3200" dirty="0" smtClean="0">
                <a:solidFill>
                  <a:srgbClr val="FF0000"/>
                </a:solidFill>
                <a:latin typeface="+mj-lt"/>
              </a:rPr>
              <a:t>N</a:t>
            </a:r>
          </a:p>
          <a:p>
            <a:pPr algn="ctr"/>
            <a:r>
              <a:rPr lang="en-IN" sz="3200" dirty="0" smtClean="0">
                <a:solidFill>
                  <a:srgbClr val="00B050"/>
                </a:solidFill>
                <a:latin typeface="+mj-lt"/>
              </a:rPr>
              <a:t>N</a:t>
            </a:r>
          </a:p>
          <a:p>
            <a:pPr algn="ctr"/>
            <a:r>
              <a:rPr lang="en-IN" sz="3200" dirty="0" smtClean="0">
                <a:solidFill>
                  <a:srgbClr val="FF0000"/>
                </a:solidFill>
                <a:latin typeface="+mj-lt"/>
              </a:rPr>
              <a:t>N</a:t>
            </a:r>
          </a:p>
          <a:p>
            <a:pPr algn="ctr"/>
            <a:r>
              <a:rPr lang="en-IN" sz="3200" dirty="0" smtClean="0">
                <a:solidFill>
                  <a:srgbClr val="00B050"/>
                </a:solidFill>
                <a:latin typeface="+mj-lt"/>
              </a:rPr>
              <a:t>Y</a:t>
            </a:r>
          </a:p>
          <a:p>
            <a:pPr algn="ctr"/>
            <a:r>
              <a:rPr lang="en-IN" sz="3200" dirty="0" smtClean="0">
                <a:solidFill>
                  <a:srgbClr val="00B050"/>
                </a:solidFill>
                <a:latin typeface="+mj-lt"/>
              </a:rPr>
              <a:t>Y</a:t>
            </a:r>
          </a:p>
          <a:p>
            <a:pPr algn="ctr"/>
            <a:r>
              <a:rPr lang="en-IN" sz="3200" dirty="0">
                <a:solidFill>
                  <a:srgbClr val="00B050"/>
                </a:solidFill>
                <a:latin typeface="+mj-lt"/>
              </a:rPr>
              <a:t>N</a:t>
            </a:r>
            <a:endParaRPr lang="en-US" sz="3200" dirty="0">
              <a:solidFill>
                <a:srgbClr val="00B050"/>
              </a:solidFill>
              <a:latin typeface="+mj-lt"/>
            </a:endParaRPr>
          </a:p>
        </p:txBody>
      </p:sp>
      <p:sp>
        <p:nvSpPr>
          <p:cNvPr id="13" name="TextBox 12"/>
          <p:cNvSpPr txBox="1"/>
          <p:nvPr/>
        </p:nvSpPr>
        <p:spPr>
          <a:xfrm>
            <a:off x="4196387" y="3588308"/>
            <a:ext cx="676611" cy="3046988"/>
          </a:xfrm>
          <a:prstGeom prst="rect">
            <a:avLst/>
          </a:prstGeom>
          <a:noFill/>
        </p:spPr>
        <p:txBody>
          <a:bodyPr wrap="square" rtlCol="0">
            <a:spAutoFit/>
          </a:bodyPr>
          <a:lstStyle/>
          <a:p>
            <a:pPr algn="ctr"/>
            <a:r>
              <a:rPr lang="en-IN" sz="3200" dirty="0" smtClean="0">
                <a:solidFill>
                  <a:srgbClr val="00B050"/>
                </a:solidFill>
                <a:latin typeface="+mj-lt"/>
              </a:rPr>
              <a:t>Y</a:t>
            </a:r>
          </a:p>
          <a:p>
            <a:pPr algn="ctr"/>
            <a:r>
              <a:rPr lang="en-IN" sz="3200" dirty="0" smtClean="0">
                <a:solidFill>
                  <a:srgbClr val="FF0000"/>
                </a:solidFill>
                <a:latin typeface="+mj-lt"/>
              </a:rPr>
              <a:t>Y</a:t>
            </a:r>
          </a:p>
          <a:p>
            <a:pPr algn="ctr"/>
            <a:r>
              <a:rPr lang="en-IN" sz="3200" dirty="0" smtClean="0">
                <a:solidFill>
                  <a:srgbClr val="00B050"/>
                </a:solidFill>
                <a:latin typeface="+mj-lt"/>
              </a:rPr>
              <a:t>Y</a:t>
            </a:r>
          </a:p>
          <a:p>
            <a:pPr algn="ctr"/>
            <a:r>
              <a:rPr lang="en-IN" sz="3200" dirty="0" smtClean="0">
                <a:solidFill>
                  <a:srgbClr val="00B050"/>
                </a:solidFill>
                <a:latin typeface="+mj-lt"/>
              </a:rPr>
              <a:t>Y</a:t>
            </a:r>
          </a:p>
          <a:p>
            <a:pPr algn="ctr"/>
            <a:r>
              <a:rPr lang="en-IN" sz="3200" dirty="0" smtClean="0">
                <a:solidFill>
                  <a:srgbClr val="FF0000"/>
                </a:solidFill>
                <a:latin typeface="+mj-lt"/>
              </a:rPr>
              <a:t>N</a:t>
            </a:r>
          </a:p>
          <a:p>
            <a:pPr algn="ctr"/>
            <a:r>
              <a:rPr lang="en-IN" sz="3200" dirty="0">
                <a:solidFill>
                  <a:srgbClr val="00B050"/>
                </a:solidFill>
                <a:latin typeface="+mj-lt"/>
              </a:rPr>
              <a:t>N</a:t>
            </a:r>
            <a:endParaRPr lang="en-US" sz="3200" dirty="0">
              <a:solidFill>
                <a:srgbClr val="00B050"/>
              </a:solidFill>
              <a:latin typeface="+mj-lt"/>
            </a:endParaRPr>
          </a:p>
        </p:txBody>
      </p:sp>
      <p:sp>
        <p:nvSpPr>
          <p:cNvPr id="14" name="TextBox 13"/>
          <p:cNvSpPr txBox="1"/>
          <p:nvPr/>
        </p:nvSpPr>
        <p:spPr>
          <a:xfrm>
            <a:off x="2506968" y="3588308"/>
            <a:ext cx="676611" cy="3046988"/>
          </a:xfrm>
          <a:prstGeom prst="rect">
            <a:avLst/>
          </a:prstGeom>
          <a:noFill/>
        </p:spPr>
        <p:txBody>
          <a:bodyPr wrap="square" rtlCol="0">
            <a:spAutoFit/>
          </a:bodyPr>
          <a:lstStyle/>
          <a:p>
            <a:pPr algn="ctr"/>
            <a:r>
              <a:rPr lang="en-IN" sz="3200" dirty="0" smtClean="0">
                <a:solidFill>
                  <a:srgbClr val="FF0000"/>
                </a:solidFill>
                <a:latin typeface="+mj-lt"/>
              </a:rPr>
              <a:t>N</a:t>
            </a:r>
          </a:p>
          <a:p>
            <a:pPr algn="ctr"/>
            <a:r>
              <a:rPr lang="en-IN" sz="3200" dirty="0" smtClean="0">
                <a:solidFill>
                  <a:srgbClr val="00B050"/>
                </a:solidFill>
                <a:latin typeface="+mj-lt"/>
              </a:rPr>
              <a:t>N</a:t>
            </a:r>
          </a:p>
          <a:p>
            <a:pPr algn="ctr"/>
            <a:r>
              <a:rPr lang="en-IN" sz="3200" dirty="0" smtClean="0">
                <a:solidFill>
                  <a:srgbClr val="00B050"/>
                </a:solidFill>
                <a:latin typeface="+mj-lt"/>
              </a:rPr>
              <a:t>Y</a:t>
            </a:r>
          </a:p>
          <a:p>
            <a:pPr algn="ctr"/>
            <a:r>
              <a:rPr lang="en-IN" sz="3200" dirty="0" smtClean="0">
                <a:solidFill>
                  <a:srgbClr val="FF0000"/>
                </a:solidFill>
                <a:latin typeface="+mj-lt"/>
              </a:rPr>
              <a:t>N</a:t>
            </a:r>
          </a:p>
          <a:p>
            <a:pPr algn="ctr"/>
            <a:r>
              <a:rPr lang="en-IN" sz="3200" dirty="0" smtClean="0">
                <a:solidFill>
                  <a:srgbClr val="00B050"/>
                </a:solidFill>
                <a:latin typeface="+mj-lt"/>
              </a:rPr>
              <a:t>Y</a:t>
            </a:r>
          </a:p>
          <a:p>
            <a:pPr algn="ctr"/>
            <a:r>
              <a:rPr lang="en-IN" sz="3200" dirty="0" smtClean="0">
                <a:solidFill>
                  <a:srgbClr val="FF0000"/>
                </a:solidFill>
                <a:latin typeface="+mj-lt"/>
              </a:rPr>
              <a:t>Y</a:t>
            </a:r>
            <a:endParaRPr lang="en-US" sz="3200" dirty="0">
              <a:solidFill>
                <a:srgbClr val="FF0000"/>
              </a:solidFill>
              <a:latin typeface="+mj-lt"/>
            </a:endParaRPr>
          </a:p>
        </p:txBody>
      </p:sp>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b="10078"/>
          <a:stretch/>
        </p:blipFill>
        <p:spPr>
          <a:xfrm>
            <a:off x="8458143" y="2490040"/>
            <a:ext cx="893344" cy="1104928"/>
          </a:xfrm>
          <a:prstGeom prst="rect">
            <a:avLst/>
          </a:prstGeom>
        </p:spPr>
      </p:pic>
      <p:sp>
        <p:nvSpPr>
          <p:cNvPr id="16" name="TextBox 15"/>
          <p:cNvSpPr txBox="1"/>
          <p:nvPr/>
        </p:nvSpPr>
        <p:spPr>
          <a:xfrm>
            <a:off x="8566509" y="3588308"/>
            <a:ext cx="676611" cy="3046988"/>
          </a:xfrm>
          <a:prstGeom prst="rect">
            <a:avLst/>
          </a:prstGeom>
          <a:noFill/>
        </p:spPr>
        <p:txBody>
          <a:bodyPr wrap="square" rtlCol="0">
            <a:spAutoFit/>
          </a:bodyPr>
          <a:lstStyle/>
          <a:p>
            <a:pPr algn="ctr"/>
            <a:r>
              <a:rPr lang="en-IN" sz="3200" dirty="0" smtClean="0">
                <a:solidFill>
                  <a:srgbClr val="00B050"/>
                </a:solidFill>
                <a:latin typeface="+mj-lt"/>
              </a:rPr>
              <a:t>Y</a:t>
            </a:r>
          </a:p>
          <a:p>
            <a:pPr algn="ctr"/>
            <a:r>
              <a:rPr lang="en-IN" sz="3200" dirty="0" smtClean="0">
                <a:solidFill>
                  <a:srgbClr val="FF0000"/>
                </a:solidFill>
                <a:latin typeface="+mj-lt"/>
              </a:rPr>
              <a:t>Y</a:t>
            </a:r>
          </a:p>
          <a:p>
            <a:pPr algn="ctr"/>
            <a:r>
              <a:rPr lang="en-IN" sz="3200" dirty="0" smtClean="0">
                <a:solidFill>
                  <a:srgbClr val="00B050"/>
                </a:solidFill>
                <a:latin typeface="+mj-lt"/>
              </a:rPr>
              <a:t>Y</a:t>
            </a:r>
          </a:p>
          <a:p>
            <a:pPr algn="ctr"/>
            <a:r>
              <a:rPr lang="en-IN" sz="3200" dirty="0" smtClean="0">
                <a:solidFill>
                  <a:srgbClr val="00B050"/>
                </a:solidFill>
                <a:latin typeface="+mj-lt"/>
              </a:rPr>
              <a:t>Y</a:t>
            </a:r>
          </a:p>
          <a:p>
            <a:pPr algn="ctr"/>
            <a:r>
              <a:rPr lang="en-IN" sz="3200" dirty="0" smtClean="0">
                <a:solidFill>
                  <a:srgbClr val="FF0000"/>
                </a:solidFill>
                <a:latin typeface="+mj-lt"/>
              </a:rPr>
              <a:t>N</a:t>
            </a:r>
          </a:p>
          <a:p>
            <a:pPr algn="ctr"/>
            <a:r>
              <a:rPr lang="en-IN" sz="3200" dirty="0">
                <a:solidFill>
                  <a:srgbClr val="00B050"/>
                </a:solidFill>
                <a:latin typeface="+mj-lt"/>
              </a:rPr>
              <a:t>N</a:t>
            </a:r>
            <a:endParaRPr lang="en-US" sz="3200" dirty="0">
              <a:solidFill>
                <a:srgbClr val="00B050"/>
              </a:solidFill>
              <a:latin typeface="+mj-lt"/>
            </a:endParaRPr>
          </a:p>
        </p:txBody>
      </p:sp>
      <p:sp>
        <p:nvSpPr>
          <p:cNvPr id="17" name="Rectangle 16"/>
          <p:cNvSpPr/>
          <p:nvPr/>
        </p:nvSpPr>
        <p:spPr>
          <a:xfrm>
            <a:off x="2317598" y="3588308"/>
            <a:ext cx="1129098" cy="30469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51898" y="3594968"/>
            <a:ext cx="9801783" cy="5237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28415" y="300756"/>
            <a:ext cx="1725267" cy="1725267"/>
          </a:xfrm>
          <a:prstGeom prst="rect">
            <a:avLst/>
          </a:prstGeom>
        </p:spPr>
      </p:pic>
      <p:sp>
        <p:nvSpPr>
          <p:cNvPr id="21" name="Rectangular Callout 20"/>
          <p:cNvSpPr/>
          <p:nvPr/>
        </p:nvSpPr>
        <p:spPr>
          <a:xfrm>
            <a:off x="1767156" y="223569"/>
            <a:ext cx="8525812" cy="1201828"/>
          </a:xfrm>
          <a:prstGeom prst="wedgeRectCallout">
            <a:avLst>
              <a:gd name="adj1" fmla="val 56985"/>
              <a:gd name="adj2" fmla="val 5234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No individual </a:t>
            </a:r>
            <a:r>
              <a:rPr lang="en-US" sz="2400" dirty="0" smtClean="0">
                <a:solidFill>
                  <a:schemeClr val="tx1"/>
                </a:solidFill>
                <a:latin typeface="+mj-lt"/>
              </a:rPr>
              <a:t>news network </a:t>
            </a:r>
            <a:r>
              <a:rPr lang="en-US" sz="2400" dirty="0">
                <a:solidFill>
                  <a:schemeClr val="tx1"/>
                </a:solidFill>
                <a:latin typeface="+mj-lt"/>
              </a:rPr>
              <a:t>gets more than 66% correct predictions but if we take a majority vote</a:t>
            </a:r>
            <a:r>
              <a:rPr lang="en-US" sz="2400" dirty="0" smtClean="0">
                <a:solidFill>
                  <a:schemeClr val="tx1"/>
                </a:solidFill>
                <a:latin typeface="+mj-lt"/>
              </a:rPr>
              <a:t>, we are </a:t>
            </a:r>
            <a:r>
              <a:rPr lang="en-US" sz="2400" dirty="0">
                <a:solidFill>
                  <a:schemeClr val="tx1"/>
                </a:solidFill>
                <a:latin typeface="+mj-lt"/>
              </a:rPr>
              <a:t>100% </a:t>
            </a:r>
            <a:r>
              <a:rPr lang="en-US" sz="2400" dirty="0" smtClean="0">
                <a:solidFill>
                  <a:schemeClr val="tx1"/>
                </a:solidFill>
                <a:latin typeface="+mj-lt"/>
              </a:rPr>
              <a:t>correct all the time. The same trick is also popularly used in psephology (“poll of polls”)</a:t>
            </a:r>
            <a:endParaRPr lang="en-US" sz="2400" dirty="0">
              <a:solidFill>
                <a:schemeClr val="tx1"/>
              </a:solidFill>
              <a:latin typeface="+mj-lt"/>
            </a:endParaRPr>
          </a:p>
        </p:txBody>
      </p:sp>
      <p:grpSp>
        <p:nvGrpSpPr>
          <p:cNvPr id="26" name="Group 25"/>
          <p:cNvGrpSpPr/>
          <p:nvPr/>
        </p:nvGrpSpPr>
        <p:grpSpPr>
          <a:xfrm>
            <a:off x="253352" y="2609637"/>
            <a:ext cx="1647367" cy="2144343"/>
            <a:chOff x="253352" y="2609637"/>
            <a:chExt cx="1647367" cy="2144343"/>
          </a:xfrm>
        </p:grpSpPr>
        <p:sp>
          <p:nvSpPr>
            <p:cNvPr id="22" name="TextBox 21"/>
            <p:cNvSpPr txBox="1"/>
            <p:nvPr/>
          </p:nvSpPr>
          <p:spPr>
            <a:xfrm>
              <a:off x="253352" y="2609637"/>
              <a:ext cx="493159" cy="584775"/>
            </a:xfrm>
            <a:prstGeom prst="rect">
              <a:avLst/>
            </a:prstGeom>
            <a:noFill/>
          </p:spPr>
          <p:txBody>
            <a:bodyPr wrap="square" rtlCol="0">
              <a:spAutoFit/>
            </a:bodyPr>
            <a:lstStyle/>
            <a:p>
              <a:pPr algn="ctr"/>
              <a:r>
                <a:rPr lang="en-IN" sz="3200" dirty="0" smtClean="0">
                  <a:solidFill>
                    <a:srgbClr val="00B050"/>
                  </a:solidFill>
                  <a:latin typeface="+mj-lt"/>
                </a:rPr>
                <a:t>P</a:t>
              </a:r>
              <a:endParaRPr lang="en-IN" sz="3200" dirty="0">
                <a:solidFill>
                  <a:srgbClr val="00B050"/>
                </a:solidFill>
                <a:latin typeface="+mj-lt"/>
              </a:endParaRPr>
            </a:p>
          </p:txBody>
        </p:sp>
        <p:sp>
          <p:nvSpPr>
            <p:cNvPr id="23" name="TextBox 22"/>
            <p:cNvSpPr txBox="1"/>
            <p:nvPr/>
          </p:nvSpPr>
          <p:spPr>
            <a:xfrm>
              <a:off x="253352" y="3588308"/>
              <a:ext cx="493159" cy="584775"/>
            </a:xfrm>
            <a:prstGeom prst="rect">
              <a:avLst/>
            </a:prstGeom>
            <a:noFill/>
          </p:spPr>
          <p:txBody>
            <a:bodyPr wrap="square" rtlCol="0">
              <a:spAutoFit/>
            </a:bodyPr>
            <a:lstStyle/>
            <a:p>
              <a:pPr algn="ctr"/>
              <a:r>
                <a:rPr lang="en-IN" sz="3200" dirty="0" smtClean="0">
                  <a:solidFill>
                    <a:srgbClr val="FF0000"/>
                  </a:solidFill>
                  <a:latin typeface="+mj-lt"/>
                </a:rPr>
                <a:t>Q</a:t>
              </a:r>
              <a:endParaRPr lang="en-IN" sz="3200" dirty="0">
                <a:solidFill>
                  <a:srgbClr val="FF0000"/>
                </a:solidFill>
                <a:latin typeface="+mj-lt"/>
              </a:endParaRPr>
            </a:p>
          </p:txBody>
        </p:sp>
        <p:sp>
          <p:nvSpPr>
            <p:cNvPr id="24" name="TextBox 23"/>
            <p:cNvSpPr txBox="1"/>
            <p:nvPr/>
          </p:nvSpPr>
          <p:spPr>
            <a:xfrm>
              <a:off x="253352" y="3068194"/>
              <a:ext cx="1647367" cy="646331"/>
            </a:xfrm>
            <a:prstGeom prst="rect">
              <a:avLst/>
            </a:prstGeom>
            <a:noFill/>
          </p:spPr>
          <p:txBody>
            <a:bodyPr wrap="square" rtlCol="0">
              <a:spAutoFit/>
            </a:bodyPr>
            <a:lstStyle/>
            <a:p>
              <a:r>
                <a:rPr lang="en-IN" dirty="0" smtClean="0">
                  <a:latin typeface="+mj-lt"/>
                </a:rPr>
                <a:t>Correct prediction</a:t>
              </a:r>
              <a:endParaRPr lang="en-IN" dirty="0">
                <a:latin typeface="+mj-lt"/>
              </a:endParaRPr>
            </a:p>
          </p:txBody>
        </p:sp>
        <p:sp>
          <p:nvSpPr>
            <p:cNvPr id="25" name="TextBox 24"/>
            <p:cNvSpPr txBox="1"/>
            <p:nvPr/>
          </p:nvSpPr>
          <p:spPr>
            <a:xfrm>
              <a:off x="253352" y="4107649"/>
              <a:ext cx="1647367" cy="646331"/>
            </a:xfrm>
            <a:prstGeom prst="rect">
              <a:avLst/>
            </a:prstGeom>
            <a:noFill/>
          </p:spPr>
          <p:txBody>
            <a:bodyPr wrap="square" rtlCol="0">
              <a:spAutoFit/>
            </a:bodyPr>
            <a:lstStyle/>
            <a:p>
              <a:r>
                <a:rPr lang="en-IN" dirty="0" smtClean="0">
                  <a:latin typeface="+mj-lt"/>
                </a:rPr>
                <a:t>Incorrect prediction</a:t>
              </a:r>
              <a:endParaRPr lang="en-IN" dirty="0">
                <a:latin typeface="+mj-lt"/>
              </a:endParaRPr>
            </a:p>
          </p:txBody>
        </p:sp>
      </p:grpSp>
      <p:sp>
        <p:nvSpPr>
          <p:cNvPr id="27" name="TextBox 26"/>
          <p:cNvSpPr txBox="1"/>
          <p:nvPr/>
        </p:nvSpPr>
        <p:spPr>
          <a:xfrm>
            <a:off x="10067165" y="2806377"/>
            <a:ext cx="1647367" cy="461665"/>
          </a:xfrm>
          <a:prstGeom prst="rect">
            <a:avLst/>
          </a:prstGeom>
          <a:noFill/>
        </p:spPr>
        <p:txBody>
          <a:bodyPr wrap="square" rtlCol="0">
            <a:spAutoFit/>
          </a:bodyPr>
          <a:lstStyle/>
          <a:p>
            <a:pPr algn="ctr"/>
            <a:r>
              <a:rPr lang="en-IN" sz="2400" b="1" dirty="0" smtClean="0">
                <a:solidFill>
                  <a:schemeClr val="accent5">
                    <a:lumMod val="75000"/>
                  </a:schemeClr>
                </a:solidFill>
              </a:rPr>
              <a:t>Gold Truth</a:t>
            </a:r>
            <a:endParaRPr lang="en-IN" sz="2400" b="1" dirty="0">
              <a:solidFill>
                <a:schemeClr val="accent5">
                  <a:lumMod val="75000"/>
                </a:schemeClr>
              </a:solidFill>
            </a:endParaRPr>
          </a:p>
        </p:txBody>
      </p:sp>
      <p:sp>
        <p:nvSpPr>
          <p:cNvPr id="28" name="Rectangle 27"/>
          <p:cNvSpPr/>
          <p:nvPr/>
        </p:nvSpPr>
        <p:spPr>
          <a:xfrm>
            <a:off x="1856492" y="631709"/>
            <a:ext cx="8345746" cy="738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780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up)">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up)">
                                      <p:cBhvr>
                                        <p:cTn id="57" dur="500"/>
                                        <p:tgtEl>
                                          <p:spTgt spid="14"/>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up)">
                                      <p:cBhvr>
                                        <p:cTn id="61" dur="500"/>
                                        <p:tgtEl>
                                          <p:spTgt spid="13"/>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up)">
                                      <p:cBhvr>
                                        <p:cTn id="65" dur="500"/>
                                        <p:tgtEl>
                                          <p:spTgt spid="12"/>
                                        </p:tgtEl>
                                      </p:cBhvr>
                                    </p:animEffect>
                                  </p:childTnLst>
                                </p:cTn>
                              </p:par>
                            </p:childTnLst>
                          </p:cTn>
                        </p:par>
                        <p:par>
                          <p:cTn id="66" fill="hold">
                            <p:stCondLst>
                              <p:cond delay="1500"/>
                            </p:stCondLst>
                            <p:childTnLst>
                              <p:par>
                                <p:cTn id="67" presetID="22" presetClass="entr" presetSubtype="1"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up)">
                                      <p:cBhvr>
                                        <p:cTn id="69" dur="500"/>
                                        <p:tgtEl>
                                          <p:spTgt spid="11"/>
                                        </p:tgtEl>
                                      </p:cBhvr>
                                    </p:animEffect>
                                  </p:childTnLst>
                                </p:cTn>
                              </p:par>
                            </p:childTnLst>
                          </p:cTn>
                        </p:par>
                        <p:par>
                          <p:cTn id="70" fill="hold">
                            <p:stCondLst>
                              <p:cond delay="2000"/>
                            </p:stCondLst>
                            <p:childTnLst>
                              <p:par>
                                <p:cTn id="71" presetID="22" presetClass="entr" presetSubtype="1"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up)">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up)">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grpId="1" nodeType="clickEffect">
                                  <p:stCondLst>
                                    <p:cond delay="0"/>
                                  </p:stCondLst>
                                  <p:childTnLst>
                                    <p:animMotion origin="layout" path="M 1.875E-6 -3.7037E-7 L 0.13607 -3.7037E-7 " pathEditMode="relative" rAng="0" ptsTypes="AA">
                                      <p:cBhvr>
                                        <p:cTn id="82" dur="1000" fill="hold"/>
                                        <p:tgtEl>
                                          <p:spTgt spid="17"/>
                                        </p:tgtEl>
                                        <p:attrNameLst>
                                          <p:attrName>ppt_x</p:attrName>
                                          <p:attrName>ppt_y</p:attrName>
                                        </p:attrNameLst>
                                      </p:cBhvr>
                                      <p:rCtr x="6797" y="0"/>
                                    </p:animMotion>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grpId="2" nodeType="clickEffect">
                                  <p:stCondLst>
                                    <p:cond delay="0"/>
                                  </p:stCondLst>
                                  <p:childTnLst>
                                    <p:animMotion origin="layout" path="M 0.13607 -3.7037E-7 L 0.27357 -3.7037E-7 " pathEditMode="relative" rAng="0" ptsTypes="AA">
                                      <p:cBhvr>
                                        <p:cTn id="86" dur="1000" fill="hold"/>
                                        <p:tgtEl>
                                          <p:spTgt spid="17"/>
                                        </p:tgtEl>
                                        <p:attrNameLst>
                                          <p:attrName>ppt_x</p:attrName>
                                          <p:attrName>ppt_y</p:attrName>
                                        </p:attrNameLst>
                                      </p:cBhvr>
                                      <p:rCtr x="6875" y="0"/>
                                    </p:animMotion>
                                  </p:childTnLst>
                                </p:cTn>
                              </p:par>
                            </p:childTnLst>
                          </p:cTn>
                        </p:par>
                      </p:childTnLst>
                    </p:cTn>
                  </p:par>
                  <p:par>
                    <p:cTn id="87" fill="hold">
                      <p:stCondLst>
                        <p:cond delay="indefinite"/>
                      </p:stCondLst>
                      <p:childTnLst>
                        <p:par>
                          <p:cTn id="88" fill="hold">
                            <p:stCondLst>
                              <p:cond delay="0"/>
                            </p:stCondLst>
                            <p:childTnLst>
                              <p:par>
                                <p:cTn id="89" presetID="63" presetClass="path" presetSubtype="0" accel="50000" decel="50000" fill="hold" grpId="3" nodeType="clickEffect">
                                  <p:stCondLst>
                                    <p:cond delay="0"/>
                                  </p:stCondLst>
                                  <p:childTnLst>
                                    <p:animMotion origin="layout" path="M 0.27357 -3.7037E-7 L 0.38463 -3.7037E-7 " pathEditMode="relative" rAng="0" ptsTypes="AA">
                                      <p:cBhvr>
                                        <p:cTn id="90" dur="1000" fill="hold"/>
                                        <p:tgtEl>
                                          <p:spTgt spid="17"/>
                                        </p:tgtEl>
                                        <p:attrNameLst>
                                          <p:attrName>ppt_x</p:attrName>
                                          <p:attrName>ppt_y</p:attrName>
                                        </p:attrNameLst>
                                      </p:cBhvr>
                                      <p:rCtr x="5547" y="0"/>
                                    </p:animMotion>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grpId="4" nodeType="clickEffect">
                                  <p:stCondLst>
                                    <p:cond delay="0"/>
                                  </p:stCondLst>
                                  <p:childTnLst>
                                    <p:animMotion origin="layout" path="M 0.38463 -3.7037E-7 L 0.49258 -3.7037E-7 " pathEditMode="relative" rAng="0" ptsTypes="AA">
                                      <p:cBhvr>
                                        <p:cTn id="94" dur="1000" fill="hold"/>
                                        <p:tgtEl>
                                          <p:spTgt spid="17"/>
                                        </p:tgtEl>
                                        <p:attrNameLst>
                                          <p:attrName>ppt_x</p:attrName>
                                          <p:attrName>ppt_y</p:attrName>
                                        </p:attrNameLst>
                                      </p:cBhvr>
                                      <p:rCtr x="5391" y="0"/>
                                    </p:animMotion>
                                  </p:childTnLst>
                                </p:cTn>
                              </p:par>
                            </p:childTnLst>
                          </p:cTn>
                        </p:par>
                      </p:childTnLst>
                    </p:cTn>
                  </p:par>
                  <p:par>
                    <p:cTn id="95" fill="hold">
                      <p:stCondLst>
                        <p:cond delay="indefinite"/>
                      </p:stCondLst>
                      <p:childTnLst>
                        <p:par>
                          <p:cTn id="96" fill="hold">
                            <p:stCondLst>
                              <p:cond delay="0"/>
                            </p:stCondLst>
                            <p:childTnLst>
                              <p:par>
                                <p:cTn id="97" presetID="22" presetClass="exit" presetSubtype="1" fill="hold" grpId="5" nodeType="clickEffect">
                                  <p:stCondLst>
                                    <p:cond delay="0"/>
                                  </p:stCondLst>
                                  <p:childTnLst>
                                    <p:animEffect transition="out" filter="wipe(up)">
                                      <p:cBhvr>
                                        <p:cTn id="98" dur="500"/>
                                        <p:tgtEl>
                                          <p:spTgt spid="17"/>
                                        </p:tgtEl>
                                      </p:cBhvr>
                                    </p:animEffect>
                                    <p:set>
                                      <p:cBhvr>
                                        <p:cTn id="99" dur="1" fill="hold">
                                          <p:stCondLst>
                                            <p:cond delay="499"/>
                                          </p:stCondLst>
                                        </p:cTn>
                                        <p:tgtEl>
                                          <p:spTgt spid="1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9"/>
                                        </p:tgtEl>
                                        <p:attrNameLst>
                                          <p:attrName>style.visibility</p:attrName>
                                        </p:attrNameLst>
                                      </p:cBhvr>
                                      <p:to>
                                        <p:strVal val="visible"/>
                                      </p:to>
                                    </p:set>
                                  </p:childTnLst>
                                </p:cTn>
                              </p:par>
                            </p:childTnLst>
                          </p:cTn>
                        </p:par>
                        <p:par>
                          <p:cTn id="104" fill="hold">
                            <p:stCondLst>
                              <p:cond delay="0"/>
                            </p:stCondLst>
                            <p:childTnLst>
                              <p:par>
                                <p:cTn id="105" presetID="22" presetClass="entr" presetSubtype="2" fill="hold" grpId="0" nodeType="after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wipe(right)">
                                      <p:cBhvr>
                                        <p:cTn id="107" dur="500"/>
                                        <p:tgtEl>
                                          <p:spTgt spid="21"/>
                                        </p:tgtEl>
                                      </p:cBhvr>
                                    </p:animEffect>
                                  </p:childTnLst>
                                </p:cTn>
                              </p:par>
                              <p:par>
                                <p:cTn id="108" presetID="1" presetClass="entr" presetSubtype="0" fill="hold" grpId="1" nodeType="withEffect">
                                  <p:stCondLst>
                                    <p:cond delay="0"/>
                                  </p:stCondLst>
                                  <p:childTnLst>
                                    <p:set>
                                      <p:cBhvr>
                                        <p:cTn id="109" dur="1" fill="hold">
                                          <p:stCondLst>
                                            <p:cond delay="0"/>
                                          </p:stCondLst>
                                        </p:cTn>
                                        <p:tgtEl>
                                          <p:spTgt spid="28"/>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wipe(left)">
                                      <p:cBhvr>
                                        <p:cTn id="114" dur="500"/>
                                        <p:tgtEl>
                                          <p:spTgt spid="18"/>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 nodeType="clickEffect">
                                  <p:stCondLst>
                                    <p:cond delay="0"/>
                                  </p:stCondLst>
                                  <p:childTnLst>
                                    <p:animMotion origin="layout" path="M -2.5E-6 1.48148E-6 L -2.5E-6 0.07153 " pathEditMode="relative" rAng="0" ptsTypes="AA">
                                      <p:cBhvr>
                                        <p:cTn id="118" dur="1000" fill="hold"/>
                                        <p:tgtEl>
                                          <p:spTgt spid="18"/>
                                        </p:tgtEl>
                                        <p:attrNameLst>
                                          <p:attrName>ppt_x</p:attrName>
                                          <p:attrName>ppt_y</p:attrName>
                                        </p:attrNameLst>
                                      </p:cBhvr>
                                      <p:rCtr x="0" y="3565"/>
                                    </p:animMotion>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2" nodeType="clickEffect">
                                  <p:stCondLst>
                                    <p:cond delay="0"/>
                                  </p:stCondLst>
                                  <p:childTnLst>
                                    <p:animMotion origin="layout" path="M -2.5E-6 0.07153 L -2.5E-6 0.14444 " pathEditMode="relative" rAng="0" ptsTypes="AA">
                                      <p:cBhvr>
                                        <p:cTn id="122" dur="1000" fill="hold"/>
                                        <p:tgtEl>
                                          <p:spTgt spid="18"/>
                                        </p:tgtEl>
                                        <p:attrNameLst>
                                          <p:attrName>ppt_x</p:attrName>
                                          <p:attrName>ppt_y</p:attrName>
                                        </p:attrNameLst>
                                      </p:cBhvr>
                                      <p:rCtr x="0" y="3634"/>
                                    </p:animMotion>
                                  </p:childTnLst>
                                </p:cTn>
                              </p:par>
                            </p:childTnLst>
                          </p:cTn>
                        </p:par>
                      </p:childTnLst>
                    </p:cTn>
                  </p:par>
                  <p:par>
                    <p:cTn id="123" fill="hold">
                      <p:stCondLst>
                        <p:cond delay="indefinite"/>
                      </p:stCondLst>
                      <p:childTnLst>
                        <p:par>
                          <p:cTn id="124" fill="hold">
                            <p:stCondLst>
                              <p:cond delay="0"/>
                            </p:stCondLst>
                            <p:childTnLst>
                              <p:par>
                                <p:cTn id="125" presetID="42" presetClass="path" presetSubtype="0" accel="50000" decel="50000" fill="hold" grpId="3" nodeType="clickEffect">
                                  <p:stCondLst>
                                    <p:cond delay="0"/>
                                  </p:stCondLst>
                                  <p:childTnLst>
                                    <p:animMotion origin="layout" path="M -2.5E-6 0.14444 L -2.5E-6 0.20972 " pathEditMode="relative" rAng="0" ptsTypes="AA">
                                      <p:cBhvr>
                                        <p:cTn id="126" dur="1000" fill="hold"/>
                                        <p:tgtEl>
                                          <p:spTgt spid="18"/>
                                        </p:tgtEl>
                                        <p:attrNameLst>
                                          <p:attrName>ppt_x</p:attrName>
                                          <p:attrName>ppt_y</p:attrName>
                                        </p:attrNameLst>
                                      </p:cBhvr>
                                      <p:rCtr x="0" y="3264"/>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4" nodeType="clickEffect">
                                  <p:stCondLst>
                                    <p:cond delay="0"/>
                                  </p:stCondLst>
                                  <p:childTnLst>
                                    <p:animMotion origin="layout" path="M -2.5E-6 0.20972 L -2.5E-6 0.28009 " pathEditMode="relative" rAng="0" ptsTypes="AA">
                                      <p:cBhvr>
                                        <p:cTn id="130" dur="1000" fill="hold"/>
                                        <p:tgtEl>
                                          <p:spTgt spid="18"/>
                                        </p:tgtEl>
                                        <p:attrNameLst>
                                          <p:attrName>ppt_x</p:attrName>
                                          <p:attrName>ppt_y</p:attrName>
                                        </p:attrNameLst>
                                      </p:cBhvr>
                                      <p:rCtr x="0" y="3519"/>
                                    </p:animMotion>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5" nodeType="clickEffect">
                                  <p:stCondLst>
                                    <p:cond delay="0"/>
                                  </p:stCondLst>
                                  <p:childTnLst>
                                    <p:animMotion origin="layout" path="M -2.5E-6 0.28009 L -2.5E-6 0.35671 " pathEditMode="relative" rAng="0" ptsTypes="AA">
                                      <p:cBhvr>
                                        <p:cTn id="134" dur="1000" fill="hold"/>
                                        <p:tgtEl>
                                          <p:spTgt spid="18"/>
                                        </p:tgtEl>
                                        <p:attrNameLst>
                                          <p:attrName>ppt_x</p:attrName>
                                          <p:attrName>ppt_y</p:attrName>
                                        </p:attrNameLst>
                                      </p:cBhvr>
                                      <p:rCtr x="0" y="3819"/>
                                    </p:animMotion>
                                  </p:childTnLst>
                                </p:cTn>
                              </p:par>
                            </p:childTnLst>
                          </p:cTn>
                        </p:par>
                      </p:childTnLst>
                    </p:cTn>
                  </p:par>
                  <p:par>
                    <p:cTn id="135" fill="hold">
                      <p:stCondLst>
                        <p:cond delay="indefinite"/>
                      </p:stCondLst>
                      <p:childTnLst>
                        <p:par>
                          <p:cTn id="136" fill="hold">
                            <p:stCondLst>
                              <p:cond delay="0"/>
                            </p:stCondLst>
                            <p:childTnLst>
                              <p:par>
                                <p:cTn id="137" presetID="22" presetClass="exit" presetSubtype="1" fill="hold" grpId="0" nodeType="clickEffect">
                                  <p:stCondLst>
                                    <p:cond delay="0"/>
                                  </p:stCondLst>
                                  <p:childTnLst>
                                    <p:animEffect transition="out" filter="wipe(up)">
                                      <p:cBhvr>
                                        <p:cTn id="138" dur="500"/>
                                        <p:tgtEl>
                                          <p:spTgt spid="28"/>
                                        </p:tgtEl>
                                      </p:cBhvr>
                                    </p:animEffect>
                                    <p:set>
                                      <p:cBhvr>
                                        <p:cTn id="139"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p:bldP spid="11" grpId="0"/>
      <p:bldP spid="12" grpId="0"/>
      <p:bldP spid="13" grpId="0"/>
      <p:bldP spid="14" grpId="0"/>
      <p:bldP spid="16" grpId="0"/>
      <p:bldP spid="17" grpId="0" animBg="1"/>
      <p:bldP spid="17" grpId="1" animBg="1"/>
      <p:bldP spid="17" grpId="2" animBg="1"/>
      <p:bldP spid="17" grpId="3" animBg="1"/>
      <p:bldP spid="17" grpId="4" animBg="1"/>
      <p:bldP spid="17" grpId="5" animBg="1"/>
      <p:bldP spid="18" grpId="0" animBg="1"/>
      <p:bldP spid="18" grpId="1" animBg="1"/>
      <p:bldP spid="18" grpId="2" animBg="1"/>
      <p:bldP spid="18" grpId="3" animBg="1"/>
      <p:bldP spid="18" grpId="4" animBg="1"/>
      <p:bldP spid="18" grpId="5" animBg="1"/>
      <p:bldP spid="21" grpId="0" animBg="1"/>
      <p:bldP spid="27" grpId="0"/>
      <p:bldP spid="28" grpId="0" animBg="1"/>
      <p:bldP spid="2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Voting Ensembles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a:t>Receive </a:t>
                </a:r>
                <a14:m>
                  <m:oMath xmlns:m="http://schemas.openxmlformats.org/officeDocument/2006/math">
                    <m:r>
                      <a:rPr lang="en-IN" i="1">
                        <a:latin typeface="Cambria Math" panose="02040503050406030204" pitchFamily="18" charset="0"/>
                      </a:rPr>
                      <m:t>𝐾</m:t>
                    </m:r>
                  </m:oMath>
                </a14:m>
                <a:r>
                  <a:rPr lang="en-US" dirty="0"/>
                  <a:t> pre-trained classifiers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𝐾</m:t>
                        </m:r>
                      </m:sub>
                    </m:sSub>
                  </m:oMath>
                </a14:m>
                <a:r>
                  <a:rPr lang="en-US" dirty="0"/>
                  <a:t> </a:t>
                </a:r>
                <a:r>
                  <a:rPr lang="en-US" dirty="0" err="1"/>
                  <a:t>s.t.</a:t>
                </a:r>
                <a:r>
                  <a:rPr lang="en-US"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−1,+1</m:t>
                        </m:r>
                      </m:e>
                    </m:d>
                  </m:oMath>
                </a14:m>
                <a:endParaRPr lang="en-US" dirty="0"/>
              </a:p>
              <a:p>
                <a:pPr lvl="2"/>
                <a:r>
                  <a:rPr lang="en-IN" dirty="0"/>
                  <a:t>Construct a new classifier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𝑓</m:t>
                            </m:r>
                          </m:e>
                        </m:acc>
                      </m:e>
                      <m:sub>
                        <m:r>
                          <m:rPr>
                            <m:sty m:val="p"/>
                          </m:rPr>
                          <a:rPr lang="en-IN" dirty="0">
                            <a:latin typeface="Cambria Math" panose="02040503050406030204" pitchFamily="18" charset="0"/>
                          </a:rPr>
                          <m:t>MAJ</m:t>
                        </m:r>
                      </m:sub>
                    </m:sSub>
                  </m:oMath>
                </a14:m>
                <a:r>
                  <a:rPr lang="en-US" dirty="0"/>
                  <a:t> such that for any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oMath>
                </a14:m>
                <a:r>
                  <a:rPr lang="en-IN" dirty="0"/>
                  <a:t/>
                </a:r>
                <a:br>
                  <a:rPr lang="en-IN" dirty="0"/>
                </a:b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𝑓</m:t>
                            </m:r>
                          </m:e>
                        </m:acc>
                      </m:e>
                      <m:sub>
                        <m:r>
                          <m:rPr>
                            <m:sty m:val="p"/>
                          </m:rPr>
                          <a:rPr lang="en-IN" dirty="0">
                            <a:latin typeface="Cambria Math" panose="02040503050406030204" pitchFamily="18" charset="0"/>
                          </a:rPr>
                          <m:t>MAJ</m:t>
                        </m:r>
                      </m:sub>
                    </m:sSub>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m:rPr>
                        <m:sty m:val="p"/>
                      </m:rPr>
                      <a:rPr lang="en-IN">
                        <a:latin typeface="Cambria Math" panose="02040503050406030204" pitchFamily="18" charset="0"/>
                      </a:rPr>
                      <m:t>sign</m:t>
                    </m:r>
                    <m:d>
                      <m:dPr>
                        <m:ctrlPr>
                          <a:rPr lang="en-IN" i="1">
                            <a:latin typeface="Cambria Math" panose="02040503050406030204" pitchFamily="18" charset="0"/>
                          </a:rPr>
                        </m:ctrlPr>
                      </m:dPr>
                      <m:e>
                        <m:nary>
                          <m:naryPr>
                            <m:chr m:val="∑"/>
                            <m:ctrlPr>
                              <a:rPr lang="en-IN" i="1">
                                <a:latin typeface="Cambria Math" panose="02040503050406030204" pitchFamily="18" charset="0"/>
                              </a:rPr>
                            </m:ctrlPr>
                          </m:naryPr>
                          <m:sub>
                            <m:r>
                              <a:rPr lang="en-IN" i="1">
                                <a:latin typeface="Cambria Math" panose="02040503050406030204" pitchFamily="18" charset="0"/>
                              </a:rPr>
                              <m:t>𝑘</m:t>
                            </m:r>
                            <m:r>
                              <a:rPr lang="en-IN" i="1">
                                <a:latin typeface="Cambria Math" panose="02040503050406030204" pitchFamily="18" charset="0"/>
                              </a:rPr>
                              <m:t>=1</m:t>
                            </m:r>
                          </m:sub>
                          <m:sup>
                            <m:r>
                              <a:rPr lang="en-IN" i="1">
                                <a:latin typeface="Cambria Math" panose="02040503050406030204" pitchFamily="18" charset="0"/>
                              </a:rPr>
                              <m:t>𝐾</m:t>
                            </m:r>
                          </m:sup>
                          <m:e>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𝑘</m:t>
                                </m:r>
                              </m:sub>
                            </m:sSub>
                            <m:d>
                              <m:dPr>
                                <m:ctrlPr>
                                  <a:rPr lang="en-IN" i="1">
                                    <a:latin typeface="Cambria Math" panose="02040503050406030204" pitchFamily="18" charset="0"/>
                                  </a:rPr>
                                </m:ctrlPr>
                              </m:dPr>
                              <m:e>
                                <m:r>
                                  <a:rPr lang="en-IN" i="1">
                                    <a:latin typeface="Cambria Math" panose="02040503050406030204" pitchFamily="18" charset="0"/>
                                  </a:rPr>
                                  <m:t>𝑥</m:t>
                                </m:r>
                              </m:e>
                            </m:d>
                          </m:e>
                        </m:nary>
                      </m:e>
                    </m:d>
                  </m:oMath>
                </a14:m>
                <a:endParaRPr lang="en-IN" dirty="0"/>
              </a:p>
              <a:p>
                <a:pPr lvl="2"/>
                <a:r>
                  <a:rPr lang="en-IN" dirty="0"/>
                  <a:t>Hope that mistakes of </a:t>
                </a:r>
                <a:r>
                  <a:rPr lang="en-IN" dirty="0" smtClean="0"/>
                  <a:t>one classifier </a:t>
                </a:r>
                <a:r>
                  <a:rPr lang="en-IN" dirty="0"/>
                  <a:t>will be corrected by others</a:t>
                </a:r>
              </a:p>
              <a:p>
                <a:r>
                  <a:rPr lang="en-IN" b="1" dirty="0" smtClean="0"/>
                  <a:t>Stacking</a:t>
                </a:r>
                <a:r>
                  <a:rPr lang="en-IN" dirty="0" smtClean="0"/>
                  <a:t>: interpret </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1</m:t>
                            </m:r>
                          </m:sub>
                        </m:sSub>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2</m:t>
                            </m:r>
                          </m:sub>
                        </m:sSub>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𝐾</m:t>
                            </m:r>
                          </m:sub>
                        </m:sSub>
                        <m:d>
                          <m:dPr>
                            <m:ctrlPr>
                              <a:rPr lang="en-IN" i="1">
                                <a:latin typeface="Cambria Math" panose="02040503050406030204" pitchFamily="18" charset="0"/>
                              </a:rPr>
                            </m:ctrlPr>
                          </m:dPr>
                          <m:e>
                            <m:r>
                              <a:rPr lang="en-IN" i="1">
                                <a:latin typeface="Cambria Math" panose="02040503050406030204" pitchFamily="18" charset="0"/>
                              </a:rPr>
                              <m:t>𝑥</m:t>
                            </m:r>
                          </m:e>
                        </m:d>
                      </m:e>
                    </m:d>
                  </m:oMath>
                </a14:m>
                <a:r>
                  <a:rPr lang="en-US" dirty="0"/>
                  <a:t> as a </a:t>
                </a:r>
                <a14:m>
                  <m:oMath xmlns:m="http://schemas.openxmlformats.org/officeDocument/2006/math">
                    <m:r>
                      <a:rPr lang="en-IN" i="1">
                        <a:latin typeface="Cambria Math" panose="02040503050406030204" pitchFamily="18" charset="0"/>
                      </a:rPr>
                      <m:t>𝐾</m:t>
                    </m:r>
                  </m:oMath>
                </a14:m>
                <a:r>
                  <a:rPr lang="en-US" dirty="0"/>
                  <a:t>-dimensional vector and learn a new classifier over </a:t>
                </a:r>
                <a:r>
                  <a:rPr lang="en-US" dirty="0" smtClean="0"/>
                  <a:t>these new </a:t>
                </a:r>
                <a:r>
                  <a:rPr lang="en-US" dirty="0"/>
                  <a:t>“features”</a:t>
                </a:r>
              </a:p>
              <a:p>
                <a:pPr lvl="2"/>
                <a:r>
                  <a:rPr lang="en-IN" dirty="0"/>
                  <a:t>This is not expected to do well in general. If the classifiers were not trained properly, they may synchronize their </a:t>
                </a:r>
                <a:r>
                  <a:rPr lang="en-IN" dirty="0" smtClean="0"/>
                  <a:t>mistakes</a:t>
                </a:r>
              </a:p>
              <a:p>
                <a:pPr lvl="2"/>
                <a:r>
                  <a:rPr lang="en-IN" dirty="0" smtClean="0"/>
                  <a:t>Possible reason why “polls-of-polls” fail spectacularly – most polls are in unison</a:t>
                </a:r>
                <a:endParaRPr lang="en-IN" dirty="0"/>
              </a:p>
              <a:p>
                <a:pPr lvl="2"/>
                <a:r>
                  <a:rPr lang="en-IN" dirty="0"/>
                  <a:t>Fixing </a:t>
                </a:r>
                <a:r>
                  <a:rPr lang="en-IN" dirty="0" smtClean="0"/>
                  <a:t>these issues </a:t>
                </a:r>
                <a:r>
                  <a:rPr lang="en-IN" dirty="0"/>
                  <a:t>leads to useful techniques </a:t>
                </a:r>
                <a:r>
                  <a:rPr lang="en-IN" dirty="0" smtClean="0"/>
                  <a:t>called bagging </a:t>
                </a:r>
                <a:r>
                  <a:rPr lang="en-IN" dirty="0"/>
                  <a:t>and boosting</a:t>
                </a:r>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71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0628" y="110420"/>
            <a:ext cx="1783306" cy="1783306"/>
          </a:xfrm>
          <a:prstGeom prst="rect">
            <a:avLst/>
          </a:prstGeom>
        </p:spPr>
      </p:pic>
      <p:sp>
        <p:nvSpPr>
          <p:cNvPr id="6" name="Rectangular Callout 5"/>
          <p:cNvSpPr/>
          <p:nvPr/>
        </p:nvSpPr>
        <p:spPr>
          <a:xfrm>
            <a:off x="4798031" y="111351"/>
            <a:ext cx="5854532" cy="1201828"/>
          </a:xfrm>
          <a:prstGeom prst="wedgeRectCallout">
            <a:avLst>
              <a:gd name="adj1" fmla="val 60772"/>
              <a:gd name="adj2" fmla="val 4721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Need to ensure experts are diverse so that they can correct each other’s </a:t>
            </a:r>
            <a:r>
              <a:rPr lang="en-US" sz="2400" dirty="0" smtClean="0">
                <a:solidFill>
                  <a:schemeClr val="tx1"/>
                </a:solidFill>
                <a:latin typeface="+mj-lt"/>
              </a:rPr>
              <a:t>errors. Bagging </a:t>
            </a:r>
            <a:r>
              <a:rPr lang="en-US" sz="2400" dirty="0">
                <a:solidFill>
                  <a:schemeClr val="tx1"/>
                </a:solidFill>
                <a:latin typeface="+mj-lt"/>
              </a:rPr>
              <a:t>and boosting take direct steps to ensure this</a:t>
            </a:r>
          </a:p>
        </p:txBody>
      </p:sp>
    </p:spTree>
    <p:extLst>
      <p:ext uri="{BB962C8B-B14F-4D97-AF65-F5344CB8AC3E}">
        <p14:creationId xmlns:p14="http://schemas.microsoft.com/office/powerpoint/2010/main" val="138195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Bagging – Bootstrap </a:t>
            </a:r>
            <a:r>
              <a:rPr lang="en-IN" dirty="0" err="1"/>
              <a:t>AGGregatING</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Usually used to reduce variance of a model</a:t>
                </a:r>
                <a:endParaRPr lang="en-IN" dirty="0"/>
              </a:p>
              <a:p>
                <a:pPr lvl="2"/>
                <a:r>
                  <a:rPr lang="en-IN" dirty="0"/>
                  <a:t>Given </a:t>
                </a:r>
                <a:r>
                  <a:rPr lang="en-IN" dirty="0" smtClean="0"/>
                  <a:t>train </a:t>
                </a:r>
                <a:r>
                  <a:rPr lang="en-IN" dirty="0"/>
                  <a:t>set </a:t>
                </a:r>
                <a14:m>
                  <m:oMath xmlns:m="http://schemas.openxmlformats.org/officeDocument/2006/math">
                    <m:r>
                      <a:rPr lang="en-IN" i="1">
                        <a:latin typeface="Cambria Math" panose="02040503050406030204" pitchFamily="18" charset="0"/>
                      </a:rPr>
                      <m:t>𝑆</m:t>
                    </m:r>
                  </m:oMath>
                </a14:m>
                <a:r>
                  <a:rPr lang="en-US" dirty="0"/>
                  <a:t> with </a:t>
                </a:r>
                <a14:m>
                  <m:oMath xmlns:m="http://schemas.openxmlformats.org/officeDocument/2006/math">
                    <m:r>
                      <a:rPr lang="en-IN" i="1">
                        <a:latin typeface="Cambria Math" panose="02040503050406030204" pitchFamily="18" charset="0"/>
                      </a:rPr>
                      <m:t>𝑛</m:t>
                    </m:r>
                  </m:oMath>
                </a14:m>
                <a:r>
                  <a:rPr lang="en-US" dirty="0"/>
                  <a:t> </a:t>
                </a:r>
                <a:r>
                  <a:rPr lang="en-US" dirty="0" smtClean="0"/>
                  <a:t>points, first s</a:t>
                </a:r>
                <a:r>
                  <a:rPr lang="en-IN" dirty="0" smtClean="0"/>
                  <a:t>ample </a:t>
                </a:r>
                <a14:m>
                  <m:oMath xmlns:m="http://schemas.openxmlformats.org/officeDocument/2006/math">
                    <m:r>
                      <a:rPr lang="en-IN" i="1">
                        <a:latin typeface="Cambria Math" panose="02040503050406030204" pitchFamily="18" charset="0"/>
                      </a:rPr>
                      <m:t>𝑛</m:t>
                    </m:r>
                  </m:oMath>
                </a14:m>
                <a:r>
                  <a:rPr lang="en-US" dirty="0"/>
                  <a:t> </a:t>
                </a:r>
                <a:r>
                  <a:rPr lang="en-US" dirty="0" smtClean="0"/>
                  <a:t>points </a:t>
                </a:r>
                <a:r>
                  <a:rPr lang="en-US" b="1" dirty="0"/>
                  <a:t>with replacement</a:t>
                </a:r>
                <a:r>
                  <a:rPr lang="en-US" dirty="0"/>
                  <a:t> from </a:t>
                </a:r>
                <a14:m>
                  <m:oMath xmlns:m="http://schemas.openxmlformats.org/officeDocument/2006/math">
                    <m:r>
                      <a:rPr lang="en-IN" i="1">
                        <a:latin typeface="Cambria Math" panose="02040503050406030204" pitchFamily="18" charset="0"/>
                      </a:rPr>
                      <m:t>𝑆</m:t>
                    </m:r>
                  </m:oMath>
                </a14:m>
                <a:r>
                  <a:rPr lang="en-US" dirty="0"/>
                  <a:t> </a:t>
                </a:r>
                <a:r>
                  <a:rPr lang="en-US" dirty="0" smtClean="0"/>
                  <a:t>(call </a:t>
                </a:r>
                <a:r>
                  <a:rPr lang="en-US" dirty="0"/>
                  <a:t>this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oMath>
                </a14:m>
                <a:r>
                  <a:rPr lang="en-US" dirty="0" smtClean="0"/>
                  <a:t>). </a:t>
                </a:r>
                <a:r>
                  <a:rPr lang="en-IN" dirty="0" smtClean="0"/>
                  <a:t>Repeat </a:t>
                </a:r>
                <a14:m>
                  <m:oMath xmlns:m="http://schemas.openxmlformats.org/officeDocument/2006/math">
                    <m:r>
                      <a:rPr lang="en-IN" i="1">
                        <a:latin typeface="Cambria Math" panose="02040503050406030204" pitchFamily="18" charset="0"/>
                      </a:rPr>
                      <m:t>𝐾</m:t>
                    </m:r>
                  </m:oMath>
                </a14:m>
                <a:r>
                  <a:rPr lang="en-US" dirty="0"/>
                  <a:t> times to </a:t>
                </a:r>
                <a:r>
                  <a:rPr lang="en-US" dirty="0" smtClean="0"/>
                  <a:t>get “bagged” </a:t>
                </a:r>
                <a:r>
                  <a:rPr lang="en-US" dirty="0"/>
                  <a:t>datasets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𝐾</m:t>
                        </m:r>
                      </m:sub>
                    </m:sSub>
                  </m:oMath>
                </a14:m>
                <a:endParaRPr lang="en-US" dirty="0"/>
              </a:p>
              <a:p>
                <a:pPr lvl="2"/>
                <a:r>
                  <a:rPr lang="en-IN" dirty="0"/>
                  <a:t>Learn a model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−1,1</m:t>
                        </m:r>
                      </m:e>
                    </m:d>
                  </m:oMath>
                </a14:m>
                <a:r>
                  <a:rPr lang="en-US" dirty="0"/>
                  <a:t> using dataset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oMath>
                </a14:m>
                <a:r>
                  <a:rPr lang="en-US" dirty="0"/>
                  <a:t> (maybe </a:t>
                </a:r>
                <a:r>
                  <a:rPr lang="en-US" dirty="0" smtClean="0"/>
                  <a:t>using the </a:t>
                </a:r>
                <a:r>
                  <a:rPr lang="en-US" dirty="0"/>
                  <a:t>same </a:t>
                </a:r>
                <a:r>
                  <a:rPr lang="en-US" dirty="0" err="1"/>
                  <a:t>algo</a:t>
                </a:r>
                <a:r>
                  <a:rPr lang="en-US" dirty="0" smtClean="0"/>
                  <a:t>)</a:t>
                </a:r>
              </a:p>
              <a:p>
                <a:pPr lvl="3"/>
                <a:r>
                  <a:rPr lang="en-US" b="1" dirty="0" smtClean="0"/>
                  <a:t>Benefit</a:t>
                </a:r>
                <a:r>
                  <a:rPr lang="en-US" dirty="0" smtClean="0"/>
                  <a:t>: learning is parallelizable – e.g. the </a:t>
                </a:r>
                <a14:m>
                  <m:oMath xmlns:m="http://schemas.openxmlformats.org/officeDocument/2006/math">
                    <m:r>
                      <a:rPr lang="en-IN" b="0" i="1" smtClean="0">
                        <a:latin typeface="Cambria Math" panose="02040503050406030204" pitchFamily="18" charset="0"/>
                      </a:rPr>
                      <m:t>𝐾</m:t>
                    </m:r>
                  </m:oMath>
                </a14:m>
                <a:r>
                  <a:rPr lang="en-US" dirty="0" smtClean="0"/>
                  <a:t> models can be learnt on separate cores</a:t>
                </a:r>
                <a:endParaRPr lang="en-US" dirty="0"/>
              </a:p>
              <a:p>
                <a:pPr lvl="2"/>
                <a:r>
                  <a:rPr lang="en-IN" dirty="0"/>
                  <a:t>Predict a new point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oMath>
                </a14:m>
                <a:r>
                  <a:rPr lang="en-IN" dirty="0"/>
                  <a:t> using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𝑓</m:t>
                            </m:r>
                          </m:e>
                        </m:acc>
                      </m:e>
                      <m:sub>
                        <m:r>
                          <m:rPr>
                            <m:sty m:val="p"/>
                          </m:rPr>
                          <a:rPr lang="en-IN" dirty="0">
                            <a:latin typeface="Cambria Math" panose="02040503050406030204" pitchFamily="18" charset="0"/>
                          </a:rPr>
                          <m:t>MAJ</m:t>
                        </m:r>
                      </m:sub>
                    </m:sSub>
                    <m:d>
                      <m:dPr>
                        <m:ctrlPr>
                          <a:rPr lang="en-IN" i="1">
                            <a:latin typeface="Cambria Math" panose="02040503050406030204" pitchFamily="18" charset="0"/>
                          </a:rPr>
                        </m:ctrlPr>
                      </m:dPr>
                      <m:e>
                        <m:r>
                          <a:rPr lang="en-IN" i="1">
                            <a:latin typeface="Cambria Math" panose="02040503050406030204" pitchFamily="18" charset="0"/>
                          </a:rPr>
                          <m:t>𝑥</m:t>
                        </m:r>
                      </m:e>
                    </m:d>
                    <m:r>
                      <a:rPr lang="en-IN">
                        <a:latin typeface="Cambria Math" panose="02040503050406030204" pitchFamily="18" charset="0"/>
                      </a:rPr>
                      <m:t>=</m:t>
                    </m:r>
                    <m:r>
                      <m:rPr>
                        <m:sty m:val="p"/>
                      </m:rPr>
                      <a:rPr lang="en-IN">
                        <a:latin typeface="Cambria Math" panose="02040503050406030204" pitchFamily="18" charset="0"/>
                      </a:rPr>
                      <m:t>sign</m:t>
                    </m:r>
                    <m:d>
                      <m:dPr>
                        <m:ctrlPr>
                          <a:rPr lang="en-IN" i="1">
                            <a:latin typeface="Cambria Math" panose="02040503050406030204" pitchFamily="18" charset="0"/>
                          </a:rPr>
                        </m:ctrlPr>
                      </m:dPr>
                      <m:e>
                        <m:nary>
                          <m:naryPr>
                            <m:chr m:val="∑"/>
                            <m:ctrlPr>
                              <a:rPr lang="en-IN" i="1">
                                <a:latin typeface="Cambria Math" panose="02040503050406030204" pitchFamily="18" charset="0"/>
                              </a:rPr>
                            </m:ctrlPr>
                          </m:naryPr>
                          <m:sub>
                            <m:r>
                              <a:rPr lang="en-IN" i="1">
                                <a:latin typeface="Cambria Math" panose="02040503050406030204" pitchFamily="18" charset="0"/>
                              </a:rPr>
                              <m:t>𝑘</m:t>
                            </m:r>
                            <m:r>
                              <a:rPr lang="en-IN" i="1">
                                <a:latin typeface="Cambria Math" panose="02040503050406030204" pitchFamily="18" charset="0"/>
                              </a:rPr>
                              <m:t>=1</m:t>
                            </m:r>
                          </m:sub>
                          <m:sup>
                            <m:r>
                              <a:rPr lang="en-IN" i="1">
                                <a:latin typeface="Cambria Math" panose="02040503050406030204" pitchFamily="18" charset="0"/>
                              </a:rPr>
                              <m:t>𝐾</m:t>
                            </m:r>
                          </m:sup>
                          <m:e>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𝑖</m:t>
                                </m:r>
                              </m:sub>
                            </m:sSub>
                            <m:d>
                              <m:dPr>
                                <m:ctrlPr>
                                  <a:rPr lang="en-IN" i="1">
                                    <a:latin typeface="Cambria Math" panose="02040503050406030204" pitchFamily="18" charset="0"/>
                                  </a:rPr>
                                </m:ctrlPr>
                              </m:dPr>
                              <m:e>
                                <m:r>
                                  <a:rPr lang="en-IN" i="1">
                                    <a:latin typeface="Cambria Math" panose="02040503050406030204" pitchFamily="18" charset="0"/>
                                  </a:rPr>
                                  <m:t>𝑥</m:t>
                                </m:r>
                              </m:e>
                            </m:d>
                          </m:e>
                        </m:nary>
                      </m:e>
                    </m:d>
                  </m:oMath>
                </a14:m>
                <a:endParaRPr lang="en-US" dirty="0"/>
              </a:p>
              <a:p>
                <a:r>
                  <a:rPr lang="en-IN" dirty="0"/>
                  <a:t>Can show that only </a:t>
                </a:r>
                <a:r>
                  <a:rPr lang="en-IN" dirty="0" smtClean="0"/>
                  <a:t>~63</a:t>
                </a:r>
                <a:r>
                  <a:rPr lang="en-IN" dirty="0"/>
                  <a:t>% </a:t>
                </a:r>
                <a:r>
                  <a:rPr lang="en-IN" dirty="0" smtClean="0"/>
                  <a:t>of </a:t>
                </a:r>
                <a14:m>
                  <m:oMath xmlns:m="http://schemas.openxmlformats.org/officeDocument/2006/math">
                    <m:r>
                      <a:rPr lang="en-IN" i="1">
                        <a:latin typeface="Cambria Math" panose="02040503050406030204" pitchFamily="18" charset="0"/>
                      </a:rPr>
                      <m:t>𝑆</m:t>
                    </m:r>
                  </m:oMath>
                </a14:m>
                <a:r>
                  <a:rPr lang="en-US" dirty="0"/>
                  <a:t> lands up in any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oMath>
                </a14:m>
                <a:r>
                  <a:rPr lang="en-US" dirty="0" smtClean="0"/>
                  <a:t> i.e.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𝑖</m:t>
                        </m:r>
                      </m:sub>
                    </m:sSub>
                  </m:oMath>
                </a14:m>
                <a:r>
                  <a:rPr lang="en-US" dirty="0" smtClean="0"/>
                  <a:t> are diverse</a:t>
                </a:r>
                <a:endParaRPr lang="en-US" dirty="0"/>
              </a:p>
              <a:p>
                <a:pPr lvl="2"/>
                <a:r>
                  <a:rPr lang="en-IN" dirty="0" smtClean="0"/>
                  <a:t>Even </a:t>
                </a:r>
                <a:r>
                  <a:rPr lang="en-IN" dirty="0"/>
                  <a:t>if we have a high variance method that </a:t>
                </a:r>
                <a:r>
                  <a:rPr lang="en-IN" dirty="0" err="1"/>
                  <a:t>overfits</a:t>
                </a:r>
                <a:r>
                  <a:rPr lang="en-IN" dirty="0"/>
                  <a:t>, it will </a:t>
                </a:r>
                <a:r>
                  <a:rPr lang="en-IN" dirty="0" err="1"/>
                  <a:t>overfit</a:t>
                </a:r>
                <a:r>
                  <a:rPr lang="en-IN" dirty="0"/>
                  <a:t> to </a:t>
                </a:r>
                <a:r>
                  <a:rPr lang="en-IN" dirty="0" smtClean="0"/>
                  <a:t>diverse sets and when using majority voting at the end, errors may get cancelled out</a:t>
                </a:r>
              </a:p>
              <a:p>
                <a:pPr lvl="2"/>
                <a:r>
                  <a:rPr lang="en-IN" dirty="0" smtClean="0"/>
                  <a:t>Does not reduce bias – bagging is usually applied where variance is a problem i.e. model is too powerful so bias is not a problem to begin with</a:t>
                </a:r>
              </a:p>
              <a:p>
                <a:pPr lvl="2"/>
                <a:r>
                  <a:rPr lang="en-IN" dirty="0" smtClean="0"/>
                  <a:t>Can be seen as </a:t>
                </a:r>
                <a:r>
                  <a:rPr lang="en-IN" dirty="0" smtClean="0"/>
                  <a:t>(</a:t>
                </a:r>
                <a:r>
                  <a:rPr lang="en-IN" dirty="0" smtClean="0"/>
                  <a:t>implicit) regularization – no change </a:t>
                </a:r>
                <a:r>
                  <a:rPr lang="en-IN" dirty="0" smtClean="0"/>
                  <a:t>required to </a:t>
                </a:r>
                <a:r>
                  <a:rPr lang="en-IN" dirty="0" smtClean="0"/>
                  <a:t>ML </a:t>
                </a:r>
                <a:r>
                  <a:rPr lang="en-IN" dirty="0" err="1" smtClean="0"/>
                  <a:t>algo</a:t>
                </a:r>
                <a:r>
                  <a:rPr lang="en-IN" dirty="0" smtClean="0"/>
                  <a:t> </a:t>
                </a:r>
                <a:r>
                  <a:rPr lang="en-IN" i="0" dirty="0" smtClean="0">
                    <a:sym typeface="Wingdings" panose="05000000000000000000" pitchFamily="2" charset="2"/>
                  </a:rPr>
                  <a:t></a:t>
                </a:r>
                <a:endParaRPr lang="en-IN" i="0" dirty="0" smtClean="0"/>
              </a:p>
              <a:p>
                <a:pPr lvl="2"/>
                <a:r>
                  <a:rPr lang="en-IN" dirty="0" smtClean="0"/>
                  <a:t>Dropout, random forests are instances of bagging idea being applied</a:t>
                </a:r>
              </a:p>
              <a:p>
                <a:pPr lvl="2"/>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358" b="-212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19</a:t>
            </a:fld>
            <a:endParaRPr lang="en-US"/>
          </a:p>
        </p:txBody>
      </p:sp>
    </p:spTree>
    <p:extLst>
      <p:ext uri="{BB962C8B-B14F-4D97-AF65-F5344CB8AC3E}">
        <p14:creationId xmlns:p14="http://schemas.microsoft.com/office/powerpoint/2010/main" val="6101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Meta Learning Methods</a:t>
            </a:r>
            <a:endParaRPr lang="en-IN" dirty="0"/>
          </a:p>
        </p:txBody>
      </p:sp>
      <p:sp>
        <p:nvSpPr>
          <p:cNvPr id="3" name="Content Placeholder 2"/>
          <p:cNvSpPr>
            <a:spLocks noGrp="1"/>
          </p:cNvSpPr>
          <p:nvPr>
            <p:ph idx="1"/>
          </p:nvPr>
        </p:nvSpPr>
        <p:spPr/>
        <p:txBody>
          <a:bodyPr/>
          <a:lstStyle/>
          <a:p>
            <a:r>
              <a:rPr lang="en-IN" dirty="0" smtClean="0"/>
              <a:t>A collection of techniques that are not specific to any particular machine learning algorithm or task</a:t>
            </a:r>
          </a:p>
          <a:p>
            <a:pPr lvl="2"/>
            <a:r>
              <a:rPr lang="en-IN" dirty="0" smtClean="0"/>
              <a:t>Can be applied to several (all) machine learning tasks, algorithms in general</a:t>
            </a:r>
          </a:p>
          <a:p>
            <a:pPr lvl="2"/>
            <a:r>
              <a:rPr lang="en-IN" dirty="0" smtClean="0"/>
              <a:t>Hence the name “meta-learning”</a:t>
            </a:r>
          </a:p>
          <a:p>
            <a:r>
              <a:rPr lang="en-IN" dirty="0" smtClean="0"/>
              <a:t>Include techniques for </a:t>
            </a:r>
            <a:r>
              <a:rPr lang="en-IN" dirty="0" err="1" smtClean="0"/>
              <a:t>hyperparameter</a:t>
            </a:r>
            <a:r>
              <a:rPr lang="en-IN" dirty="0" smtClean="0"/>
              <a:t> tuning, model selection, reducing bias and </a:t>
            </a:r>
            <a:r>
              <a:rPr lang="en-IN" smtClean="0"/>
              <a:t>variance, etc.</a:t>
            </a:r>
            <a:endParaRPr lang="en-IN" dirty="0" smtClean="0"/>
          </a:p>
          <a:p>
            <a:pPr lvl="2"/>
            <a:r>
              <a:rPr lang="en-IN" dirty="0" smtClean="0"/>
              <a:t>These problems are faced by all machine learning problems and algorithms in some form or the other</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352773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Forests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A collection of decision trees is called a decision forest</a:t>
                </a:r>
              </a:p>
              <a:p>
                <a:pPr lvl="2"/>
                <a:r>
                  <a:rPr lang="en-IN" dirty="0" smtClean="0"/>
                  <a:t>Suppose we have train </a:t>
                </a:r>
                <a:r>
                  <a:rPr lang="en-IN" dirty="0"/>
                  <a:t>data </a:t>
                </a:r>
                <a14:m>
                  <m:oMath xmlns:m="http://schemas.openxmlformats.org/officeDocument/2006/math">
                    <m:r>
                      <a:rPr lang="en-IN" i="1">
                        <a:latin typeface="Cambria Math" panose="02040503050406030204" pitchFamily="18" charset="0"/>
                      </a:rPr>
                      <m:t>𝑆</m:t>
                    </m:r>
                    <m:r>
                      <a:rPr lang="en-IN" i="1">
                        <a:latin typeface="Cambria Math" panose="02040503050406030204" pitchFamily="18" charset="0"/>
                      </a:rPr>
                      <m:t>=</m:t>
                    </m:r>
                    <m:sSub>
                      <m:sSubPr>
                        <m:ctrlPr>
                          <a:rPr lang="en-IN" i="1">
                            <a:latin typeface="Cambria Math" panose="02040503050406030204" pitchFamily="18" charset="0"/>
                          </a:rPr>
                        </m:ctrlPr>
                      </m:sSubPr>
                      <m:e>
                        <m:d>
                          <m:dPr>
                            <m:begChr m:val="{"/>
                            <m:endChr m:val="}"/>
                            <m:ctrlPr>
                              <a:rPr lang="en-IN" i="1">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i="1">
                            <a:latin typeface="Cambria Math" panose="02040503050406030204" pitchFamily="18" charset="0"/>
                          </a:rPr>
                          <m:t>𝑖</m:t>
                        </m:r>
                        <m:r>
                          <a:rPr lang="en-IN" i="1">
                            <a:latin typeface="Cambria Math" panose="02040503050406030204" pitchFamily="18" charset="0"/>
                          </a:rPr>
                          <m:t>=1,…,</m:t>
                        </m:r>
                        <m:r>
                          <a:rPr lang="en-IN" i="1">
                            <a:latin typeface="Cambria Math" panose="02040503050406030204" pitchFamily="18" charset="0"/>
                          </a:rPr>
                          <m:t>𝑛</m:t>
                        </m:r>
                      </m:sub>
                    </m:sSub>
                  </m:oMath>
                </a14:m>
                <a:r>
                  <a:rPr lang="en-US" dirty="0"/>
                  <a:t> with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𝑥</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−1,1</m:t>
                        </m:r>
                      </m:e>
                    </m:d>
                  </m:oMath>
                </a14:m>
                <a:endParaRPr lang="en-US" dirty="0"/>
              </a:p>
              <a:p>
                <a:pPr lvl="2"/>
                <a:r>
                  <a:rPr lang="en-IN" dirty="0"/>
                  <a:t>Random forests learn </a:t>
                </a:r>
                <a14:m>
                  <m:oMath xmlns:m="http://schemas.openxmlformats.org/officeDocument/2006/math">
                    <m:r>
                      <a:rPr lang="en-IN" i="1">
                        <a:latin typeface="Cambria Math" panose="02040503050406030204" pitchFamily="18" charset="0"/>
                      </a:rPr>
                      <m:t>𝐾</m:t>
                    </m:r>
                  </m:oMath>
                </a14:m>
                <a:r>
                  <a:rPr lang="en-US" dirty="0"/>
                  <a:t> decision </a:t>
                </a:r>
                <a:r>
                  <a:rPr lang="en-US" dirty="0" smtClean="0"/>
                  <a:t>trees. F</a:t>
                </a:r>
                <a:r>
                  <a:rPr lang="en-IN" dirty="0" err="1" smtClean="0"/>
                  <a:t>irst</a:t>
                </a:r>
                <a:r>
                  <a:rPr lang="en-IN" dirty="0"/>
                  <a:t>, bagging </a:t>
                </a:r>
                <a:r>
                  <a:rPr lang="en-IN" dirty="0" smtClean="0"/>
                  <a:t>done </a:t>
                </a:r>
                <a:r>
                  <a:rPr lang="en-IN" dirty="0"/>
                  <a:t>to get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𝐾</m:t>
                        </m:r>
                      </m:sub>
                    </m:sSub>
                  </m:oMath>
                </a14:m>
                <a:endParaRPr lang="en-US" dirty="0"/>
              </a:p>
              <a:p>
                <a:pPr lvl="2"/>
                <a:r>
                  <a:rPr lang="en-IN" dirty="0"/>
                  <a:t>Next, </a:t>
                </a:r>
                <a:r>
                  <a:rPr lang="en-IN" dirty="0" smtClean="0"/>
                  <a:t>feature bagging done – sample</a:t>
                </a:r>
                <a:r>
                  <a:rPr lang="en-US" dirty="0" smtClean="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𝐹</m:t>
                        </m:r>
                      </m:e>
                      <m:sub>
                        <m:r>
                          <a:rPr lang="en-IN" i="1" dirty="0">
                            <a:latin typeface="Cambria Math" panose="02040503050406030204" pitchFamily="18" charset="0"/>
                          </a:rPr>
                          <m:t>1</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𝐹</m:t>
                        </m:r>
                      </m:e>
                      <m:sub>
                        <m:r>
                          <a:rPr lang="en-IN" i="1" dirty="0">
                            <a:latin typeface="Cambria Math" panose="02040503050406030204" pitchFamily="18" charset="0"/>
                          </a:rPr>
                          <m:t>2</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𝐹</m:t>
                        </m:r>
                      </m:e>
                      <m:sub>
                        <m:r>
                          <a:rPr lang="en-IN" i="1" dirty="0">
                            <a:latin typeface="Cambria Math" panose="02040503050406030204" pitchFamily="18" charset="0"/>
                          </a:rPr>
                          <m:t>𝐾</m:t>
                        </m:r>
                      </m:sub>
                    </m:sSub>
                    <m:r>
                      <a:rPr lang="en-IN" b="0" i="1" dirty="0" smtClean="0">
                        <a:latin typeface="Cambria Math" panose="02040503050406030204" pitchFamily="18" charset="0"/>
                      </a:rPr>
                      <m:t>⊂</m:t>
                    </m:r>
                    <m:d>
                      <m:dPr>
                        <m:begChr m:val="["/>
                        <m:endChr m:val="]"/>
                        <m:ctrlPr>
                          <a:rPr lang="en-IN" b="0" i="1" dirty="0" smtClean="0">
                            <a:latin typeface="Cambria Math" panose="02040503050406030204" pitchFamily="18" charset="0"/>
                          </a:rPr>
                        </m:ctrlPr>
                      </m:dPr>
                      <m:e>
                        <m:r>
                          <a:rPr lang="en-IN" b="0" i="1" dirty="0" smtClean="0">
                            <a:latin typeface="Cambria Math" panose="02040503050406030204" pitchFamily="18" charset="0"/>
                          </a:rPr>
                          <m:t>𝑑</m:t>
                        </m:r>
                      </m:e>
                    </m:d>
                  </m:oMath>
                </a14:m>
                <a:r>
                  <a:rPr lang="en-US" dirty="0"/>
                  <a:t>, each of size </a:t>
                </a:r>
                <a14:m>
                  <m:oMath xmlns:m="http://schemas.openxmlformats.org/officeDocument/2006/math">
                    <m:r>
                      <a:rPr lang="en-IN" i="1">
                        <a:latin typeface="Cambria Math" panose="02040503050406030204" pitchFamily="18" charset="0"/>
                      </a:rPr>
                      <m:t>𝑑</m:t>
                    </m:r>
                    <m:r>
                      <a:rPr lang="en-IN" i="1">
                        <a:latin typeface="Cambria Math" panose="02040503050406030204" pitchFamily="18" charset="0"/>
                      </a:rPr>
                      <m:t>′</m:t>
                    </m:r>
                    <m:r>
                      <a:rPr lang="en-IN">
                        <a:latin typeface="Cambria Math" panose="02040503050406030204" pitchFamily="18" charset="0"/>
                      </a:rPr>
                      <m:t>∼</m:t>
                    </m:r>
                    <m:rad>
                      <m:radPr>
                        <m:degHide m:val="on"/>
                        <m:ctrlPr>
                          <a:rPr lang="en-IN" i="1">
                            <a:latin typeface="Cambria Math" panose="02040503050406030204" pitchFamily="18" charset="0"/>
                          </a:rPr>
                        </m:ctrlPr>
                      </m:radPr>
                      <m:deg/>
                      <m:e>
                        <m:r>
                          <a:rPr lang="en-IN">
                            <a:latin typeface="Cambria Math" panose="02040503050406030204" pitchFamily="18" charset="0"/>
                          </a:rPr>
                          <m:t>𝑑</m:t>
                        </m:r>
                      </m:e>
                    </m:rad>
                  </m:oMath>
                </a14:m>
                <a:endParaRPr lang="en-US" dirty="0" smtClean="0"/>
              </a:p>
              <a:p>
                <a:pPr lvl="3"/>
                <a:r>
                  <a:rPr lang="en-US" dirty="0" smtClean="0"/>
                  <a:t>Features are sampled for each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𝑖</m:t>
                        </m:r>
                      </m:sub>
                    </m:sSub>
                  </m:oMath>
                </a14:m>
                <a:r>
                  <a:rPr lang="en-US" dirty="0" smtClean="0"/>
                  <a:t> </a:t>
                </a:r>
                <a:r>
                  <a:rPr lang="en-US" b="1" dirty="0" smtClean="0"/>
                  <a:t>without replacement </a:t>
                </a:r>
                <a:r>
                  <a:rPr lang="en-US" dirty="0" smtClean="0"/>
                  <a:t>– no repeated feature in any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𝑖</m:t>
                        </m:r>
                      </m:sub>
                    </m:sSub>
                  </m:oMath>
                </a14:m>
                <a:endParaRPr lang="en-US" dirty="0"/>
              </a:p>
              <a:p>
                <a:pPr lvl="2"/>
                <a:r>
                  <a:rPr lang="en-IN" dirty="0" smtClean="0"/>
                  <a:t>Learn </a:t>
                </a:r>
                <a:r>
                  <a:rPr lang="en-IN" dirty="0"/>
                  <a:t>the </a:t>
                </a:r>
                <a14:m>
                  <m:oMath xmlns:m="http://schemas.openxmlformats.org/officeDocument/2006/math">
                    <m:r>
                      <a:rPr lang="en-IN" i="1">
                        <a:latin typeface="Cambria Math" panose="02040503050406030204" pitchFamily="18" charset="0"/>
                      </a:rPr>
                      <m:t>𝑘</m:t>
                    </m:r>
                  </m:oMath>
                </a14:m>
                <a:r>
                  <a:rPr lang="en-US" dirty="0"/>
                  <a:t>-</a:t>
                </a:r>
                <a:r>
                  <a:rPr lang="en-US" dirty="0" err="1"/>
                  <a:t>th</a:t>
                </a:r>
                <a:r>
                  <a:rPr lang="en-US" dirty="0"/>
                  <a:t> DT on dataset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𝑘</m:t>
                        </m:r>
                      </m:sub>
                    </m:sSub>
                  </m:oMath>
                </a14:m>
                <a:r>
                  <a:rPr lang="en-US" dirty="0"/>
                  <a:t> using only the features in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𝑘</m:t>
                        </m:r>
                      </m:sub>
                    </m:sSub>
                  </m:oMath>
                </a14:m>
                <a:endParaRPr lang="en-US" dirty="0"/>
              </a:p>
              <a:p>
                <a:pPr lvl="1"/>
                <a:r>
                  <a:rPr lang="en-IN" dirty="0" smtClean="0"/>
                  <a:t>Intuition behind feature bagging: force trees to learn without certain features being available otherwise if a </a:t>
                </a:r>
                <a:r>
                  <a:rPr lang="en-IN" dirty="0"/>
                  <a:t>feature is really </a:t>
                </a:r>
                <a:r>
                  <a:rPr lang="en-IN" dirty="0" smtClean="0"/>
                  <a:t>convenient, </a:t>
                </a:r>
                <a:r>
                  <a:rPr lang="en-IN" dirty="0"/>
                  <a:t>every tree will use it and then all trees will behave </a:t>
                </a:r>
                <a:r>
                  <a:rPr lang="en-IN" dirty="0" smtClean="0"/>
                  <a:t>similarly</a:t>
                </a:r>
              </a:p>
              <a:p>
                <a:pPr lvl="2"/>
                <a:r>
                  <a:rPr lang="en-IN" dirty="0" smtClean="0"/>
                  <a:t>Similar to the idea used in dropout</a:t>
                </a:r>
              </a:p>
              <a:p>
                <a:pPr lvl="1"/>
                <a:r>
                  <a:rPr lang="en-IN" dirty="0" smtClean="0"/>
                  <a:t>Sometimes random forests are used without feature bagging too</a:t>
                </a:r>
              </a:p>
              <a:p>
                <a:pPr lvl="2"/>
                <a:r>
                  <a:rPr lang="en-IN" dirty="0" smtClean="0"/>
                  <a:t>Random forests are very successful (state of the art) in recommendation</a:t>
                </a:r>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10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20</a:t>
            </a:fld>
            <a:endParaRPr lang="en-US"/>
          </a:p>
        </p:txBody>
      </p:sp>
    </p:spTree>
    <p:extLst>
      <p:ext uri="{BB962C8B-B14F-4D97-AF65-F5344CB8AC3E}">
        <p14:creationId xmlns:p14="http://schemas.microsoft.com/office/powerpoint/2010/main" val="11665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Dropout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Dropout for NNs can be seen as an extreme form of </a:t>
                </a:r>
                <a:r>
                  <a:rPr lang="en-IN" dirty="0"/>
                  <a:t>feature </a:t>
                </a:r>
                <a:r>
                  <a:rPr lang="en-IN" dirty="0" smtClean="0"/>
                  <a:t>bagging</a:t>
                </a:r>
                <a:endParaRPr lang="en-IN" dirty="0"/>
              </a:p>
              <a:p>
                <a:pPr lvl="2"/>
                <a:r>
                  <a:rPr lang="en-IN" dirty="0"/>
                  <a:t>If the NN has </a:t>
                </a:r>
                <a14:m>
                  <m:oMath xmlns:m="http://schemas.openxmlformats.org/officeDocument/2006/math">
                    <m:r>
                      <a:rPr lang="en-IN" i="1">
                        <a:latin typeface="Cambria Math" panose="02040503050406030204" pitchFamily="18" charset="0"/>
                      </a:rPr>
                      <m:t>𝑁</m:t>
                    </m:r>
                  </m:oMath>
                </a14:m>
                <a:r>
                  <a:rPr lang="en-US" dirty="0"/>
                  <a:t> nodes then dropout </a:t>
                </a:r>
                <a:r>
                  <a:rPr lang="en-US" dirty="0" smtClean="0"/>
                  <a:t>tries </a:t>
                </a:r>
                <a:r>
                  <a:rPr lang="en-US" dirty="0"/>
                  <a:t>to </a:t>
                </a:r>
                <a:r>
                  <a:rPr lang="en-US" dirty="0" smtClean="0"/>
                  <a:t>train all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2</m:t>
                        </m:r>
                      </m:e>
                      <m:sup>
                        <m:r>
                          <a:rPr lang="en-IN" i="1">
                            <a:latin typeface="Cambria Math" panose="02040503050406030204" pitchFamily="18" charset="0"/>
                          </a:rPr>
                          <m:t>𝑁</m:t>
                        </m:r>
                      </m:sup>
                    </m:sSup>
                  </m:oMath>
                </a14:m>
                <a:r>
                  <a:rPr lang="en-US" dirty="0"/>
                  <a:t> possible </a:t>
                </a:r>
                <a:r>
                  <a:rPr lang="en-US" dirty="0" smtClean="0"/>
                  <a:t>subnetworks</a:t>
                </a:r>
              </a:p>
              <a:p>
                <a:pPr lvl="2"/>
                <a:r>
                  <a:rPr lang="en-IN" dirty="0" smtClean="0"/>
                  <a:t>However</a:t>
                </a:r>
                <a:r>
                  <a:rPr lang="en-IN" dirty="0"/>
                  <a:t>, whereas in random forests, different trees usually have very different parameter values, dropout wants all these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2</m:t>
                        </m:r>
                      </m:e>
                      <m:sup>
                        <m:r>
                          <a:rPr lang="en-IN" i="1">
                            <a:latin typeface="Cambria Math" panose="02040503050406030204" pitchFamily="18" charset="0"/>
                          </a:rPr>
                          <m:t>𝑁</m:t>
                        </m:r>
                      </m:sup>
                    </m:sSup>
                  </m:oMath>
                </a14:m>
                <a:r>
                  <a:rPr lang="en-US" dirty="0"/>
                  <a:t> subnetworks to share the parameters (edge weights</a:t>
                </a:r>
                <a:r>
                  <a:rPr lang="en-US" dirty="0" smtClean="0"/>
                  <a:t>)</a:t>
                </a:r>
                <a:endParaRPr lang="en-US" dirty="0"/>
              </a:p>
              <a:p>
                <a:pPr lvl="3"/>
                <a:r>
                  <a:rPr lang="en-IN" dirty="0"/>
                  <a:t>Two subnetworks that contain the same edge must have the same weight on that </a:t>
                </a:r>
                <a:r>
                  <a:rPr lang="en-IN" dirty="0" smtClean="0"/>
                  <a:t>edge</a:t>
                </a:r>
              </a:p>
              <a:p>
                <a:pPr lvl="3"/>
                <a:r>
                  <a:rPr lang="en-US" dirty="0" smtClean="0"/>
                  <a:t>Good </a:t>
                </a:r>
                <a:r>
                  <a:rPr lang="en-US" dirty="0"/>
                  <a:t>idea to conserve model size and </a:t>
                </a:r>
                <a:r>
                  <a:rPr lang="en-US" dirty="0" smtClean="0"/>
                  <a:t>also prevent overfitting</a:t>
                </a:r>
                <a:endParaRPr lang="en-IN" dirty="0"/>
              </a:p>
              <a:p>
                <a:pPr lvl="3"/>
                <a:r>
                  <a:rPr lang="en-IN" dirty="0"/>
                  <a:t>Intractable to execute explicitly which is why dropout does this approximately.</a:t>
                </a:r>
              </a:p>
              <a:p>
                <a:pPr lvl="2"/>
                <a:r>
                  <a:rPr lang="en-IN" dirty="0"/>
                  <a:t>At every time step </a:t>
                </a:r>
                <a14:m>
                  <m:oMath xmlns:m="http://schemas.openxmlformats.org/officeDocument/2006/math">
                    <m:r>
                      <a:rPr lang="en-IN" i="1">
                        <a:latin typeface="Cambria Math" panose="02040503050406030204" pitchFamily="18" charset="0"/>
                      </a:rPr>
                      <m:t>𝑡</m:t>
                    </m:r>
                  </m:oMath>
                </a14:m>
                <a:r>
                  <a:rPr lang="en-US" dirty="0"/>
                  <a:t> a random subnetwork trained using a mini-batch of </a:t>
                </a:r>
                <a:r>
                  <a:rPr lang="en-US" dirty="0" smtClean="0"/>
                  <a:t>data</a:t>
                </a:r>
              </a:p>
              <a:p>
                <a:pPr lvl="2"/>
                <a:r>
                  <a:rPr lang="en-US" dirty="0" smtClean="0"/>
                  <a:t>Similarly, at test time, an approximation used instead of asking all </a:t>
                </a:r>
                <a14:m>
                  <m:oMath xmlns:m="http://schemas.openxmlformats.org/officeDocument/2006/math">
                    <m:sSup>
                      <m:sSupPr>
                        <m:ctrlPr>
                          <a:rPr lang="en-IN" i="1">
                            <a:latin typeface="Cambria Math" panose="02040503050406030204" pitchFamily="18" charset="0"/>
                          </a:rPr>
                        </m:ctrlPr>
                      </m:sSupPr>
                      <m:e>
                        <m:r>
                          <a:rPr lang="en-IN">
                            <a:latin typeface="Cambria Math" panose="02040503050406030204" pitchFamily="18" charset="0"/>
                          </a:rPr>
                          <m:t>2</m:t>
                        </m:r>
                      </m:e>
                      <m:sup>
                        <m:r>
                          <a:rPr lang="en-IN">
                            <a:latin typeface="Cambria Math" panose="02040503050406030204" pitchFamily="18" charset="0"/>
                          </a:rPr>
                          <m:t>𝑁</m:t>
                        </m:r>
                      </m:sup>
                    </m:sSup>
                  </m:oMath>
                </a14:m>
                <a:r>
                  <a:rPr lang="en-US" dirty="0" smtClean="0"/>
                  <a:t> subNNs</a:t>
                </a:r>
                <a:endParaRPr lang="en-US" dirty="0"/>
              </a:p>
              <a:p>
                <a:pPr lvl="3"/>
                <a:r>
                  <a:rPr lang="en-US" dirty="0" smtClean="0"/>
                  <a:t>Simply </a:t>
                </a:r>
                <a:r>
                  <a:rPr lang="en-US" dirty="0" err="1" smtClean="0"/>
                  <a:t>downweigh</a:t>
                </a:r>
                <a:r>
                  <a:rPr lang="en-US" dirty="0" smtClean="0"/>
                  <a:t> the output of a neuron using the probability of it not going missing</a:t>
                </a:r>
              </a:p>
              <a:p>
                <a:pPr lvl="3"/>
                <a:r>
                  <a:rPr lang="en-US" dirty="0" smtClean="0"/>
                  <a:t>Random forests on the other hand, do explicitly ask every tree for their verdict</a:t>
                </a:r>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32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21</a:t>
            </a:fld>
            <a:endParaRPr lang="en-US"/>
          </a:p>
        </p:txBody>
      </p:sp>
    </p:spTree>
    <p:extLst>
      <p:ext uri="{BB962C8B-B14F-4D97-AF65-F5344CB8AC3E}">
        <p14:creationId xmlns:p14="http://schemas.microsoft.com/office/powerpoint/2010/main" val="65081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Boosting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5874803"/>
              </a:xfrm>
            </p:spPr>
            <p:txBody>
              <a:bodyPr>
                <a:normAutofit/>
              </a:bodyPr>
              <a:lstStyle/>
              <a:p>
                <a:r>
                  <a:rPr lang="en-IN" dirty="0" smtClean="0"/>
                  <a:t>Voting ensembles, bagging </a:t>
                </a:r>
                <a:r>
                  <a:rPr lang="en-IN" i="1" dirty="0" smtClean="0"/>
                  <a:t>hope</a:t>
                </a:r>
                <a:r>
                  <a:rPr lang="en-IN" dirty="0" smtClean="0"/>
                  <a:t> that various models in the ensemble will correct each other’s errors – no explicit effort to ensure this</a:t>
                </a:r>
              </a:p>
              <a:p>
                <a:pPr lvl="2"/>
                <a:r>
                  <a:rPr lang="en-IN" dirty="0" smtClean="0"/>
                  <a:t>Models are trained independently in bagging for sake of speed</a:t>
                </a:r>
              </a:p>
              <a:p>
                <a:r>
                  <a:rPr lang="en-IN" dirty="0" smtClean="0"/>
                  <a:t>Boosting rectifies this: learns ensembles that explicitly correct errors</a:t>
                </a:r>
              </a:p>
              <a:p>
                <a:pPr lvl="2"/>
                <a14:m>
                  <m:oMath xmlns:m="http://schemas.openxmlformats.org/officeDocument/2006/math">
                    <m:r>
                      <a:rPr lang="en-IN" b="0" i="1" smtClean="0">
                        <a:latin typeface="Cambria Math" panose="02040503050406030204" pitchFamily="18" charset="0"/>
                      </a:rPr>
                      <m:t>𝑘</m:t>
                    </m:r>
                  </m:oMath>
                </a14:m>
                <a:r>
                  <a:rPr lang="en-IN" baseline="30000" dirty="0" err="1" smtClean="0"/>
                  <a:t>th</a:t>
                </a:r>
                <a:r>
                  <a:rPr lang="en-IN" dirty="0" smtClean="0"/>
                  <a:t> model is asked to correct the mistakes of the previous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−1</m:t>
                    </m:r>
                  </m:oMath>
                </a14:m>
                <a:r>
                  <a:rPr lang="en-IN" dirty="0" smtClean="0"/>
                  <a:t> models </a:t>
                </a:r>
                <a:r>
                  <a:rPr lang="en-IN" dirty="0" err="1" smtClean="0"/>
                  <a:t>Adaboost</a:t>
                </a:r>
                <a:r>
                  <a:rPr lang="en-IN" dirty="0" smtClean="0"/>
                  <a:t> (Adaptive Boosting) [</a:t>
                </a:r>
                <a:r>
                  <a:rPr lang="en-IN" dirty="0"/>
                  <a:t>Freund-</a:t>
                </a:r>
                <a:r>
                  <a:rPr lang="en-IN" dirty="0" err="1"/>
                  <a:t>Schapire</a:t>
                </a:r>
                <a:r>
                  <a:rPr lang="en-IN" dirty="0" smtClean="0"/>
                  <a:t>] – won the Gödel prize</a:t>
                </a:r>
              </a:p>
              <a:p>
                <a:pPr lvl="2"/>
                <a:r>
                  <a:rPr lang="en-IN" dirty="0" smtClean="0"/>
                  <a:t>Popularly used to perform bias reduction (bagging does variance reduction)</a:t>
                </a:r>
              </a:p>
              <a:p>
                <a:r>
                  <a:rPr lang="en-IN" dirty="0" err="1" smtClean="0"/>
                  <a:t>Adaboost</a:t>
                </a:r>
                <a:r>
                  <a:rPr lang="en-IN" dirty="0" smtClean="0"/>
                  <a:t> requires a </a:t>
                </a:r>
                <a:r>
                  <a:rPr lang="en-IN" i="1" dirty="0" smtClean="0"/>
                  <a:t>weak learner</a:t>
                </a:r>
                <a:r>
                  <a:rPr lang="en-IN" dirty="0" smtClean="0"/>
                  <a:t> or a </a:t>
                </a:r>
                <a:r>
                  <a:rPr lang="en-IN" i="1" dirty="0" smtClean="0"/>
                  <a:t>stump</a:t>
                </a:r>
                <a:r>
                  <a:rPr lang="en-IN" dirty="0" smtClean="0"/>
                  <a:t> as its base algorithm</a:t>
                </a:r>
              </a:p>
              <a:p>
                <a:pPr lvl="2"/>
                <a:r>
                  <a:rPr lang="en-IN" dirty="0" smtClean="0"/>
                  <a:t>Typically a very fast ML </a:t>
                </a:r>
                <a:r>
                  <a:rPr lang="en-IN" dirty="0" err="1" smtClean="0"/>
                  <a:t>algo</a:t>
                </a:r>
                <a:r>
                  <a:rPr lang="en-IN" dirty="0" smtClean="0"/>
                  <a:t> that need only assure modest accuracy</a:t>
                </a:r>
              </a:p>
              <a:p>
                <a:pPr lvl="3"/>
                <a:r>
                  <a:rPr lang="en-IN" dirty="0" smtClean="0"/>
                  <a:t>For example, assure at least 51% classification accuracy in a binary classification task</a:t>
                </a:r>
              </a:p>
              <a:p>
                <a:pPr lvl="3"/>
                <a:r>
                  <a:rPr lang="en-IN" dirty="0" smtClean="0"/>
                  <a:t>Only catch is that </a:t>
                </a:r>
                <a:r>
                  <a:rPr lang="en-IN" dirty="0" err="1" smtClean="0"/>
                  <a:t>Adaboost</a:t>
                </a:r>
                <a:r>
                  <a:rPr lang="en-IN" dirty="0" smtClean="0"/>
                  <a:t> requires algorithm to work with weights on data points</a:t>
                </a:r>
              </a:p>
              <a:p>
                <a:pPr lvl="2"/>
                <a:r>
                  <a:rPr lang="en-IN" dirty="0" smtClean="0"/>
                  <a:t>Theoretical results show that </a:t>
                </a:r>
                <a:r>
                  <a:rPr lang="en-IN" dirty="0" err="1" smtClean="0"/>
                  <a:t>Adaboost</a:t>
                </a:r>
                <a:r>
                  <a:rPr lang="en-IN" dirty="0" smtClean="0"/>
                  <a:t> can construct extremely accurate classifiers (e.g. 99% accuracy) out of these weak classifiers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874803"/>
              </a:xfrm>
              <a:blipFill>
                <a:blip r:embed="rId2"/>
                <a:stretch>
                  <a:fillRect l="-562" t="-2490" b="-12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22</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4570" y="36190"/>
            <a:ext cx="1689355" cy="1689355"/>
          </a:xfrm>
          <a:prstGeom prst="rect">
            <a:avLst/>
          </a:prstGeom>
        </p:spPr>
      </p:pic>
      <mc:AlternateContent xmlns:mc="http://schemas.openxmlformats.org/markup-compatibility/2006">
        <mc:Choice xmlns:a14="http://schemas.microsoft.com/office/drawing/2010/main" Requires="a14">
          <p:sp>
            <p:nvSpPr>
              <p:cNvPr id="6" name="Rectangular Callout 5"/>
              <p:cNvSpPr/>
              <p:nvPr/>
            </p:nvSpPr>
            <p:spPr>
              <a:xfrm>
                <a:off x="369870" y="772574"/>
                <a:ext cx="10224699" cy="1414483"/>
              </a:xfrm>
              <a:prstGeom prst="wedgeRectCallout">
                <a:avLst>
                  <a:gd name="adj1" fmla="val 58484"/>
                  <a:gd name="adj2" fmla="val -1534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Given a dataset </a:t>
                </a:r>
                <a14:m>
                  <m:oMath xmlns:m="http://schemas.openxmlformats.org/officeDocument/2006/math">
                    <m:r>
                      <a:rPr lang="en-IN" sz="2400" i="1">
                        <a:solidFill>
                          <a:schemeClr val="tx1"/>
                        </a:solidFill>
                        <a:latin typeface="Cambria Math" panose="02040503050406030204" pitchFamily="18" charset="0"/>
                      </a:rPr>
                      <m:t>𝑆</m:t>
                    </m:r>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d>
                          <m:dPr>
                            <m:begChr m:val="{"/>
                            <m:endChr m:val="}"/>
                            <m:ctrlPr>
                              <a:rPr lang="en-IN" sz="2400" i="1">
                                <a:solidFill>
                                  <a:schemeClr val="tx1"/>
                                </a:solidFill>
                                <a:latin typeface="Cambria Math" panose="02040503050406030204" pitchFamily="18" charset="0"/>
                              </a:rPr>
                            </m:ctrlPr>
                          </m:dPr>
                          <m:e>
                            <m:d>
                              <m:dPr>
                                <m:ctrlPr>
                                  <a:rPr lang="en-IN" sz="2400" i="1">
                                    <a:solidFill>
                                      <a:schemeClr val="tx1"/>
                                    </a:solidFill>
                                    <a:latin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𝑥</m:t>
                                    </m:r>
                                  </m:e>
                                  <m:sup>
                                    <m:r>
                                      <a:rPr lang="en-IN" sz="2400" i="1">
                                        <a:solidFill>
                                          <a:schemeClr val="tx1"/>
                                        </a:solidFill>
                                        <a:latin typeface="Cambria Math" panose="02040503050406030204" pitchFamily="18" charset="0"/>
                                      </a:rPr>
                                      <m:t>𝑖</m:t>
                                    </m:r>
                                  </m:sup>
                                </m:sSup>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𝑦</m:t>
                                    </m:r>
                                  </m:e>
                                  <m:sup>
                                    <m:r>
                                      <a:rPr lang="en-IN" sz="2400" i="1">
                                        <a:solidFill>
                                          <a:schemeClr val="tx1"/>
                                        </a:solidFill>
                                        <a:latin typeface="Cambria Math" panose="02040503050406030204" pitchFamily="18" charset="0"/>
                                      </a:rPr>
                                      <m:t>𝑖</m:t>
                                    </m:r>
                                  </m:sup>
                                </m:sSup>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𝑤</m:t>
                                    </m:r>
                                  </m:e>
                                  <m:sup>
                                    <m:r>
                                      <a:rPr lang="en-IN" sz="2400" i="1">
                                        <a:solidFill>
                                          <a:schemeClr val="tx1"/>
                                        </a:solidFill>
                                        <a:latin typeface="Cambria Math" panose="02040503050406030204" pitchFamily="18" charset="0"/>
                                      </a:rPr>
                                      <m:t>𝑖</m:t>
                                    </m:r>
                                  </m:sup>
                                </m:sSup>
                              </m:e>
                            </m:d>
                          </m:e>
                        </m:d>
                      </m:e>
                      <m:sub>
                        <m:r>
                          <a:rPr lang="en-IN" sz="2400" i="1">
                            <a:solidFill>
                              <a:schemeClr val="tx1"/>
                            </a:solidFill>
                            <a:latin typeface="Cambria Math" panose="02040503050406030204" pitchFamily="18" charset="0"/>
                          </a:rPr>
                          <m:t>𝑖</m:t>
                        </m:r>
                        <m:r>
                          <a:rPr lang="en-IN" sz="2400" i="1">
                            <a:solidFill>
                              <a:schemeClr val="tx1"/>
                            </a:solidFill>
                            <a:latin typeface="Cambria Math" panose="02040503050406030204" pitchFamily="18" charset="0"/>
                          </a:rPr>
                          <m:t>=1,…,</m:t>
                        </m:r>
                        <m:r>
                          <a:rPr lang="en-IN" sz="2400" i="1">
                            <a:solidFill>
                              <a:schemeClr val="tx1"/>
                            </a:solidFill>
                            <a:latin typeface="Cambria Math" panose="02040503050406030204" pitchFamily="18" charset="0"/>
                          </a:rPr>
                          <m:t>𝑛</m:t>
                        </m:r>
                      </m:sub>
                    </m:sSub>
                  </m:oMath>
                </a14:m>
                <a:r>
                  <a:rPr lang="en-IN" sz="2400" dirty="0">
                    <a:solidFill>
                      <a:schemeClr val="tx1"/>
                    </a:solidFill>
                    <a:latin typeface="+mj-lt"/>
                  </a:rPr>
                  <a:t> </a:t>
                </a:r>
                <a:r>
                  <a:rPr lang="en-US" sz="2400" dirty="0">
                    <a:solidFill>
                      <a:schemeClr val="tx1"/>
                    </a:solidFill>
                    <a:latin typeface="+mj-lt"/>
                  </a:rPr>
                  <a:t>with </a:t>
                </a:r>
                <a14:m>
                  <m:oMath xmlns:m="http://schemas.openxmlformats.org/officeDocument/2006/math">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𝑥</m:t>
                        </m:r>
                      </m:e>
                      <m:sup>
                        <m:r>
                          <a:rPr lang="en-IN" sz="2400" i="1">
                            <a:solidFill>
                              <a:schemeClr val="tx1"/>
                            </a:solidFill>
                            <a:latin typeface="Cambria Math" panose="02040503050406030204" pitchFamily="18" charset="0"/>
                          </a:rPr>
                          <m:t>𝑖</m:t>
                        </m:r>
                      </m:sup>
                    </m:sSup>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𝒳</m:t>
                    </m:r>
                    <m:r>
                      <a:rPr lang="en-IN" sz="2400" i="1">
                        <a:solidFill>
                          <a:schemeClr val="tx1"/>
                        </a:solidFill>
                        <a:latin typeface="Cambria Math" panose="02040503050406030204" pitchFamily="18" charset="0"/>
                        <a:ea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i="1">
                            <a:solidFill>
                              <a:schemeClr val="tx1"/>
                            </a:solidFill>
                            <a:latin typeface="Cambria Math" panose="02040503050406030204" pitchFamily="18" charset="0"/>
                            <a:ea typeface="Cambria Math" panose="02040503050406030204" pitchFamily="18" charset="0"/>
                          </a:rPr>
                          <m:t>𝑦</m:t>
                        </m:r>
                      </m:e>
                      <m:sup>
                        <m:r>
                          <a:rPr lang="en-IN" sz="2400" i="1">
                            <a:solidFill>
                              <a:schemeClr val="tx1"/>
                            </a:solidFill>
                            <a:latin typeface="Cambria Math" panose="02040503050406030204" pitchFamily="18" charset="0"/>
                            <a:ea typeface="Cambria Math" panose="02040503050406030204" pitchFamily="18" charset="0"/>
                          </a:rPr>
                          <m:t>𝑖</m:t>
                        </m:r>
                      </m:sup>
                    </m:sSup>
                    <m:r>
                      <a:rPr lang="en-IN" sz="2400" i="1">
                        <a:solidFill>
                          <a:schemeClr val="tx1"/>
                        </a:solidFill>
                        <a:latin typeface="Cambria Math" panose="02040503050406030204" pitchFamily="18" charset="0"/>
                        <a:ea typeface="Cambria Math" panose="02040503050406030204" pitchFamily="18" charset="0"/>
                      </a:rPr>
                      <m:t>∈</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−1,1</m:t>
                        </m:r>
                      </m:e>
                    </m:d>
                    <m:r>
                      <a:rPr lang="en-IN" sz="2400" i="1">
                        <a:solidFill>
                          <a:schemeClr val="tx1"/>
                        </a:solidFill>
                        <a:latin typeface="Cambria Math" panose="02040503050406030204" pitchFamily="18" charset="0"/>
                        <a:ea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i="1">
                            <a:solidFill>
                              <a:schemeClr val="tx1"/>
                            </a:solidFill>
                            <a:latin typeface="Cambria Math" panose="02040503050406030204" pitchFamily="18" charset="0"/>
                            <a:ea typeface="Cambria Math" panose="02040503050406030204" pitchFamily="18" charset="0"/>
                          </a:rPr>
                          <m:t>𝑤</m:t>
                        </m:r>
                      </m:e>
                      <m:sup>
                        <m:r>
                          <a:rPr lang="en-IN" sz="2400" i="1">
                            <a:solidFill>
                              <a:schemeClr val="tx1"/>
                            </a:solidFill>
                            <a:latin typeface="Cambria Math" panose="02040503050406030204" pitchFamily="18" charset="0"/>
                            <a:ea typeface="Cambria Math" panose="02040503050406030204" pitchFamily="18" charset="0"/>
                          </a:rPr>
                          <m:t>𝑖</m:t>
                        </m:r>
                      </m:sup>
                    </m:sSup>
                    <m:r>
                      <a:rPr lang="en-IN" sz="2400" i="1">
                        <a:solidFill>
                          <a:schemeClr val="tx1"/>
                        </a:solidFill>
                        <a:latin typeface="Cambria Math" panose="02040503050406030204" pitchFamily="18" charset="0"/>
                        <a:ea typeface="Cambria Math" panose="02040503050406030204" pitchFamily="18" charset="0"/>
                      </a:rPr>
                      <m:t>∈</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0,1</m:t>
                        </m:r>
                      </m:e>
                    </m:d>
                  </m:oMath>
                </a14:m>
                <a:r>
                  <a:rPr lang="en-IN" sz="2400" dirty="0" smtClean="0">
                    <a:solidFill>
                      <a:schemeClr val="tx1"/>
                    </a:solidFill>
                    <a:latin typeface="+mj-lt"/>
                  </a:rPr>
                  <a:t>, </a:t>
                </a:r>
                <a:r>
                  <a:rPr lang="en-IN" sz="2400" dirty="0" err="1" smtClean="0">
                    <a:solidFill>
                      <a:schemeClr val="tx1"/>
                    </a:solidFill>
                    <a:latin typeface="+mj-lt"/>
                  </a:rPr>
                  <a:t>Adaboost</a:t>
                </a:r>
                <a:r>
                  <a:rPr lang="en-IN" sz="2400" dirty="0" smtClean="0">
                    <a:solidFill>
                      <a:schemeClr val="tx1"/>
                    </a:solidFill>
                    <a:latin typeface="+mj-lt"/>
                  </a:rPr>
                  <a:t> requires a weak learning </a:t>
                </a:r>
                <a:r>
                  <a:rPr lang="en-IN" sz="2400" dirty="0" err="1" smtClean="0">
                    <a:solidFill>
                      <a:schemeClr val="tx1"/>
                    </a:solidFill>
                    <a:latin typeface="+mj-lt"/>
                  </a:rPr>
                  <a:t>algo</a:t>
                </a:r>
                <a:r>
                  <a:rPr lang="en-IN" sz="2400" dirty="0" smtClean="0">
                    <a:solidFill>
                      <a:schemeClr val="tx1"/>
                    </a:solidFill>
                    <a:latin typeface="+mj-lt"/>
                  </a:rPr>
                  <a:t>/stump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𝒜</m:t>
                    </m:r>
                  </m:oMath>
                </a14:m>
                <a:r>
                  <a:rPr lang="en-IN" sz="2400" dirty="0">
                    <a:solidFill>
                      <a:schemeClr val="tx1"/>
                    </a:solidFill>
                    <a:latin typeface="+mj-lt"/>
                  </a:rPr>
                  <a:t> so that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𝒜</m:t>
                    </m:r>
                    <m:d>
                      <m:dPr>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𝑆</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𝑓</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𝒳</m:t>
                    </m:r>
                    <m:r>
                      <a:rPr lang="en-IN" sz="2400" i="1">
                        <a:solidFill>
                          <a:schemeClr val="tx1"/>
                        </a:solidFill>
                        <a:latin typeface="Cambria Math" panose="02040503050406030204" pitchFamily="18" charset="0"/>
                        <a:ea typeface="Cambria Math" panose="02040503050406030204" pitchFamily="18" charset="0"/>
                      </a:rPr>
                      <m:t>→</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−1,1</m:t>
                        </m:r>
                      </m:e>
                    </m:d>
                  </m:oMath>
                </a14:m>
                <a:r>
                  <a:rPr lang="en-IN" sz="2400" dirty="0">
                    <a:solidFill>
                      <a:schemeClr val="tx1"/>
                    </a:solidFill>
                    <a:latin typeface="+mj-lt"/>
                  </a:rPr>
                  <a:t> </a:t>
                </a:r>
                <a:r>
                  <a:rPr lang="en-IN" sz="2400" dirty="0" err="1">
                    <a:solidFill>
                      <a:schemeClr val="tx1"/>
                    </a:solidFill>
                    <a:latin typeface="+mj-lt"/>
                  </a:rPr>
                  <a:t>s.t</a:t>
                </a:r>
                <a:r>
                  <a:rPr lang="en-IN" sz="2400" dirty="0" err="1" smtClean="0">
                    <a:solidFill>
                      <a:schemeClr val="tx1"/>
                    </a:solidFill>
                    <a:latin typeface="+mj-lt"/>
                  </a:rPr>
                  <a:t>.</a:t>
                </a:r>
                <a:r>
                  <a:rPr lang="en-IN" sz="2400" dirty="0" smtClean="0">
                    <a:solidFill>
                      <a:schemeClr val="tx1"/>
                    </a:solidFill>
                    <a:latin typeface="+mj-lt"/>
                  </a:rPr>
                  <a:t> </a:t>
                </a:r>
                <a14:m>
                  <m:oMath xmlns:m="http://schemas.openxmlformats.org/officeDocument/2006/math">
                    <m:nary>
                      <m:naryPr>
                        <m:chr m:val="∑"/>
                        <m:ctrlPr>
                          <a:rPr lang="en-IN" sz="2400" i="1">
                            <a:solidFill>
                              <a:schemeClr val="tx1"/>
                            </a:solidFill>
                            <a:latin typeface="Cambria Math" panose="02040503050406030204" pitchFamily="18" charset="0"/>
                          </a:rPr>
                        </m:ctrlPr>
                      </m:naryPr>
                      <m:sub>
                        <m:r>
                          <a:rPr lang="en-IN" sz="2400" i="1">
                            <a:solidFill>
                              <a:schemeClr val="tx1"/>
                            </a:solidFill>
                            <a:latin typeface="Cambria Math" panose="02040503050406030204" pitchFamily="18" charset="0"/>
                          </a:rPr>
                          <m:t>𝑖</m:t>
                        </m:r>
                        <m:r>
                          <a:rPr lang="en-IN" sz="2400" i="1">
                            <a:solidFill>
                              <a:schemeClr val="tx1"/>
                            </a:solidFill>
                            <a:latin typeface="Cambria Math" panose="02040503050406030204" pitchFamily="18" charset="0"/>
                          </a:rPr>
                          <m:t>=1</m:t>
                        </m:r>
                      </m:sub>
                      <m:sup>
                        <m:r>
                          <a:rPr lang="en-IN" sz="2400" i="1">
                            <a:solidFill>
                              <a:schemeClr val="tx1"/>
                            </a:solidFill>
                            <a:latin typeface="Cambria Math" panose="02040503050406030204" pitchFamily="18" charset="0"/>
                          </a:rPr>
                          <m:t>𝑛</m:t>
                        </m:r>
                      </m:sup>
                      <m:e>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𝑤</m:t>
                            </m:r>
                          </m:e>
                          <m:sup>
                            <m:r>
                              <a:rPr lang="en-IN" sz="2400" i="1">
                                <a:solidFill>
                                  <a:schemeClr val="tx1"/>
                                </a:solidFill>
                                <a:latin typeface="Cambria Math" panose="02040503050406030204" pitchFamily="18" charset="0"/>
                              </a:rPr>
                              <m:t>𝑖</m:t>
                            </m:r>
                          </m:sup>
                        </m:sSup>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𝕀</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𝑓</m:t>
                            </m:r>
                            <m:d>
                              <m:dPr>
                                <m:ctrlPr>
                                  <a:rPr lang="en-IN" sz="2400" i="1">
                                    <a:solidFill>
                                      <a:schemeClr val="tx1"/>
                                    </a:solidFill>
                                    <a:latin typeface="Cambria Math" panose="02040503050406030204" pitchFamily="18" charset="0"/>
                                    <a:ea typeface="Cambria Math" panose="02040503050406030204" pitchFamily="18" charset="0"/>
                                  </a:rPr>
                                </m:ctrlPr>
                              </m:dPr>
                              <m:e>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i="1">
                                        <a:solidFill>
                                          <a:schemeClr val="tx1"/>
                                        </a:solidFill>
                                        <a:latin typeface="Cambria Math" panose="02040503050406030204" pitchFamily="18" charset="0"/>
                                        <a:ea typeface="Cambria Math" panose="02040503050406030204" pitchFamily="18" charset="0"/>
                                      </a:rPr>
                                      <m:t>𝑥</m:t>
                                    </m:r>
                                  </m:e>
                                  <m:sup>
                                    <m:r>
                                      <a:rPr lang="en-IN" sz="2400" i="1">
                                        <a:solidFill>
                                          <a:schemeClr val="tx1"/>
                                        </a:solidFill>
                                        <a:latin typeface="Cambria Math" panose="02040503050406030204" pitchFamily="18" charset="0"/>
                                        <a:ea typeface="Cambria Math" panose="02040503050406030204" pitchFamily="18" charset="0"/>
                                      </a:rPr>
                                      <m:t>𝑖</m:t>
                                    </m:r>
                                  </m:sup>
                                </m:sSup>
                              </m:e>
                            </m:d>
                            <m:r>
                              <a:rPr lang="en-IN" sz="2400" i="1">
                                <a:solidFill>
                                  <a:schemeClr val="tx1"/>
                                </a:solidFill>
                                <a:latin typeface="Cambria Math" panose="02040503050406030204" pitchFamily="18" charset="0"/>
                                <a:ea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i="1">
                                    <a:solidFill>
                                      <a:schemeClr val="tx1"/>
                                    </a:solidFill>
                                    <a:latin typeface="Cambria Math" panose="02040503050406030204" pitchFamily="18" charset="0"/>
                                    <a:ea typeface="Cambria Math" panose="02040503050406030204" pitchFamily="18" charset="0"/>
                                  </a:rPr>
                                  <m:t>𝑦</m:t>
                                </m:r>
                              </m:e>
                              <m:sup>
                                <m:r>
                                  <a:rPr lang="en-IN" sz="2400" i="1">
                                    <a:solidFill>
                                      <a:schemeClr val="tx1"/>
                                    </a:solidFill>
                                    <a:latin typeface="Cambria Math" panose="02040503050406030204" pitchFamily="18" charset="0"/>
                                    <a:ea typeface="Cambria Math" panose="02040503050406030204" pitchFamily="18" charset="0"/>
                                  </a:rPr>
                                  <m:t>𝑖</m:t>
                                </m:r>
                              </m:sup>
                            </m:sSup>
                          </m:e>
                        </m:d>
                      </m:e>
                    </m:nary>
                    <m:r>
                      <a:rPr lang="en-IN" sz="2400" i="1">
                        <a:solidFill>
                          <a:schemeClr val="tx1"/>
                        </a:solidFill>
                        <a:latin typeface="Cambria Math" panose="02040503050406030204" pitchFamily="18" charset="0"/>
                      </a:rPr>
                      <m:t>≤0.49</m:t>
                    </m:r>
                  </m:oMath>
                </a14:m>
                <a:r>
                  <a:rPr lang="en-IN" sz="2400" dirty="0" smtClean="0">
                    <a:solidFill>
                      <a:schemeClr val="tx1"/>
                    </a:solidFill>
                    <a:latin typeface="+mj-lt"/>
                  </a:rPr>
                  <a:t> or so. </a:t>
                </a:r>
                <a:endParaRPr lang="en-IN" sz="2400" dirty="0">
                  <a:solidFill>
                    <a:schemeClr val="tx1"/>
                  </a:solidFill>
                  <a:latin typeface="+mj-lt"/>
                </a:endParaRPr>
              </a:p>
            </p:txBody>
          </p:sp>
        </mc:Choice>
        <mc:Fallback>
          <p:sp>
            <p:nvSpPr>
              <p:cNvPr id="6" name="Rectangular Callout 5"/>
              <p:cNvSpPr>
                <a:spLocks noRot="1" noChangeAspect="1" noMove="1" noResize="1" noEditPoints="1" noAdjustHandles="1" noChangeArrowheads="1" noChangeShapeType="1" noTextEdit="1"/>
              </p:cNvSpPr>
              <p:nvPr/>
            </p:nvSpPr>
            <p:spPr>
              <a:xfrm>
                <a:off x="369870" y="772574"/>
                <a:ext cx="10224699" cy="1414483"/>
              </a:xfrm>
              <a:prstGeom prst="wedgeRectCallout">
                <a:avLst>
                  <a:gd name="adj1" fmla="val 58484"/>
                  <a:gd name="adj2" fmla="val -15341"/>
                </a:avLst>
              </a:prstGeom>
              <a:blipFill>
                <a:blip r:embed="rId3"/>
                <a:stretch>
                  <a:fillRect l="-329" b="-5042"/>
                </a:stretch>
              </a:blipFill>
              <a:ln w="38100">
                <a:solidFill>
                  <a:schemeClr val="accent1"/>
                </a:solidFill>
              </a:ln>
            </p:spPr>
            <p:txBody>
              <a:bodyPr/>
              <a:lstStyle/>
              <a:p>
                <a:r>
                  <a:rPr lang="en-IN">
                    <a:noFill/>
                  </a:rPr>
                  <a:t> </a:t>
                </a:r>
              </a:p>
            </p:txBody>
          </p:sp>
        </mc:Fallback>
      </mc:AlternateContent>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30628" y="2087272"/>
            <a:ext cx="1660208" cy="1660208"/>
          </a:xfrm>
          <a:prstGeom prst="rect">
            <a:avLst/>
          </a:prstGeom>
        </p:spPr>
      </p:pic>
      <p:sp>
        <p:nvSpPr>
          <p:cNvPr id="16" name="Rectangular Callout 15"/>
          <p:cNvSpPr/>
          <p:nvPr/>
        </p:nvSpPr>
        <p:spPr>
          <a:xfrm>
            <a:off x="599768" y="2254336"/>
            <a:ext cx="9994801" cy="1552193"/>
          </a:xfrm>
          <a:prstGeom prst="wedgeRectCallout">
            <a:avLst>
              <a:gd name="adj1" fmla="val 58922"/>
              <a:gd name="adj2" fmla="val 1315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IN" sz="2400" dirty="0" err="1" smtClean="0">
                <a:solidFill>
                  <a:schemeClr val="tx1"/>
                </a:solidFill>
                <a:latin typeface="+mj-lt"/>
              </a:rPr>
              <a:t>Adaboost</a:t>
            </a:r>
            <a:r>
              <a:rPr lang="en-IN" sz="2400" dirty="0" smtClean="0">
                <a:solidFill>
                  <a:schemeClr val="tx1"/>
                </a:solidFill>
                <a:latin typeface="+mj-lt"/>
              </a:rPr>
              <a:t> </a:t>
            </a:r>
            <a:r>
              <a:rPr lang="en-IN" sz="2400" dirty="0" smtClean="0">
                <a:solidFill>
                  <a:schemeClr val="tx1"/>
                </a:solidFill>
                <a:latin typeface="+mj-lt"/>
              </a:rPr>
              <a:t>typically not </a:t>
            </a:r>
            <a:r>
              <a:rPr lang="en-IN" sz="2400" dirty="0" smtClean="0">
                <a:solidFill>
                  <a:schemeClr val="tx1"/>
                </a:solidFill>
                <a:latin typeface="+mj-lt"/>
              </a:rPr>
              <a:t>used with strong learners e.g. </a:t>
            </a:r>
            <a:r>
              <a:rPr lang="en-IN" sz="2400" dirty="0" smtClean="0">
                <a:solidFill>
                  <a:schemeClr val="tx1"/>
                </a:solidFill>
                <a:latin typeface="+mj-lt"/>
              </a:rPr>
              <a:t>an 18 </a:t>
            </a:r>
            <a:r>
              <a:rPr lang="en-IN" sz="2400" dirty="0" smtClean="0">
                <a:solidFill>
                  <a:schemeClr val="tx1"/>
                </a:solidFill>
                <a:latin typeface="+mj-lt"/>
              </a:rPr>
              <a:t>layer </a:t>
            </a:r>
            <a:r>
              <a:rPr lang="en-IN" sz="2400" dirty="0" smtClean="0">
                <a:solidFill>
                  <a:schemeClr val="tx1"/>
                </a:solidFill>
                <a:latin typeface="+mj-lt"/>
              </a:rPr>
              <a:t>deep CNN </a:t>
            </a:r>
            <a:r>
              <a:rPr lang="en-IN" sz="2400" dirty="0" smtClean="0">
                <a:solidFill>
                  <a:schemeClr val="tx1"/>
                </a:solidFill>
                <a:latin typeface="+mj-lt"/>
              </a:rPr>
              <a:t>since</a:t>
            </a:r>
          </a:p>
          <a:p>
            <a:pPr marL="457200" indent="-457200">
              <a:lnSpc>
                <a:spcPct val="100000"/>
              </a:lnSpc>
              <a:buFont typeface="+mj-lt"/>
              <a:buAutoNum type="arabicPeriod"/>
            </a:pPr>
            <a:r>
              <a:rPr lang="en-IN" sz="2400" dirty="0">
                <a:solidFill>
                  <a:schemeClr val="tx1"/>
                </a:solidFill>
                <a:latin typeface="+mj-lt"/>
              </a:rPr>
              <a:t>P</a:t>
            </a:r>
            <a:r>
              <a:rPr lang="en-IN" sz="2400" dirty="0" smtClean="0">
                <a:solidFill>
                  <a:schemeClr val="tx1"/>
                </a:solidFill>
                <a:latin typeface="+mj-lt"/>
              </a:rPr>
              <a:t>owerful models usually have tiny bias (can </a:t>
            </a:r>
            <a:r>
              <a:rPr lang="en-IN" sz="2400" dirty="0" smtClean="0">
                <a:solidFill>
                  <a:schemeClr val="tx1"/>
                </a:solidFill>
                <a:latin typeface="+mj-lt"/>
              </a:rPr>
              <a:t>even memorize </a:t>
            </a:r>
            <a:r>
              <a:rPr lang="en-IN" sz="2400" dirty="0" smtClean="0">
                <a:solidFill>
                  <a:schemeClr val="tx1"/>
                </a:solidFill>
                <a:latin typeface="+mj-lt"/>
              </a:rPr>
              <a:t>data) </a:t>
            </a:r>
            <a:r>
              <a:rPr lang="en-IN" sz="2400" dirty="0" smtClean="0">
                <a:solidFill>
                  <a:schemeClr val="tx1"/>
                </a:solidFill>
                <a:latin typeface="+mj-lt"/>
              </a:rPr>
              <a:t>– problem </a:t>
            </a:r>
            <a:r>
              <a:rPr lang="en-IN" sz="2400" dirty="0" smtClean="0">
                <a:solidFill>
                  <a:schemeClr val="tx1"/>
                </a:solidFill>
                <a:latin typeface="+mj-lt"/>
              </a:rPr>
              <a:t>with powerful models is variance and not bias</a:t>
            </a:r>
          </a:p>
          <a:p>
            <a:pPr marL="457200" indent="-457200">
              <a:lnSpc>
                <a:spcPct val="100000"/>
              </a:lnSpc>
              <a:buFont typeface="+mj-lt"/>
              <a:buAutoNum type="arabicPeriod"/>
            </a:pPr>
            <a:r>
              <a:rPr lang="en-IN" sz="2400" dirty="0" smtClean="0">
                <a:solidFill>
                  <a:schemeClr val="tx1"/>
                </a:solidFill>
                <a:latin typeface="+mj-lt"/>
              </a:rPr>
              <a:t>Training usually NP-hard</a:t>
            </a:r>
            <a:r>
              <a:rPr lang="en-IN" sz="2400" dirty="0">
                <a:solidFill>
                  <a:schemeClr val="tx1"/>
                </a:solidFill>
                <a:latin typeface="+mj-lt"/>
              </a:rPr>
              <a:t>, time consuming </a:t>
            </a:r>
            <a:r>
              <a:rPr lang="en-IN" sz="2400" dirty="0" smtClean="0">
                <a:solidFill>
                  <a:schemeClr val="tx1"/>
                </a:solidFill>
                <a:latin typeface="+mj-lt"/>
              </a:rPr>
              <a:t>for such </a:t>
            </a:r>
            <a:r>
              <a:rPr lang="en-IN" sz="2400" dirty="0" smtClean="0">
                <a:solidFill>
                  <a:schemeClr val="tx1"/>
                </a:solidFill>
                <a:latin typeface="+mj-lt"/>
              </a:rPr>
              <a:t>powerful models</a:t>
            </a:r>
            <a:endParaRPr lang="en-IN" sz="2400" dirty="0">
              <a:solidFill>
                <a:schemeClr val="tx1"/>
              </a:solidFill>
              <a:latin typeface="+mj-lt"/>
            </a:endParaRPr>
          </a:p>
        </p:txBody>
      </p:sp>
    </p:spTree>
    <p:extLst>
      <p:ext uri="{BB962C8B-B14F-4D97-AF65-F5344CB8AC3E}">
        <p14:creationId xmlns:p14="http://schemas.microsoft.com/office/powerpoint/2010/main" val="155878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right)">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AdaBoost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81635" y="1111624"/>
                <a:ext cx="5010363" cy="5746376"/>
              </a:xfrm>
            </p:spPr>
            <p:txBody>
              <a:bodyPr>
                <a:normAutofit/>
              </a:bodyPr>
              <a:lstStyle/>
              <a:p>
                <a:r>
                  <a:rPr lang="en-IN" dirty="0" smtClean="0"/>
                  <a:t>Final classifier for Adaboost </a:t>
                </a:r>
                <a14:m>
                  <m:oMath xmlns:m="http://schemas.openxmlformats.org/officeDocument/2006/math">
                    <m:r>
                      <m:rPr>
                        <m:sty m:val="p"/>
                      </m:rPr>
                      <a:rPr lang="en-IN">
                        <a:solidFill>
                          <a:schemeClr val="tx1"/>
                        </a:solidFill>
                        <a:latin typeface="Cambria Math" panose="02040503050406030204" pitchFamily="18" charset="0"/>
                      </a:rPr>
                      <m:t>sign</m:t>
                    </m:r>
                    <m:d>
                      <m:dPr>
                        <m:ctrlPr>
                          <a:rPr lang="en-IN" i="1">
                            <a:solidFill>
                              <a:schemeClr val="tx1"/>
                            </a:solidFill>
                            <a:latin typeface="Cambria Math" panose="02040503050406030204" pitchFamily="18" charset="0"/>
                          </a:rPr>
                        </m:ctrlPr>
                      </m:dPr>
                      <m:e>
                        <m:nary>
                          <m:naryPr>
                            <m:chr m:val="∑"/>
                            <m:ctrlPr>
                              <a:rPr lang="en-IN" i="1">
                                <a:solidFill>
                                  <a:schemeClr val="tx1"/>
                                </a:solidFill>
                                <a:latin typeface="Cambria Math" panose="02040503050406030204" pitchFamily="18" charset="0"/>
                              </a:rPr>
                            </m:ctrlPr>
                          </m:naryPr>
                          <m:sub>
                            <m:r>
                              <a:rPr lang="en-IN" i="1">
                                <a:solidFill>
                                  <a:schemeClr val="tx1"/>
                                </a:solidFill>
                                <a:latin typeface="Cambria Math" panose="02040503050406030204" pitchFamily="18" charset="0"/>
                              </a:rPr>
                              <m:t>𝑡</m:t>
                            </m:r>
                            <m:r>
                              <a:rPr lang="en-IN" i="1">
                                <a:solidFill>
                                  <a:schemeClr val="tx1"/>
                                </a:solidFill>
                                <a:latin typeface="Cambria Math" panose="02040503050406030204" pitchFamily="18" charset="0"/>
                              </a:rPr>
                              <m:t>=1</m:t>
                            </m:r>
                          </m:sub>
                          <m:sup>
                            <m:r>
                              <a:rPr lang="en-IN" i="1">
                                <a:solidFill>
                                  <a:schemeClr val="tx1"/>
                                </a:solidFill>
                                <a:latin typeface="Cambria Math" panose="02040503050406030204" pitchFamily="18" charset="0"/>
                              </a:rPr>
                              <m:t>𝑇</m:t>
                            </m:r>
                          </m:sup>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𝛼</m:t>
                                </m:r>
                              </m:e>
                              <m:sub>
                                <m:r>
                                  <a:rPr lang="en-IN" i="1">
                                    <a:solidFill>
                                      <a:schemeClr val="tx1"/>
                                    </a:solidFill>
                                    <a:latin typeface="Cambria Math" panose="02040503050406030204" pitchFamily="18" charset="0"/>
                                  </a:rPr>
                                  <m:t>𝑡</m:t>
                                </m:r>
                              </m:sub>
                            </m:sSub>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𝑓</m:t>
                                </m:r>
                              </m:e>
                              <m:sub>
                                <m:r>
                                  <a:rPr lang="en-IN" i="1">
                                    <a:solidFill>
                                      <a:schemeClr val="tx1"/>
                                    </a:solidFill>
                                    <a:latin typeface="Cambria Math" panose="02040503050406030204" pitchFamily="18" charset="0"/>
                                  </a:rPr>
                                  <m:t>𝑡</m:t>
                                </m:r>
                              </m:sub>
                            </m:sSub>
                            <m:d>
                              <m:dPr>
                                <m:ctrlPr>
                                  <a:rPr lang="en-IN" i="1">
                                    <a:solidFill>
                                      <a:schemeClr val="tx1"/>
                                    </a:solidFill>
                                    <a:latin typeface="Cambria Math" panose="02040503050406030204" pitchFamily="18" charset="0"/>
                                  </a:rPr>
                                </m:ctrlPr>
                              </m:dPr>
                              <m:e>
                                <m:r>
                                  <a:rPr lang="en-IN" b="1" i="0">
                                    <a:solidFill>
                                      <a:schemeClr val="tx1"/>
                                    </a:solidFill>
                                    <a:latin typeface="Cambria Math" panose="02040503050406030204" pitchFamily="18" charset="0"/>
                                  </a:rPr>
                                  <m:t>𝐱</m:t>
                                </m:r>
                              </m:e>
                            </m:d>
                          </m:e>
                        </m:nary>
                      </m:e>
                    </m:d>
                  </m:oMath>
                </a14:m>
                <a:endParaRPr lang="en-IN" dirty="0" smtClean="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𝑡</m:t>
                        </m:r>
                      </m:sub>
                    </m:sSub>
                  </m:oMath>
                </a14:m>
                <a:r>
                  <a:rPr lang="en-IN" dirty="0" smtClean="0"/>
                  <a:t> tells us how useful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𝑡</m:t>
                        </m:r>
                      </m:sub>
                    </m:sSub>
                  </m:oMath>
                </a14:m>
                <a:r>
                  <a:rPr lang="en-IN" dirty="0" smtClean="0"/>
                  <a:t> is</a:t>
                </a:r>
              </a:p>
              <a:p>
                <a:pPr lvl="2"/>
                <a:r>
                  <a:rPr lang="en-IN" dirty="0" smtClean="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𝜖</m:t>
                        </m:r>
                      </m:e>
                      <m:sub>
                        <m:r>
                          <a:rPr lang="en-IN" b="0" i="1" smtClean="0">
                            <a:latin typeface="Cambria Math" panose="02040503050406030204" pitchFamily="18" charset="0"/>
                          </a:rPr>
                          <m:t>𝑡</m:t>
                        </m:r>
                      </m:sub>
                    </m:sSub>
                    <m:r>
                      <a:rPr lang="en-IN" b="0" i="1" smtClean="0">
                        <a:latin typeface="Cambria Math" panose="02040503050406030204" pitchFamily="18" charset="0"/>
                      </a:rPr>
                      <m:t>→0</m:t>
                    </m:r>
                  </m:oMath>
                </a14:m>
                <a:r>
                  <a:rPr lang="en-IN" dirty="0" smtClean="0"/>
                  <a:t> then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𝛼</m:t>
                        </m:r>
                      </m:e>
                      <m:sub>
                        <m:r>
                          <a:rPr lang="en-IN">
                            <a:latin typeface="Cambria Math" panose="02040503050406030204" pitchFamily="18" charset="0"/>
                          </a:rPr>
                          <m:t>𝑡</m:t>
                        </m:r>
                      </m:sub>
                    </m:sSub>
                    <m:r>
                      <a:rPr lang="en-IN">
                        <a:latin typeface="Cambria Math" panose="02040503050406030204" pitchFamily="18" charset="0"/>
                      </a:rPr>
                      <m:t>→∞</m:t>
                    </m:r>
                  </m:oMath>
                </a14:m>
                <a:endParaRPr lang="en-IN" dirty="0" smtClean="0"/>
              </a:p>
              <a:p>
                <a:pPr lvl="3"/>
                <a:r>
                  <a:rPr lang="en-IN" dirty="0"/>
                  <a:t>More accurate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𝑡</m:t>
                        </m:r>
                      </m:sub>
                    </m:sSub>
                  </m:oMath>
                </a14:m>
                <a:r>
                  <a:rPr lang="en-IN" dirty="0"/>
                  <a:t> </a:t>
                </a:r>
                <a:r>
                  <a:rPr lang="en-IN" dirty="0" smtClean="0"/>
                  <a:t>trusted more</a:t>
                </a:r>
              </a:p>
              <a:p>
                <a:pPr lvl="2"/>
                <a:r>
                  <a:rPr lang="en-IN" dirty="0" smtClean="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𝜖</m:t>
                        </m:r>
                      </m:e>
                      <m:sub>
                        <m:r>
                          <a:rPr lang="en-IN" b="0" i="1" smtClean="0">
                            <a:latin typeface="Cambria Math" panose="02040503050406030204" pitchFamily="18" charset="0"/>
                          </a:rPr>
                          <m:t>𝑡</m:t>
                        </m:r>
                      </m:sub>
                    </m:sSub>
                    <m:r>
                      <a:rPr lang="en-IN" b="0" i="1" smtClean="0">
                        <a:latin typeface="Cambria Math" panose="02040503050406030204" pitchFamily="18" charset="0"/>
                      </a:rPr>
                      <m:t>=0.5</m:t>
                    </m:r>
                  </m:oMath>
                </a14:m>
                <a:r>
                  <a:rPr lang="en-IN" dirty="0" smtClean="0"/>
                  <a:t> then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𝛼</m:t>
                        </m:r>
                      </m:e>
                      <m:sub>
                        <m:r>
                          <a:rPr lang="en-IN" b="0" i="1" dirty="0" smtClean="0">
                            <a:latin typeface="Cambria Math" panose="02040503050406030204" pitchFamily="18" charset="0"/>
                          </a:rPr>
                          <m:t>𝑡</m:t>
                        </m:r>
                      </m:sub>
                    </m:sSub>
                    <m:r>
                      <a:rPr lang="en-IN" b="0" i="1" dirty="0" smtClean="0">
                        <a:latin typeface="Cambria Math" panose="02040503050406030204" pitchFamily="18" charset="0"/>
                      </a:rPr>
                      <m:t>=0</m:t>
                    </m:r>
                  </m:oMath>
                </a14:m>
                <a:endParaRPr lang="en-IN" dirty="0" smtClean="0"/>
              </a:p>
              <a:p>
                <a:pPr lvl="3"/>
                <a:r>
                  <a:rPr lang="en-IN" dirty="0" smtClean="0"/>
                  <a:t>A random classifier has no use!</a:t>
                </a:r>
              </a:p>
              <a:p>
                <a:pPr lvl="2"/>
                <a:r>
                  <a:rPr lang="en-IN" dirty="0" smtClean="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𝜖</m:t>
                        </m:r>
                      </m:e>
                      <m:sub>
                        <m:r>
                          <a:rPr lang="en-IN" b="0" i="1" smtClean="0">
                            <a:latin typeface="Cambria Math" panose="02040503050406030204" pitchFamily="18" charset="0"/>
                          </a:rPr>
                          <m:t>𝑡</m:t>
                        </m:r>
                      </m:sub>
                    </m:sSub>
                    <m:r>
                      <a:rPr lang="en-IN" b="0" i="1" smtClean="0">
                        <a:latin typeface="Cambria Math" panose="02040503050406030204" pitchFamily="18" charset="0"/>
                      </a:rPr>
                      <m:t>&gt;0.5</m:t>
                    </m:r>
                  </m:oMath>
                </a14:m>
                <a:r>
                  <a:rPr lang="en-IN" dirty="0" smtClean="0"/>
                  <a:t> then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𝑡</m:t>
                        </m:r>
                      </m:sub>
                    </m:sSub>
                    <m:r>
                      <a:rPr lang="en-IN" b="0" i="1" smtClean="0">
                        <a:latin typeface="Cambria Math" panose="02040503050406030204" pitchFamily="18" charset="0"/>
                      </a:rPr>
                      <m:t>&lt;0</m:t>
                    </m:r>
                  </m:oMath>
                </a14:m>
                <a:endParaRPr lang="en-IN" dirty="0" smtClean="0"/>
              </a:p>
              <a:p>
                <a:pPr lvl="3"/>
                <a:r>
                  <a:rPr lang="en-IN" dirty="0" smtClean="0"/>
                  <a:t>The classifier is wrong more often than it is correct. Better to invert its decision </a:t>
                </a:r>
                <a:r>
                  <a:rPr lang="en-IN" dirty="0" smtClean="0">
                    <a:sym typeface="Wingdings" panose="05000000000000000000" pitchFamily="2" charset="2"/>
                  </a:rPr>
                  <a:t></a:t>
                </a:r>
              </a:p>
              <a:p>
                <a:pPr lvl="2"/>
                <a:r>
                  <a:rPr lang="en-IN" dirty="0" smtClean="0">
                    <a:sym typeface="Wingdings" panose="05000000000000000000" pitchFamily="2" charset="2"/>
                  </a:rPr>
                  <a:t>If </a:t>
                </a:r>
                <a14:m>
                  <m:oMath xmlns:m="http://schemas.openxmlformats.org/officeDocument/2006/math">
                    <m:sSub>
                      <m:sSubPr>
                        <m:ctrlPr>
                          <a:rPr lang="en-IN" b="0"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𝜖</m:t>
                        </m:r>
                      </m:e>
                      <m:sub>
                        <m:r>
                          <a:rPr lang="en-IN" b="0" i="1" smtClean="0">
                            <a:latin typeface="Cambria Math" panose="02040503050406030204" pitchFamily="18" charset="0"/>
                            <a:sym typeface="Wingdings" panose="05000000000000000000" pitchFamily="2" charset="2"/>
                          </a:rPr>
                          <m:t>𝑡</m:t>
                        </m:r>
                      </m:sub>
                    </m:sSub>
                    <m:r>
                      <a:rPr lang="en-IN" b="0" i="1" smtClean="0">
                        <a:latin typeface="Cambria Math" panose="02040503050406030204" pitchFamily="18" charset="0"/>
                        <a:sym typeface="Wingdings" panose="05000000000000000000" pitchFamily="2" charset="2"/>
                      </a:rPr>
                      <m:t>→1</m:t>
                    </m:r>
                  </m:oMath>
                </a14:m>
                <a:r>
                  <a:rPr lang="en-IN" dirty="0" smtClean="0"/>
                  <a:t> then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𝑡</m:t>
                        </m:r>
                      </m:sub>
                    </m:sSub>
                    <m:r>
                      <a:rPr lang="en-IN" b="0" i="1" smtClean="0">
                        <a:latin typeface="Cambria Math" panose="02040503050406030204" pitchFamily="18" charset="0"/>
                      </a:rPr>
                      <m:t>→−∞</m:t>
                    </m:r>
                  </m:oMath>
                </a14:m>
                <a:endParaRPr lang="en-IN" dirty="0" smtClean="0"/>
              </a:p>
              <a:p>
                <a:pPr lvl="3"/>
                <a:r>
                  <a:rPr lang="en-IN" dirty="0" smtClean="0"/>
                  <a:t>Inverted classifier is very good</a:t>
                </a:r>
              </a:p>
              <a:p>
                <a:pPr lvl="2"/>
                <a:r>
                  <a:rPr lang="en-IN" dirty="0" smtClean="0"/>
                  <a:t>Step </a:t>
                </a:r>
                <a:r>
                  <a:rPr lang="en-IN" dirty="0"/>
                  <a:t>5 normalizes </a:t>
                </a:r>
                <a:r>
                  <a:rPr lang="en-IN" dirty="0" smtClean="0"/>
                  <a:t>weights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81635" y="1111624"/>
                <a:ext cx="5010363" cy="5746376"/>
              </a:xfrm>
              <a:blipFill>
                <a:blip r:embed="rId2"/>
                <a:stretch>
                  <a:fillRect l="-1217" t="-2545" r="-2068" b="-275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23</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358589" y="970298"/>
                <a:ext cx="6668936" cy="5887702"/>
              </a:xfrm>
              <a:prstGeom prst="rect">
                <a:avLst/>
              </a:prstGeom>
              <a:noFill/>
              <a:ln w="38100">
                <a:solidFill>
                  <a:srgbClr val="7030A0"/>
                </a:solidFill>
                <a:prstDash val="dash"/>
              </a:ln>
            </p:spPr>
            <p:txBody>
              <a:bodyPr wrap="square" rtlCol="0">
                <a:spAutoFit/>
              </a:bodyPr>
              <a:lstStyle/>
              <a:p>
                <a:pPr algn="ctr"/>
                <a:r>
                  <a:rPr lang="en-IN" sz="2800" b="1" dirty="0" smtClean="0">
                    <a:latin typeface="+mj-lt"/>
                  </a:rPr>
                  <a:t>ADABOOST</a:t>
                </a:r>
              </a:p>
              <a:p>
                <a:pPr marL="514350" indent="-514350">
                  <a:buFont typeface="+mj-lt"/>
                  <a:buAutoNum type="arabicPeriod"/>
                </a:pPr>
                <a:r>
                  <a:rPr lang="en-IN" sz="2800" dirty="0" smtClean="0">
                    <a:latin typeface="+mj-lt"/>
                  </a:rPr>
                  <a:t>Data </a:t>
                </a:r>
                <a14:m>
                  <m:oMath xmlns:m="http://schemas.openxmlformats.org/officeDocument/2006/math">
                    <m:r>
                      <a:rPr lang="en-IN" sz="2800" i="1">
                        <a:latin typeface="Cambria Math" panose="02040503050406030204" pitchFamily="18" charset="0"/>
                      </a:rPr>
                      <m:t>𝑆</m:t>
                    </m:r>
                    <m:r>
                      <a:rPr lang="en-IN" sz="2800" i="1">
                        <a:latin typeface="Cambria Math" panose="02040503050406030204" pitchFamily="18" charset="0"/>
                      </a:rPr>
                      <m:t>=</m:t>
                    </m:r>
                    <m:sSub>
                      <m:sSubPr>
                        <m:ctrlPr>
                          <a:rPr lang="en-IN" sz="2800" i="1">
                            <a:latin typeface="Cambria Math" panose="02040503050406030204" pitchFamily="18" charset="0"/>
                          </a:rPr>
                        </m:ctrlPr>
                      </m:sSubPr>
                      <m:e>
                        <m:d>
                          <m:dPr>
                            <m:begChr m:val="{"/>
                            <m:endChr m:val="}"/>
                            <m:ctrlPr>
                              <a:rPr lang="en-IN" sz="2800" i="1">
                                <a:latin typeface="Cambria Math" panose="02040503050406030204" pitchFamily="18" charset="0"/>
                              </a:rPr>
                            </m:ctrlPr>
                          </m:dPr>
                          <m:e>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b="1" i="0">
                                        <a:latin typeface="Cambria Math" panose="02040503050406030204" pitchFamily="18" charset="0"/>
                                      </a:rPr>
                                      <m:t>𝐱</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i="1">
                                        <a:latin typeface="Cambria Math" panose="02040503050406030204" pitchFamily="18" charset="0"/>
                                      </a:rPr>
                                      <m:t>𝑦</m:t>
                                    </m:r>
                                  </m:e>
                                  <m:sup>
                                    <m:r>
                                      <a:rPr lang="en-IN" sz="2800" i="1">
                                        <a:latin typeface="Cambria Math" panose="02040503050406030204" pitchFamily="18" charset="0"/>
                                      </a:rPr>
                                      <m:t>𝑖</m:t>
                                    </m:r>
                                  </m:sup>
                                </m:sSup>
                              </m:e>
                            </m:d>
                          </m:e>
                        </m:d>
                      </m:e>
                      <m:sub>
                        <m:r>
                          <a:rPr lang="en-IN" sz="2800" i="1">
                            <a:latin typeface="Cambria Math" panose="02040503050406030204" pitchFamily="18" charset="0"/>
                          </a:rPr>
                          <m:t>𝑖</m:t>
                        </m:r>
                        <m:r>
                          <a:rPr lang="en-IN" sz="2800" i="1">
                            <a:latin typeface="Cambria Math" panose="02040503050406030204" pitchFamily="18" charset="0"/>
                          </a:rPr>
                          <m:t>=1,…,</m:t>
                        </m:r>
                        <m:r>
                          <a:rPr lang="en-IN" sz="2800" i="1">
                            <a:latin typeface="Cambria Math" panose="02040503050406030204" pitchFamily="18" charset="0"/>
                          </a:rPr>
                          <m:t>𝑛</m:t>
                        </m:r>
                      </m:sub>
                    </m:sSub>
                  </m:oMath>
                </a14:m>
                <a:r>
                  <a:rPr lang="en-US" sz="2800" dirty="0" smtClean="0">
                    <a:latin typeface="+mj-lt"/>
                  </a:rPr>
                  <a:t>, stump learner</a:t>
                </a:r>
              </a:p>
              <a:p>
                <a:pPr marL="514350" indent="-514350">
                  <a:buFont typeface="+mj-lt"/>
                  <a:buAutoNum type="arabicPeriod"/>
                </a:pPr>
                <a:r>
                  <a:rPr lang="en-IN" sz="2800" dirty="0" smtClean="0">
                    <a:latin typeface="+mj-lt"/>
                  </a:rPr>
                  <a:t>Assign initial weights </a:t>
                </a:r>
                <a14:m>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𝑤</m:t>
                        </m:r>
                      </m:e>
                      <m:sup>
                        <m:r>
                          <a:rPr lang="en-IN" sz="2800" b="0" i="1" smtClean="0">
                            <a:latin typeface="Cambria Math" panose="02040503050406030204" pitchFamily="18" charset="0"/>
                          </a:rPr>
                          <m:t>𝑖</m:t>
                        </m:r>
                      </m:sup>
                    </m:sSup>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𝑛</m:t>
                        </m:r>
                      </m:den>
                    </m:f>
                  </m:oMath>
                </a14:m>
                <a:r>
                  <a:rPr lang="en-IN" sz="2800" dirty="0" smtClean="0">
                    <a:latin typeface="+mj-lt"/>
                  </a:rPr>
                  <a:t> for </a:t>
                </a:r>
                <a14:m>
                  <m:oMath xmlns:m="http://schemas.openxmlformats.org/officeDocument/2006/math">
                    <m:r>
                      <a:rPr lang="en-IN" sz="2800" b="0" i="1" smtClean="0">
                        <a:latin typeface="Cambria Math" panose="02040503050406030204" pitchFamily="18" charset="0"/>
                      </a:rPr>
                      <m:t>𝑖</m:t>
                    </m:r>
                    <m:r>
                      <a:rPr lang="en-IN" sz="2800" b="0" i="1" smtClean="0">
                        <a:latin typeface="Cambria Math" panose="02040503050406030204" pitchFamily="18" charset="0"/>
                      </a:rPr>
                      <m:t>∈</m:t>
                    </m:r>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𝑛</m:t>
                        </m:r>
                      </m:e>
                    </m:d>
                  </m:oMath>
                </a14:m>
                <a:endParaRPr lang="en-IN" sz="2800" dirty="0" smtClean="0">
                  <a:latin typeface="Nexa Book" panose="02000000000000000000" pitchFamily="2" charset="0"/>
                </a:endParaRPr>
              </a:p>
              <a:p>
                <a:pPr marL="514350" indent="-514350">
                  <a:buFont typeface="+mj-lt"/>
                  <a:buAutoNum type="arabicPeriod"/>
                </a:pPr>
                <a:r>
                  <a:rPr lang="en-IN" sz="2800" dirty="0" smtClean="0">
                    <a:latin typeface="+mj-lt"/>
                  </a:rPr>
                  <a:t>For </a:t>
                </a:r>
                <a14:m>
                  <m:oMath xmlns:m="http://schemas.openxmlformats.org/officeDocument/2006/math">
                    <m:r>
                      <a:rPr lang="en-IN" sz="2800" b="0" i="1" smtClean="0">
                        <a:latin typeface="Cambria Math" panose="02040503050406030204" pitchFamily="18" charset="0"/>
                      </a:rPr>
                      <m:t>𝑡</m:t>
                    </m:r>
                    <m:r>
                      <a:rPr lang="en-IN" sz="2800" b="0" i="1" smtClean="0">
                        <a:latin typeface="Cambria Math" panose="02040503050406030204" pitchFamily="18" charset="0"/>
                      </a:rPr>
                      <m:t>=1,2,…</m:t>
                    </m:r>
                  </m:oMath>
                </a14:m>
                <a:endParaRPr lang="en-US" sz="2800" dirty="0" smtClean="0">
                  <a:latin typeface="Nexa Book" panose="02000000000000000000" pitchFamily="2" charset="0"/>
                </a:endParaRPr>
              </a:p>
              <a:p>
                <a:pPr marL="971550" lvl="1" indent="-514350">
                  <a:buFont typeface="+mj-lt"/>
                  <a:buAutoNum type="arabicPeriod"/>
                </a:pPr>
                <a:r>
                  <a:rPr lang="en-IN" sz="2800" dirty="0" smtClean="0">
                    <a:latin typeface="+mj-lt"/>
                  </a:rPr>
                  <a:t>Use</a:t>
                </a:r>
                <a:r>
                  <a:rPr lang="en-IN" sz="2800" dirty="0" smtClean="0">
                    <a:latin typeface="Nexa Book" panose="02000000000000000000" pitchFamily="2" charset="0"/>
                  </a:rPr>
                  <a:t> </a:t>
                </a:r>
                <a14:m>
                  <m:oMath xmlns:m="http://schemas.openxmlformats.org/officeDocument/2006/math">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𝑆</m:t>
                        </m:r>
                        <m:r>
                          <a:rPr lang="en-IN" sz="2800" b="0" i="1" smtClean="0">
                            <a:latin typeface="Cambria Math" panose="02040503050406030204" pitchFamily="18" charset="0"/>
                          </a:rPr>
                          <m:t>,</m:t>
                        </m:r>
                        <m:d>
                          <m:dPr>
                            <m:begChr m:val="{"/>
                            <m:endChr m:val="}"/>
                            <m:ctrlPr>
                              <a:rPr lang="en-IN" sz="2800" b="0" i="1" smtClean="0">
                                <a:latin typeface="Cambria Math" panose="02040503050406030204" pitchFamily="18" charset="0"/>
                              </a:rPr>
                            </m:ctrlPr>
                          </m:dPr>
                          <m:e>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𝑤</m:t>
                                </m:r>
                              </m:e>
                              <m:sup>
                                <m:r>
                                  <a:rPr lang="en-IN" sz="2800" b="0" i="1" smtClean="0">
                                    <a:latin typeface="Cambria Math" panose="02040503050406030204" pitchFamily="18" charset="0"/>
                                  </a:rPr>
                                  <m:t>𝑖</m:t>
                                </m:r>
                              </m:sup>
                            </m:sSup>
                          </m:e>
                        </m:d>
                      </m:e>
                    </m:d>
                  </m:oMath>
                </a14:m>
                <a:r>
                  <a:rPr lang="en-US" sz="2800" dirty="0" smtClean="0">
                    <a:latin typeface="Nexa Book" panose="02000000000000000000" pitchFamily="2" charset="0"/>
                  </a:rPr>
                  <a:t> </a:t>
                </a:r>
                <a:r>
                  <a:rPr lang="en-US" sz="2800" dirty="0" smtClean="0">
                    <a:latin typeface="+mj-lt"/>
                  </a:rPr>
                  <a:t>to learn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𝑓</m:t>
                        </m:r>
                      </m:e>
                      <m:sub>
                        <m:r>
                          <a:rPr lang="en-IN" sz="2800" b="0" i="1" smtClean="0">
                            <a:latin typeface="Cambria Math" panose="02040503050406030204" pitchFamily="18" charset="0"/>
                          </a:rPr>
                          <m:t>𝑡</m:t>
                        </m:r>
                      </m:sub>
                    </m:sSub>
                    <m:r>
                      <a:rPr lang="en-IN" sz="2800" b="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𝒳</m:t>
                    </m:r>
                    <m:r>
                      <a:rPr lang="en-IN" sz="2800" b="0" i="1" smtClean="0">
                        <a:latin typeface="Cambria Math" panose="02040503050406030204" pitchFamily="18" charset="0"/>
                        <a:ea typeface="Cambria Math" panose="02040503050406030204" pitchFamily="18" charset="0"/>
                      </a:rPr>
                      <m:t>→{−1,1}</m:t>
                    </m:r>
                  </m:oMath>
                </a14:m>
                <a:endParaRPr lang="en-US" sz="2800" dirty="0" smtClean="0">
                  <a:latin typeface="Nexa Book" panose="02000000000000000000" pitchFamily="2" charset="0"/>
                </a:endParaRPr>
              </a:p>
              <a:p>
                <a:pPr marL="971550" lvl="1" indent="-514350">
                  <a:buFont typeface="+mj-lt"/>
                  <a:buAutoNum type="arabicPeriod"/>
                </a:pPr>
                <a:r>
                  <a:rPr lang="en-IN" sz="2800" dirty="0" smtClean="0">
                    <a:latin typeface="+mj-lt"/>
                  </a:rPr>
                  <a:t>Let</a:t>
                </a:r>
                <a:r>
                  <a:rPr lang="en-IN" sz="2800" dirty="0" smtClean="0">
                    <a:latin typeface="Nexa Book" panose="02000000000000000000" pitchFamily="2"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𝜖</m:t>
                        </m:r>
                      </m:e>
                      <m:sub>
                        <m:r>
                          <a:rPr lang="en-IN" sz="2800" b="0" i="1" smtClean="0">
                            <a:latin typeface="Cambria Math" panose="02040503050406030204" pitchFamily="18" charset="0"/>
                          </a:rPr>
                          <m:t>𝑡</m:t>
                        </m:r>
                      </m:sub>
                    </m:sSub>
                    <m:r>
                      <a:rPr lang="en-IN" sz="2800" b="0" i="1" smtClean="0">
                        <a:latin typeface="Cambria Math" panose="02040503050406030204" pitchFamily="18" charset="0"/>
                      </a:rPr>
                      <m:t>←</m:t>
                    </m:r>
                    <m:nary>
                      <m:naryPr>
                        <m:chr m:val="∑"/>
                        <m:ctrlPr>
                          <a:rPr lang="en-IN" sz="2800" b="0" i="1" smtClean="0">
                            <a:latin typeface="Cambria Math" panose="02040503050406030204" pitchFamily="18" charset="0"/>
                          </a:rPr>
                        </m:ctrlPr>
                      </m:naryPr>
                      <m:sub>
                        <m:r>
                          <a:rPr lang="en-IN" sz="2800" b="0" i="1" smtClean="0">
                            <a:latin typeface="Cambria Math" panose="02040503050406030204" pitchFamily="18" charset="0"/>
                          </a:rPr>
                          <m:t>𝑖</m:t>
                        </m:r>
                        <m:r>
                          <a:rPr lang="en-IN" sz="2800" b="0" i="1" smtClean="0">
                            <a:latin typeface="Cambria Math" panose="02040503050406030204" pitchFamily="18" charset="0"/>
                          </a:rPr>
                          <m:t>=1</m:t>
                        </m:r>
                      </m:sub>
                      <m:sup>
                        <m:r>
                          <a:rPr lang="en-IN" sz="2800" b="0" i="1" smtClean="0">
                            <a:latin typeface="Cambria Math" panose="02040503050406030204" pitchFamily="18" charset="0"/>
                          </a:rPr>
                          <m:t>𝑛</m:t>
                        </m:r>
                      </m:sup>
                      <m:e>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𝑤</m:t>
                            </m:r>
                          </m:e>
                          <m:sup>
                            <m:r>
                              <a:rPr lang="en-IN" sz="2800" b="0" i="1" smtClean="0">
                                <a:latin typeface="Cambria Math" panose="02040503050406030204" pitchFamily="18" charset="0"/>
                              </a:rPr>
                              <m:t>𝑖</m:t>
                            </m:r>
                          </m:sup>
                        </m:sSup>
                        <m:r>
                          <a:rPr lang="en-IN" sz="2800" b="0" i="1" smtClean="0">
                            <a:latin typeface="Cambria Math" panose="02040503050406030204" pitchFamily="18" charset="0"/>
                          </a:rPr>
                          <m:t>⋅</m:t>
                        </m:r>
                      </m:e>
                    </m:nary>
                    <m:r>
                      <a:rPr lang="en-IN" sz="2800" i="1">
                        <a:latin typeface="Cambria Math" panose="02040503050406030204" pitchFamily="18" charset="0"/>
                        <a:ea typeface="Cambria Math" panose="02040503050406030204" pitchFamily="18" charset="0"/>
                      </a:rPr>
                      <m:t>𝕀</m:t>
                    </m:r>
                    <m:d>
                      <m:dPr>
                        <m:begChr m:val="{"/>
                        <m:endChr m:val="}"/>
                        <m:ctrlPr>
                          <a:rPr lang="en-IN" sz="2800" i="1">
                            <a:latin typeface="Cambria Math" panose="02040503050406030204" pitchFamily="18" charset="0"/>
                            <a:ea typeface="Cambria Math" panose="02040503050406030204" pitchFamily="18" charset="0"/>
                          </a:rPr>
                        </m:ctrlPr>
                      </m:dPr>
                      <m:e>
                        <m:sSub>
                          <m:sSubPr>
                            <m:ctrlPr>
                              <a:rPr lang="en-IN" sz="2800" i="1">
                                <a:latin typeface="Cambria Math" panose="02040503050406030204" pitchFamily="18" charset="0"/>
                                <a:ea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𝑓</m:t>
                            </m:r>
                          </m:e>
                          <m:sub>
                            <m:r>
                              <a:rPr lang="en-IN" sz="2800" b="0" i="1" smtClean="0">
                                <a:latin typeface="Cambria Math" panose="02040503050406030204" pitchFamily="18" charset="0"/>
                                <a:ea typeface="Cambria Math" panose="02040503050406030204" pitchFamily="18" charset="0"/>
                              </a:rPr>
                              <m:t>𝑡</m:t>
                            </m:r>
                          </m:sub>
                        </m:sSub>
                        <m:d>
                          <m:dPr>
                            <m:ctrlPr>
                              <a:rPr lang="en-IN" sz="2800" i="1">
                                <a:latin typeface="Cambria Math" panose="02040503050406030204" pitchFamily="18" charset="0"/>
                                <a:ea typeface="Cambria Math" panose="02040503050406030204" pitchFamily="18" charset="0"/>
                              </a:rPr>
                            </m:ctrlPr>
                          </m:dPr>
                          <m:e>
                            <m:sSup>
                              <m:sSupPr>
                                <m:ctrlPr>
                                  <a:rPr lang="en-IN" sz="2800" i="1">
                                    <a:latin typeface="Cambria Math" panose="02040503050406030204" pitchFamily="18" charset="0"/>
                                    <a:ea typeface="Cambria Math" panose="02040503050406030204" pitchFamily="18" charset="0"/>
                                  </a:rPr>
                                </m:ctrlPr>
                              </m:sSupPr>
                              <m:e>
                                <m:r>
                                  <a:rPr lang="en-IN" sz="2800" b="1" i="0">
                                    <a:latin typeface="Cambria Math" panose="02040503050406030204" pitchFamily="18" charset="0"/>
                                    <a:ea typeface="Cambria Math" panose="02040503050406030204" pitchFamily="18" charset="0"/>
                                  </a:rPr>
                                  <m:t>𝐱</m:t>
                                </m:r>
                              </m:e>
                              <m:sup>
                                <m:r>
                                  <a:rPr lang="en-IN" sz="2800" i="1">
                                    <a:latin typeface="Cambria Math" panose="02040503050406030204" pitchFamily="18" charset="0"/>
                                    <a:ea typeface="Cambria Math" panose="02040503050406030204" pitchFamily="18" charset="0"/>
                                  </a:rPr>
                                  <m:t>𝑖</m:t>
                                </m:r>
                              </m:sup>
                            </m:sSup>
                          </m:e>
                        </m:d>
                        <m:r>
                          <a:rPr lang="en-IN" sz="2800" i="1">
                            <a:latin typeface="Cambria Math" panose="02040503050406030204" pitchFamily="18" charset="0"/>
                            <a:ea typeface="Cambria Math" panose="02040503050406030204" pitchFamily="18" charset="0"/>
                          </a:rPr>
                          <m:t>≠</m:t>
                        </m:r>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𝑦</m:t>
                            </m:r>
                          </m:e>
                          <m:sup>
                            <m:r>
                              <a:rPr lang="en-IN" sz="2800" i="1">
                                <a:latin typeface="Cambria Math" panose="02040503050406030204" pitchFamily="18" charset="0"/>
                                <a:ea typeface="Cambria Math" panose="02040503050406030204" pitchFamily="18" charset="0"/>
                              </a:rPr>
                              <m:t>𝑖</m:t>
                            </m:r>
                          </m:sup>
                        </m:sSup>
                      </m:e>
                    </m:d>
                  </m:oMath>
                </a14:m>
                <a:endParaRPr lang="en-US" sz="2800" dirty="0" smtClean="0">
                  <a:latin typeface="Nexa Book" panose="02000000000000000000" pitchFamily="2" charset="0"/>
                </a:endParaRPr>
              </a:p>
              <a:p>
                <a:pPr marL="971550" lvl="1" indent="-514350">
                  <a:buFont typeface="+mj-lt"/>
                  <a:buAutoNum type="arabicPeriod"/>
                </a:pPr>
                <a:r>
                  <a:rPr lang="en-IN" sz="2800" dirty="0" smtClean="0">
                    <a:latin typeface="+mj-lt"/>
                  </a:rPr>
                  <a:t>Let</a:t>
                </a:r>
                <a:r>
                  <a:rPr lang="en-IN" sz="2800" dirty="0" smtClean="0">
                    <a:latin typeface="Nexa Book" panose="02000000000000000000" pitchFamily="2"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𝛼</m:t>
                        </m:r>
                      </m:e>
                      <m:sub>
                        <m:r>
                          <a:rPr lang="en-IN" sz="2800" b="0" i="1" smtClean="0">
                            <a:latin typeface="Cambria Math" panose="02040503050406030204" pitchFamily="18" charset="0"/>
                          </a:rPr>
                          <m:t>𝑡</m:t>
                        </m:r>
                      </m:sub>
                    </m:sSub>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𝜖</m:t>
                                    </m:r>
                                  </m:e>
                                  <m:sub>
                                    <m:r>
                                      <a:rPr lang="en-IN" sz="2800" b="0" i="1" smtClean="0">
                                        <a:latin typeface="Cambria Math" panose="02040503050406030204" pitchFamily="18" charset="0"/>
                                      </a:rPr>
                                      <m:t>𝑡</m:t>
                                    </m:r>
                                  </m:sub>
                                </m:sSub>
                              </m:num>
                              <m:den>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𝜖</m:t>
                                    </m:r>
                                  </m:e>
                                  <m:sub>
                                    <m:r>
                                      <a:rPr lang="en-IN" sz="2800" b="0" i="1" smtClean="0">
                                        <a:latin typeface="Cambria Math" panose="02040503050406030204" pitchFamily="18" charset="0"/>
                                      </a:rPr>
                                      <m:t>𝑡</m:t>
                                    </m:r>
                                  </m:sub>
                                </m:sSub>
                              </m:den>
                            </m:f>
                          </m:e>
                        </m:d>
                      </m:e>
                    </m:func>
                  </m:oMath>
                </a14:m>
                <a:endParaRPr lang="en-US" sz="2800" dirty="0" smtClean="0">
                  <a:latin typeface="Nexa Book" panose="02000000000000000000" pitchFamily="2" charset="0"/>
                </a:endParaRPr>
              </a:p>
              <a:p>
                <a:pPr marL="971550" lvl="1" indent="-514350">
                  <a:buFont typeface="+mj-lt"/>
                  <a:buAutoNum type="arabicPeriod"/>
                </a:pPr>
                <a:r>
                  <a:rPr lang="en-IN" sz="2800" dirty="0" smtClean="0">
                    <a:latin typeface="+mj-lt"/>
                  </a:rPr>
                  <a:t>For each data point </a:t>
                </a:r>
                <a14:m>
                  <m:oMath xmlns:m="http://schemas.openxmlformats.org/officeDocument/2006/math">
                    <m:r>
                      <a:rPr lang="en-IN" sz="2800" b="0" i="1" smtClean="0">
                        <a:latin typeface="Cambria Math" panose="02040503050406030204" pitchFamily="18" charset="0"/>
                      </a:rPr>
                      <m:t>𝑖</m:t>
                    </m:r>
                    <m:r>
                      <a:rPr lang="en-IN" sz="2800" b="0" i="1" smtClean="0">
                        <a:latin typeface="Cambria Math" panose="02040503050406030204" pitchFamily="18" charset="0"/>
                      </a:rPr>
                      <m:t>=1,2,…,</m:t>
                    </m:r>
                    <m:r>
                      <a:rPr lang="en-IN" sz="2800" b="0" i="1" smtClean="0">
                        <a:latin typeface="Cambria Math" panose="02040503050406030204" pitchFamily="18" charset="0"/>
                      </a:rPr>
                      <m:t>𝑛</m:t>
                    </m:r>
                  </m:oMath>
                </a14:m>
                <a:endParaRPr lang="en-IN" sz="2800" b="0" dirty="0" smtClean="0">
                  <a:latin typeface="Nexa Book" panose="02000000000000000000" pitchFamily="2" charset="0"/>
                </a:endParaRPr>
              </a:p>
              <a:p>
                <a:pPr marL="1428750" lvl="2" indent="-514350">
                  <a:buFont typeface="+mj-lt"/>
                  <a:buAutoNum type="arabicPeriod"/>
                </a:pPr>
                <a:r>
                  <a:rPr lang="en-IN" sz="2800" dirty="0" smtClean="0">
                    <a:latin typeface="+mj-lt"/>
                  </a:rPr>
                  <a:t>Let</a:t>
                </a:r>
                <a:r>
                  <a:rPr lang="en-IN" sz="2800" dirty="0" smtClean="0">
                    <a:latin typeface="Nexa Book" panose="02000000000000000000" pitchFamily="2" charset="0"/>
                  </a:rPr>
                  <a:t> </a:t>
                </a:r>
                <a14:m>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𝑢</m:t>
                        </m:r>
                      </m:e>
                      <m:sup>
                        <m:r>
                          <a:rPr lang="en-IN" sz="2800" b="0" i="1" smtClean="0">
                            <a:latin typeface="Cambria Math" panose="02040503050406030204" pitchFamily="18" charset="0"/>
                          </a:rPr>
                          <m:t>𝑖</m:t>
                        </m:r>
                      </m:sup>
                    </m:sSup>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𝑤</m:t>
                        </m:r>
                      </m:e>
                      <m:sup>
                        <m:r>
                          <a:rPr lang="en-IN" sz="2800" b="0" i="1" smtClean="0">
                            <a:latin typeface="Cambria Math" panose="02040503050406030204" pitchFamily="18" charset="0"/>
                          </a:rPr>
                          <m:t>𝑖</m:t>
                        </m:r>
                      </m:sup>
                    </m:sSup>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exp</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𝛼</m:t>
                                </m:r>
                              </m:e>
                              <m:sub>
                                <m:r>
                                  <a:rPr lang="en-IN" sz="2800" b="0" i="1" smtClean="0">
                                    <a:latin typeface="Cambria Math" panose="02040503050406030204" pitchFamily="18" charset="0"/>
                                  </a:rPr>
                                  <m:t>𝑡</m:t>
                                </m:r>
                              </m:sub>
                            </m:sSub>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𝑦</m:t>
                                </m:r>
                              </m:e>
                              <m:sup>
                                <m:r>
                                  <a:rPr lang="en-IN" sz="2800" b="0" i="1" smtClean="0">
                                    <a:latin typeface="Cambria Math" panose="02040503050406030204" pitchFamily="18" charset="0"/>
                                  </a:rPr>
                                  <m:t>𝑖</m:t>
                                </m:r>
                              </m:sup>
                            </m:sSup>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𝑓</m:t>
                                </m:r>
                              </m:e>
                              <m:sub>
                                <m:r>
                                  <a:rPr lang="en-IN" sz="2800" b="0" i="1" smtClean="0">
                                    <a:latin typeface="Cambria Math" panose="02040503050406030204" pitchFamily="18" charset="0"/>
                                  </a:rPr>
                                  <m:t>𝑡</m:t>
                                </m:r>
                              </m:sub>
                            </m:sSub>
                            <m:d>
                              <m:dPr>
                                <m:ctrlPr>
                                  <a:rPr lang="en-IN" sz="2800" b="0" i="1" smtClean="0">
                                    <a:latin typeface="Cambria Math" panose="02040503050406030204" pitchFamily="18" charset="0"/>
                                  </a:rPr>
                                </m:ctrlPr>
                              </m:dPr>
                              <m:e>
                                <m:sSup>
                                  <m:sSupPr>
                                    <m:ctrlPr>
                                      <a:rPr lang="en-IN" sz="2800" b="0" i="1" smtClean="0">
                                        <a:latin typeface="Cambria Math" panose="02040503050406030204" pitchFamily="18" charset="0"/>
                                      </a:rPr>
                                    </m:ctrlPr>
                                  </m:sSupPr>
                                  <m:e>
                                    <m:r>
                                      <a:rPr lang="en-IN" sz="2800" b="1" i="0" smtClean="0">
                                        <a:latin typeface="Cambria Math" panose="02040503050406030204" pitchFamily="18" charset="0"/>
                                      </a:rPr>
                                      <m:t>𝐱</m:t>
                                    </m:r>
                                  </m:e>
                                  <m:sup>
                                    <m:r>
                                      <a:rPr lang="en-IN" sz="2800" b="0" i="1" smtClean="0">
                                        <a:latin typeface="Cambria Math" panose="02040503050406030204" pitchFamily="18" charset="0"/>
                                      </a:rPr>
                                      <m:t>𝑖</m:t>
                                    </m:r>
                                  </m:sup>
                                </m:sSup>
                              </m:e>
                            </m:d>
                          </m:e>
                        </m:d>
                      </m:e>
                    </m:func>
                  </m:oMath>
                </a14:m>
                <a:endParaRPr lang="en-US" sz="2800" dirty="0" smtClean="0">
                  <a:latin typeface="Nexa Book" panose="02000000000000000000" pitchFamily="2" charset="0"/>
                </a:endParaRPr>
              </a:p>
              <a:p>
                <a:pPr marL="971550" lvl="1" indent="-514350">
                  <a:buFont typeface="+mj-lt"/>
                  <a:buAutoNum type="arabicPeriod"/>
                </a:pPr>
                <a:r>
                  <a:rPr lang="en-IN" sz="2800" dirty="0" smtClean="0">
                    <a:latin typeface="+mj-lt"/>
                  </a:rPr>
                  <a:t>Let</a:t>
                </a:r>
                <a:r>
                  <a:rPr lang="en-IN" sz="2800" dirty="0" smtClean="0">
                    <a:latin typeface="Nexa Book" panose="02000000000000000000" pitchFamily="2" charset="0"/>
                  </a:rPr>
                  <a:t> </a:t>
                </a:r>
                <a14:m>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𝑤</m:t>
                        </m:r>
                      </m:e>
                      <m:sup>
                        <m:r>
                          <a:rPr lang="en-IN" sz="2800" b="0" i="1" smtClean="0">
                            <a:latin typeface="Cambria Math" panose="02040503050406030204" pitchFamily="18" charset="0"/>
                          </a:rPr>
                          <m:t>𝑖</m:t>
                        </m:r>
                      </m:sup>
                    </m:sSup>
                    <m:r>
                      <a:rPr lang="en-IN" sz="2800" b="0" i="1" smtClean="0">
                        <a:latin typeface="Cambria Math" panose="02040503050406030204" pitchFamily="18" charset="0"/>
                      </a:rPr>
                      <m:t>←</m:t>
                    </m:r>
                    <m:f>
                      <m:fPr>
                        <m:type m:val="lin"/>
                        <m:ctrlPr>
                          <a:rPr lang="en-IN" sz="2800" b="0" i="1" smtClean="0">
                            <a:latin typeface="Cambria Math" panose="02040503050406030204" pitchFamily="18" charset="0"/>
                          </a:rPr>
                        </m:ctrlPr>
                      </m:fPr>
                      <m:num>
                        <m:sSup>
                          <m:sSupPr>
                            <m:ctrlPr>
                              <a:rPr lang="en-IN" sz="2800" i="1">
                                <a:latin typeface="Cambria Math" panose="02040503050406030204" pitchFamily="18" charset="0"/>
                              </a:rPr>
                            </m:ctrlPr>
                          </m:sSupPr>
                          <m:e>
                            <m:r>
                              <a:rPr lang="en-IN" sz="2800" i="1">
                                <a:latin typeface="Cambria Math" panose="02040503050406030204" pitchFamily="18" charset="0"/>
                              </a:rPr>
                              <m:t>𝑢</m:t>
                            </m:r>
                          </m:e>
                          <m:sup>
                            <m:r>
                              <a:rPr lang="en-IN" sz="2800" i="1">
                                <a:latin typeface="Cambria Math" panose="02040503050406030204" pitchFamily="18" charset="0"/>
                              </a:rPr>
                              <m:t>𝑖</m:t>
                            </m:r>
                          </m:sup>
                        </m:sSup>
                      </m:num>
                      <m:den>
                        <m:nary>
                          <m:naryPr>
                            <m:chr m:val="∑"/>
                            <m:supHide m:val="on"/>
                            <m:ctrlPr>
                              <a:rPr lang="en-IN" sz="2800" b="0" i="1" smtClean="0">
                                <a:latin typeface="Cambria Math" panose="02040503050406030204" pitchFamily="18" charset="0"/>
                              </a:rPr>
                            </m:ctrlPr>
                          </m:naryPr>
                          <m:sub>
                            <m:r>
                              <a:rPr lang="en-IN" sz="2800" b="0" i="1" smtClean="0">
                                <a:latin typeface="Cambria Math" panose="02040503050406030204" pitchFamily="18" charset="0"/>
                              </a:rPr>
                              <m:t>𝑗</m:t>
                            </m:r>
                          </m:sub>
                          <m:sup/>
                          <m:e>
                            <m:sSup>
                              <m:sSupPr>
                                <m:ctrlPr>
                                  <a:rPr lang="en-IN" sz="2800" i="1">
                                    <a:latin typeface="Cambria Math" panose="02040503050406030204" pitchFamily="18" charset="0"/>
                                  </a:rPr>
                                </m:ctrlPr>
                              </m:sSupPr>
                              <m:e>
                                <m:r>
                                  <a:rPr lang="en-IN" sz="2800" i="1">
                                    <a:latin typeface="Cambria Math" panose="02040503050406030204" pitchFamily="18" charset="0"/>
                                  </a:rPr>
                                  <m:t>𝑢</m:t>
                                </m:r>
                              </m:e>
                              <m:sup>
                                <m:r>
                                  <a:rPr lang="en-IN" sz="2800" b="0" i="1" smtClean="0">
                                    <a:latin typeface="Cambria Math" panose="02040503050406030204" pitchFamily="18" charset="0"/>
                                  </a:rPr>
                                  <m:t>𝑗</m:t>
                                </m:r>
                              </m:sup>
                            </m:sSup>
                          </m:e>
                        </m:nary>
                      </m:den>
                    </m:f>
                  </m:oMath>
                </a14:m>
                <a:endParaRPr lang="en-US" sz="2800" dirty="0" smtClean="0">
                  <a:latin typeface="Nexa Book" panose="02000000000000000000" pitchFamily="2" charset="0"/>
                </a:endParaRPr>
              </a:p>
              <a:p>
                <a:pPr marL="514350" indent="-514350">
                  <a:buFont typeface="+mj-lt"/>
                  <a:buAutoNum type="arabicPeriod"/>
                </a:pPr>
                <a:r>
                  <a:rPr lang="en-IN" sz="2800" dirty="0" smtClean="0">
                    <a:latin typeface="+mj-lt"/>
                  </a:rPr>
                  <a:t>Repeat until convergence</a:t>
                </a:r>
              </a:p>
            </p:txBody>
          </p:sp>
        </mc:Choice>
        <mc:Fallback xmlns="">
          <p:sp>
            <p:nvSpPr>
              <p:cNvPr id="5" name="TextBox 4"/>
              <p:cNvSpPr txBox="1">
                <a:spLocks noRot="1" noChangeAspect="1" noMove="1" noResize="1" noEditPoints="1" noAdjustHandles="1" noChangeArrowheads="1" noChangeShapeType="1" noTextEdit="1"/>
              </p:cNvSpPr>
              <p:nvPr/>
            </p:nvSpPr>
            <p:spPr>
              <a:xfrm>
                <a:off x="358589" y="970298"/>
                <a:ext cx="6668936" cy="5887702"/>
              </a:xfrm>
              <a:prstGeom prst="rect">
                <a:avLst/>
              </a:prstGeom>
              <a:blipFill>
                <a:blip r:embed="rId3"/>
                <a:stretch>
                  <a:fillRect l="-1636" t="-617" r="-91" b="-1749"/>
                </a:stretch>
              </a:blipFill>
              <a:ln w="38100">
                <a:solidFill>
                  <a:srgbClr val="7030A0"/>
                </a:solidFill>
                <a:prstDash val="dash"/>
              </a:ln>
            </p:spPr>
            <p:txBody>
              <a:bodyPr/>
              <a:lstStyle/>
              <a:p>
                <a:r>
                  <a:rPr lang="en-IN">
                    <a:noFill/>
                  </a:rPr>
                  <a:t> </a:t>
                </a:r>
              </a:p>
            </p:txBody>
          </p:sp>
        </mc:Fallback>
      </mc:AlternateContent>
      <p:sp>
        <p:nvSpPr>
          <p:cNvPr id="59" name="Rectangle 58"/>
          <p:cNvSpPr/>
          <p:nvPr/>
        </p:nvSpPr>
        <p:spPr>
          <a:xfrm>
            <a:off x="20272" y="32830"/>
            <a:ext cx="3193337" cy="3972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59"/>
          <p:cNvSpPr/>
          <p:nvPr/>
        </p:nvSpPr>
        <p:spPr>
          <a:xfrm rot="5400000">
            <a:off x="-234616" y="1304757"/>
            <a:ext cx="3740502" cy="1315658"/>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Lst>
            <a:ahLst/>
            <a:cxnLst>
              <a:cxn ang="0">
                <a:pos x="connsiteX0" y="connsiteY0"/>
              </a:cxn>
              <a:cxn ang="0">
                <a:pos x="connsiteX1" y="connsiteY1"/>
              </a:cxn>
              <a:cxn ang="0">
                <a:pos x="connsiteX2" y="connsiteY2"/>
              </a:cxn>
            </a:cxnLst>
            <a:rect l="l" t="t" r="r" b="b"/>
            <a:pathLst>
              <a:path w="7498080" h="2637322">
                <a:moveTo>
                  <a:pt x="0" y="2637322"/>
                </a:moveTo>
                <a:cubicBezTo>
                  <a:pt x="5637196" y="2624488"/>
                  <a:pt x="1880135" y="3208"/>
                  <a:pt x="7498080" y="0"/>
                </a:cubicBezTo>
                <a:lnTo>
                  <a:pt x="7498080" y="0"/>
                </a:ln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217676" y="0"/>
            <a:ext cx="2982652" cy="3866120"/>
            <a:chOff x="8420740" y="2920759"/>
            <a:chExt cx="2982652" cy="3866120"/>
          </a:xfrm>
        </p:grpSpPr>
        <p:grpSp>
          <p:nvGrpSpPr>
            <p:cNvPr id="62" name="Group 61"/>
            <p:cNvGrpSpPr/>
            <p:nvPr/>
          </p:nvGrpSpPr>
          <p:grpSpPr>
            <a:xfrm rot="5400000">
              <a:off x="7933168" y="3500666"/>
              <a:ext cx="3773785" cy="2798642"/>
              <a:chOff x="2454442" y="-1538574"/>
              <a:chExt cx="7564795" cy="5610059"/>
            </a:xfrm>
          </p:grpSpPr>
          <p:cxnSp>
            <p:nvCxnSpPr>
              <p:cNvPr id="67" name="Straight Connector 66"/>
              <p:cNvCxnSpPr/>
              <p:nvPr/>
            </p:nvCxnSpPr>
            <p:spPr>
              <a:xfrm rot="16200000" flipH="1">
                <a:off x="3400860" y="1266456"/>
                <a:ext cx="56100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454442" y="2673136"/>
                <a:ext cx="7498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521158" y="-244026"/>
                <a:ext cx="7498079"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63" name="TextBox 62"/>
            <p:cNvSpPr txBox="1"/>
            <p:nvPr/>
          </p:nvSpPr>
          <p:spPr>
            <a:xfrm>
              <a:off x="8720915" y="4557914"/>
              <a:ext cx="551887" cy="369332"/>
            </a:xfrm>
            <a:prstGeom prst="rect">
              <a:avLst/>
            </a:prstGeom>
            <a:noFill/>
          </p:spPr>
          <p:txBody>
            <a:bodyPr wrap="square" rtlCol="0">
              <a:spAutoFit/>
            </a:bodyPr>
            <a:lstStyle/>
            <a:p>
              <a:pPr algn="ctr"/>
              <a:r>
                <a:rPr lang="en-IN" dirty="0" smtClean="0">
                  <a:latin typeface="Nexa Book" panose="02000000000000000000" pitchFamily="2" charset="0"/>
                </a:rPr>
                <a:t>0</a:t>
              </a:r>
              <a:endParaRPr lang="en-US" dirty="0">
                <a:latin typeface="Nexa Book" panose="02000000000000000000" pitchFamily="2" charset="0"/>
              </a:endParaRPr>
            </a:p>
          </p:txBody>
        </p:sp>
        <p:sp>
          <p:nvSpPr>
            <p:cNvPr id="64" name="TextBox 63"/>
            <p:cNvSpPr txBox="1"/>
            <p:nvPr/>
          </p:nvSpPr>
          <p:spPr>
            <a:xfrm>
              <a:off x="10231039" y="4517133"/>
              <a:ext cx="499005" cy="369332"/>
            </a:xfrm>
            <a:prstGeom prst="rect">
              <a:avLst/>
            </a:prstGeom>
            <a:noFill/>
          </p:spPr>
          <p:txBody>
            <a:bodyPr wrap="square" rtlCol="0">
              <a:spAutoFit/>
            </a:bodyPr>
            <a:lstStyle/>
            <a:p>
              <a:pPr algn="ctr"/>
              <a:r>
                <a:rPr lang="en-IN" dirty="0" smtClean="0">
                  <a:latin typeface="Nexa Book" panose="02000000000000000000" pitchFamily="2" charset="0"/>
                </a:rPr>
                <a:t>1</a:t>
              </a:r>
              <a:endParaRPr lang="en-US" dirty="0">
                <a:latin typeface="Nexa Book" panose="02000000000000000000" pitchFamily="2" charset="0"/>
              </a:endParaRPr>
            </a:p>
          </p:txBody>
        </p:sp>
        <mc:AlternateContent xmlns:mc="http://schemas.openxmlformats.org/markup-compatibility/2006" xmlns:a14="http://schemas.microsoft.com/office/drawing/2010/main">
          <mc:Choice Requires="a14">
            <p:sp>
              <p:nvSpPr>
                <p:cNvPr id="65" name="TextBox 64"/>
                <p:cNvSpPr txBox="1"/>
                <p:nvPr/>
              </p:nvSpPr>
              <p:spPr>
                <a:xfrm>
                  <a:off x="10904387" y="4791012"/>
                  <a:ext cx="4990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sz="2400" b="0" i="1" dirty="0" smtClean="0">
                            <a:latin typeface="Cambria Math" panose="02040503050406030204" pitchFamily="18" charset="0"/>
                          </a:rPr>
                          <m:t>𝜖</m:t>
                        </m:r>
                      </m:oMath>
                    </m:oMathPara>
                  </a14:m>
                  <a:endParaRPr lang="en-US" sz="2400" dirty="0">
                    <a:latin typeface="Nexa Book" panose="02000000000000000000" pitchFamily="2" charset="0"/>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10904387" y="4791012"/>
                  <a:ext cx="499005" cy="46166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8766914" y="2920759"/>
                  <a:ext cx="4990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sz="2400" b="0" i="1" dirty="0" smtClean="0">
                            <a:latin typeface="Cambria Math" panose="02040503050406030204" pitchFamily="18" charset="0"/>
                          </a:rPr>
                          <m:t>𝛼</m:t>
                        </m:r>
                      </m:oMath>
                    </m:oMathPara>
                  </a14:m>
                  <a:endParaRPr lang="en-US" sz="2400" dirty="0">
                    <a:latin typeface="Nexa Book" panose="02000000000000000000" pitchFamily="2" charset="0"/>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8766914" y="2920759"/>
                  <a:ext cx="499005" cy="461665"/>
                </a:xfrm>
                <a:prstGeom prst="rect">
                  <a:avLst/>
                </a:prstGeom>
                <a:blipFill>
                  <a:blip r:embed="rId5"/>
                  <a:stretch>
                    <a:fillRect/>
                  </a:stretch>
                </a:blipFill>
              </p:spPr>
              <p:txBody>
                <a:bodyPr/>
                <a:lstStyle/>
                <a:p>
                  <a:r>
                    <a:rPr lang="en-IN">
                      <a:noFill/>
                    </a:rPr>
                    <a:t> </a:t>
                  </a:r>
                </a:p>
              </p:txBody>
            </p:sp>
          </mc:Fallback>
        </mc:AlternateContent>
      </p:gr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02643" y="125619"/>
            <a:ext cx="1689355" cy="1689355"/>
          </a:xfrm>
          <a:prstGeom prst="rect">
            <a:avLst/>
          </a:prstGeom>
        </p:spPr>
      </p:pic>
      <p:sp>
        <p:nvSpPr>
          <p:cNvPr id="28" name="Rectangular Callout 27"/>
          <p:cNvSpPr/>
          <p:nvPr/>
        </p:nvSpPr>
        <p:spPr>
          <a:xfrm>
            <a:off x="1378263" y="125618"/>
            <a:ext cx="9315376" cy="1201828"/>
          </a:xfrm>
          <a:prstGeom prst="wedgeRectCallout">
            <a:avLst>
              <a:gd name="adj1" fmla="val 56748"/>
              <a:gd name="adj2" fmla="val 4803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For binary classification, we can trivially get more than 50% accuracy by just predict the more common of the two labels. </a:t>
            </a:r>
            <a:r>
              <a:rPr lang="en-IN" sz="2400" dirty="0">
                <a:solidFill>
                  <a:schemeClr val="tx1"/>
                </a:solidFill>
                <a:latin typeface="+mj-lt"/>
              </a:rPr>
              <a:t>A</a:t>
            </a:r>
            <a:r>
              <a:rPr lang="en-IN" sz="2400" dirty="0" smtClean="0">
                <a:solidFill>
                  <a:schemeClr val="tx1"/>
                </a:solidFill>
                <a:latin typeface="+mj-lt"/>
              </a:rPr>
              <a:t> classifier that gets 1% accuracy is actually very good since its inverted form will get 99% accuracy</a:t>
            </a:r>
            <a:endParaRPr lang="en-IN" sz="2400" dirty="0">
              <a:solidFill>
                <a:schemeClr val="tx1"/>
              </a:solidFill>
              <a:latin typeface="+mj-lt"/>
            </a:endParaRPr>
          </a:p>
        </p:txBody>
      </p:sp>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31790" y="1918977"/>
            <a:ext cx="1660208" cy="1660208"/>
          </a:xfrm>
          <a:prstGeom prst="rect">
            <a:avLst/>
          </a:prstGeom>
        </p:spPr>
      </p:pic>
      <mc:AlternateContent xmlns:mc="http://schemas.openxmlformats.org/markup-compatibility/2006">
        <mc:Choice xmlns:a14="http://schemas.microsoft.com/office/drawing/2010/main" Requires="a14">
          <p:sp>
            <p:nvSpPr>
              <p:cNvPr id="30" name="Rectangular Callout 29"/>
              <p:cNvSpPr/>
              <p:nvPr/>
            </p:nvSpPr>
            <p:spPr>
              <a:xfrm>
                <a:off x="3748724" y="1874559"/>
                <a:ext cx="6944916" cy="1136418"/>
              </a:xfrm>
              <a:prstGeom prst="wedgeRectCallout">
                <a:avLst>
                  <a:gd name="adj1" fmla="val 59644"/>
                  <a:gd name="adj2" fmla="val 5573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Does </a:t>
                </a:r>
                <a:r>
                  <a:rPr lang="en-IN" sz="2400" dirty="0" smtClean="0">
                    <a:solidFill>
                      <a:schemeClr val="tx1"/>
                    </a:solidFill>
                    <a:latin typeface="+mj-lt"/>
                  </a:rPr>
                  <a:t>the above </a:t>
                </a:r>
                <a:r>
                  <a:rPr lang="en-IN" sz="2400" dirty="0" smtClean="0">
                    <a:solidFill>
                      <a:schemeClr val="tx1"/>
                    </a:solidFill>
                    <a:latin typeface="+mj-lt"/>
                  </a:rPr>
                  <a:t>statement </a:t>
                </a:r>
                <a:r>
                  <a:rPr lang="en-IN" sz="2400" dirty="0" smtClean="0">
                    <a:solidFill>
                      <a:schemeClr val="tx1"/>
                    </a:solidFill>
                    <a:latin typeface="+mj-lt"/>
                  </a:rPr>
                  <a:t>also hold for multiclass problems? How would the above </a:t>
                </a:r>
                <a:r>
                  <a:rPr lang="en-IN" sz="2400" dirty="0" smtClean="0">
                    <a:solidFill>
                      <a:schemeClr val="tx1"/>
                    </a:solidFill>
                    <a:latin typeface="+mj-lt"/>
                  </a:rPr>
                  <a:t>statement </a:t>
                </a:r>
                <a:r>
                  <a:rPr lang="en-IN" sz="2400" dirty="0" smtClean="0">
                    <a:solidFill>
                      <a:schemeClr val="tx1"/>
                    </a:solidFill>
                    <a:latin typeface="+mj-lt"/>
                  </a:rPr>
                  <a:t>have to </a:t>
                </a:r>
                <a:r>
                  <a:rPr lang="en-IN" sz="2400" dirty="0" smtClean="0">
                    <a:solidFill>
                      <a:schemeClr val="tx1"/>
                    </a:solidFill>
                    <a:latin typeface="+mj-lt"/>
                  </a:rPr>
                  <a:t>be changed </a:t>
                </a:r>
                <a:r>
                  <a:rPr lang="en-IN" sz="2400" dirty="0" smtClean="0">
                    <a:solidFill>
                      <a:schemeClr val="tx1"/>
                    </a:solidFill>
                    <a:latin typeface="+mj-lt"/>
                  </a:rPr>
                  <a:t>to make </a:t>
                </a:r>
                <a:r>
                  <a:rPr lang="en-IN" sz="2400" dirty="0" smtClean="0">
                    <a:solidFill>
                      <a:schemeClr val="tx1"/>
                    </a:solidFill>
                    <a:latin typeface="+mj-lt"/>
                  </a:rPr>
                  <a:t>it </a:t>
                </a:r>
                <a:r>
                  <a:rPr lang="en-IN" sz="2400" dirty="0" smtClean="0">
                    <a:solidFill>
                      <a:schemeClr val="tx1"/>
                    </a:solidFill>
                    <a:latin typeface="+mj-lt"/>
                  </a:rPr>
                  <a:t>hold </a:t>
                </a:r>
                <a:r>
                  <a:rPr lang="en-IN" sz="2400" dirty="0" smtClean="0">
                    <a:solidFill>
                      <a:schemeClr val="tx1"/>
                    </a:solidFill>
                    <a:latin typeface="+mj-lt"/>
                  </a:rPr>
                  <a:t>for a problem with </a:t>
                </a:r>
                <a14:m>
                  <m:oMath xmlns:m="http://schemas.openxmlformats.org/officeDocument/2006/math">
                    <m:r>
                      <a:rPr lang="en-IN" sz="2400" b="0" i="1" smtClean="0">
                        <a:solidFill>
                          <a:schemeClr val="tx1"/>
                        </a:solidFill>
                        <a:latin typeface="Cambria Math" panose="02040503050406030204" pitchFamily="18" charset="0"/>
                      </a:rPr>
                      <m:t>𝐶</m:t>
                    </m:r>
                  </m:oMath>
                </a14:m>
                <a:r>
                  <a:rPr lang="en-IN" sz="2400" dirty="0" smtClean="0">
                    <a:solidFill>
                      <a:schemeClr val="tx1"/>
                    </a:solidFill>
                    <a:latin typeface="+mj-lt"/>
                  </a:rPr>
                  <a:t> classes?</a:t>
                </a:r>
                <a:endParaRPr lang="en-IN" sz="2400" dirty="0">
                  <a:solidFill>
                    <a:schemeClr val="tx1"/>
                  </a:solidFill>
                  <a:latin typeface="+mj-lt"/>
                </a:endParaRPr>
              </a:p>
            </p:txBody>
          </p:sp>
        </mc:Choice>
        <mc:Fallback>
          <p:sp>
            <p:nvSpPr>
              <p:cNvPr id="30" name="Rectangular Callout 29"/>
              <p:cNvSpPr>
                <a:spLocks noRot="1" noChangeAspect="1" noMove="1" noResize="1" noEditPoints="1" noAdjustHandles="1" noChangeArrowheads="1" noChangeShapeType="1" noTextEdit="1"/>
              </p:cNvSpPr>
              <p:nvPr/>
            </p:nvSpPr>
            <p:spPr>
              <a:xfrm>
                <a:off x="3748724" y="1874559"/>
                <a:ext cx="6944916" cy="1136418"/>
              </a:xfrm>
              <a:prstGeom prst="wedgeRectCallout">
                <a:avLst>
                  <a:gd name="adj1" fmla="val 59644"/>
                  <a:gd name="adj2" fmla="val 55734"/>
                </a:avLst>
              </a:prstGeom>
              <a:blipFill>
                <a:blip r:embed="rId8"/>
                <a:stretch>
                  <a:fillRect l="-478" t="-4926" b="-6404"/>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25968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up)">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childTnLst>
                                </p:cTn>
                              </p:par>
                            </p:childTnLst>
                          </p:cTn>
                        </p:par>
                        <p:par>
                          <p:cTn id="64" fill="hold">
                            <p:stCondLst>
                              <p:cond delay="0"/>
                            </p:stCondLst>
                            <p:childTnLst>
                              <p:par>
                                <p:cTn id="65" presetID="22" presetClass="entr" presetSubtype="2"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righ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childTnLst>
                          </p:cTn>
                        </p:par>
                        <p:par>
                          <p:cTn id="72" fill="hold">
                            <p:stCondLst>
                              <p:cond delay="0"/>
                            </p:stCondLst>
                            <p:childTnLst>
                              <p:par>
                                <p:cTn id="73" presetID="22" presetClass="entr" presetSubtype="2"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right)">
                                      <p:cBhvr>
                                        <p:cTn id="7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9" grpId="0" animBg="1"/>
      <p:bldP spid="60" grpId="0" animBg="1"/>
      <p:bldP spid="28"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Adaboost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Adaboost prioritizes points that are misclassified</a:t>
                </a:r>
                <a:endParaRPr lang="en-IN" dirty="0"/>
              </a:p>
              <a:p>
                <a:pPr lvl="2"/>
                <a:r>
                  <a:rPr lang="en-IN" dirty="0" smtClean="0"/>
                  <a:t>If </a:t>
                </a:r>
                <a14:m>
                  <m:oMath xmlns:m="http://schemas.openxmlformats.org/officeDocument/2006/math">
                    <m:sSup>
                      <m:sSupPr>
                        <m:ctrlPr>
                          <a:rPr lang="en-IN" i="1">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𝑓</m:t>
                        </m:r>
                      </m:e>
                      <m:sub>
                        <m:r>
                          <a:rPr lang="en-IN">
                            <a:latin typeface="Cambria Math" panose="02040503050406030204" pitchFamily="18" charset="0"/>
                          </a:rPr>
                          <m:t>𝑡</m:t>
                        </m:r>
                      </m:sub>
                    </m:sSub>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𝑖</m:t>
                            </m:r>
                          </m:sup>
                        </m:sSup>
                      </m:e>
                    </m:d>
                  </m:oMath>
                </a14:m>
                <a:r>
                  <a:rPr lang="en-IN" dirty="0" smtClean="0"/>
                  <a:t> then </a:t>
                </a:r>
                <a14:m>
                  <m:oMath xmlns:m="http://schemas.openxmlformats.org/officeDocument/2006/math">
                    <m:sSup>
                      <m:sSupPr>
                        <m:ctrlPr>
                          <a:rPr lang="en-IN" i="1">
                            <a:latin typeface="Cambria Math" panose="02040503050406030204" pitchFamily="18" charset="0"/>
                          </a:rPr>
                        </m:ctrlPr>
                      </m:sSupPr>
                      <m:e>
                        <m:r>
                          <a:rPr lang="en-IN">
                            <a:latin typeface="Cambria Math" panose="02040503050406030204" pitchFamily="18" charset="0"/>
                          </a:rPr>
                          <m:t>𝑢</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𝑤</m:t>
                        </m:r>
                      </m:e>
                      <m:sup>
                        <m:r>
                          <a:rPr lang="en-IN">
                            <a:latin typeface="Cambria Math" panose="02040503050406030204" pitchFamily="18" charset="0"/>
                          </a:rPr>
                          <m:t>𝑖</m:t>
                        </m:r>
                      </m:sup>
                    </m:sSup>
                    <m:r>
                      <a:rPr lang="en-IN">
                        <a:latin typeface="Cambria Math" panose="02040503050406030204" pitchFamily="18" charset="0"/>
                      </a:rPr>
                      <m:t>⋅</m:t>
                    </m:r>
                    <m:func>
                      <m:funcPr>
                        <m:ctrlPr>
                          <a:rPr lang="en-IN" i="1">
                            <a:latin typeface="Cambria Math" panose="02040503050406030204" pitchFamily="18" charset="0"/>
                          </a:rPr>
                        </m:ctrlPr>
                      </m:funcPr>
                      <m:fName>
                        <m:r>
                          <m:rPr>
                            <m:sty m:val="p"/>
                          </m:rPr>
                          <a:rPr lang="en-IN" i="0">
                            <a:latin typeface="Cambria Math" panose="02040503050406030204" pitchFamily="18" charset="0"/>
                          </a:rPr>
                          <m:t>exp</m:t>
                        </m:r>
                      </m:fName>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a:latin typeface="Cambria Math" panose="02040503050406030204" pitchFamily="18" charset="0"/>
                                  </a:rPr>
                                  <m:t>𝛼</m:t>
                                </m:r>
                              </m:e>
                              <m:sub>
                                <m:r>
                                  <a:rPr lang="en-IN">
                                    <a:latin typeface="Cambria Math" panose="02040503050406030204" pitchFamily="18" charset="0"/>
                                  </a:rPr>
                                  <m:t>𝑡</m:t>
                                </m:r>
                              </m:sub>
                            </m:sSub>
                          </m:e>
                        </m:d>
                      </m:e>
                    </m:func>
                  </m:oMath>
                </a14:m>
                <a:r>
                  <a:rPr lang="en-IN" dirty="0" smtClean="0"/>
                  <a:t> i.e. weight increased if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𝛼</m:t>
                        </m:r>
                      </m:e>
                      <m:sub>
                        <m:r>
                          <a:rPr lang="en-IN">
                            <a:latin typeface="Cambria Math" panose="02040503050406030204" pitchFamily="18" charset="0"/>
                          </a:rPr>
                          <m:t>𝑡</m:t>
                        </m:r>
                      </m:sub>
                    </m:sSub>
                    <m:r>
                      <a:rPr lang="en-IN" b="0" i="1" smtClean="0">
                        <a:latin typeface="Cambria Math" panose="02040503050406030204" pitchFamily="18" charset="0"/>
                      </a:rPr>
                      <m:t>&gt;0</m:t>
                    </m:r>
                  </m:oMath>
                </a14:m>
                <a:endParaRPr lang="en-IN" dirty="0"/>
              </a:p>
              <a:p>
                <a:pPr lvl="2"/>
                <a:r>
                  <a:rPr lang="en-IN" dirty="0" smtClean="0"/>
                  <a:t>If </a:t>
                </a:r>
                <a14:m>
                  <m:oMath xmlns:m="http://schemas.openxmlformats.org/officeDocument/2006/math">
                    <m:sSup>
                      <m:sSupPr>
                        <m:ctrlPr>
                          <a:rPr lang="en-IN" i="1">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𝑓</m:t>
                        </m:r>
                      </m:e>
                      <m:sub>
                        <m:r>
                          <a:rPr lang="en-IN">
                            <a:latin typeface="Cambria Math" panose="02040503050406030204" pitchFamily="18" charset="0"/>
                          </a:rPr>
                          <m:t>𝑡</m:t>
                        </m:r>
                      </m:sub>
                    </m:sSub>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𝑖</m:t>
                            </m:r>
                          </m:sup>
                        </m:sSup>
                      </m:e>
                    </m:d>
                  </m:oMath>
                </a14:m>
                <a:r>
                  <a:rPr lang="en-IN" dirty="0"/>
                  <a:t> then </a:t>
                </a:r>
                <a14:m>
                  <m:oMath xmlns:m="http://schemas.openxmlformats.org/officeDocument/2006/math">
                    <m:sSup>
                      <m:sSupPr>
                        <m:ctrlPr>
                          <a:rPr lang="en-IN" i="1">
                            <a:latin typeface="Cambria Math" panose="02040503050406030204" pitchFamily="18" charset="0"/>
                          </a:rPr>
                        </m:ctrlPr>
                      </m:sSupPr>
                      <m:e>
                        <m:r>
                          <a:rPr lang="en-IN">
                            <a:latin typeface="Cambria Math" panose="02040503050406030204" pitchFamily="18" charset="0"/>
                          </a:rPr>
                          <m:t>𝑢</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𝑤</m:t>
                        </m:r>
                      </m:e>
                      <m:sup>
                        <m:r>
                          <a:rPr lang="en-IN">
                            <a:latin typeface="Cambria Math" panose="02040503050406030204" pitchFamily="18" charset="0"/>
                          </a:rPr>
                          <m:t>𝑖</m:t>
                        </m:r>
                      </m:sup>
                    </m:sSup>
                    <m:r>
                      <a:rPr lang="en-IN">
                        <a:latin typeface="Cambria Math" panose="02040503050406030204" pitchFamily="18" charset="0"/>
                      </a:rPr>
                      <m:t>⋅</m:t>
                    </m:r>
                    <m:func>
                      <m:funcPr>
                        <m:ctrlPr>
                          <a:rPr lang="en-IN" i="1">
                            <a:latin typeface="Cambria Math" panose="02040503050406030204" pitchFamily="18" charset="0"/>
                          </a:rPr>
                        </m:ctrlPr>
                      </m:funcPr>
                      <m:fName>
                        <m:r>
                          <m:rPr>
                            <m:sty m:val="p"/>
                          </m:rPr>
                          <a:rPr lang="en-IN" i="0">
                            <a:latin typeface="Cambria Math" panose="02040503050406030204" pitchFamily="18" charset="0"/>
                          </a:rPr>
                          <m:t>exp</m:t>
                        </m:r>
                      </m:fName>
                      <m:e>
                        <m:d>
                          <m:dPr>
                            <m:ctrlPr>
                              <a:rPr lang="en-IN" i="1">
                                <a:latin typeface="Cambria Math" panose="02040503050406030204" pitchFamily="18" charset="0"/>
                              </a:rPr>
                            </m:ctrlPr>
                          </m:dPr>
                          <m:e>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𝛼</m:t>
                                </m:r>
                              </m:e>
                              <m:sub>
                                <m:r>
                                  <a:rPr lang="en-IN">
                                    <a:latin typeface="Cambria Math" panose="02040503050406030204" pitchFamily="18" charset="0"/>
                                  </a:rPr>
                                  <m:t>𝑡</m:t>
                                </m:r>
                              </m:sub>
                            </m:sSub>
                          </m:e>
                        </m:d>
                      </m:e>
                    </m:func>
                  </m:oMath>
                </a14:m>
                <a:r>
                  <a:rPr lang="en-IN" dirty="0"/>
                  <a:t> i.e. weight </a:t>
                </a:r>
                <a:r>
                  <a:rPr lang="en-IN" dirty="0" smtClean="0"/>
                  <a:t>decreased </a:t>
                </a:r>
                <a:r>
                  <a:rPr lang="en-IN" dirty="0"/>
                  <a:t>if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𝛼</m:t>
                        </m:r>
                      </m:e>
                      <m:sub>
                        <m:r>
                          <a:rPr lang="en-IN">
                            <a:latin typeface="Cambria Math" panose="02040503050406030204" pitchFamily="18" charset="0"/>
                          </a:rPr>
                          <m:t>𝑡</m:t>
                        </m:r>
                      </m:sub>
                    </m:sSub>
                    <m:r>
                      <a:rPr lang="en-IN">
                        <a:latin typeface="Cambria Math" panose="02040503050406030204" pitchFamily="18" charset="0"/>
                      </a:rPr>
                      <m:t>&gt;0</m:t>
                    </m:r>
                  </m:oMath>
                </a14:m>
                <a:endParaRPr lang="en-IN" dirty="0"/>
              </a:p>
              <a:p>
                <a:r>
                  <a:rPr lang="en-US" dirty="0">
                    <a:solidFill>
                      <a:schemeClr val="tx1"/>
                    </a:solidFill>
                  </a:rPr>
                  <a:t>Note that </a:t>
                </a:r>
                <a:r>
                  <a:rPr lang="en-US" dirty="0" smtClean="0">
                    <a:solidFill>
                      <a:schemeClr val="tx1"/>
                    </a:solidFill>
                  </a:rPr>
                  <a:t>final </a:t>
                </a:r>
                <a:r>
                  <a:rPr lang="en-US" dirty="0">
                    <a:solidFill>
                      <a:schemeClr val="tx1"/>
                    </a:solidFill>
                  </a:rPr>
                  <a:t>classifier is </a:t>
                </a:r>
                <a14:m>
                  <m:oMath xmlns:m="http://schemas.openxmlformats.org/officeDocument/2006/math">
                    <m:r>
                      <m:rPr>
                        <m:sty m:val="p"/>
                      </m:rPr>
                      <a:rPr lang="en-IN">
                        <a:solidFill>
                          <a:schemeClr val="tx1"/>
                        </a:solidFill>
                        <a:latin typeface="Cambria Math" panose="02040503050406030204" pitchFamily="18" charset="0"/>
                      </a:rPr>
                      <m:t>sign</m:t>
                    </m:r>
                    <m:d>
                      <m:dPr>
                        <m:ctrlPr>
                          <a:rPr lang="en-IN" i="1">
                            <a:solidFill>
                              <a:schemeClr val="tx1"/>
                            </a:solidFill>
                            <a:latin typeface="Cambria Math" panose="02040503050406030204" pitchFamily="18" charset="0"/>
                          </a:rPr>
                        </m:ctrlPr>
                      </m:dPr>
                      <m:e>
                        <m:nary>
                          <m:naryPr>
                            <m:chr m:val="∑"/>
                            <m:ctrlPr>
                              <a:rPr lang="en-IN" i="1">
                                <a:solidFill>
                                  <a:schemeClr val="tx1"/>
                                </a:solidFill>
                                <a:latin typeface="Cambria Math" panose="02040503050406030204" pitchFamily="18" charset="0"/>
                              </a:rPr>
                            </m:ctrlPr>
                          </m:naryPr>
                          <m:sub>
                            <m:r>
                              <a:rPr lang="en-IN" i="1">
                                <a:solidFill>
                                  <a:schemeClr val="tx1"/>
                                </a:solidFill>
                                <a:latin typeface="Cambria Math" panose="02040503050406030204" pitchFamily="18" charset="0"/>
                              </a:rPr>
                              <m:t>𝑡</m:t>
                            </m:r>
                            <m:r>
                              <a:rPr lang="en-IN" i="1">
                                <a:solidFill>
                                  <a:schemeClr val="tx1"/>
                                </a:solidFill>
                                <a:latin typeface="Cambria Math" panose="02040503050406030204" pitchFamily="18" charset="0"/>
                              </a:rPr>
                              <m:t>=1</m:t>
                            </m:r>
                          </m:sub>
                          <m:sup>
                            <m:r>
                              <a:rPr lang="en-IN" i="1">
                                <a:solidFill>
                                  <a:schemeClr val="tx1"/>
                                </a:solidFill>
                                <a:latin typeface="Cambria Math" panose="02040503050406030204" pitchFamily="18" charset="0"/>
                              </a:rPr>
                              <m:t>𝑇</m:t>
                            </m:r>
                          </m:sup>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𝛼</m:t>
                                </m:r>
                              </m:e>
                              <m:sub>
                                <m:r>
                                  <a:rPr lang="en-IN" i="1">
                                    <a:solidFill>
                                      <a:schemeClr val="tx1"/>
                                    </a:solidFill>
                                    <a:latin typeface="Cambria Math" panose="02040503050406030204" pitchFamily="18" charset="0"/>
                                  </a:rPr>
                                  <m:t>𝑡</m:t>
                                </m:r>
                              </m:sub>
                            </m:sSub>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𝑓</m:t>
                                </m:r>
                              </m:e>
                              <m:sub>
                                <m:r>
                                  <a:rPr lang="en-IN" i="1">
                                    <a:solidFill>
                                      <a:schemeClr val="tx1"/>
                                    </a:solidFill>
                                    <a:latin typeface="Cambria Math" panose="02040503050406030204" pitchFamily="18" charset="0"/>
                                  </a:rPr>
                                  <m:t>𝑡</m:t>
                                </m:r>
                              </m:sub>
                            </m:sSub>
                            <m:d>
                              <m:dPr>
                                <m:ctrlPr>
                                  <a:rPr lang="en-IN" i="1">
                                    <a:solidFill>
                                      <a:schemeClr val="tx1"/>
                                    </a:solidFill>
                                    <a:latin typeface="Cambria Math" panose="02040503050406030204" pitchFamily="18" charset="0"/>
                                  </a:rPr>
                                </m:ctrlPr>
                              </m:dPr>
                              <m:e>
                                <m:r>
                                  <a:rPr lang="en-IN" b="1" i="0">
                                    <a:solidFill>
                                      <a:schemeClr val="tx1"/>
                                    </a:solidFill>
                                    <a:latin typeface="Cambria Math" panose="02040503050406030204" pitchFamily="18" charset="0"/>
                                  </a:rPr>
                                  <m:t>𝐱</m:t>
                                </m:r>
                              </m:e>
                            </m:d>
                          </m:e>
                        </m:nary>
                      </m:e>
                    </m:d>
                  </m:oMath>
                </a14:m>
                <a:r>
                  <a:rPr lang="en-US" dirty="0">
                    <a:solidFill>
                      <a:schemeClr val="tx1"/>
                    </a:solidFill>
                  </a:rPr>
                  <a:t> </a:t>
                </a:r>
                <a:r>
                  <a:rPr lang="en-IN" dirty="0">
                    <a:solidFill>
                      <a:schemeClr val="tx1"/>
                    </a:solidFill>
                  </a:rPr>
                  <a:t>where </a:t>
                </a:r>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𝑓</m:t>
                        </m:r>
                      </m:e>
                      <m:sub>
                        <m:r>
                          <a:rPr lang="en-IN" i="1">
                            <a:solidFill>
                              <a:schemeClr val="tx1"/>
                            </a:solidFill>
                            <a:latin typeface="Cambria Math" panose="02040503050406030204" pitchFamily="18" charset="0"/>
                          </a:rPr>
                          <m:t>𝑡</m:t>
                        </m:r>
                      </m:sub>
                    </m:sSub>
                  </m:oMath>
                </a14:m>
                <a:r>
                  <a:rPr lang="en-US" dirty="0">
                    <a:solidFill>
                      <a:schemeClr val="tx1"/>
                    </a:solidFill>
                  </a:rPr>
                  <a:t> gives actual </a:t>
                </a:r>
                <a14:m>
                  <m:oMath xmlns:m="http://schemas.openxmlformats.org/officeDocument/2006/math">
                    <m:r>
                      <a:rPr lang="en-IN" i="1">
                        <a:solidFill>
                          <a:schemeClr val="tx1"/>
                        </a:solidFill>
                        <a:latin typeface="Cambria Math" panose="02040503050406030204" pitchFamily="18" charset="0"/>
                      </a:rPr>
                      <m:t>±1</m:t>
                    </m:r>
                  </m:oMath>
                </a14:m>
                <a:r>
                  <a:rPr lang="en-US" dirty="0">
                    <a:solidFill>
                      <a:schemeClr val="tx1"/>
                    </a:solidFill>
                  </a:rPr>
                  <a:t> labels and not just </a:t>
                </a:r>
                <a:r>
                  <a:rPr lang="en-US" dirty="0" smtClean="0">
                    <a:solidFill>
                      <a:schemeClr val="tx1"/>
                    </a:solidFill>
                  </a:rPr>
                  <a:t>scores</a:t>
                </a:r>
              </a:p>
              <a:p>
                <a:pPr lvl="2"/>
                <a:r>
                  <a:rPr lang="en-US" dirty="0" smtClean="0">
                    <a:solidFill>
                      <a:schemeClr val="tx1"/>
                    </a:solidFill>
                  </a:rPr>
                  <a:t>If </a:t>
                </a:r>
                <a:r>
                  <a:rPr lang="en-US" dirty="0">
                    <a:solidFill>
                      <a:schemeClr val="tx1"/>
                    </a:solidFill>
                  </a:rPr>
                  <a:t>we </a:t>
                </a:r>
                <a:r>
                  <a:rPr lang="en-US" dirty="0" smtClean="0">
                    <a:solidFill>
                      <a:schemeClr val="tx1"/>
                    </a:solidFill>
                  </a:rPr>
                  <a:t>use linear </a:t>
                </a:r>
                <a:r>
                  <a:rPr lang="en-US" dirty="0">
                    <a:solidFill>
                      <a:schemeClr val="tx1"/>
                    </a:solidFill>
                  </a:rPr>
                  <a:t>classifiers as stumps, final classifier would l</a:t>
                </a:r>
                <a:r>
                  <a:rPr lang="en-US" dirty="0" smtClean="0">
                    <a:solidFill>
                      <a:schemeClr val="tx1"/>
                    </a:solidFill>
                  </a:rPr>
                  <a:t>ook like</a:t>
                </a:r>
                <a:br>
                  <a:rPr lang="en-US" dirty="0" smtClean="0">
                    <a:solidFill>
                      <a:schemeClr val="tx1"/>
                    </a:solidFill>
                  </a:rPr>
                </a:br>
                <a14:m>
                  <m:oMath xmlns:m="http://schemas.openxmlformats.org/officeDocument/2006/math">
                    <m:r>
                      <a:rPr lang="en-IN" i="1">
                        <a:solidFill>
                          <a:schemeClr val="tx1"/>
                        </a:solidFill>
                        <a:latin typeface="Cambria Math" panose="02040503050406030204" pitchFamily="18" charset="0"/>
                      </a:rPr>
                      <m:t>𝑓</m:t>
                    </m:r>
                    <m:d>
                      <m:dPr>
                        <m:ctrlPr>
                          <a:rPr lang="en-IN" i="1">
                            <a:solidFill>
                              <a:schemeClr val="tx1"/>
                            </a:solidFill>
                            <a:latin typeface="Cambria Math" panose="02040503050406030204" pitchFamily="18" charset="0"/>
                          </a:rPr>
                        </m:ctrlPr>
                      </m:dPr>
                      <m:e>
                        <m:r>
                          <a:rPr lang="en-IN" b="1">
                            <a:solidFill>
                              <a:schemeClr val="tx1"/>
                            </a:solidFill>
                            <a:latin typeface="Cambria Math" panose="02040503050406030204" pitchFamily="18" charset="0"/>
                          </a:rPr>
                          <m:t>𝐱</m:t>
                        </m:r>
                      </m:e>
                    </m:d>
                    <m:r>
                      <a:rPr lang="en-IN" i="1">
                        <a:solidFill>
                          <a:schemeClr val="tx1"/>
                        </a:solidFill>
                        <a:latin typeface="Cambria Math" panose="02040503050406030204" pitchFamily="18" charset="0"/>
                      </a:rPr>
                      <m:t>=</m:t>
                    </m:r>
                    <m:r>
                      <m:rPr>
                        <m:sty m:val="p"/>
                      </m:rPr>
                      <a:rPr lang="en-IN">
                        <a:solidFill>
                          <a:schemeClr val="tx1"/>
                        </a:solidFill>
                        <a:latin typeface="Cambria Math" panose="02040503050406030204" pitchFamily="18" charset="0"/>
                      </a:rPr>
                      <m:t>sign</m:t>
                    </m:r>
                    <m:d>
                      <m:dPr>
                        <m:ctrlPr>
                          <a:rPr lang="en-IN" i="1">
                            <a:solidFill>
                              <a:schemeClr val="tx1"/>
                            </a:solidFill>
                            <a:latin typeface="Cambria Math" panose="02040503050406030204" pitchFamily="18" charset="0"/>
                          </a:rPr>
                        </m:ctrlPr>
                      </m:dPr>
                      <m:e>
                        <m:nary>
                          <m:naryPr>
                            <m:chr m:val="∑"/>
                            <m:ctrlPr>
                              <a:rPr lang="en-IN" i="1">
                                <a:solidFill>
                                  <a:schemeClr val="tx1"/>
                                </a:solidFill>
                                <a:latin typeface="Cambria Math" panose="02040503050406030204" pitchFamily="18" charset="0"/>
                              </a:rPr>
                            </m:ctrlPr>
                          </m:naryPr>
                          <m:sub>
                            <m:r>
                              <a:rPr lang="en-IN" i="1">
                                <a:solidFill>
                                  <a:schemeClr val="tx1"/>
                                </a:solidFill>
                                <a:latin typeface="Cambria Math" panose="02040503050406030204" pitchFamily="18" charset="0"/>
                              </a:rPr>
                              <m:t>𝑡</m:t>
                            </m:r>
                            <m:r>
                              <a:rPr lang="en-IN" i="1">
                                <a:solidFill>
                                  <a:schemeClr val="tx1"/>
                                </a:solidFill>
                                <a:latin typeface="Cambria Math" panose="02040503050406030204" pitchFamily="18" charset="0"/>
                              </a:rPr>
                              <m:t>=1</m:t>
                            </m:r>
                          </m:sub>
                          <m:sup>
                            <m:r>
                              <a:rPr lang="en-IN" i="1">
                                <a:solidFill>
                                  <a:schemeClr val="tx1"/>
                                </a:solidFill>
                                <a:latin typeface="Cambria Math" panose="02040503050406030204" pitchFamily="18" charset="0"/>
                              </a:rPr>
                              <m:t>𝑇</m:t>
                            </m:r>
                          </m:sup>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𝛼</m:t>
                                </m:r>
                              </m:e>
                              <m:sub>
                                <m:r>
                                  <a:rPr lang="en-IN" i="1">
                                    <a:solidFill>
                                      <a:schemeClr val="tx1"/>
                                    </a:solidFill>
                                    <a:latin typeface="Cambria Math" panose="02040503050406030204" pitchFamily="18" charset="0"/>
                                  </a:rPr>
                                  <m:t>𝑡</m:t>
                                </m:r>
                              </m:sub>
                            </m:sSub>
                            <m:r>
                              <a:rPr lang="en-IN" i="1">
                                <a:solidFill>
                                  <a:schemeClr val="tx1"/>
                                </a:solidFill>
                                <a:latin typeface="Cambria Math" panose="02040503050406030204" pitchFamily="18" charset="0"/>
                              </a:rPr>
                              <m:t>⋅</m:t>
                            </m:r>
                            <m:r>
                              <m:rPr>
                                <m:sty m:val="p"/>
                              </m:rPr>
                              <a:rPr lang="en-IN">
                                <a:solidFill>
                                  <a:schemeClr val="tx1"/>
                                </a:solidFill>
                                <a:latin typeface="Cambria Math" panose="02040503050406030204" pitchFamily="18" charset="0"/>
                              </a:rPr>
                              <m:t>sign</m:t>
                            </m:r>
                            <m:d>
                              <m:dPr>
                                <m:ctrlPr>
                                  <a:rPr lang="en-IN" i="1">
                                    <a:solidFill>
                                      <a:schemeClr val="tx1"/>
                                    </a:solidFill>
                                    <a:latin typeface="Cambria Math" panose="02040503050406030204" pitchFamily="18" charset="0"/>
                                  </a:rPr>
                                </m:ctrlPr>
                              </m:dPr>
                              <m:e>
                                <m:d>
                                  <m:dPr>
                                    <m:begChr m:val="⟨"/>
                                    <m:endChr m:val="⟩"/>
                                    <m:ctrlPr>
                                      <a:rPr lang="en-IN" i="1">
                                        <a:solidFill>
                                          <a:schemeClr val="tx1"/>
                                        </a:solidFill>
                                        <a:latin typeface="Cambria Math" panose="02040503050406030204" pitchFamily="18" charset="0"/>
                                      </a:rPr>
                                    </m:ctrlPr>
                                  </m:dPr>
                                  <m:e>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𝐰</m:t>
                                        </m:r>
                                      </m:e>
                                      <m:sup>
                                        <m:r>
                                          <a:rPr lang="en-IN" i="1">
                                            <a:solidFill>
                                              <a:schemeClr val="tx1"/>
                                            </a:solidFill>
                                            <a:latin typeface="Cambria Math" panose="02040503050406030204" pitchFamily="18" charset="0"/>
                                          </a:rPr>
                                          <m:t>𝑡</m:t>
                                        </m:r>
                                      </m:sup>
                                    </m:sSup>
                                    <m:r>
                                      <a:rPr lang="en-IN" i="1">
                                        <a:solidFill>
                                          <a:schemeClr val="tx1"/>
                                        </a:solidFill>
                                        <a:latin typeface="Cambria Math" panose="02040503050406030204" pitchFamily="18" charset="0"/>
                                      </a:rPr>
                                      <m:t>,</m:t>
                                    </m:r>
                                    <m:r>
                                      <a:rPr lang="en-IN" b="1">
                                        <a:solidFill>
                                          <a:schemeClr val="tx1"/>
                                        </a:solidFill>
                                        <a:latin typeface="Cambria Math" panose="02040503050406030204" pitchFamily="18" charset="0"/>
                                      </a:rPr>
                                      <m:t>𝐱</m:t>
                                    </m:r>
                                  </m:e>
                                </m:d>
                              </m:e>
                            </m:d>
                          </m:e>
                        </m:nary>
                      </m:e>
                    </m:d>
                  </m:oMath>
                </a14:m>
                <a:r>
                  <a:rPr lang="en-IN" dirty="0" smtClean="0">
                    <a:solidFill>
                      <a:schemeClr val="tx1"/>
                    </a:solidFill>
                  </a:rPr>
                  <a:t> </a:t>
                </a:r>
              </a:p>
              <a:p>
                <a:pPr lvl="2"/>
                <a:r>
                  <a:rPr lang="en-IN" dirty="0" smtClean="0">
                    <a:solidFill>
                      <a:schemeClr val="tx1"/>
                    </a:solidFill>
                  </a:rPr>
                  <a:t>Note </a:t>
                </a:r>
                <a:r>
                  <a:rPr lang="en-IN" dirty="0">
                    <a:solidFill>
                      <a:schemeClr val="tx1"/>
                    </a:solidFill>
                  </a:rPr>
                  <a:t>that </a:t>
                </a:r>
                <a:r>
                  <a:rPr lang="en-IN" dirty="0" err="1" smtClean="0">
                    <a:solidFill>
                      <a:schemeClr val="tx1"/>
                    </a:solidFill>
                  </a:rPr>
                  <a:t>Adaboost</a:t>
                </a:r>
                <a:r>
                  <a:rPr lang="en-IN" dirty="0" smtClean="0">
                    <a:solidFill>
                      <a:schemeClr val="tx1"/>
                    </a:solidFill>
                  </a:rPr>
                  <a:t> </a:t>
                </a:r>
                <a:r>
                  <a:rPr lang="en-IN" dirty="0">
                    <a:solidFill>
                      <a:schemeClr val="tx1"/>
                    </a:solidFill>
                  </a:rPr>
                  <a:t>classifier with linear stumps looks almost like a 2 layer NN with sign function as the activation function in the hidden and output layers </a:t>
                </a:r>
                <a:r>
                  <a:rPr lang="en-IN" i="0" dirty="0" smtClean="0">
                    <a:solidFill>
                      <a:schemeClr val="tx1"/>
                    </a:solidFill>
                    <a:sym typeface="Wingdings" panose="05000000000000000000" pitchFamily="2" charset="2"/>
                  </a:rPr>
                  <a:t></a:t>
                </a:r>
                <a:endParaRPr lang="en-IN" dirty="0" smtClean="0">
                  <a:solidFill>
                    <a:schemeClr val="tx1"/>
                  </a:solidFill>
                </a:endParaRPr>
              </a:p>
              <a:p>
                <a:pPr lvl="2"/>
                <a:r>
                  <a:rPr lang="en-US" b="1" dirty="0" smtClean="0">
                    <a:solidFill>
                      <a:schemeClr val="tx1"/>
                    </a:solidFill>
                  </a:rPr>
                  <a:t>Caution</a:t>
                </a:r>
                <a:r>
                  <a:rPr lang="en-US" dirty="0" smtClean="0">
                    <a:solidFill>
                      <a:schemeClr val="tx1"/>
                    </a:solidFill>
                  </a:rPr>
                  <a:t>: </a:t>
                </a:r>
                <a:r>
                  <a:rPr lang="en-US" dirty="0">
                    <a:solidFill>
                      <a:schemeClr val="tx1"/>
                    </a:solidFill>
                  </a:rPr>
                  <a:t>if </a:t>
                </a:r>
                <a:r>
                  <a:rPr lang="en-US" dirty="0" smtClean="0">
                    <a:solidFill>
                      <a:schemeClr val="tx1"/>
                    </a:solidFill>
                  </a:rPr>
                  <a:t>we instead </a:t>
                </a:r>
                <a:r>
                  <a:rPr lang="en-US" dirty="0">
                    <a:solidFill>
                      <a:schemeClr val="tx1"/>
                    </a:solidFill>
                  </a:rPr>
                  <a:t>use </a:t>
                </a:r>
                <a14:m>
                  <m:oMath xmlns:m="http://schemas.openxmlformats.org/officeDocument/2006/math">
                    <m:r>
                      <a:rPr lang="en-IN" b="0" i="1" smtClean="0">
                        <a:solidFill>
                          <a:schemeClr val="tx1"/>
                        </a:solidFill>
                        <a:latin typeface="Cambria Math" panose="02040503050406030204" pitchFamily="18" charset="0"/>
                      </a:rPr>
                      <m:t>𝑔</m:t>
                    </m:r>
                    <m:d>
                      <m:dPr>
                        <m:ctrlPr>
                          <a:rPr lang="en-IN" i="1">
                            <a:solidFill>
                              <a:schemeClr val="tx1"/>
                            </a:solidFill>
                            <a:latin typeface="Cambria Math" panose="02040503050406030204" pitchFamily="18" charset="0"/>
                          </a:rPr>
                        </m:ctrlPr>
                      </m:dPr>
                      <m:e>
                        <m:r>
                          <a:rPr lang="en-IN" b="1">
                            <a:solidFill>
                              <a:schemeClr val="tx1"/>
                            </a:solidFill>
                            <a:latin typeface="Cambria Math" panose="02040503050406030204" pitchFamily="18" charset="0"/>
                          </a:rPr>
                          <m:t>𝐱</m:t>
                        </m:r>
                      </m:e>
                    </m:d>
                    <m:r>
                      <a:rPr lang="en-IN">
                        <a:solidFill>
                          <a:schemeClr val="tx1"/>
                        </a:solidFill>
                        <a:latin typeface="Cambria Math" panose="02040503050406030204" pitchFamily="18" charset="0"/>
                      </a:rPr>
                      <m:t>=</m:t>
                    </m:r>
                    <m:r>
                      <m:rPr>
                        <m:sty m:val="p"/>
                      </m:rPr>
                      <a:rPr lang="en-IN">
                        <a:solidFill>
                          <a:schemeClr val="tx1"/>
                        </a:solidFill>
                        <a:latin typeface="Cambria Math" panose="02040503050406030204" pitchFamily="18" charset="0"/>
                      </a:rPr>
                      <m:t>sign</m:t>
                    </m:r>
                    <m:d>
                      <m:dPr>
                        <m:ctrlPr>
                          <a:rPr lang="en-IN" i="1">
                            <a:solidFill>
                              <a:schemeClr val="tx1"/>
                            </a:solidFill>
                            <a:latin typeface="Cambria Math" panose="02040503050406030204" pitchFamily="18" charset="0"/>
                          </a:rPr>
                        </m:ctrlPr>
                      </m:dPr>
                      <m:e>
                        <m:nary>
                          <m:naryPr>
                            <m:chr m:val="∑"/>
                            <m:ctrlPr>
                              <a:rPr lang="en-IN" i="1">
                                <a:solidFill>
                                  <a:schemeClr val="tx1"/>
                                </a:solidFill>
                                <a:latin typeface="Cambria Math" panose="02040503050406030204" pitchFamily="18" charset="0"/>
                              </a:rPr>
                            </m:ctrlPr>
                          </m:naryPr>
                          <m:sub>
                            <m:r>
                              <a:rPr lang="en-IN">
                                <a:solidFill>
                                  <a:schemeClr val="tx1"/>
                                </a:solidFill>
                                <a:latin typeface="Cambria Math" panose="02040503050406030204" pitchFamily="18" charset="0"/>
                              </a:rPr>
                              <m:t>𝑡</m:t>
                            </m:r>
                            <m:r>
                              <a:rPr lang="en-IN">
                                <a:solidFill>
                                  <a:schemeClr val="tx1"/>
                                </a:solidFill>
                                <a:latin typeface="Cambria Math" panose="02040503050406030204" pitchFamily="18" charset="0"/>
                              </a:rPr>
                              <m:t>=1</m:t>
                            </m:r>
                          </m:sub>
                          <m:sup>
                            <m:r>
                              <a:rPr lang="en-IN">
                                <a:solidFill>
                                  <a:schemeClr val="tx1"/>
                                </a:solidFill>
                                <a:latin typeface="Cambria Math" panose="02040503050406030204" pitchFamily="18" charset="0"/>
                              </a:rPr>
                              <m:t>𝑇</m:t>
                            </m:r>
                          </m:sup>
                          <m:e>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𝛼</m:t>
                                </m:r>
                              </m:e>
                              <m:sub>
                                <m:r>
                                  <a:rPr lang="en-IN">
                                    <a:solidFill>
                                      <a:schemeClr val="tx1"/>
                                    </a:solidFill>
                                    <a:latin typeface="Cambria Math" panose="02040503050406030204" pitchFamily="18" charset="0"/>
                                  </a:rPr>
                                  <m:t>𝑡</m:t>
                                </m:r>
                              </m:sub>
                            </m:sSub>
                            <m:d>
                              <m:dPr>
                                <m:begChr m:val="⟨"/>
                                <m:endChr m:val="⟩"/>
                                <m:ctrlPr>
                                  <a:rPr lang="en-IN" i="1">
                                    <a:solidFill>
                                      <a:schemeClr val="tx1"/>
                                    </a:solidFill>
                                    <a:latin typeface="Cambria Math" panose="02040503050406030204" pitchFamily="18" charset="0"/>
                                  </a:rPr>
                                </m:ctrlPr>
                              </m:dPr>
                              <m:e>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𝐰</m:t>
                                    </m:r>
                                  </m:e>
                                  <m:sup>
                                    <m:r>
                                      <a:rPr lang="en-IN">
                                        <a:solidFill>
                                          <a:schemeClr val="tx1"/>
                                        </a:solidFill>
                                        <a:latin typeface="Cambria Math" panose="02040503050406030204" pitchFamily="18" charset="0"/>
                                      </a:rPr>
                                      <m:t>𝑡</m:t>
                                    </m:r>
                                  </m:sup>
                                </m:sSup>
                                <m:r>
                                  <a:rPr lang="en-IN">
                                    <a:solidFill>
                                      <a:schemeClr val="tx1"/>
                                    </a:solidFill>
                                    <a:latin typeface="Cambria Math" panose="02040503050406030204" pitchFamily="18" charset="0"/>
                                  </a:rPr>
                                  <m:t>,</m:t>
                                </m:r>
                                <m:r>
                                  <a:rPr lang="en-IN" b="1">
                                    <a:solidFill>
                                      <a:schemeClr val="tx1"/>
                                    </a:solidFill>
                                    <a:latin typeface="Cambria Math" panose="02040503050406030204" pitchFamily="18" charset="0"/>
                                  </a:rPr>
                                  <m:t>𝐱</m:t>
                                </m:r>
                              </m:e>
                            </m:d>
                          </m:e>
                        </m:nary>
                      </m:e>
                    </m:d>
                  </m:oMath>
                </a14:m>
                <a:r>
                  <a:rPr lang="en-US" dirty="0">
                    <a:solidFill>
                      <a:schemeClr val="tx1"/>
                    </a:solidFill>
                  </a:rPr>
                  <a:t> as </a:t>
                </a:r>
                <a:r>
                  <a:rPr lang="en-US" dirty="0" smtClean="0">
                    <a:solidFill>
                      <a:schemeClr val="tx1"/>
                    </a:solidFill>
                  </a:rPr>
                  <a:t>final </a:t>
                </a:r>
                <a:r>
                  <a:rPr lang="en-US" dirty="0">
                    <a:solidFill>
                      <a:schemeClr val="tx1"/>
                    </a:solidFill>
                  </a:rPr>
                  <a:t>classifier then </a:t>
                </a:r>
                <a14:m>
                  <m:oMath xmlns:m="http://schemas.openxmlformats.org/officeDocument/2006/math">
                    <m:r>
                      <a:rPr lang="en-IN" b="0" i="1" smtClean="0">
                        <a:solidFill>
                          <a:schemeClr val="tx1"/>
                        </a:solidFill>
                        <a:latin typeface="Cambria Math" panose="02040503050406030204" pitchFamily="18" charset="0"/>
                      </a:rPr>
                      <m:t>𝑔</m:t>
                    </m:r>
                    <m:d>
                      <m:dPr>
                        <m:ctrlPr>
                          <a:rPr lang="en-IN" b="0" i="1" smtClean="0">
                            <a:solidFill>
                              <a:schemeClr val="tx1"/>
                            </a:solidFill>
                            <a:latin typeface="Cambria Math" panose="02040503050406030204" pitchFamily="18" charset="0"/>
                          </a:rPr>
                        </m:ctrlPr>
                      </m:dPr>
                      <m:e>
                        <m:r>
                          <a:rPr lang="en-IN" b="1" i="0" smtClean="0">
                            <a:solidFill>
                              <a:schemeClr val="tx1"/>
                            </a:solidFill>
                            <a:latin typeface="Cambria Math" panose="02040503050406030204" pitchFamily="18" charset="0"/>
                          </a:rPr>
                          <m:t>𝐱</m:t>
                        </m:r>
                      </m:e>
                    </m:d>
                    <m:r>
                      <a:rPr lang="en-IN" b="0" i="1" smtClean="0">
                        <a:solidFill>
                          <a:schemeClr val="tx1"/>
                        </a:solidFill>
                        <a:latin typeface="Cambria Math" panose="02040503050406030204" pitchFamily="18" charset="0"/>
                      </a:rPr>
                      <m:t>=</m:t>
                    </m:r>
                    <m:r>
                      <m:rPr>
                        <m:sty m:val="p"/>
                      </m:rPr>
                      <a:rPr lang="en-IN">
                        <a:solidFill>
                          <a:schemeClr val="tx1"/>
                        </a:solidFill>
                        <a:latin typeface="Cambria Math" panose="02040503050406030204" pitchFamily="18" charset="0"/>
                      </a:rPr>
                      <m:t>sign</m:t>
                    </m:r>
                    <m:d>
                      <m:dPr>
                        <m:ctrlPr>
                          <a:rPr lang="en-IN" b="0" i="1" smtClean="0">
                            <a:solidFill>
                              <a:schemeClr val="tx1"/>
                            </a:solidFill>
                            <a:latin typeface="Cambria Math" panose="02040503050406030204" pitchFamily="18" charset="0"/>
                          </a:rPr>
                        </m:ctrlPr>
                      </m:dPr>
                      <m:e>
                        <m:d>
                          <m:dPr>
                            <m:begChr m:val="⟨"/>
                            <m:endChr m:val="⟩"/>
                            <m:ctrlPr>
                              <a:rPr lang="en-IN" i="1">
                                <a:solidFill>
                                  <a:schemeClr val="tx1"/>
                                </a:solidFill>
                                <a:latin typeface="Cambria Math" panose="02040503050406030204" pitchFamily="18" charset="0"/>
                              </a:rPr>
                            </m:ctrlPr>
                          </m:dPr>
                          <m:e>
                            <m:acc>
                              <m:accPr>
                                <m:chr m:val="̃"/>
                                <m:ctrlPr>
                                  <a:rPr lang="en-IN" b="1" i="1" smtClean="0">
                                    <a:solidFill>
                                      <a:schemeClr val="tx1"/>
                                    </a:solidFill>
                                    <a:latin typeface="Cambria Math" panose="02040503050406030204" pitchFamily="18" charset="0"/>
                                  </a:rPr>
                                </m:ctrlPr>
                              </m:accPr>
                              <m:e>
                                <m:r>
                                  <a:rPr lang="en-IN" b="1" i="0" smtClean="0">
                                    <a:solidFill>
                                      <a:schemeClr val="tx1"/>
                                    </a:solidFill>
                                    <a:latin typeface="Cambria Math" panose="02040503050406030204" pitchFamily="18" charset="0"/>
                                  </a:rPr>
                                  <m:t>𝐰</m:t>
                                </m:r>
                              </m:e>
                            </m:acc>
                            <m:r>
                              <a:rPr lang="en-IN">
                                <a:solidFill>
                                  <a:schemeClr val="tx1"/>
                                </a:solidFill>
                                <a:latin typeface="Cambria Math" panose="02040503050406030204" pitchFamily="18" charset="0"/>
                              </a:rPr>
                              <m:t>,</m:t>
                            </m:r>
                            <m:r>
                              <a:rPr lang="en-IN" b="1">
                                <a:solidFill>
                                  <a:schemeClr val="tx1"/>
                                </a:solidFill>
                                <a:latin typeface="Cambria Math" panose="02040503050406030204" pitchFamily="18" charset="0"/>
                              </a:rPr>
                              <m:t>𝐱</m:t>
                            </m:r>
                          </m:e>
                        </m:d>
                      </m:e>
                    </m:d>
                  </m:oMath>
                </a14:m>
                <a:r>
                  <a:rPr lang="en-US" dirty="0" smtClean="0">
                    <a:solidFill>
                      <a:schemeClr val="tx1"/>
                    </a:solidFill>
                  </a:rPr>
                  <a:t> where </a:t>
                </a:r>
                <a14:m>
                  <m:oMath xmlns:m="http://schemas.openxmlformats.org/officeDocument/2006/math">
                    <m:acc>
                      <m:accPr>
                        <m:chr m:val="̃"/>
                        <m:ctrlPr>
                          <a:rPr lang="en-IN" b="1" i="1">
                            <a:solidFill>
                              <a:schemeClr val="tx1"/>
                            </a:solidFill>
                            <a:latin typeface="Cambria Math" panose="02040503050406030204" pitchFamily="18" charset="0"/>
                          </a:rPr>
                        </m:ctrlPr>
                      </m:accPr>
                      <m:e>
                        <m:r>
                          <a:rPr lang="en-IN" b="1" i="0">
                            <a:solidFill>
                              <a:schemeClr val="tx1"/>
                            </a:solidFill>
                            <a:latin typeface="Cambria Math" panose="02040503050406030204" pitchFamily="18" charset="0"/>
                          </a:rPr>
                          <m:t>𝐰</m:t>
                        </m:r>
                      </m:e>
                    </m:acc>
                    <m:r>
                      <a:rPr lang="en-IN" b="0" i="1" smtClean="0">
                        <a:solidFill>
                          <a:schemeClr val="tx1"/>
                        </a:solidFill>
                        <a:latin typeface="Cambria Math" panose="02040503050406030204" pitchFamily="18" charset="0"/>
                      </a:rPr>
                      <m:t>=</m:t>
                    </m:r>
                    <m:nary>
                      <m:naryPr>
                        <m:chr m:val="∑"/>
                        <m:ctrlPr>
                          <a:rPr lang="en-IN" i="1">
                            <a:solidFill>
                              <a:schemeClr val="tx1"/>
                            </a:solidFill>
                            <a:latin typeface="Cambria Math" panose="02040503050406030204" pitchFamily="18" charset="0"/>
                          </a:rPr>
                        </m:ctrlPr>
                      </m:naryPr>
                      <m:sub>
                        <m:r>
                          <a:rPr lang="en-IN">
                            <a:solidFill>
                              <a:schemeClr val="tx1"/>
                            </a:solidFill>
                            <a:latin typeface="Cambria Math" panose="02040503050406030204" pitchFamily="18" charset="0"/>
                          </a:rPr>
                          <m:t>𝑡</m:t>
                        </m:r>
                        <m:r>
                          <a:rPr lang="en-IN">
                            <a:solidFill>
                              <a:schemeClr val="tx1"/>
                            </a:solidFill>
                            <a:latin typeface="Cambria Math" panose="02040503050406030204" pitchFamily="18" charset="0"/>
                          </a:rPr>
                          <m:t>=1</m:t>
                        </m:r>
                      </m:sub>
                      <m:sup>
                        <m:r>
                          <a:rPr lang="en-IN">
                            <a:solidFill>
                              <a:schemeClr val="tx1"/>
                            </a:solidFill>
                            <a:latin typeface="Cambria Math" panose="02040503050406030204" pitchFamily="18" charset="0"/>
                          </a:rPr>
                          <m:t>𝑇</m:t>
                        </m:r>
                      </m:sup>
                      <m:e>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𝛼</m:t>
                            </m:r>
                          </m:e>
                          <m:sub>
                            <m:r>
                              <a:rPr lang="en-IN">
                                <a:solidFill>
                                  <a:schemeClr val="tx1"/>
                                </a:solidFill>
                                <a:latin typeface="Cambria Math" panose="02040503050406030204" pitchFamily="18" charset="0"/>
                              </a:rPr>
                              <m:t>𝑡</m:t>
                            </m:r>
                          </m:sub>
                        </m:sSub>
                        <m:r>
                          <a:rPr lang="en-IN" b="1">
                            <a:solidFill>
                              <a:schemeClr val="tx1"/>
                            </a:solidFill>
                            <a:latin typeface="Cambria Math" panose="02040503050406030204" pitchFamily="18" charset="0"/>
                          </a:rPr>
                          <m:t>⋅</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𝐰</m:t>
                            </m:r>
                          </m:e>
                          <m:sup>
                            <m:r>
                              <a:rPr lang="en-IN">
                                <a:solidFill>
                                  <a:schemeClr val="tx1"/>
                                </a:solidFill>
                                <a:latin typeface="Cambria Math" panose="02040503050406030204" pitchFamily="18" charset="0"/>
                              </a:rPr>
                              <m:t>𝑡</m:t>
                            </m:r>
                          </m:sup>
                        </m:sSup>
                      </m:e>
                    </m:nary>
                  </m:oMath>
                </a14:m>
                <a:r>
                  <a:rPr lang="en-US" dirty="0">
                    <a:solidFill>
                      <a:schemeClr val="tx1"/>
                    </a:solidFill>
                  </a:rPr>
                  <a:t> </a:t>
                </a:r>
                <a:r>
                  <a:rPr lang="en-US" dirty="0" smtClean="0">
                    <a:solidFill>
                      <a:schemeClr val="tx1"/>
                    </a:solidFill>
                  </a:rPr>
                  <a:t>i.e. we get a linear model</a:t>
                </a:r>
              </a:p>
              <a:p>
                <a:pPr lvl="3"/>
                <a:r>
                  <a:rPr lang="en-US" dirty="0" smtClean="0">
                    <a:solidFill>
                      <a:schemeClr val="tx1"/>
                    </a:solidFill>
                  </a:rPr>
                  <a:t>No </a:t>
                </a:r>
                <a:r>
                  <a:rPr lang="en-US" dirty="0">
                    <a:solidFill>
                      <a:schemeClr val="tx1"/>
                    </a:solidFill>
                  </a:rPr>
                  <a:t>use of running </a:t>
                </a:r>
                <a:r>
                  <a:rPr lang="en-US" dirty="0" err="1" smtClean="0">
                    <a:solidFill>
                      <a:schemeClr val="tx1"/>
                    </a:solidFill>
                  </a:rPr>
                  <a:t>Adaboost</a:t>
                </a:r>
                <a:r>
                  <a:rPr lang="en-US" dirty="0">
                    <a:solidFill>
                      <a:schemeClr val="tx1"/>
                    </a:solidFill>
                  </a:rPr>
                  <a:t> </a:t>
                </a:r>
                <a:r>
                  <a:rPr lang="en-US" dirty="0" smtClean="0">
                    <a:solidFill>
                      <a:schemeClr val="tx1"/>
                    </a:solidFill>
                  </a:rPr>
                  <a:t>– SVMs could anyway give us the best linear model </a:t>
                </a:r>
                <a:r>
                  <a:rPr lang="en-US" dirty="0" smtClean="0">
                    <a:solidFill>
                      <a:schemeClr val="tx1"/>
                    </a:solidFill>
                    <a:sym typeface="Wingdings" panose="05000000000000000000" pitchFamily="2" charset="2"/>
                  </a:rPr>
                  <a:t></a:t>
                </a:r>
              </a:p>
              <a:p>
                <a:pPr lvl="3"/>
                <a:r>
                  <a:rPr lang="en-US" dirty="0" smtClean="0">
                    <a:solidFill>
                      <a:schemeClr val="tx1"/>
                    </a:solidFill>
                    <a:sym typeface="Wingdings" panose="05000000000000000000" pitchFamily="2" charset="2"/>
                  </a:rPr>
                  <a:t>Thus, the non-linearity given by </a:t>
                </a:r>
                <a14:m>
                  <m:oMath xmlns:m="http://schemas.openxmlformats.org/officeDocument/2006/math">
                    <m:r>
                      <m:rPr>
                        <m:sty m:val="p"/>
                      </m:rPr>
                      <a:rPr lang="en-IN" b="0" i="0" smtClean="0">
                        <a:solidFill>
                          <a:schemeClr val="tx1"/>
                        </a:solidFill>
                        <a:latin typeface="Cambria Math" panose="02040503050406030204" pitchFamily="18" charset="0"/>
                        <a:sym typeface="Wingdings" panose="05000000000000000000" pitchFamily="2" charset="2"/>
                      </a:rPr>
                      <m:t>sign</m:t>
                    </m:r>
                    <m:d>
                      <m:dPr>
                        <m:ctrlPr>
                          <a:rPr lang="en-IN" b="0" i="1" smtClean="0">
                            <a:solidFill>
                              <a:schemeClr val="tx1"/>
                            </a:solidFill>
                            <a:latin typeface="Cambria Math" panose="02040503050406030204" pitchFamily="18" charset="0"/>
                            <a:sym typeface="Wingdings" panose="05000000000000000000" pitchFamily="2" charset="2"/>
                          </a:rPr>
                        </m:ctrlPr>
                      </m:dPr>
                      <m:e/>
                    </m:d>
                  </m:oMath>
                </a14:m>
                <a:r>
                  <a:rPr lang="en-US" dirty="0" smtClean="0">
                    <a:solidFill>
                      <a:schemeClr val="tx1"/>
                    </a:solidFill>
                  </a:rPr>
                  <a:t> is crucial to the success of </a:t>
                </a:r>
                <a:r>
                  <a:rPr lang="en-US" dirty="0" err="1" smtClean="0">
                    <a:solidFill>
                      <a:schemeClr val="tx1"/>
                    </a:solidFill>
                  </a:rPr>
                  <a:t>Adaboost</a:t>
                </a:r>
                <a:endParaRPr lang="en-US" dirty="0">
                  <a:solidFill>
                    <a:schemeClr val="tx1"/>
                  </a:solidFill>
                </a:endParaRPr>
              </a:p>
              <a:p>
                <a:pPr lvl="2"/>
                <a:endParaRPr lang="en-IN" dirty="0">
                  <a:solidFill>
                    <a:schemeClr val="tx1"/>
                  </a:solidFill>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562" b="-116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24</a:t>
            </a:fld>
            <a:endParaRPr lang="en-US"/>
          </a:p>
        </p:txBody>
      </p:sp>
    </p:spTree>
    <p:extLst>
      <p:ext uri="{BB962C8B-B14F-4D97-AF65-F5344CB8AC3E}">
        <p14:creationId xmlns:p14="http://schemas.microsoft.com/office/powerpoint/2010/main" val="62343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Boosting for Regression?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3"/>
                <a:ext cx="11938646" cy="5318674"/>
              </a:xfrm>
            </p:spPr>
            <p:txBody>
              <a:bodyPr>
                <a:normAutofit/>
              </a:bodyPr>
              <a:lstStyle/>
              <a:p>
                <a:r>
                  <a:rPr lang="en-IN" dirty="0" smtClean="0"/>
                  <a:t>Let us try to generalize boosting principle to regression problems</a:t>
                </a:r>
              </a:p>
              <a:p>
                <a:r>
                  <a:rPr lang="en-IN" b="1" dirty="0" smtClean="0"/>
                  <a:t>Key Idea</a:t>
                </a:r>
                <a:r>
                  <a:rPr lang="en-IN" dirty="0"/>
                  <a:t>: learn a (nonlinear) regression model </a:t>
                </a:r>
                <a14:m>
                  <m:oMath xmlns:m="http://schemas.openxmlformats.org/officeDocument/2006/math">
                    <m:r>
                      <a:rPr lang="en-IN">
                        <a:latin typeface="Cambria Math" panose="02040503050406030204" pitchFamily="18" charset="0"/>
                      </a:rPr>
                      <m:t>𝑓</m:t>
                    </m:r>
                    <m:d>
                      <m:dPr>
                        <m:ctrlPr>
                          <a:rPr lang="en-IN">
                            <a:latin typeface="Cambria Math" panose="02040503050406030204" pitchFamily="18" charset="0"/>
                          </a:rPr>
                        </m:ctrlPr>
                      </m:dPr>
                      <m:e>
                        <m:r>
                          <a:rPr lang="en-IN" b="1" i="0">
                            <a:latin typeface="Cambria Math" panose="02040503050406030204" pitchFamily="18" charset="0"/>
                          </a:rPr>
                          <m:t>𝐱</m:t>
                        </m:r>
                      </m:e>
                    </m:d>
                  </m:oMath>
                </a14:m>
                <a:r>
                  <a:rPr lang="en-IN" dirty="0"/>
                  <a:t> to predict </a:t>
                </a:r>
                <a14:m>
                  <m:oMath xmlns:m="http://schemas.openxmlformats.org/officeDocument/2006/math">
                    <m:r>
                      <a:rPr lang="en-IN">
                        <a:latin typeface="Cambria Math" panose="02040503050406030204" pitchFamily="18" charset="0"/>
                      </a:rPr>
                      <m:t>𝑦</m:t>
                    </m:r>
                    <m:r>
                      <a:rPr lang="en-IN">
                        <a:latin typeface="Cambria Math" panose="02040503050406030204" pitchFamily="18" charset="0"/>
                      </a:rPr>
                      <m:t> </m:t>
                    </m:r>
                  </m:oMath>
                </a14:m>
                <a:endParaRPr lang="en-IN" dirty="0" smtClean="0"/>
              </a:p>
              <a:p>
                <a:pPr lvl="2"/>
                <a:r>
                  <a:rPr lang="en-IN" dirty="0" smtClean="0"/>
                  <a:t>If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oMath>
                </a14:m>
                <a:r>
                  <a:rPr lang="en-IN" dirty="0"/>
                  <a:t> </a:t>
                </a:r>
                <a:r>
                  <a:rPr lang="en-IN" dirty="0" smtClean="0"/>
                  <a:t>for all data points then done – </a:t>
                </a:r>
                <a:r>
                  <a:rPr lang="en-IN" dirty="0"/>
                  <a:t>final model is </a:t>
                </a:r>
                <a14:m>
                  <m:oMath xmlns:m="http://schemas.openxmlformats.org/officeDocument/2006/math">
                    <m:r>
                      <a:rPr lang="en-IN">
                        <a:latin typeface="Cambria Math" panose="02040503050406030204" pitchFamily="18" charset="0"/>
                      </a:rPr>
                      <m:t>𝑓</m:t>
                    </m:r>
                    <m:d>
                      <m:dPr>
                        <m:ctrlPr>
                          <a:rPr lang="en-IN">
                            <a:latin typeface="Cambria Math" panose="02040503050406030204" pitchFamily="18" charset="0"/>
                          </a:rPr>
                        </m:ctrlPr>
                      </m:dPr>
                      <m:e>
                        <m:sSup>
                          <m:sSupPr>
                            <m:ctrlPr>
                              <a:rPr lang="en-IN">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oMath>
                </a14:m>
                <a:endParaRPr lang="en-IN" dirty="0" smtClean="0"/>
              </a:p>
              <a:p>
                <a:pPr lvl="2"/>
                <a:r>
                  <a:rPr lang="en-IN" dirty="0" smtClean="0"/>
                  <a:t>Else, let </a:t>
                </a:r>
                <a14:m>
                  <m:oMath xmlns:m="http://schemas.openxmlformats.org/officeDocument/2006/math">
                    <m:r>
                      <a:rPr lang="en-IN" i="1">
                        <a:latin typeface="Cambria Math" panose="02040503050406030204" pitchFamily="18" charset="0"/>
                      </a:rPr>
                      <m:t>𝑟</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r>
                      <a:rPr lang="en-IN" i="1">
                        <a:latin typeface="Cambria Math" panose="02040503050406030204" pitchFamily="18" charset="0"/>
                      </a:rPr>
                      <m:t>−</m:t>
                    </m:r>
                    <m:r>
                      <a:rPr lang="en-IN">
                        <a:latin typeface="Cambria Math" panose="02040503050406030204" pitchFamily="18" charset="0"/>
                      </a:rPr>
                      <m:t>𝑓</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oMath>
                </a14:m>
                <a:r>
                  <a:rPr lang="en-IN" dirty="0"/>
                  <a:t> </a:t>
                </a:r>
                <a:r>
                  <a:rPr lang="en-IN" dirty="0" smtClean="0"/>
                  <a:t>be </a:t>
                </a:r>
                <a:r>
                  <a:rPr lang="en-IN" dirty="0"/>
                  <a:t>residual error </a:t>
                </a:r>
                <a:r>
                  <a:rPr lang="en-IN" dirty="0" smtClean="0"/>
                  <a:t>and </a:t>
                </a:r>
                <a:r>
                  <a:rPr lang="en-IN" dirty="0" smtClean="0"/>
                  <a:t>learn </a:t>
                </a:r>
                <a14:m>
                  <m:oMath xmlns:m="http://schemas.openxmlformats.org/officeDocument/2006/math">
                    <m:r>
                      <a:rPr lang="en-IN" b="0" i="1" smtClean="0">
                        <a:latin typeface="Cambria Math" panose="02040503050406030204" pitchFamily="18" charset="0"/>
                      </a:rPr>
                      <m:t>𝑔</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𝑖</m:t>
                            </m:r>
                          </m:sup>
                        </m:sSup>
                      </m:e>
                    </m:d>
                  </m:oMath>
                </a14:m>
                <a:r>
                  <a:rPr lang="en-IN" dirty="0" smtClean="0"/>
                  <a:t> to predict </a:t>
                </a:r>
                <a14:m>
                  <m:oMath xmlns:m="http://schemas.openxmlformats.org/officeDocument/2006/math">
                    <m:r>
                      <a:rPr lang="en-IN" b="0" i="1" smtClean="0">
                        <a:latin typeface="Cambria Math" panose="02040503050406030204" pitchFamily="18" charset="0"/>
                      </a:rPr>
                      <m:t>𝑟</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𝑖</m:t>
                            </m:r>
                          </m:sup>
                        </m:sSup>
                      </m:e>
                    </m:d>
                  </m:oMath>
                </a14:m>
                <a:endParaRPr lang="en-IN" dirty="0" smtClean="0"/>
              </a:p>
              <a:p>
                <a:pPr lvl="2"/>
                <a:r>
                  <a:rPr lang="en-IN" dirty="0" smtClean="0"/>
                  <a:t>If </a:t>
                </a:r>
                <a14:m>
                  <m:oMath xmlns:m="http://schemas.openxmlformats.org/officeDocument/2006/math">
                    <m:r>
                      <a:rPr lang="en-IN" b="0" i="1" smtClean="0">
                        <a:latin typeface="Cambria Math" panose="02040503050406030204" pitchFamily="18" charset="0"/>
                      </a:rPr>
                      <m:t>𝑔</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r>
                      <a:rPr lang="en-IN" b="0" i="1" smtClean="0">
                        <a:latin typeface="Cambria Math" panose="02040503050406030204" pitchFamily="18" charset="0"/>
                      </a:rPr>
                      <m:t>≈</m:t>
                    </m:r>
                    <m:r>
                      <a:rPr lang="en-IN" b="0" i="1" smtClean="0">
                        <a:latin typeface="Cambria Math" panose="02040503050406030204" pitchFamily="18" charset="0"/>
                      </a:rPr>
                      <m:t>𝑟</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oMath>
                </a14:m>
                <a:r>
                  <a:rPr lang="en-IN" dirty="0" smtClean="0"/>
                  <a:t> for all data points then </a:t>
                </a:r>
                <a:r>
                  <a:rPr lang="en-IN" dirty="0" smtClean="0"/>
                  <a:t>done – final model is </a:t>
                </a:r>
                <a14:m>
                  <m:oMath xmlns:m="http://schemas.openxmlformats.org/officeDocument/2006/math">
                    <m:r>
                      <a:rPr lang="en-IN">
                        <a:latin typeface="Cambria Math" panose="02040503050406030204" pitchFamily="18" charset="0"/>
                      </a:rPr>
                      <m:t>𝑓</m:t>
                    </m:r>
                    <m:d>
                      <m:dPr>
                        <m:ctrlPr>
                          <a:rPr lang="en-IN">
                            <a:latin typeface="Cambria Math" panose="02040503050406030204" pitchFamily="18" charset="0"/>
                          </a:rPr>
                        </m:ctrlPr>
                      </m:dPr>
                      <m:e>
                        <m:sSup>
                          <m:sSupPr>
                            <m:ctrlPr>
                              <a:rPr lang="en-IN">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r>
                      <a:rPr lang="en-IN" i="0">
                        <a:latin typeface="Cambria Math" panose="02040503050406030204" pitchFamily="18" charset="0"/>
                      </a:rPr>
                      <m:t>+</m:t>
                    </m:r>
                    <m:r>
                      <a:rPr lang="en-IN">
                        <a:latin typeface="Cambria Math" panose="02040503050406030204" pitchFamily="18" charset="0"/>
                      </a:rPr>
                      <m:t>𝑔</m:t>
                    </m:r>
                    <m:d>
                      <m:dPr>
                        <m:ctrlPr>
                          <a:rPr lang="en-IN">
                            <a:latin typeface="Cambria Math" panose="02040503050406030204" pitchFamily="18" charset="0"/>
                          </a:rPr>
                        </m:ctrlPr>
                      </m:dPr>
                      <m:e>
                        <m:sSup>
                          <m:sSupPr>
                            <m:ctrlPr>
                              <a:rPr lang="en-IN">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oMath>
                </a14:m>
                <a:endParaRPr lang="en-IN" dirty="0" smtClean="0"/>
              </a:p>
              <a:p>
                <a:pPr lvl="2"/>
                <a:r>
                  <a:rPr lang="en-IN" dirty="0" smtClean="0"/>
                  <a:t>E</a:t>
                </a:r>
                <a:r>
                  <a:rPr lang="en-IN" dirty="0" smtClean="0"/>
                  <a:t>lse, </a:t>
                </a:r>
                <a:r>
                  <a:rPr lang="en-IN" dirty="0" smtClean="0"/>
                  <a:t>let </a:t>
                </a:r>
                <a14:m>
                  <m:oMath xmlns:m="http://schemas.openxmlformats.org/officeDocument/2006/math">
                    <m:acc>
                      <m:accPr>
                        <m:chr m:val="̃"/>
                        <m:ctrlPr>
                          <a:rPr lang="en-IN" b="0" i="1" smtClean="0">
                            <a:latin typeface="Cambria Math" panose="02040503050406030204" pitchFamily="18" charset="0"/>
                          </a:rPr>
                        </m:ctrlPr>
                      </m:accPr>
                      <m:e>
                        <m:r>
                          <a:rPr lang="en-IN" i="1">
                            <a:latin typeface="Cambria Math" panose="02040503050406030204" pitchFamily="18" charset="0"/>
                          </a:rPr>
                          <m:t>𝑟</m:t>
                        </m:r>
                      </m:e>
                    </m:acc>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r>
                      <a:rPr lang="en-IN">
                        <a:latin typeface="Cambria Math" panose="02040503050406030204" pitchFamily="18" charset="0"/>
                      </a:rPr>
                      <m:t>=</m:t>
                    </m:r>
                    <m:r>
                      <a:rPr lang="en-IN" i="1">
                        <a:latin typeface="Cambria Math" panose="02040503050406030204" pitchFamily="18" charset="0"/>
                      </a:rPr>
                      <m:t>𝑟</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oMath>
                </a14:m>
                <a:r>
                  <a:rPr lang="en-IN" dirty="0" smtClean="0"/>
                  <a:t> </a:t>
                </a:r>
                <a:r>
                  <a:rPr lang="en-IN" dirty="0" smtClean="0"/>
                  <a:t>and </a:t>
                </a:r>
                <a:r>
                  <a:rPr lang="en-IN" dirty="0" smtClean="0"/>
                  <a:t>learn </a:t>
                </a:r>
                <a:r>
                  <a:rPr lang="en-IN" dirty="0" smtClean="0"/>
                  <a:t>a </a:t>
                </a:r>
                <a:r>
                  <a:rPr lang="en-IN" dirty="0" smtClean="0"/>
                  <a:t>model </a:t>
                </a:r>
                <a14:m>
                  <m:oMath xmlns:m="http://schemas.openxmlformats.org/officeDocument/2006/math">
                    <m:r>
                      <a:rPr lang="en-IN" b="0" i="1" smtClean="0">
                        <a:latin typeface="Cambria Math" panose="02040503050406030204" pitchFamily="18" charset="0"/>
                      </a:rPr>
                      <m:t>h</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oMath>
                </a14:m>
                <a:r>
                  <a:rPr lang="en-IN" dirty="0" smtClean="0"/>
                  <a:t> to </a:t>
                </a:r>
                <a:r>
                  <a:rPr lang="en-IN" dirty="0" smtClean="0"/>
                  <a:t>predict </a:t>
                </a:r>
                <a14:m>
                  <m:oMath xmlns:m="http://schemas.openxmlformats.org/officeDocument/2006/math">
                    <m:acc>
                      <m:accPr>
                        <m:chr m:val="̃"/>
                        <m:ctrlPr>
                          <a:rPr lang="en-IN" b="0" i="1" smtClean="0">
                            <a:latin typeface="Cambria Math" panose="02040503050406030204" pitchFamily="18" charset="0"/>
                          </a:rPr>
                        </m:ctrlPr>
                      </m:accPr>
                      <m:e>
                        <m:r>
                          <a:rPr lang="en-IN" i="1">
                            <a:latin typeface="Cambria Math" panose="02040503050406030204" pitchFamily="18" charset="0"/>
                          </a:rPr>
                          <m:t>𝑟</m:t>
                        </m:r>
                      </m:e>
                    </m:acc>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oMath>
                </a14:m>
                <a:endParaRPr lang="en-IN" dirty="0" smtClean="0"/>
              </a:p>
              <a:p>
                <a:pPr lvl="2"/>
                <a:r>
                  <a:rPr lang="en-IN" dirty="0" smtClean="0"/>
                  <a:t>Repeat till residuals get acceptably </a:t>
                </a:r>
                <a:r>
                  <a:rPr lang="en-IN" dirty="0" smtClean="0"/>
                  <a:t>small.</a:t>
                </a:r>
              </a:p>
              <a:p>
                <a:pPr lvl="2"/>
                <a:r>
                  <a:rPr lang="en-IN" dirty="0" smtClean="0"/>
                  <a:t>Final </a:t>
                </a:r>
                <a:r>
                  <a:rPr lang="en-IN" dirty="0" smtClean="0"/>
                  <a:t>model is </a:t>
                </a:r>
                <a14:m>
                  <m:oMath xmlns:m="http://schemas.openxmlformats.org/officeDocument/2006/math">
                    <m:r>
                      <a:rPr lang="en-IN" b="0" i="1" smtClean="0">
                        <a:latin typeface="Cambria Math" panose="02040503050406030204" pitchFamily="18" charset="0"/>
                      </a:rPr>
                      <m:t>𝑓</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r>
                      <a:rPr lang="en-IN" b="0" i="0" smtClean="0">
                        <a:latin typeface="Cambria Math" panose="02040503050406030204" pitchFamily="18" charset="0"/>
                      </a:rPr>
                      <m:t>+</m:t>
                    </m:r>
                    <m:r>
                      <a:rPr lang="en-IN" b="0" i="1" smtClean="0">
                        <a:latin typeface="Cambria Math" panose="02040503050406030204" pitchFamily="18" charset="0"/>
                      </a:rPr>
                      <m:t>𝑔</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r>
                      <a:rPr lang="en-IN" b="0" i="1" smtClean="0">
                        <a:latin typeface="Cambria Math" panose="02040503050406030204" pitchFamily="18" charset="0"/>
                      </a:rPr>
                      <m:t>+</m:t>
                    </m:r>
                    <m:r>
                      <a:rPr lang="en-IN" i="1">
                        <a:latin typeface="Cambria Math" panose="02040503050406030204" pitchFamily="18" charset="0"/>
                      </a:rPr>
                      <m:t>h</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e>
                    </m:d>
                    <m:r>
                      <a:rPr lang="en-IN" b="0" i="1" smtClean="0">
                        <a:latin typeface="Cambria Math" panose="02040503050406030204" pitchFamily="18" charset="0"/>
                      </a:rPr>
                      <m:t>+…</m:t>
                    </m:r>
                  </m:oMath>
                </a14:m>
                <a:endParaRPr lang="en-IN" dirty="0" smtClean="0"/>
              </a:p>
              <a:p>
                <a:r>
                  <a:rPr lang="en-IN" dirty="0" smtClean="0"/>
                  <a:t>Such “residual” learning techniques are useful in deep learning as </a:t>
                </a:r>
                <a:r>
                  <a:rPr lang="en-IN" dirty="0" smtClean="0"/>
                  <a:t>well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3"/>
                <a:ext cx="11938646" cy="5318674"/>
              </a:xfrm>
              <a:blipFill>
                <a:blip r:embed="rId2"/>
                <a:stretch>
                  <a:fillRect l="-562" t="-274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25</a:t>
            </a:fld>
            <a:endParaRPr lang="en-US"/>
          </a:p>
        </p:txBody>
      </p:sp>
    </p:spTree>
    <p:extLst>
      <p:ext uri="{BB962C8B-B14F-4D97-AF65-F5344CB8AC3E}">
        <p14:creationId xmlns:p14="http://schemas.microsoft.com/office/powerpoint/2010/main" val="236189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Boosting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829055" cy="5300823"/>
              </a:xfrm>
            </p:spPr>
            <p:txBody>
              <a:bodyPr/>
              <a:lstStyle/>
              <a:p>
                <a:r>
                  <a:rPr lang="en-IN" dirty="0"/>
                  <a:t>Gradient Boosting generalizes </a:t>
                </a:r>
                <a:r>
                  <a:rPr lang="en-IN" dirty="0" smtClean="0"/>
                  <a:t>the technique we saw in the previous slide for regression boosting to general </a:t>
                </a:r>
                <a:r>
                  <a:rPr lang="en-IN" dirty="0"/>
                  <a:t>(non-regression) settings</a:t>
                </a:r>
              </a:p>
              <a:p>
                <a:r>
                  <a:rPr lang="en-IN" b="1" dirty="0"/>
                  <a:t>Note</a:t>
                </a:r>
                <a:r>
                  <a:rPr lang="en-IN" dirty="0"/>
                  <a:t>: if </a:t>
                </a:r>
                <a14:m>
                  <m:oMath xmlns:m="http://schemas.openxmlformats.org/officeDocument/2006/math">
                    <m:r>
                      <a:rPr lang="en-IN">
                        <a:latin typeface="Cambria Math" panose="02040503050406030204" pitchFamily="18" charset="0"/>
                      </a:rPr>
                      <m:t>ℓ</m:t>
                    </m:r>
                    <m:d>
                      <m:dPr>
                        <m:ctrlPr>
                          <a:rPr lang="en-IN">
                            <a:latin typeface="Cambria Math" panose="02040503050406030204" pitchFamily="18" charset="0"/>
                          </a:rPr>
                        </m:ctrlPr>
                      </m:dPr>
                      <m:e>
                        <m:r>
                          <a:rPr lang="en-IN">
                            <a:latin typeface="Cambria Math" panose="02040503050406030204" pitchFamily="18" charset="0"/>
                          </a:rPr>
                          <m:t>𝑓</m:t>
                        </m:r>
                        <m:d>
                          <m:dPr>
                            <m:ctrlPr>
                              <a:rPr lang="en-IN">
                                <a:latin typeface="Cambria Math" panose="02040503050406030204" pitchFamily="18" charset="0"/>
                              </a:rPr>
                            </m:ctrlPr>
                          </m:dPr>
                          <m:e>
                            <m:sSup>
                              <m:sSupPr>
                                <m:ctrlPr>
                                  <a:rPr lang="en-IN">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𝑖</m:t>
                                </m:r>
                              </m:sup>
                            </m:sSup>
                          </m:e>
                        </m:d>
                        <m:r>
                          <a:rPr lang="en-IN">
                            <a:latin typeface="Cambria Math" panose="02040503050406030204" pitchFamily="18" charset="0"/>
                          </a:rPr>
                          <m:t>,</m:t>
                        </m:r>
                        <m:sSup>
                          <m:sSupPr>
                            <m:ctrlPr>
                              <a:rPr lang="en-IN">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e>
                    </m:d>
                    <m:r>
                      <a:rPr lang="en-IN">
                        <a:latin typeface="Cambria Math" panose="02040503050406030204" pitchFamily="18" charset="0"/>
                      </a:rPr>
                      <m:t>=</m:t>
                    </m:r>
                    <m:sSup>
                      <m:sSupPr>
                        <m:ctrlPr>
                          <a:rPr lang="en-IN">
                            <a:latin typeface="Cambria Math" panose="02040503050406030204" pitchFamily="18" charset="0"/>
                          </a:rPr>
                        </m:ctrlPr>
                      </m:sSupPr>
                      <m:e>
                        <m:d>
                          <m:dPr>
                            <m:ctrlPr>
                              <a:rPr lang="en-IN">
                                <a:latin typeface="Cambria Math" panose="02040503050406030204" pitchFamily="18" charset="0"/>
                              </a:rPr>
                            </m:ctrlPr>
                          </m:dPr>
                          <m:e>
                            <m:r>
                              <a:rPr lang="en-IN">
                                <a:latin typeface="Cambria Math" panose="02040503050406030204" pitchFamily="18" charset="0"/>
                              </a:rPr>
                              <m:t>𝑓</m:t>
                            </m:r>
                            <m:d>
                              <m:dPr>
                                <m:ctrlPr>
                                  <a:rPr lang="en-IN">
                                    <a:latin typeface="Cambria Math" panose="02040503050406030204" pitchFamily="18" charset="0"/>
                                  </a:rPr>
                                </m:ctrlPr>
                              </m:dPr>
                              <m:e>
                                <m:sSup>
                                  <m:sSupPr>
                                    <m:ctrlPr>
                                      <a:rPr lang="en-IN">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𝑖</m:t>
                                    </m:r>
                                  </m:sup>
                                </m:sSup>
                              </m:e>
                            </m:d>
                            <m:r>
                              <a:rPr lang="en-IN">
                                <a:latin typeface="Cambria Math" panose="02040503050406030204" pitchFamily="18" charset="0"/>
                              </a:rPr>
                              <m:t>−</m:t>
                            </m:r>
                            <m:sSup>
                              <m:sSupPr>
                                <m:ctrlPr>
                                  <a:rPr lang="en-IN">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e>
                        </m:d>
                      </m:e>
                      <m:sup>
                        <m:r>
                          <a:rPr lang="en-IN">
                            <a:latin typeface="Cambria Math" panose="02040503050406030204" pitchFamily="18" charset="0"/>
                          </a:rPr>
                          <m:t>2</m:t>
                        </m:r>
                      </m:sup>
                    </m:sSup>
                  </m:oMath>
                </a14:m>
                <a:r>
                  <a:rPr lang="en-IN" dirty="0"/>
                  <a:t> then </a:t>
                </a:r>
                <a14:m>
                  <m:oMath xmlns:m="http://schemas.openxmlformats.org/officeDocument/2006/math">
                    <m:sSup>
                      <m:sSupPr>
                        <m:ctrlPr>
                          <a:rPr lang="en-IN">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r>
                      <a:rPr lang="en-IN">
                        <a:latin typeface="Cambria Math" panose="02040503050406030204" pitchFamily="18" charset="0"/>
                      </a:rPr>
                      <m:t>−</m:t>
                    </m:r>
                    <m:r>
                      <a:rPr lang="en-IN">
                        <a:latin typeface="Cambria Math" panose="02040503050406030204" pitchFamily="18" charset="0"/>
                      </a:rPr>
                      <m:t>𝑓</m:t>
                    </m:r>
                    <m:d>
                      <m:dPr>
                        <m:ctrlPr>
                          <a:rPr lang="en-IN">
                            <a:latin typeface="Cambria Math" panose="02040503050406030204" pitchFamily="18" charset="0"/>
                          </a:rPr>
                        </m:ctrlPr>
                      </m:dPr>
                      <m:e>
                        <m:sSup>
                          <m:sSupPr>
                            <m:ctrlPr>
                              <a:rPr lang="en-IN">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𝑖</m:t>
                            </m:r>
                          </m:sup>
                        </m:sSup>
                      </m:e>
                    </m:d>
                    <m:r>
                      <a:rPr lang="en-IN">
                        <a:latin typeface="Cambria Math" panose="02040503050406030204" pitchFamily="18" charset="0"/>
                      </a:rPr>
                      <m:t>=−</m:t>
                    </m:r>
                    <m:f>
                      <m:fPr>
                        <m:ctrlPr>
                          <a:rPr lang="en-IN">
                            <a:latin typeface="Cambria Math" panose="02040503050406030204" pitchFamily="18" charset="0"/>
                          </a:rPr>
                        </m:ctrlPr>
                      </m:fPr>
                      <m:num>
                        <m:r>
                          <a:rPr lang="en-IN">
                            <a:latin typeface="Cambria Math" panose="02040503050406030204" pitchFamily="18" charset="0"/>
                          </a:rPr>
                          <m:t>1</m:t>
                        </m:r>
                      </m:num>
                      <m:den>
                        <m:r>
                          <a:rPr lang="en-IN">
                            <a:latin typeface="Cambria Math" panose="02040503050406030204" pitchFamily="18" charset="0"/>
                          </a:rPr>
                          <m:t>2</m:t>
                        </m:r>
                      </m:den>
                    </m:f>
                    <m:r>
                      <a:rPr lang="en-IN">
                        <a:latin typeface="Cambria Math" panose="02040503050406030204" pitchFamily="18" charset="0"/>
                      </a:rPr>
                      <m:t>⋅</m:t>
                    </m:r>
                    <m:f>
                      <m:fPr>
                        <m:ctrlPr>
                          <a:rPr lang="en-IN">
                            <a:latin typeface="Cambria Math" panose="02040503050406030204" pitchFamily="18" charset="0"/>
                          </a:rPr>
                        </m:ctrlPr>
                      </m:fPr>
                      <m:num>
                        <m:r>
                          <a:rPr lang="en-IN">
                            <a:latin typeface="Cambria Math" panose="02040503050406030204" pitchFamily="18" charset="0"/>
                          </a:rPr>
                          <m:t>𝑑</m:t>
                        </m:r>
                        <m:r>
                          <a:rPr lang="en-IN">
                            <a:latin typeface="Cambria Math" panose="02040503050406030204" pitchFamily="18" charset="0"/>
                          </a:rPr>
                          <m:t>ℓ</m:t>
                        </m:r>
                      </m:num>
                      <m:den>
                        <m:r>
                          <a:rPr lang="en-IN">
                            <a:latin typeface="Cambria Math" panose="02040503050406030204" pitchFamily="18" charset="0"/>
                          </a:rPr>
                          <m:t>𝑑</m:t>
                        </m:r>
                        <m:r>
                          <a:rPr lang="en-IN">
                            <a:latin typeface="Cambria Math" panose="02040503050406030204" pitchFamily="18" charset="0"/>
                          </a:rPr>
                          <m:t>𝑓</m:t>
                        </m:r>
                        <m:d>
                          <m:dPr>
                            <m:ctrlPr>
                              <a:rPr lang="en-IN">
                                <a:latin typeface="Cambria Math" panose="02040503050406030204" pitchFamily="18" charset="0"/>
                              </a:rPr>
                            </m:ctrlPr>
                          </m:dPr>
                          <m:e>
                            <m:sSup>
                              <m:sSupPr>
                                <m:ctrlPr>
                                  <a:rPr lang="en-IN">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𝑖</m:t>
                                </m:r>
                              </m:sup>
                            </m:sSup>
                          </m:e>
                        </m:d>
                      </m:den>
                    </m:f>
                  </m:oMath>
                </a14:m>
                <a:endParaRPr lang="en-IN" dirty="0"/>
              </a:p>
              <a:p>
                <a:pPr lvl="2"/>
                <a:r>
                  <a:rPr lang="en-IN" dirty="0" smtClean="0"/>
                  <a:t>Thus, we can think of regression boosting as training successive models to predict the gradients of the loss functions offered by previous models</a:t>
                </a:r>
              </a:p>
              <a:p>
                <a:r>
                  <a:rPr lang="en-IN" b="1" dirty="0" smtClean="0"/>
                  <a:t>Key Idea</a:t>
                </a:r>
                <a:r>
                  <a:rPr lang="en-IN" dirty="0" smtClean="0"/>
                  <a:t>: Train </a:t>
                </a:r>
                <a:r>
                  <a:rPr lang="en-IN" dirty="0"/>
                  <a:t>the next model (stump) to learn the gradients of the loss </a:t>
                </a:r>
                <a:r>
                  <a:rPr lang="en-IN" dirty="0" smtClean="0"/>
                  <a:t>function on </a:t>
                </a:r>
                <a:r>
                  <a:rPr lang="en-IN" dirty="0"/>
                  <a:t>the previous model</a:t>
                </a:r>
              </a:p>
              <a:p>
                <a:pPr lvl="2"/>
                <a:r>
                  <a:rPr lang="en-IN" dirty="0"/>
                  <a:t>Gradient-boosted Decision Trees GBDT are </a:t>
                </a:r>
                <a:r>
                  <a:rPr lang="en-IN" dirty="0" smtClean="0"/>
                  <a:t>good implementations of this idea</a:t>
                </a:r>
                <a:endParaRPr lang="en-IN" dirty="0"/>
              </a:p>
              <a:p>
                <a:pPr lvl="2"/>
                <a:r>
                  <a:rPr lang="en-IN" dirty="0" err="1"/>
                  <a:t>XGBoost</a:t>
                </a:r>
                <a:r>
                  <a:rPr lang="en-IN" dirty="0"/>
                  <a:t> (</a:t>
                </a:r>
                <a:r>
                  <a:rPr lang="en-IN" dirty="0" err="1"/>
                  <a:t>eXtreme</a:t>
                </a:r>
                <a:r>
                  <a:rPr lang="en-IN" dirty="0"/>
                  <a:t> Gradient Boosting) is currently a popular package</a:t>
                </a:r>
              </a:p>
              <a:p>
                <a:pPr lvl="2"/>
                <a:r>
                  <a:rPr lang="en-IN" dirty="0"/>
                  <a:t>Provides very efficient parallelized implementations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829055" cy="5300823"/>
              </a:xfrm>
              <a:blipFill>
                <a:blip r:embed="rId2"/>
                <a:stretch>
                  <a:fillRect l="-567"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26</a:t>
            </a:fld>
            <a:endParaRPr lang="en-US"/>
          </a:p>
        </p:txBody>
      </p:sp>
    </p:spTree>
    <p:extLst>
      <p:ext uri="{BB962C8B-B14F-4D97-AF65-F5344CB8AC3E}">
        <p14:creationId xmlns:p14="http://schemas.microsoft.com/office/powerpoint/2010/main" val="241193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TextBox 15"/>
              <p:cNvSpPr txBox="1"/>
              <p:nvPr/>
            </p:nvSpPr>
            <p:spPr>
              <a:xfrm>
                <a:off x="334297" y="1538565"/>
                <a:ext cx="7268299" cy="4892493"/>
              </a:xfrm>
              <a:prstGeom prst="rect">
                <a:avLst/>
              </a:prstGeom>
              <a:noFill/>
              <a:ln w="38100">
                <a:solidFill>
                  <a:srgbClr val="7030A0"/>
                </a:solidFill>
                <a:prstDash val="dash"/>
              </a:ln>
            </p:spPr>
            <p:txBody>
              <a:bodyPr wrap="square" rtlCol="0">
                <a:spAutoFit/>
              </a:bodyPr>
              <a:lstStyle/>
              <a:p>
                <a:pPr algn="ctr"/>
                <a:r>
                  <a:rPr lang="en-IN" sz="2800" b="1" dirty="0" smtClean="0">
                    <a:latin typeface="+mj-lt"/>
                  </a:rPr>
                  <a:t>GRADIENT BOOSTING</a:t>
                </a:r>
              </a:p>
              <a:p>
                <a:pPr marL="514350" indent="-514350">
                  <a:buFont typeface="+mj-lt"/>
                  <a:buAutoNum type="arabicPeriod"/>
                </a:pPr>
                <a:r>
                  <a:rPr lang="en-IN" sz="2800" dirty="0" smtClean="0">
                    <a:latin typeface="+mj-lt"/>
                  </a:rPr>
                  <a:t>Data </a:t>
                </a:r>
                <a14:m>
                  <m:oMath xmlns:m="http://schemas.openxmlformats.org/officeDocument/2006/math">
                    <m:r>
                      <a:rPr lang="en-IN" sz="2800" i="1">
                        <a:latin typeface="Cambria Math" panose="02040503050406030204" pitchFamily="18" charset="0"/>
                      </a:rPr>
                      <m:t>𝑆</m:t>
                    </m:r>
                    <m:r>
                      <a:rPr lang="en-IN" sz="2800" i="1">
                        <a:latin typeface="Cambria Math" panose="02040503050406030204" pitchFamily="18" charset="0"/>
                      </a:rPr>
                      <m:t>=</m:t>
                    </m:r>
                    <m:sSub>
                      <m:sSubPr>
                        <m:ctrlPr>
                          <a:rPr lang="en-IN" sz="2800" i="1">
                            <a:latin typeface="Cambria Math" panose="02040503050406030204" pitchFamily="18" charset="0"/>
                          </a:rPr>
                        </m:ctrlPr>
                      </m:sSubPr>
                      <m:e>
                        <m:d>
                          <m:dPr>
                            <m:begChr m:val="{"/>
                            <m:endChr m:val="}"/>
                            <m:ctrlPr>
                              <a:rPr lang="en-IN" sz="2800" i="1">
                                <a:latin typeface="Cambria Math" panose="02040503050406030204" pitchFamily="18" charset="0"/>
                              </a:rPr>
                            </m:ctrlPr>
                          </m:dPr>
                          <m:e>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b="1" i="0">
                                        <a:latin typeface="Cambria Math" panose="02040503050406030204" pitchFamily="18" charset="0"/>
                                      </a:rPr>
                                      <m:t>𝐱</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i="1">
                                        <a:latin typeface="Cambria Math" panose="02040503050406030204" pitchFamily="18" charset="0"/>
                                      </a:rPr>
                                      <m:t>𝑦</m:t>
                                    </m:r>
                                  </m:e>
                                  <m:sup>
                                    <m:r>
                                      <a:rPr lang="en-IN" sz="2800" i="1">
                                        <a:latin typeface="Cambria Math" panose="02040503050406030204" pitchFamily="18" charset="0"/>
                                      </a:rPr>
                                      <m:t>𝑖</m:t>
                                    </m:r>
                                  </m:sup>
                                </m:sSup>
                              </m:e>
                            </m:d>
                          </m:e>
                        </m:d>
                      </m:e>
                      <m:sub>
                        <m:r>
                          <a:rPr lang="en-IN" sz="2800" i="1">
                            <a:latin typeface="Cambria Math" panose="02040503050406030204" pitchFamily="18" charset="0"/>
                          </a:rPr>
                          <m:t>𝑖</m:t>
                        </m:r>
                        <m:r>
                          <a:rPr lang="en-IN" sz="2800" i="1">
                            <a:latin typeface="Cambria Math" panose="02040503050406030204" pitchFamily="18" charset="0"/>
                          </a:rPr>
                          <m:t>=1,…,</m:t>
                        </m:r>
                        <m:r>
                          <a:rPr lang="en-IN" sz="2800" i="1">
                            <a:latin typeface="Cambria Math" panose="02040503050406030204" pitchFamily="18" charset="0"/>
                          </a:rPr>
                          <m:t>𝑛</m:t>
                        </m:r>
                      </m:sub>
                    </m:sSub>
                  </m:oMath>
                </a14:m>
                <a:r>
                  <a:rPr lang="en-IN" sz="2800" dirty="0" smtClean="0">
                    <a:latin typeface="+mj-lt"/>
                  </a:rPr>
                  <a:t>, stump learner</a:t>
                </a:r>
              </a:p>
              <a:p>
                <a:pPr marL="514350" indent="-514350">
                  <a:buFont typeface="+mj-lt"/>
                  <a:buAutoNum type="arabicPeriod"/>
                </a:pPr>
                <a:r>
                  <a:rPr lang="en-IN" sz="2800" dirty="0" smtClean="0">
                    <a:latin typeface="+mj-lt"/>
                  </a:rPr>
                  <a:t>Learn a </a:t>
                </a:r>
                <a:r>
                  <a:rPr lang="en-IN" sz="2800" dirty="0" err="1" smtClean="0">
                    <a:latin typeface="+mj-lt"/>
                  </a:rPr>
                  <a:t>const</a:t>
                </a:r>
                <a:r>
                  <a:rPr lang="en-IN" sz="2800" dirty="0" smtClean="0">
                    <a:latin typeface="+mj-lt"/>
                  </a:rPr>
                  <a:t> model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𝑓</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arg</m:t>
                        </m:r>
                      </m:fName>
                      <m:e>
                        <m:func>
                          <m:funcPr>
                            <m:ctrlPr>
                              <a:rPr lang="en-IN" sz="2800" b="0" i="1" smtClean="0">
                                <a:latin typeface="Cambria Math" panose="02040503050406030204" pitchFamily="18" charset="0"/>
                              </a:rPr>
                            </m:ctrlPr>
                          </m:funcPr>
                          <m:fName>
                            <m:limLow>
                              <m:limLowPr>
                                <m:ctrlPr>
                                  <a:rPr lang="en-IN" sz="2800" b="0" i="1" smtClean="0">
                                    <a:latin typeface="Cambria Math" panose="02040503050406030204" pitchFamily="18" charset="0"/>
                                  </a:rPr>
                                </m:ctrlPr>
                              </m:limLowPr>
                              <m:e>
                                <m:r>
                                  <m:rPr>
                                    <m:sty m:val="p"/>
                                  </m:rPr>
                                  <a:rPr lang="en-IN" sz="2800" b="0" i="0" smtClean="0">
                                    <a:latin typeface="Cambria Math" panose="02040503050406030204" pitchFamily="18" charset="0"/>
                                  </a:rPr>
                                  <m:t>min</m:t>
                                </m:r>
                              </m:e>
                              <m:lim>
                                <m:r>
                                  <a:rPr lang="en-IN" sz="2800" b="0" i="1" smtClean="0">
                                    <a:latin typeface="Cambria Math" panose="02040503050406030204" pitchFamily="18" charset="0"/>
                                  </a:rPr>
                                  <m:t>𝛼</m:t>
                                </m:r>
                              </m:lim>
                            </m:limLow>
                          </m:fName>
                          <m:e>
                            <m:r>
                              <a:rPr lang="en-IN" sz="2800" b="0" i="1" smtClean="0">
                                <a:latin typeface="Cambria Math" panose="02040503050406030204" pitchFamily="18" charset="0"/>
                              </a:rPr>
                              <m:t>ℓ</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𝛼</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𝑆</m:t>
                                </m:r>
                              </m:e>
                            </m:d>
                          </m:e>
                        </m:func>
                      </m:e>
                    </m:func>
                  </m:oMath>
                </a14:m>
                <a:endParaRPr lang="en-IN" sz="2800" dirty="0" smtClean="0">
                  <a:latin typeface="+mj-lt"/>
                </a:endParaRPr>
              </a:p>
              <a:p>
                <a:pPr marL="514350" indent="-514350">
                  <a:buFont typeface="+mj-lt"/>
                  <a:buAutoNum type="arabicPeriod"/>
                </a:pPr>
                <a:r>
                  <a:rPr lang="en-IN" sz="2800" dirty="0" smtClean="0">
                    <a:latin typeface="+mj-lt"/>
                  </a:rPr>
                  <a:t>For </a:t>
                </a:r>
                <a14:m>
                  <m:oMath xmlns:m="http://schemas.openxmlformats.org/officeDocument/2006/math">
                    <m:r>
                      <a:rPr lang="en-IN" sz="2800" b="0" i="1" smtClean="0">
                        <a:latin typeface="Cambria Math" panose="02040503050406030204" pitchFamily="18" charset="0"/>
                      </a:rPr>
                      <m:t>𝑡</m:t>
                    </m:r>
                    <m:r>
                      <a:rPr lang="en-IN" sz="2800" b="0" i="1" smtClean="0">
                        <a:latin typeface="Cambria Math" panose="02040503050406030204" pitchFamily="18" charset="0"/>
                      </a:rPr>
                      <m:t>=1,2,…</m:t>
                    </m:r>
                  </m:oMath>
                </a14:m>
                <a:endParaRPr lang="en-IN" sz="2800" dirty="0" smtClean="0">
                  <a:latin typeface="+mj-lt"/>
                </a:endParaRPr>
              </a:p>
              <a:p>
                <a:pPr marL="971550" lvl="1" indent="-514350">
                  <a:buFont typeface="+mj-lt"/>
                  <a:buAutoNum type="arabicPeriod"/>
                </a:pPr>
                <a:r>
                  <a:rPr lang="en-IN" sz="2800" dirty="0" smtClean="0">
                    <a:latin typeface="+mj-lt"/>
                  </a:rPr>
                  <a:t>Get pseudo residuals </a:t>
                </a:r>
                <a14:m>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𝑟</m:t>
                        </m:r>
                      </m:e>
                      <m:sup>
                        <m:r>
                          <a:rPr lang="en-IN" sz="2800" b="0" i="1" smtClean="0">
                            <a:latin typeface="Cambria Math" panose="02040503050406030204" pitchFamily="18" charset="0"/>
                          </a:rPr>
                          <m:t>𝑖</m:t>
                        </m:r>
                      </m:sup>
                    </m:sSup>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r>
                          <a:rPr lang="en-IN" sz="2800" b="0" i="1" smtClean="0">
                            <a:latin typeface="Cambria Math" panose="02040503050406030204" pitchFamily="18" charset="0"/>
                          </a:rPr>
                          <m:t>ℓ</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𝑓</m:t>
                                </m:r>
                              </m:e>
                              <m:sub>
                                <m:r>
                                  <a:rPr lang="en-IN" sz="2800" b="0" i="1" smtClean="0">
                                    <a:latin typeface="Cambria Math" panose="02040503050406030204" pitchFamily="18" charset="0"/>
                                  </a:rPr>
                                  <m:t>𝑡</m:t>
                                </m:r>
                                <m:r>
                                  <a:rPr lang="en-IN" sz="2800" b="0" i="1" smtClean="0">
                                    <a:latin typeface="Cambria Math" panose="02040503050406030204" pitchFamily="18" charset="0"/>
                                  </a:rPr>
                                  <m:t>−1</m:t>
                                </m:r>
                              </m:sub>
                            </m:sSub>
                            <m:d>
                              <m:dPr>
                                <m:ctrlPr>
                                  <a:rPr lang="en-IN" sz="2800" b="0" i="1" smtClean="0">
                                    <a:latin typeface="Cambria Math" panose="02040503050406030204" pitchFamily="18" charset="0"/>
                                  </a:rPr>
                                </m:ctrlPr>
                              </m:dPr>
                              <m:e>
                                <m:sSup>
                                  <m:sSupPr>
                                    <m:ctrlPr>
                                      <a:rPr lang="en-IN" sz="2800" b="0" i="1" smtClean="0">
                                        <a:latin typeface="Cambria Math" panose="02040503050406030204" pitchFamily="18" charset="0"/>
                                      </a:rPr>
                                    </m:ctrlPr>
                                  </m:sSupPr>
                                  <m:e>
                                    <m:r>
                                      <a:rPr lang="en-IN" sz="2800" b="1" i="0" smtClean="0">
                                        <a:latin typeface="Cambria Math" panose="02040503050406030204" pitchFamily="18" charset="0"/>
                                      </a:rPr>
                                      <m:t>𝐱</m:t>
                                    </m:r>
                                  </m:e>
                                  <m:sup>
                                    <m:r>
                                      <a:rPr lang="en-IN" sz="2800" b="0" i="1" smtClean="0">
                                        <a:latin typeface="Cambria Math" panose="02040503050406030204" pitchFamily="18" charset="0"/>
                                      </a:rPr>
                                      <m:t>𝑖</m:t>
                                    </m:r>
                                  </m:sup>
                                </m:sSup>
                              </m:e>
                            </m:d>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𝑦</m:t>
                                </m:r>
                              </m:e>
                              <m:sup>
                                <m:r>
                                  <a:rPr lang="en-IN" sz="2800" b="0" i="1" smtClean="0">
                                    <a:latin typeface="Cambria Math" panose="02040503050406030204" pitchFamily="18" charset="0"/>
                                  </a:rPr>
                                  <m:t>𝑖</m:t>
                                </m:r>
                              </m:sup>
                            </m:sSup>
                          </m:e>
                        </m:d>
                      </m:num>
                      <m:den>
                        <m:r>
                          <a:rPr lang="en-IN" sz="2800" b="0" i="1" smtClean="0">
                            <a:latin typeface="Cambria Math" panose="02040503050406030204" pitchFamily="18" charset="0"/>
                          </a:rPr>
                          <m:t>𝑑</m:t>
                        </m:r>
                        <m:sSub>
                          <m:sSubPr>
                            <m:ctrlPr>
                              <a:rPr lang="en-IN" sz="2800" i="1">
                                <a:latin typeface="Cambria Math" panose="02040503050406030204" pitchFamily="18" charset="0"/>
                              </a:rPr>
                            </m:ctrlPr>
                          </m:sSubPr>
                          <m:e>
                            <m:r>
                              <a:rPr lang="en-IN" sz="2800" i="1">
                                <a:latin typeface="Cambria Math" panose="02040503050406030204" pitchFamily="18" charset="0"/>
                              </a:rPr>
                              <m:t>𝑓</m:t>
                            </m:r>
                          </m:e>
                          <m:sub>
                            <m:r>
                              <a:rPr lang="en-IN" sz="2800" i="1">
                                <a:latin typeface="Cambria Math" panose="02040503050406030204" pitchFamily="18" charset="0"/>
                              </a:rPr>
                              <m:t>𝑡</m:t>
                            </m:r>
                            <m:r>
                              <a:rPr lang="en-IN" sz="2800" i="1">
                                <a:latin typeface="Cambria Math" panose="02040503050406030204" pitchFamily="18" charset="0"/>
                              </a:rPr>
                              <m:t>−1</m:t>
                            </m:r>
                          </m:sub>
                        </m:sSub>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b="1">
                                    <a:latin typeface="Cambria Math" panose="02040503050406030204" pitchFamily="18" charset="0"/>
                                  </a:rPr>
                                  <m:t>𝐱</m:t>
                                </m:r>
                              </m:e>
                              <m:sup>
                                <m:r>
                                  <a:rPr lang="en-IN" sz="2800" i="1">
                                    <a:latin typeface="Cambria Math" panose="02040503050406030204" pitchFamily="18" charset="0"/>
                                  </a:rPr>
                                  <m:t>𝑖</m:t>
                                </m:r>
                              </m:sup>
                            </m:sSup>
                          </m:e>
                        </m:d>
                      </m:den>
                    </m:f>
                  </m:oMath>
                </a14:m>
                <a:endParaRPr lang="en-IN" sz="2800" dirty="0" smtClean="0">
                  <a:latin typeface="+mj-lt"/>
                </a:endParaRPr>
              </a:p>
              <a:p>
                <a:pPr marL="971550" lvl="1" indent="-514350">
                  <a:buFont typeface="+mj-lt"/>
                  <a:buAutoNum type="arabicPeriod"/>
                </a:pPr>
                <a:r>
                  <a:rPr lang="en-IN" sz="2800" dirty="0" smtClean="0">
                    <a:latin typeface="+mj-lt"/>
                  </a:rPr>
                  <a:t>Learn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h</m:t>
                        </m:r>
                      </m:e>
                      <m:sub>
                        <m:r>
                          <a:rPr lang="en-IN" sz="2800" b="0" i="1" smtClean="0">
                            <a:latin typeface="Cambria Math" panose="02040503050406030204" pitchFamily="18" charset="0"/>
                          </a:rPr>
                          <m:t>𝑡</m:t>
                        </m:r>
                      </m:sub>
                    </m:sSub>
                  </m:oMath>
                </a14:m>
                <a:r>
                  <a:rPr lang="en-IN" sz="2800" dirty="0" smtClean="0">
                    <a:latin typeface="+mj-lt"/>
                  </a:rPr>
                  <a:t> to fit data </a:t>
                </a:r>
                <a14:m>
                  <m:oMath xmlns:m="http://schemas.openxmlformats.org/officeDocument/2006/math">
                    <m:r>
                      <a:rPr lang="en-IN" sz="2800" b="0" i="1" smtClean="0">
                        <a:latin typeface="Cambria Math" panose="02040503050406030204" pitchFamily="18" charset="0"/>
                      </a:rPr>
                      <m:t>𝑅</m:t>
                    </m:r>
                    <m:r>
                      <a:rPr lang="en-IN" sz="2800" i="1">
                        <a:latin typeface="Cambria Math" panose="02040503050406030204" pitchFamily="18" charset="0"/>
                      </a:rPr>
                      <m:t>=</m:t>
                    </m:r>
                    <m:sSub>
                      <m:sSubPr>
                        <m:ctrlPr>
                          <a:rPr lang="en-IN" sz="2800" i="1">
                            <a:latin typeface="Cambria Math" panose="02040503050406030204" pitchFamily="18" charset="0"/>
                          </a:rPr>
                        </m:ctrlPr>
                      </m:sSubPr>
                      <m:e>
                        <m:d>
                          <m:dPr>
                            <m:begChr m:val="{"/>
                            <m:endChr m:val="}"/>
                            <m:ctrlPr>
                              <a:rPr lang="en-IN" sz="2800" i="1">
                                <a:latin typeface="Cambria Math" panose="02040503050406030204" pitchFamily="18" charset="0"/>
                              </a:rPr>
                            </m:ctrlPr>
                          </m:dPr>
                          <m:e>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b="1" i="0">
                                        <a:latin typeface="Cambria Math" panose="02040503050406030204" pitchFamily="18" charset="0"/>
                                      </a:rPr>
                                      <m:t>𝐱</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0" i="1" smtClean="0">
                                        <a:latin typeface="Cambria Math" panose="02040503050406030204" pitchFamily="18" charset="0"/>
                                      </a:rPr>
                                      <m:t>𝑟</m:t>
                                    </m:r>
                                  </m:e>
                                  <m:sup>
                                    <m:r>
                                      <a:rPr lang="en-IN" sz="2800" i="1">
                                        <a:latin typeface="Cambria Math" panose="02040503050406030204" pitchFamily="18" charset="0"/>
                                      </a:rPr>
                                      <m:t>𝑖</m:t>
                                    </m:r>
                                  </m:sup>
                                </m:sSup>
                              </m:e>
                            </m:d>
                          </m:e>
                        </m:d>
                      </m:e>
                      <m:sub>
                        <m:r>
                          <a:rPr lang="en-IN" sz="2800" i="1">
                            <a:latin typeface="Cambria Math" panose="02040503050406030204" pitchFamily="18" charset="0"/>
                          </a:rPr>
                          <m:t>𝑖</m:t>
                        </m:r>
                        <m:r>
                          <a:rPr lang="en-IN" sz="2800" b="0" i="1" smtClean="0">
                            <a:latin typeface="Cambria Math" panose="02040503050406030204" pitchFamily="18" charset="0"/>
                          </a:rPr>
                          <m:t>∈</m:t>
                        </m:r>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𝑛</m:t>
                            </m:r>
                          </m:e>
                        </m:d>
                      </m:sub>
                    </m:sSub>
                  </m:oMath>
                </a14:m>
                <a:endParaRPr lang="en-IN" sz="2800" dirty="0" smtClean="0">
                  <a:latin typeface="+mj-lt"/>
                </a:endParaRPr>
              </a:p>
              <a:p>
                <a:pPr marL="971550" lvl="1" indent="-514350">
                  <a:buFont typeface="+mj-lt"/>
                  <a:buAutoNum type="arabicPeriod"/>
                </a:pPr>
                <a:r>
                  <a:rPr lang="en-IN" sz="2800" dirty="0" smtClean="0">
                    <a:latin typeface="+mj-lt"/>
                  </a:rPr>
                  <a:t>Find the importance of the new stump</a:t>
                </a:r>
                <a:br>
                  <a:rPr lang="en-IN" sz="2800" dirty="0" smtClean="0">
                    <a:latin typeface="+mj-lt"/>
                  </a:rPr>
                </a:br>
                <a14:m>
                  <m:oMath xmlns:m="http://schemas.openxmlformats.org/officeDocument/2006/math">
                    <m:sSub>
                      <m:sSubPr>
                        <m:ctrlPr>
                          <a:rPr lang="en-IN" sz="2800" i="1">
                            <a:latin typeface="Cambria Math" panose="02040503050406030204" pitchFamily="18" charset="0"/>
                          </a:rPr>
                        </m:ctrlPr>
                      </m:sSubPr>
                      <m:e>
                        <m:r>
                          <a:rPr lang="en-IN" sz="2800" i="1">
                            <a:latin typeface="Cambria Math" panose="02040503050406030204" pitchFamily="18" charset="0"/>
                          </a:rPr>
                          <m:t>𝛼</m:t>
                        </m:r>
                      </m:e>
                      <m:sub>
                        <m:r>
                          <a:rPr lang="en-IN" sz="2800" i="1">
                            <a:latin typeface="Cambria Math" panose="02040503050406030204" pitchFamily="18" charset="0"/>
                          </a:rPr>
                          <m:t>𝑡</m:t>
                        </m:r>
                      </m:sub>
                    </m:sSub>
                    <m:r>
                      <a:rPr lang="en-IN" sz="2800" i="1">
                        <a:latin typeface="Cambria Math" panose="02040503050406030204" pitchFamily="18" charset="0"/>
                      </a:rPr>
                      <m:t>=</m:t>
                    </m:r>
                    <m:func>
                      <m:funcPr>
                        <m:ctrlPr>
                          <a:rPr lang="en-IN" sz="2800" i="1">
                            <a:latin typeface="Cambria Math" panose="02040503050406030204" pitchFamily="18" charset="0"/>
                          </a:rPr>
                        </m:ctrlPr>
                      </m:funcPr>
                      <m:fName>
                        <m:r>
                          <m:rPr>
                            <m:sty m:val="p"/>
                          </m:rPr>
                          <a:rPr lang="en-IN" sz="2800">
                            <a:latin typeface="Cambria Math" panose="02040503050406030204" pitchFamily="18" charset="0"/>
                          </a:rPr>
                          <m:t>arg</m:t>
                        </m:r>
                      </m:fName>
                      <m:e>
                        <m:func>
                          <m:funcPr>
                            <m:ctrlPr>
                              <a:rPr lang="en-IN" sz="2800" i="1">
                                <a:latin typeface="Cambria Math" panose="02040503050406030204" pitchFamily="18" charset="0"/>
                              </a:rPr>
                            </m:ctrlPr>
                          </m:funcPr>
                          <m:fName>
                            <m:limLow>
                              <m:limLowPr>
                                <m:ctrlPr>
                                  <a:rPr lang="en-IN" sz="2800" i="1">
                                    <a:latin typeface="Cambria Math" panose="02040503050406030204" pitchFamily="18" charset="0"/>
                                  </a:rPr>
                                </m:ctrlPr>
                              </m:limLowPr>
                              <m:e>
                                <m:r>
                                  <m:rPr>
                                    <m:sty m:val="p"/>
                                  </m:rPr>
                                  <a:rPr lang="en-IN" sz="2800">
                                    <a:latin typeface="Cambria Math" panose="02040503050406030204" pitchFamily="18" charset="0"/>
                                  </a:rPr>
                                  <m:t>min</m:t>
                                </m:r>
                              </m:e>
                              <m:lim>
                                <m:r>
                                  <a:rPr lang="en-IN" sz="2800" i="1">
                                    <a:latin typeface="Cambria Math" panose="02040503050406030204" pitchFamily="18" charset="0"/>
                                  </a:rPr>
                                  <m:t>𝛼</m:t>
                                </m:r>
                              </m:lim>
                            </m:limLow>
                          </m:fName>
                          <m:e>
                            <m:r>
                              <a:rPr lang="en-IN" sz="2800" i="1">
                                <a:latin typeface="Cambria Math" panose="02040503050406030204" pitchFamily="18" charset="0"/>
                              </a:rPr>
                              <m:t>ℓ</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𝑓</m:t>
                                    </m:r>
                                  </m:e>
                                  <m:sub>
                                    <m:r>
                                      <a:rPr lang="en-IN" sz="2800" i="1">
                                        <a:latin typeface="Cambria Math" panose="02040503050406030204" pitchFamily="18" charset="0"/>
                                      </a:rPr>
                                      <m:t>𝑡</m:t>
                                    </m:r>
                                    <m:r>
                                      <a:rPr lang="en-IN" sz="2800" i="1">
                                        <a:latin typeface="Cambria Math" panose="02040503050406030204" pitchFamily="18" charset="0"/>
                                      </a:rPr>
                                      <m:t>−1</m:t>
                                    </m:r>
                                  </m:sub>
                                </m:sSub>
                                <m:r>
                                  <a:rPr lang="en-IN" sz="2800" i="1">
                                    <a:latin typeface="Cambria Math" panose="02040503050406030204" pitchFamily="18" charset="0"/>
                                  </a:rPr>
                                  <m:t>+</m:t>
                                </m:r>
                                <m:r>
                                  <a:rPr lang="en-IN" sz="2800" i="1">
                                    <a:latin typeface="Cambria Math" panose="02040503050406030204" pitchFamily="18" charset="0"/>
                                  </a:rPr>
                                  <m:t>𝛼</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h</m:t>
                                    </m:r>
                                  </m:e>
                                  <m:sub>
                                    <m:r>
                                      <a:rPr lang="en-IN" sz="2800" i="1">
                                        <a:latin typeface="Cambria Math" panose="02040503050406030204" pitchFamily="18" charset="0"/>
                                      </a:rPr>
                                      <m:t>𝑡</m:t>
                                    </m:r>
                                  </m:sub>
                                </m:sSub>
                                <m:r>
                                  <a:rPr lang="en-IN" sz="2800" i="1">
                                    <a:latin typeface="Cambria Math" panose="02040503050406030204" pitchFamily="18" charset="0"/>
                                  </a:rPr>
                                  <m:t>,</m:t>
                                </m:r>
                                <m:r>
                                  <a:rPr lang="en-IN" sz="2800" i="1">
                                    <a:latin typeface="Cambria Math" panose="02040503050406030204" pitchFamily="18" charset="0"/>
                                  </a:rPr>
                                  <m:t>𝑆</m:t>
                                </m:r>
                              </m:e>
                            </m:d>
                          </m:e>
                        </m:func>
                      </m:e>
                    </m:func>
                  </m:oMath>
                </a14:m>
                <a:endParaRPr lang="en-IN" sz="2800" dirty="0" smtClean="0">
                  <a:latin typeface="+mj-lt"/>
                </a:endParaRPr>
              </a:p>
              <a:p>
                <a:pPr marL="971550" lvl="1" indent="-514350">
                  <a:buFont typeface="+mj-lt"/>
                  <a:buAutoNum type="arabicPeriod"/>
                </a:pPr>
                <a:r>
                  <a:rPr lang="en-IN" sz="2800" dirty="0" smtClean="0">
                    <a:latin typeface="+mj-lt"/>
                  </a:rPr>
                  <a:t>Expand the ensemble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𝑓</m:t>
                        </m:r>
                      </m:e>
                      <m:sub>
                        <m:r>
                          <a:rPr lang="en-IN" sz="2800" b="0" i="1" smtClean="0">
                            <a:latin typeface="Cambria Math" panose="02040503050406030204" pitchFamily="18" charset="0"/>
                          </a:rPr>
                          <m:t>𝑡</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𝑓</m:t>
                        </m:r>
                      </m:e>
                      <m:sub>
                        <m:r>
                          <a:rPr lang="en-IN" sz="2800" b="0" i="1" smtClean="0">
                            <a:latin typeface="Cambria Math" panose="02040503050406030204" pitchFamily="18" charset="0"/>
                          </a:rPr>
                          <m:t>𝑡</m:t>
                        </m:r>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𝛼</m:t>
                        </m:r>
                      </m:e>
                      <m:sub>
                        <m:r>
                          <a:rPr lang="en-IN" sz="2800" b="0" i="1" smtClean="0">
                            <a:latin typeface="Cambria Math" panose="02040503050406030204" pitchFamily="18" charset="0"/>
                          </a:rPr>
                          <m:t>𝑡</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h</m:t>
                        </m:r>
                      </m:e>
                      <m:sub>
                        <m:r>
                          <a:rPr lang="en-IN" sz="2800" b="0" i="1" smtClean="0">
                            <a:latin typeface="Cambria Math" panose="02040503050406030204" pitchFamily="18" charset="0"/>
                          </a:rPr>
                          <m:t>𝑡</m:t>
                        </m:r>
                      </m:sub>
                    </m:sSub>
                  </m:oMath>
                </a14:m>
                <a:endParaRPr lang="en-IN" sz="2800" dirty="0" smtClean="0">
                  <a:latin typeface="+mj-lt"/>
                </a:endParaRPr>
              </a:p>
            </p:txBody>
          </p:sp>
        </mc:Choice>
        <mc:Fallback>
          <p:sp>
            <p:nvSpPr>
              <p:cNvPr id="16" name="TextBox 15"/>
              <p:cNvSpPr txBox="1">
                <a:spLocks noRot="1" noChangeAspect="1" noMove="1" noResize="1" noEditPoints="1" noAdjustHandles="1" noChangeArrowheads="1" noChangeShapeType="1" noTextEdit="1"/>
              </p:cNvSpPr>
              <p:nvPr/>
            </p:nvSpPr>
            <p:spPr>
              <a:xfrm>
                <a:off x="334297" y="1538565"/>
                <a:ext cx="7268299" cy="4892493"/>
              </a:xfrm>
              <a:prstGeom prst="rect">
                <a:avLst/>
              </a:prstGeom>
              <a:blipFill>
                <a:blip r:embed="rId2"/>
                <a:stretch>
                  <a:fillRect l="-1503" t="-742" b="-2349"/>
                </a:stretch>
              </a:blipFill>
              <a:ln w="38100">
                <a:solidFill>
                  <a:srgbClr val="7030A0"/>
                </a:solidFill>
                <a:prstDash val="dash"/>
              </a:ln>
            </p:spPr>
            <p:txBody>
              <a:bodyPr/>
              <a:lstStyle/>
              <a:p>
                <a:r>
                  <a:rPr lang="en-IN">
                    <a:noFill/>
                  </a:rPr>
                  <a:t> </a:t>
                </a:r>
              </a:p>
            </p:txBody>
          </p:sp>
        </mc:Fallback>
      </mc:AlternateContent>
      <p:sp>
        <p:nvSpPr>
          <p:cNvPr id="2" name="Title 1"/>
          <p:cNvSpPr>
            <a:spLocks noGrp="1"/>
          </p:cNvSpPr>
          <p:nvPr>
            <p:ph type="title"/>
          </p:nvPr>
        </p:nvSpPr>
        <p:spPr/>
        <p:txBody>
          <a:bodyPr/>
          <a:lstStyle/>
          <a:p>
            <a:r>
              <a:rPr lang="en-IN" dirty="0" smtClean="0"/>
              <a:t>Gradient Boosting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32321" y="1111624"/>
                <a:ext cx="5059680" cy="5746376"/>
              </a:xfrm>
            </p:spPr>
            <p:txBody>
              <a:bodyPr>
                <a:normAutofit/>
              </a:bodyPr>
              <a:lstStyle/>
              <a:p>
                <a:r>
                  <a:rPr lang="en-IN" dirty="0" smtClean="0"/>
                  <a:t>GB secretly tries to do GD </a:t>
                </a:r>
                <a:r>
                  <a:rPr lang="en-IN" dirty="0" smtClean="0">
                    <a:sym typeface="Wingdings" panose="05000000000000000000" pitchFamily="2" charset="2"/>
                  </a:rPr>
                  <a:t></a:t>
                </a:r>
              </a:p>
              <a:p>
                <a:pPr lvl="2"/>
                <a:r>
                  <a:rPr lang="en-IN" dirty="0" smtClean="0">
                    <a:sym typeface="Wingdings" panose="05000000000000000000" pitchFamily="2" charset="2"/>
                  </a:rPr>
                  <a:t>If possible, it would’ve done</a:t>
                </a:r>
                <a:br>
                  <a:rPr lang="en-IN" dirty="0" smtClean="0">
                    <a:sym typeface="Wingdings" panose="05000000000000000000" pitchFamily="2" charset="2"/>
                  </a:rPr>
                </a:br>
                <a14:m>
                  <m:oMath xmlns:m="http://schemas.openxmlformats.org/officeDocument/2006/math">
                    <m:sSub>
                      <m:sSubPr>
                        <m:ctrlPr>
                          <a:rPr lang="en-IN" b="0"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𝑓</m:t>
                        </m:r>
                      </m:e>
                      <m:sub>
                        <m:r>
                          <a:rPr lang="en-IN" b="0" i="1" smtClean="0">
                            <a:latin typeface="Cambria Math" panose="02040503050406030204" pitchFamily="18" charset="0"/>
                            <a:sym typeface="Wingdings" panose="05000000000000000000" pitchFamily="2" charset="2"/>
                          </a:rPr>
                          <m:t>𝑡</m:t>
                        </m:r>
                      </m:sub>
                    </m:sSub>
                    <m:r>
                      <a:rPr lang="en-IN" b="0" i="1" smtClean="0">
                        <a:latin typeface="Cambria Math" panose="02040503050406030204" pitchFamily="18" charset="0"/>
                        <a:sym typeface="Wingdings" panose="05000000000000000000" pitchFamily="2" charset="2"/>
                      </a:rPr>
                      <m:t>=</m:t>
                    </m:r>
                    <m:sSub>
                      <m:sSubPr>
                        <m:ctrlPr>
                          <a:rPr lang="en-IN" b="0"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𝑓</m:t>
                        </m:r>
                      </m:e>
                      <m:sub>
                        <m:r>
                          <a:rPr lang="en-IN" b="0" i="1" smtClean="0">
                            <a:latin typeface="Cambria Math" panose="02040503050406030204" pitchFamily="18" charset="0"/>
                            <a:sym typeface="Wingdings" panose="05000000000000000000" pitchFamily="2" charset="2"/>
                          </a:rPr>
                          <m:t>𝑡</m:t>
                        </m:r>
                        <m:r>
                          <a:rPr lang="en-IN" b="0" i="1" smtClean="0">
                            <a:latin typeface="Cambria Math" panose="02040503050406030204" pitchFamily="18" charset="0"/>
                            <a:sym typeface="Wingdings" panose="05000000000000000000" pitchFamily="2" charset="2"/>
                          </a:rPr>
                          <m:t>−1</m:t>
                        </m:r>
                      </m:sub>
                    </m:sSub>
                    <m:r>
                      <a:rPr lang="en-IN" b="0" i="1" smtClean="0">
                        <a:latin typeface="Cambria Math" panose="02040503050406030204" pitchFamily="18" charset="0"/>
                        <a:sym typeface="Wingdings" panose="05000000000000000000" pitchFamily="2" charset="2"/>
                      </a:rPr>
                      <m:t>−</m:t>
                    </m:r>
                    <m:sSub>
                      <m:sSubPr>
                        <m:ctrlPr>
                          <a:rPr lang="en-IN" b="0"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𝜂</m:t>
                        </m:r>
                      </m:e>
                      <m:sub>
                        <m:r>
                          <a:rPr lang="en-IN" b="0" i="1" smtClean="0">
                            <a:latin typeface="Cambria Math" panose="02040503050406030204" pitchFamily="18" charset="0"/>
                            <a:sym typeface="Wingdings" panose="05000000000000000000" pitchFamily="2" charset="2"/>
                          </a:rPr>
                          <m:t>𝑡</m:t>
                        </m:r>
                      </m:sub>
                    </m:sSub>
                    <m:r>
                      <a:rPr lang="en-IN" b="0" i="1" smtClean="0">
                        <a:latin typeface="Cambria Math" panose="02040503050406030204" pitchFamily="18" charset="0"/>
                        <a:sym typeface="Wingdings" panose="05000000000000000000" pitchFamily="2" charset="2"/>
                      </a:rPr>
                      <m:t>⋅</m:t>
                    </m:r>
                    <m:sSub>
                      <m:sSubPr>
                        <m:ctrlPr>
                          <a:rPr lang="en-IN" b="0" i="1" smtClean="0">
                            <a:latin typeface="Cambria Math" panose="02040503050406030204" pitchFamily="18" charset="0"/>
                            <a:sym typeface="Wingdings" panose="05000000000000000000" pitchFamily="2" charset="2"/>
                          </a:rPr>
                        </m:ctrlPr>
                      </m:sSubPr>
                      <m:e>
                        <m:d>
                          <m:dPr>
                            <m:begChr m:val=""/>
                            <m:endChr m:val="]"/>
                            <m:ctrlPr>
                              <a:rPr lang="en-IN" b="0" i="1" smtClean="0">
                                <a:latin typeface="Cambria Math" panose="02040503050406030204" pitchFamily="18" charset="0"/>
                                <a:sym typeface="Wingdings" panose="05000000000000000000" pitchFamily="2" charset="2"/>
                              </a:rPr>
                            </m:ctrlPr>
                          </m:dPr>
                          <m:e>
                            <m:f>
                              <m:fPr>
                                <m:ctrlPr>
                                  <a:rPr lang="en-IN" i="1">
                                    <a:latin typeface="Cambria Math" panose="02040503050406030204" pitchFamily="18" charset="0"/>
                                    <a:sym typeface="Wingdings" panose="05000000000000000000" pitchFamily="2" charset="2"/>
                                  </a:rPr>
                                </m:ctrlPr>
                              </m:fPr>
                              <m:num>
                                <m:r>
                                  <a:rPr lang="en-IN">
                                    <a:latin typeface="Cambria Math" panose="02040503050406030204" pitchFamily="18" charset="0"/>
                                    <a:sym typeface="Wingdings" panose="05000000000000000000" pitchFamily="2" charset="2"/>
                                  </a:rPr>
                                  <m:t>𝑑</m:t>
                                </m:r>
                                <m:r>
                                  <a:rPr lang="en-IN">
                                    <a:latin typeface="Cambria Math" panose="02040503050406030204" pitchFamily="18" charset="0"/>
                                    <a:sym typeface="Wingdings" panose="05000000000000000000" pitchFamily="2" charset="2"/>
                                  </a:rPr>
                                  <m:t>ℓ</m:t>
                                </m:r>
                              </m:num>
                              <m:den>
                                <m:r>
                                  <a:rPr lang="en-IN">
                                    <a:latin typeface="Cambria Math" panose="02040503050406030204" pitchFamily="18" charset="0"/>
                                    <a:sym typeface="Wingdings" panose="05000000000000000000" pitchFamily="2" charset="2"/>
                                  </a:rPr>
                                  <m:t>𝑑𝑓</m:t>
                                </m:r>
                              </m:den>
                            </m:f>
                          </m:e>
                        </m:d>
                      </m:e>
                      <m:sub>
                        <m:sSub>
                          <m:sSubPr>
                            <m:ctrlPr>
                              <a:rPr lang="en-IN" b="0"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𝑓</m:t>
                            </m:r>
                          </m:e>
                          <m:sub>
                            <m:r>
                              <a:rPr lang="en-IN" b="0" i="1" smtClean="0">
                                <a:latin typeface="Cambria Math" panose="02040503050406030204" pitchFamily="18" charset="0"/>
                                <a:sym typeface="Wingdings" panose="05000000000000000000" pitchFamily="2" charset="2"/>
                              </a:rPr>
                              <m:t>𝑡</m:t>
                            </m:r>
                            <m:r>
                              <a:rPr lang="en-IN" b="0" i="1" smtClean="0">
                                <a:latin typeface="Cambria Math" panose="02040503050406030204" pitchFamily="18" charset="0"/>
                                <a:sym typeface="Wingdings" panose="05000000000000000000" pitchFamily="2" charset="2"/>
                              </a:rPr>
                              <m:t>−1</m:t>
                            </m:r>
                          </m:sub>
                        </m:sSub>
                      </m:sub>
                    </m:sSub>
                  </m:oMath>
                </a14:m>
                <a:endParaRPr lang="en-IN" dirty="0" smtClean="0">
                  <a:sym typeface="Wingdings" panose="05000000000000000000" pitchFamily="2" charset="2"/>
                </a:endParaRPr>
              </a:p>
              <a:p>
                <a:pPr lvl="2"/>
                <a:r>
                  <a:rPr lang="en-IN" dirty="0" smtClean="0">
                    <a:sym typeface="Wingdings" panose="05000000000000000000" pitchFamily="2" charset="2"/>
                  </a:rPr>
                  <a:t>Since taking gradients w.r.t functions is intractable, GB settles for an approximation</a:t>
                </a:r>
              </a:p>
              <a:p>
                <a:pPr lvl="2"/>
                <a:r>
                  <a:rPr lang="en-IN" dirty="0" smtClean="0">
                    <a:sym typeface="Wingdings" panose="05000000000000000000" pitchFamily="2" charset="2"/>
                  </a:rPr>
                  <a:t>Approx. </a:t>
                </a:r>
                <a14:m>
                  <m:oMath xmlns:m="http://schemas.openxmlformats.org/officeDocument/2006/math">
                    <m:sSub>
                      <m:sSubPr>
                        <m:ctrlPr>
                          <a:rPr lang="en-IN" i="1">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m:t>
                        </m:r>
                        <m:d>
                          <m:dPr>
                            <m:begChr m:val=""/>
                            <m:endChr m:val="]"/>
                            <m:ctrlPr>
                              <a:rPr lang="en-IN" i="1" smtClean="0">
                                <a:latin typeface="Cambria Math" panose="02040503050406030204" pitchFamily="18" charset="0"/>
                                <a:sym typeface="Wingdings" panose="05000000000000000000" pitchFamily="2" charset="2"/>
                              </a:rPr>
                            </m:ctrlPr>
                          </m:dPr>
                          <m:e>
                            <m:r>
                              <a:rPr lang="en-IN" b="0" i="1" smtClean="0">
                                <a:latin typeface="Cambria Math" panose="02040503050406030204" pitchFamily="18" charset="0"/>
                                <a:sym typeface="Wingdings" panose="05000000000000000000" pitchFamily="2" charset="2"/>
                              </a:rPr>
                              <m:t>𝑑</m:t>
                            </m:r>
                            <m:r>
                              <a:rPr lang="en-IN" b="0" i="1" smtClean="0">
                                <a:latin typeface="Cambria Math" panose="02040503050406030204" pitchFamily="18" charset="0"/>
                                <a:sym typeface="Wingdings" panose="05000000000000000000" pitchFamily="2" charset="2"/>
                              </a:rPr>
                              <m:t>ℓ/</m:t>
                            </m:r>
                            <m:r>
                              <a:rPr lang="en-IN" b="0" i="1" smtClean="0">
                                <a:latin typeface="Cambria Math" panose="02040503050406030204" pitchFamily="18" charset="0"/>
                                <a:sym typeface="Wingdings" panose="05000000000000000000" pitchFamily="2" charset="2"/>
                              </a:rPr>
                              <m:t>𝑑𝑓</m:t>
                            </m:r>
                          </m:e>
                        </m:d>
                      </m:e>
                      <m:sub>
                        <m:sSub>
                          <m:sSubPr>
                            <m:ctrlPr>
                              <a:rPr lang="en-IN" i="1">
                                <a:latin typeface="Cambria Math" panose="02040503050406030204" pitchFamily="18" charset="0"/>
                                <a:sym typeface="Wingdings" panose="05000000000000000000" pitchFamily="2" charset="2"/>
                              </a:rPr>
                            </m:ctrlPr>
                          </m:sSubPr>
                          <m:e>
                            <m:r>
                              <a:rPr lang="en-IN">
                                <a:latin typeface="Cambria Math" panose="02040503050406030204" pitchFamily="18" charset="0"/>
                                <a:sym typeface="Wingdings" panose="05000000000000000000" pitchFamily="2" charset="2"/>
                              </a:rPr>
                              <m:t>𝑓</m:t>
                            </m:r>
                          </m:e>
                          <m:sub>
                            <m:r>
                              <a:rPr lang="en-IN">
                                <a:latin typeface="Cambria Math" panose="02040503050406030204" pitchFamily="18" charset="0"/>
                                <a:sym typeface="Wingdings" panose="05000000000000000000" pitchFamily="2" charset="2"/>
                              </a:rPr>
                              <m:t>𝑡</m:t>
                            </m:r>
                            <m:r>
                              <a:rPr lang="en-IN">
                                <a:latin typeface="Cambria Math" panose="02040503050406030204" pitchFamily="18" charset="0"/>
                                <a:sym typeface="Wingdings" panose="05000000000000000000" pitchFamily="2" charset="2"/>
                              </a:rPr>
                              <m:t>−1</m:t>
                            </m:r>
                          </m:sub>
                        </m:sSub>
                      </m:sub>
                    </m:sSub>
                  </m:oMath>
                </a14:m>
                <a:r>
                  <a:rPr lang="en-IN" dirty="0" smtClean="0"/>
                  <a:t>using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𝑡</m:t>
                        </m:r>
                      </m:sub>
                    </m:sSub>
                  </m:oMath>
                </a14:m>
                <a:endParaRPr lang="en-IN" dirty="0" smtClean="0"/>
              </a:p>
              <a:p>
                <a:pPr lvl="2"/>
                <a:r>
                  <a:rPr lang="en-IN" dirty="0" smtClean="0"/>
                  <a:t>Search for best step length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𝜂</m:t>
                        </m:r>
                      </m:e>
                      <m:sub>
                        <m:r>
                          <a:rPr lang="en-IN" b="0" i="1" smtClean="0">
                            <a:latin typeface="Cambria Math" panose="02040503050406030204" pitchFamily="18" charset="0"/>
                          </a:rPr>
                          <m:t>𝑡</m:t>
                        </m:r>
                      </m:sub>
                    </m:sSub>
                  </m:oMath>
                </a14:m>
                <a:endParaRPr lang="en-IN" dirty="0" smtClean="0"/>
              </a:p>
              <a:p>
                <a:pPr lvl="3"/>
                <a:r>
                  <a:rPr lang="en-IN" dirty="0" smtClean="0"/>
                  <a:t>Step 3 does this implicitly</a:t>
                </a:r>
              </a:p>
              <a:p>
                <a:pPr lvl="2"/>
                <a:r>
                  <a:rPr lang="en-IN" dirty="0" smtClean="0"/>
                  <a:t>The final ensemble is actually the result of approximate GD in the function space!</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32321" y="1111624"/>
                <a:ext cx="5059680" cy="5746376"/>
              </a:xfrm>
              <a:blipFill>
                <a:blip r:embed="rId3"/>
                <a:stretch>
                  <a:fillRect l="-1205" t="-2863" r="-72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27</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30628" y="36190"/>
            <a:ext cx="1783306" cy="1783306"/>
          </a:xfrm>
          <a:prstGeom prst="rect">
            <a:avLst/>
          </a:prstGeom>
        </p:spPr>
      </p:pic>
      <mc:AlternateContent xmlns:mc="http://schemas.openxmlformats.org/markup-compatibility/2006" xmlns:a14="http://schemas.microsoft.com/office/drawing/2010/main">
        <mc:Choice Requires="a14">
          <p:sp>
            <p:nvSpPr>
              <p:cNvPr id="8" name="Rectangular Callout 7"/>
              <p:cNvSpPr/>
              <p:nvPr/>
            </p:nvSpPr>
            <p:spPr>
              <a:xfrm>
                <a:off x="1582220" y="37121"/>
                <a:ext cx="9070343" cy="1201828"/>
              </a:xfrm>
              <a:prstGeom prst="wedgeRectCallout">
                <a:avLst>
                  <a:gd name="adj1" fmla="val 56580"/>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Common for first stump in Gradient Boosting (GB) to act as bias i.e. be a constant predictor i.e. </a:t>
                </a:r>
                <a14:m>
                  <m:oMath xmlns:m="http://schemas.openxmlformats.org/officeDocument/2006/math">
                    <m:r>
                      <a:rPr lang="en-IN" sz="2400" b="0" i="1" smtClean="0">
                        <a:solidFill>
                          <a:schemeClr val="tx1"/>
                        </a:solidFill>
                        <a:latin typeface="Cambria Math" panose="02040503050406030204" pitchFamily="18" charset="0"/>
                      </a:rPr>
                      <m:t>𝑓</m:t>
                    </m:r>
                    <m:d>
                      <m:dPr>
                        <m:ctrlPr>
                          <a:rPr lang="en-IN" sz="2400" b="0" i="1" smtClean="0">
                            <a:solidFill>
                              <a:schemeClr val="tx1"/>
                            </a:solidFill>
                            <a:latin typeface="Cambria Math" panose="02040503050406030204" pitchFamily="18" charset="0"/>
                          </a:rPr>
                        </m:ctrlPr>
                      </m:dPr>
                      <m:e>
                        <m:r>
                          <a:rPr lang="en-IN" sz="2400" b="1" i="0" smtClean="0">
                            <a:solidFill>
                              <a:schemeClr val="tx1"/>
                            </a:solidFill>
                            <a:latin typeface="Cambria Math" panose="02040503050406030204" pitchFamily="18" charset="0"/>
                          </a:rPr>
                          <m:t>𝐱</m:t>
                        </m:r>
                      </m:e>
                    </m:d>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𝑐</m:t>
                    </m:r>
                  </m:oMath>
                </a14:m>
                <a:r>
                  <a:rPr lang="en-US" sz="2400" dirty="0" smtClean="0">
                    <a:solidFill>
                      <a:schemeClr val="tx1"/>
                    </a:solidFill>
                    <a:latin typeface="+mj-lt"/>
                  </a:rPr>
                  <a:t> for all </a:t>
                </a:r>
                <a14:m>
                  <m:oMath xmlns:m="http://schemas.openxmlformats.org/officeDocument/2006/math">
                    <m:r>
                      <a:rPr lang="en-IN" sz="2400" b="1">
                        <a:solidFill>
                          <a:schemeClr val="tx1"/>
                        </a:solidFill>
                        <a:latin typeface="Cambria Math" panose="02040503050406030204" pitchFamily="18" charset="0"/>
                      </a:rPr>
                      <m:t>𝐱</m:t>
                    </m:r>
                  </m:oMath>
                </a14:m>
                <a:r>
                  <a:rPr lang="en-US" sz="2400" dirty="0" smtClean="0">
                    <a:solidFill>
                      <a:schemeClr val="tx1"/>
                    </a:solidFill>
                    <a:latin typeface="+mj-lt"/>
                  </a:rPr>
                  <a:t>. This can be thought of as giving importance </a:t>
                </a:r>
                <a14:m>
                  <m:oMath xmlns:m="http://schemas.openxmlformats.org/officeDocument/2006/math">
                    <m:r>
                      <a:rPr lang="en-IN" sz="2400" b="0" i="1" smtClean="0">
                        <a:solidFill>
                          <a:schemeClr val="tx1"/>
                        </a:solidFill>
                        <a:latin typeface="Cambria Math" panose="02040503050406030204" pitchFamily="18" charset="0"/>
                      </a:rPr>
                      <m:t>𝑐</m:t>
                    </m:r>
                  </m:oMath>
                </a14:m>
                <a:r>
                  <a:rPr lang="en-US" sz="2400" b="1" dirty="0" smtClean="0">
                    <a:solidFill>
                      <a:schemeClr val="tx1"/>
                    </a:solidFill>
                    <a:latin typeface="+mj-lt"/>
                  </a:rPr>
                  <a:t> </a:t>
                </a:r>
                <a:r>
                  <a:rPr lang="en-US" sz="2400" dirty="0" smtClean="0">
                    <a:solidFill>
                      <a:schemeClr val="tx1"/>
                    </a:solidFill>
                    <a:latin typeface="+mj-lt"/>
                  </a:rPr>
                  <a:t>to the all ones predictor that predicts </a:t>
                </a:r>
                <a14:m>
                  <m:oMath xmlns:m="http://schemas.openxmlformats.org/officeDocument/2006/math">
                    <m:r>
                      <a:rPr lang="en-IN" sz="2400" b="0" i="1" smtClean="0">
                        <a:solidFill>
                          <a:schemeClr val="tx1"/>
                        </a:solidFill>
                        <a:latin typeface="Cambria Math" panose="02040503050406030204" pitchFamily="18" charset="0"/>
                      </a:rPr>
                      <m:t>𝑓</m:t>
                    </m:r>
                    <m:d>
                      <m:dPr>
                        <m:ctrlPr>
                          <a:rPr lang="en-IN" sz="2400" b="0" i="1" smtClean="0">
                            <a:solidFill>
                              <a:schemeClr val="tx1"/>
                            </a:solidFill>
                            <a:latin typeface="Cambria Math" panose="02040503050406030204" pitchFamily="18" charset="0"/>
                          </a:rPr>
                        </m:ctrlPr>
                      </m:dPr>
                      <m:e>
                        <m:r>
                          <a:rPr lang="en-IN" sz="2400" b="1" i="0" smtClean="0">
                            <a:solidFill>
                              <a:schemeClr val="tx1"/>
                            </a:solidFill>
                            <a:latin typeface="Cambria Math" panose="02040503050406030204" pitchFamily="18" charset="0"/>
                          </a:rPr>
                          <m:t>𝐱</m:t>
                        </m:r>
                      </m:e>
                    </m:d>
                    <m:r>
                      <a:rPr lang="en-IN" sz="2400" b="0" i="1" smtClean="0">
                        <a:solidFill>
                          <a:schemeClr val="tx1"/>
                        </a:solidFill>
                        <a:latin typeface="Cambria Math" panose="02040503050406030204" pitchFamily="18" charset="0"/>
                      </a:rPr>
                      <m:t>=1</m:t>
                    </m:r>
                  </m:oMath>
                </a14:m>
                <a:r>
                  <a:rPr lang="en-US" sz="2400" dirty="0" smtClean="0">
                    <a:solidFill>
                      <a:schemeClr val="tx1"/>
                    </a:solidFill>
                    <a:latin typeface="+mj-lt"/>
                  </a:rPr>
                  <a:t> on all </a:t>
                </a:r>
                <a14:m>
                  <m:oMath xmlns:m="http://schemas.openxmlformats.org/officeDocument/2006/math">
                    <m:r>
                      <a:rPr lang="en-IN" sz="2400" b="1">
                        <a:solidFill>
                          <a:schemeClr val="tx1"/>
                        </a:solidFill>
                        <a:latin typeface="Cambria Math" panose="02040503050406030204" pitchFamily="18" charset="0"/>
                      </a:rPr>
                      <m:t>𝐱</m:t>
                    </m:r>
                  </m:oMath>
                </a14:m>
                <a:endParaRPr lang="en-US" sz="2400" dirty="0">
                  <a:solidFill>
                    <a:schemeClr val="tx1"/>
                  </a:solidFill>
                  <a:latin typeface="+mj-lt"/>
                </a:endParaRPr>
              </a:p>
            </p:txBody>
          </p:sp>
        </mc:Choice>
        <mc:Fallback xmlns="">
          <p:sp>
            <p:nvSpPr>
              <p:cNvPr id="8" name="Rectangular Callout 7"/>
              <p:cNvSpPr>
                <a:spLocks noRot="1" noChangeAspect="1" noMove="1" noResize="1" noEditPoints="1" noAdjustHandles="1" noChangeArrowheads="1" noChangeShapeType="1" noTextEdit="1"/>
              </p:cNvSpPr>
              <p:nvPr/>
            </p:nvSpPr>
            <p:spPr>
              <a:xfrm>
                <a:off x="1582220" y="37121"/>
                <a:ext cx="9070343" cy="1201828"/>
              </a:xfrm>
              <a:prstGeom prst="wedgeRectCallout">
                <a:avLst>
                  <a:gd name="adj1" fmla="val 56580"/>
                  <a:gd name="adj2" fmla="val 49778"/>
                </a:avLst>
              </a:prstGeom>
              <a:blipFill>
                <a:blip r:embed="rId5"/>
                <a:stretch>
                  <a:fillRect l="-629" t="-1970" b="-9360"/>
                </a:stretch>
              </a:blipFill>
              <a:ln w="38100">
                <a:solidFill>
                  <a:schemeClr val="accent1"/>
                </a:solidFill>
              </a:ln>
            </p:spPr>
            <p:txBody>
              <a:bodyPr/>
              <a:lstStyle/>
              <a:p>
                <a:r>
                  <a:rPr lang="en-IN">
                    <a:noFill/>
                  </a:rPr>
                  <a:t> </a:t>
                </a:r>
              </a:p>
            </p:txBody>
          </p:sp>
        </mc:Fallback>
      </mc:AlternateContent>
      <p:grpSp>
        <p:nvGrpSpPr>
          <p:cNvPr id="9" name="Group 8"/>
          <p:cNvGrpSpPr/>
          <p:nvPr/>
        </p:nvGrpSpPr>
        <p:grpSpPr>
          <a:xfrm>
            <a:off x="10594569" y="2057827"/>
            <a:ext cx="1468606" cy="1238929"/>
            <a:chOff x="12383748" y="1219011"/>
            <a:chExt cx="1862104" cy="1570887"/>
          </a:xfrm>
        </p:grpSpPr>
        <p:sp>
          <p:nvSpPr>
            <p:cNvPr id="10" name="Freeform 9"/>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11"/>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ular Callout 14"/>
          <p:cNvSpPr/>
          <p:nvPr/>
        </p:nvSpPr>
        <p:spPr>
          <a:xfrm>
            <a:off x="2157573" y="2011859"/>
            <a:ext cx="8531564" cy="1251025"/>
          </a:xfrm>
          <a:prstGeom prst="wedgeRectCallout">
            <a:avLst>
              <a:gd name="adj1" fmla="val 57011"/>
              <a:gd name="adj2" fmla="val 4811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Gradient of the loss function would be large on data points which are experiencing large loss so GB would pay more attention to them while learning the next stump – similar intuition as </a:t>
            </a:r>
            <a:r>
              <a:rPr lang="en-US" sz="2400" dirty="0" err="1" smtClean="0">
                <a:solidFill>
                  <a:schemeClr val="tx1"/>
                </a:solidFill>
                <a:latin typeface="+mj-lt"/>
              </a:rPr>
              <a:t>Adaboost</a:t>
            </a:r>
            <a:r>
              <a:rPr lang="en-US" sz="2400" dirty="0" smtClean="0">
                <a:solidFill>
                  <a:schemeClr val="tx1"/>
                </a:solidFill>
                <a:latin typeface="+mj-lt"/>
              </a:rPr>
              <a:t> had</a:t>
            </a:r>
            <a:endParaRPr lang="en-US" sz="2400" dirty="0">
              <a:solidFill>
                <a:schemeClr val="tx1"/>
              </a:solidFill>
              <a:latin typeface="+mj-lt"/>
            </a:endParaRPr>
          </a:p>
        </p:txBody>
      </p:sp>
    </p:spTree>
    <p:extLst>
      <p:ext uri="{BB962C8B-B14F-4D97-AF65-F5344CB8AC3E}">
        <p14:creationId xmlns:p14="http://schemas.microsoft.com/office/powerpoint/2010/main" val="418190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righ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right)">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Selection</a:t>
            </a:r>
            <a:endParaRPr lang="en-IN" dirty="0"/>
          </a:p>
        </p:txBody>
      </p:sp>
      <p:sp>
        <p:nvSpPr>
          <p:cNvPr id="3" name="Text Placeholder 2"/>
          <p:cNvSpPr>
            <a:spLocks noGrp="1"/>
          </p:cNvSpPr>
          <p:nvPr>
            <p:ph type="body" idx="1"/>
          </p:nvPr>
        </p:nvSpPr>
        <p:spPr/>
        <p:txBody>
          <a:bodyPr/>
          <a:lstStyle/>
          <a:p>
            <a:r>
              <a:rPr lang="en-IN" dirty="0" smtClean="0"/>
              <a:t>Notion of models and model parameters in ML terminology</a:t>
            </a:r>
          </a:p>
          <a:p>
            <a:r>
              <a:rPr lang="en-IN" dirty="0" smtClean="0"/>
              <a:t>Model selection and </a:t>
            </a:r>
            <a:r>
              <a:rPr lang="en-IN" dirty="0" err="1" smtClean="0"/>
              <a:t>hyperparameter</a:t>
            </a:r>
            <a:r>
              <a:rPr lang="en-IN" dirty="0" smtClean="0"/>
              <a:t> tuning strategies</a:t>
            </a:r>
          </a:p>
          <a:p>
            <a:r>
              <a:rPr lang="en-IN" dirty="0" smtClean="0"/>
              <a:t>Notions of bias and variance, overfitting and </a:t>
            </a:r>
            <a:r>
              <a:rPr lang="en-IN" dirty="0" err="1" smtClean="0"/>
              <a:t>underfitting</a:t>
            </a:r>
            <a:endParaRPr lang="en-IN" dirty="0" smtClean="0"/>
          </a:p>
          <a:p>
            <a:r>
              <a:rPr lang="en-IN" dirty="0" smtClean="0"/>
              <a:t>Bias-variance trade-offs and generalization error</a:t>
            </a:r>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150210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Machine Learning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lstStyle/>
              <a:p>
                <a:r>
                  <a:rPr lang="en-US" dirty="0" smtClean="0"/>
                  <a:t>The word “model” is often misused/overused in ML parlance</a:t>
                </a:r>
              </a:p>
              <a:p>
                <a:pPr lvl="2"/>
                <a:r>
                  <a:rPr lang="en-US" dirty="0" smtClean="0"/>
                  <a:t>The values we learn using training data e.g. linear classifier in linear SVM, centroids in k-means,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𝑖</m:t>
                        </m:r>
                      </m:sub>
                    </m:sSub>
                  </m:oMath>
                </a14:m>
                <a:r>
                  <a:rPr lang="en-US" dirty="0" smtClean="0"/>
                  <a:t> in kernel SVM are often called the model</a:t>
                </a:r>
              </a:p>
              <a:p>
                <a:pPr lvl="2"/>
                <a:r>
                  <a:rPr lang="en-US" dirty="0" smtClean="0"/>
                  <a:t>However, the above usage is not entirely correct – what we should have said in above settings is that we have learnt the model </a:t>
                </a:r>
                <a:r>
                  <a:rPr lang="en-US" i="0" dirty="0" smtClean="0"/>
                  <a:t>parameters</a:t>
                </a:r>
                <a:r>
                  <a:rPr lang="en-US" dirty="0" smtClean="0"/>
                  <a:t> using train data</a:t>
                </a:r>
              </a:p>
              <a:p>
                <a:r>
                  <a:rPr lang="en-US" dirty="0" smtClean="0"/>
                  <a:t>What is the ML model then?</a:t>
                </a:r>
              </a:p>
              <a:p>
                <a:pPr lvl="2"/>
                <a:r>
                  <a:rPr lang="en-US" dirty="0" smtClean="0"/>
                  <a:t>An ML model tells us what “kind” of ML </a:t>
                </a:r>
                <a:r>
                  <a:rPr lang="en-US" dirty="0" err="1" smtClean="0"/>
                  <a:t>algo</a:t>
                </a:r>
                <a:r>
                  <a:rPr lang="en-US" dirty="0" smtClean="0"/>
                  <a:t> we have decided to use</a:t>
                </a:r>
              </a:p>
              <a:p>
                <a:pPr lvl="2"/>
                <a:r>
                  <a:rPr lang="en-US" dirty="0" smtClean="0"/>
                  <a:t>E.g. </a:t>
                </a:r>
                <a:r>
                  <a:rPr lang="en-US" dirty="0" err="1" smtClean="0"/>
                  <a:t>LwP</a:t>
                </a:r>
                <a:r>
                  <a:rPr lang="en-US" dirty="0" smtClean="0"/>
                  <a:t> is an ML model, linear SVM is an ML model, DT is an ML model, </a:t>
                </a:r>
                <a:r>
                  <a:rPr lang="en-US" dirty="0" err="1" smtClean="0"/>
                  <a:t>kNN</a:t>
                </a:r>
                <a:r>
                  <a:rPr lang="en-US" dirty="0" smtClean="0"/>
                  <a:t>, kernel SVM, PCA, RR, kernel RR, MLP, CNN, RNN, all are ML models</a:t>
                </a:r>
              </a:p>
              <a:p>
                <a:pPr lvl="2"/>
                <a:r>
                  <a:rPr lang="en-US" dirty="0" smtClean="0"/>
                  <a:t>Note that </a:t>
                </a:r>
                <a:r>
                  <a:rPr lang="en-US" dirty="0" smtClean="0"/>
                  <a:t>the </a:t>
                </a:r>
                <a:r>
                  <a:rPr lang="en-US" dirty="0" smtClean="0"/>
                  <a:t>notion of an </a:t>
                </a:r>
                <a:r>
                  <a:rPr lang="en-US" dirty="0" smtClean="0"/>
                  <a:t>ML model does not go into details of the </a:t>
                </a:r>
                <a:r>
                  <a:rPr lang="en-US" dirty="0" smtClean="0"/>
                  <a:t>parameters being used by the model e.g. weight </a:t>
                </a:r>
                <a:r>
                  <a:rPr lang="en-US" dirty="0"/>
                  <a:t>vectors, </a:t>
                </a:r>
                <a:r>
                  <a:rPr lang="en-US" dirty="0" smtClean="0"/>
                  <a:t>biases </a:t>
                </a:r>
                <a:r>
                  <a:rPr lang="en-US" dirty="0" err="1" smtClean="0"/>
                  <a:t>etc</a:t>
                </a:r>
                <a:endParaRPr lang="en-US" dirty="0" smtClean="0"/>
              </a:p>
              <a:p>
                <a:pPr lvl="3"/>
                <a:r>
                  <a:rPr lang="en-US" dirty="0" smtClean="0"/>
                  <a:t>Roughly, a model gives us a “broad” description of how we wish to make predictions on test data (e.g. using a tree, or using a NN, or using prototypes </a:t>
                </a:r>
                <a:r>
                  <a:rPr lang="en-US" dirty="0" err="1" smtClean="0"/>
                  <a:t>etc</a:t>
                </a:r>
                <a:r>
                  <a:rPr lang="en-US" dirty="0" smtClean="0"/>
                  <a:t>) whereas the model parameters tell us “precise” details of exactly what that predictor looks like</a:t>
                </a:r>
              </a:p>
              <a:p>
                <a:pPr lvl="2"/>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277" b="-23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Machine Learning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3"/>
                <a:ext cx="11938646" cy="5874803"/>
              </a:xfrm>
            </p:spPr>
            <p:txBody>
              <a:bodyPr>
                <a:normAutofit/>
              </a:bodyPr>
              <a:lstStyle/>
              <a:p>
                <a:r>
                  <a:rPr lang="en-US" dirty="0" smtClean="0"/>
                  <a:t>Several </a:t>
                </a:r>
                <a:r>
                  <a:rPr lang="en-US" dirty="0"/>
                  <a:t>ML models include </a:t>
                </a:r>
                <a:r>
                  <a:rPr lang="en-US" dirty="0" err="1"/>
                  <a:t>hyperparameters</a:t>
                </a:r>
                <a:endParaRPr lang="en-US" dirty="0"/>
              </a:p>
              <a:p>
                <a:pPr lvl="2"/>
                <a:r>
                  <a:rPr lang="en-US" b="1" dirty="0" err="1" smtClean="0"/>
                  <a:t>kNN</a:t>
                </a:r>
                <a:r>
                  <a:rPr lang="en-US" dirty="0" smtClean="0"/>
                  <a:t>: </a:t>
                </a:r>
                <a14:m>
                  <m:oMath xmlns:m="http://schemas.openxmlformats.org/officeDocument/2006/math">
                    <m:r>
                      <a:rPr lang="en-IN" i="1">
                        <a:latin typeface="Cambria Math" panose="02040503050406030204" pitchFamily="18" charset="0"/>
                      </a:rPr>
                      <m:t>𝑘</m:t>
                    </m:r>
                  </m:oMath>
                </a14:m>
                <a:r>
                  <a:rPr lang="en-US" dirty="0"/>
                  <a:t> (# of neighbors</a:t>
                </a:r>
                <a:r>
                  <a:rPr lang="en-US" dirty="0" smtClean="0"/>
                  <a:t>), metric (Euclidean, </a:t>
                </a:r>
                <a:r>
                  <a:rPr lang="en-US" dirty="0" err="1" smtClean="0"/>
                  <a:t>Mahalanobis</a:t>
                </a:r>
                <a:r>
                  <a:rPr lang="en-US" dirty="0" smtClean="0"/>
                  <a:t>)</a:t>
                </a:r>
              </a:p>
              <a:p>
                <a:pPr lvl="2"/>
                <a:r>
                  <a:rPr lang="en-US" b="1" dirty="0" smtClean="0"/>
                  <a:t>DT</a:t>
                </a:r>
                <a:r>
                  <a:rPr lang="en-US" dirty="0" smtClean="0"/>
                  <a:t>: kind </a:t>
                </a:r>
                <a:r>
                  <a:rPr lang="en-US" dirty="0"/>
                  <a:t>of stump being used, # children per </a:t>
                </a:r>
                <a:r>
                  <a:rPr lang="en-US" dirty="0" smtClean="0"/>
                  <a:t>node</a:t>
                </a:r>
              </a:p>
              <a:p>
                <a:pPr lvl="2"/>
                <a:r>
                  <a:rPr lang="en-US" b="1" dirty="0" err="1" smtClean="0"/>
                  <a:t>Prob</a:t>
                </a:r>
                <a:r>
                  <a:rPr lang="en-US" b="1" dirty="0" smtClean="0"/>
                  <a:t> ML (RR)</a:t>
                </a:r>
                <a:r>
                  <a:rPr lang="en-US" dirty="0" smtClean="0"/>
                  <a:t>: choice of prior, likelihood, </a:t>
                </a:r>
                <a14:m>
                  <m:oMath xmlns:m="http://schemas.openxmlformats.org/officeDocument/2006/math">
                    <m:r>
                      <a:rPr lang="en-IN">
                        <a:latin typeface="Cambria Math" panose="02040503050406030204" pitchFamily="18" charset="0"/>
                      </a:rPr>
                      <m:t>𝜆</m:t>
                    </m:r>
                  </m:oMath>
                </a14:m>
                <a:r>
                  <a:rPr lang="en-US" dirty="0"/>
                  <a:t> (regularization constant)</a:t>
                </a:r>
              </a:p>
              <a:p>
                <a:pPr lvl="2"/>
                <a:r>
                  <a:rPr lang="en-US" b="1" dirty="0" smtClean="0"/>
                  <a:t>GMM and </a:t>
                </a:r>
                <a:r>
                  <a:rPr lang="en-US" b="1" dirty="0"/>
                  <a:t>(kernel) PCA</a:t>
                </a:r>
                <a:r>
                  <a:rPr lang="en-US" dirty="0" smtClean="0"/>
                  <a:t>: </a:t>
                </a:r>
                <a14:m>
                  <m:oMath xmlns:m="http://schemas.openxmlformats.org/officeDocument/2006/math">
                    <m:r>
                      <a:rPr lang="en-IN" b="0" i="1" smtClean="0">
                        <a:latin typeface="Cambria Math" panose="02040503050406030204" pitchFamily="18" charset="0"/>
                      </a:rPr>
                      <m:t>𝑘</m:t>
                    </m:r>
                  </m:oMath>
                </a14:m>
                <a:r>
                  <a:rPr lang="en-US" dirty="0" smtClean="0"/>
                  <a:t> (# components)</a:t>
                </a:r>
              </a:p>
              <a:p>
                <a:pPr lvl="2"/>
                <a:r>
                  <a:rPr lang="en-US" b="1" dirty="0" smtClean="0"/>
                  <a:t>Kernel SVM</a:t>
                </a:r>
                <a:r>
                  <a:rPr lang="en-US" dirty="0" smtClean="0"/>
                  <a:t>: kernel </a:t>
                </a:r>
                <a:r>
                  <a:rPr lang="en-US" dirty="0"/>
                  <a:t>being </a:t>
                </a:r>
                <a:r>
                  <a:rPr lang="en-US" dirty="0" smtClean="0"/>
                  <a:t>used, misclassification cost </a:t>
                </a:r>
                <a14:m>
                  <m:oMath xmlns:m="http://schemas.openxmlformats.org/officeDocument/2006/math">
                    <m:r>
                      <a:rPr lang="en-IN" b="0" i="1" smtClean="0">
                        <a:latin typeface="Cambria Math" panose="02040503050406030204" pitchFamily="18" charset="0"/>
                      </a:rPr>
                      <m:t>𝐶</m:t>
                    </m:r>
                  </m:oMath>
                </a14:m>
                <a:endParaRPr lang="en-US" dirty="0" smtClean="0"/>
              </a:p>
              <a:p>
                <a:pPr lvl="3"/>
                <a:r>
                  <a:rPr lang="en-US" dirty="0" smtClean="0"/>
                  <a:t>Gaussian kernel SVM itself has a </a:t>
                </a:r>
                <a:r>
                  <a:rPr lang="en-US" dirty="0" err="1" smtClean="0"/>
                  <a:t>hyperparameter</a:t>
                </a:r>
                <a:r>
                  <a:rPr lang="en-US" dirty="0" smtClean="0"/>
                  <a:t> – bandwidth </a:t>
                </a:r>
                <a14:m>
                  <m:oMath xmlns:m="http://schemas.openxmlformats.org/officeDocument/2006/math">
                    <m:r>
                      <a:rPr lang="en-IN" b="0" i="1" smtClean="0">
                        <a:latin typeface="Cambria Math" panose="02040503050406030204" pitchFamily="18" charset="0"/>
                      </a:rPr>
                      <m:t>𝛾</m:t>
                    </m:r>
                  </m:oMath>
                </a14:m>
                <a:endParaRPr lang="en-US" dirty="0" smtClean="0"/>
              </a:p>
              <a:p>
                <a:pPr lvl="3"/>
                <a:r>
                  <a:rPr lang="en-US" dirty="0" smtClean="0"/>
                  <a:t>Polynomial kernel SVM itself has a </a:t>
                </a:r>
                <a:r>
                  <a:rPr lang="en-US" dirty="0" err="1" smtClean="0"/>
                  <a:t>hyperparameter</a:t>
                </a:r>
                <a:r>
                  <a:rPr lang="en-US" dirty="0" smtClean="0"/>
                  <a:t> – degree </a:t>
                </a:r>
                <a14:m>
                  <m:oMath xmlns:m="http://schemas.openxmlformats.org/officeDocument/2006/math">
                    <m:r>
                      <a:rPr lang="en-IN" b="0" i="1" smtClean="0">
                        <a:latin typeface="Cambria Math" panose="02040503050406030204" pitchFamily="18" charset="0"/>
                      </a:rPr>
                      <m:t>𝑝</m:t>
                    </m:r>
                  </m:oMath>
                </a14:m>
                <a:r>
                  <a:rPr lang="en-US" dirty="0" smtClean="0"/>
                  <a:t> and bias </a:t>
                </a:r>
                <a14:m>
                  <m:oMath xmlns:m="http://schemas.openxmlformats.org/officeDocument/2006/math">
                    <m:r>
                      <a:rPr lang="en-IN" b="0" i="1" smtClean="0">
                        <a:latin typeface="Cambria Math" panose="02040503050406030204" pitchFamily="18" charset="0"/>
                      </a:rPr>
                      <m:t>𝑐</m:t>
                    </m:r>
                  </m:oMath>
                </a14:m>
                <a:endParaRPr lang="en-US" dirty="0" smtClean="0"/>
              </a:p>
              <a:p>
                <a:pPr lvl="2"/>
                <a:r>
                  <a:rPr lang="en-US" b="1" dirty="0" smtClean="0"/>
                  <a:t>MLP (</a:t>
                </a:r>
                <a:r>
                  <a:rPr lang="en-US" b="1" dirty="0" err="1" smtClean="0"/>
                  <a:t>FeedForward</a:t>
                </a:r>
                <a:r>
                  <a:rPr lang="en-US" b="1" dirty="0" smtClean="0"/>
                  <a:t> NN</a:t>
                </a:r>
                <a:r>
                  <a:rPr lang="en-US" b="1" dirty="0" smtClean="0"/>
                  <a:t>)</a:t>
                </a:r>
                <a:r>
                  <a:rPr lang="en-US" dirty="0" smtClean="0"/>
                  <a:t>: # hidden layers/nodes, activation function</a:t>
                </a:r>
              </a:p>
              <a:p>
                <a:pPr lvl="1"/>
                <a:r>
                  <a:rPr lang="en-US" dirty="0"/>
                  <a:t>Some people call instances of same model with different </a:t>
                </a:r>
                <a:r>
                  <a:rPr lang="en-US" dirty="0" err="1"/>
                  <a:t>hyperparam</a:t>
                </a:r>
                <a:r>
                  <a:rPr lang="en-US" dirty="0"/>
                  <a:t>. values as different models while others say those are the same model</a:t>
                </a:r>
              </a:p>
              <a:p>
                <a:pPr lvl="3"/>
                <a:r>
                  <a:rPr lang="en-US" dirty="0"/>
                  <a:t>For instance, some people might say “kernel SVM” is a single model whereas others may call “Gaussian kernel SVM” and “Laplacian kernel SVM” as two separate models – a matter of convention and sometimes, friendly </a:t>
                </a:r>
                <a:r>
                  <a:rPr lang="en-US" dirty="0" smtClean="0"/>
                  <a:t>banter </a:t>
                </a:r>
                <a:r>
                  <a:rPr lang="en-US" dirty="0" smtClean="0">
                    <a:sym typeface="Wingdings" panose="05000000000000000000" pitchFamily="2" charset="2"/>
                  </a:rPr>
                  <a:t></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3"/>
                <a:ext cx="11938646" cy="5874803"/>
              </a:xfrm>
              <a:blipFill>
                <a:blip r:embed="rId2"/>
                <a:stretch>
                  <a:fillRect l="-562" t="-2490" r="-1941" b="-155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spTree>
    <p:extLst>
      <p:ext uri="{BB962C8B-B14F-4D97-AF65-F5344CB8AC3E}">
        <p14:creationId xmlns:p14="http://schemas.microsoft.com/office/powerpoint/2010/main" val="193360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Selection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Let </a:t>
                </a:r>
                <a14:m>
                  <m:oMath xmlns:m="http://schemas.openxmlformats.org/officeDocument/2006/math">
                    <m:r>
                      <a:rPr lang="en-IN" i="1">
                        <a:latin typeface="Cambria Math" panose="02040503050406030204" pitchFamily="18" charset="0"/>
                        <a:ea typeface="Cambria Math" panose="02040503050406030204" pitchFamily="18" charset="0"/>
                      </a:rPr>
                      <m:t>ℳ</m:t>
                    </m:r>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𝑚</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𝑚</m:t>
                            </m:r>
                          </m:e>
                          <m:sub>
                            <m:r>
                              <a:rPr lang="en-IN" i="1">
                                <a:latin typeface="Cambria Math" panose="02040503050406030204" pitchFamily="18" charset="0"/>
                                <a:ea typeface="Cambria Math" panose="02040503050406030204" pitchFamily="18" charset="0"/>
                              </a:rPr>
                              <m:t>2</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𝑚</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e>
                    </m:d>
                  </m:oMath>
                </a14:m>
                <a:r>
                  <a:rPr lang="en-US" dirty="0"/>
                  <a:t> </a:t>
                </a:r>
                <a:r>
                  <a:rPr lang="en-US" dirty="0" smtClean="0"/>
                  <a:t>be a </a:t>
                </a:r>
                <a:r>
                  <a:rPr lang="en-US" dirty="0"/>
                  <a:t>set of models to choose from</a:t>
                </a:r>
              </a:p>
              <a:p>
                <a:pPr lvl="2"/>
                <a:r>
                  <a:rPr lang="en-IN" dirty="0" smtClean="0"/>
                  <a:t>Each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oMath>
                </a14:m>
                <a:r>
                  <a:rPr lang="en-US" dirty="0"/>
                  <a:t> could </a:t>
                </a:r>
                <a:r>
                  <a:rPr lang="en-US" dirty="0" smtClean="0"/>
                  <a:t>represent a different approach (e.g. </a:t>
                </a:r>
                <a14:m>
                  <m:oMath xmlns:m="http://schemas.openxmlformats.org/officeDocument/2006/math">
                    <m:sSub>
                      <m:sSubPr>
                        <m:ctrlPr>
                          <a:rPr lang="en-IN">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𝑚</m:t>
                        </m:r>
                      </m:e>
                      <m:sub>
                        <m:r>
                          <a:rPr lang="en-IN">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oMath>
                </a14:m>
                <a:r>
                  <a:rPr lang="en-US" dirty="0" smtClean="0"/>
                  <a:t> DT</a:t>
                </a:r>
                <a:r>
                  <a:rPr lang="en-US" dirty="0" smtClean="0"/>
                  <a:t>, </a:t>
                </a:r>
                <a14:m>
                  <m:oMath xmlns:m="http://schemas.openxmlformats.org/officeDocument/2006/math">
                    <m:sSub>
                      <m:sSubPr>
                        <m:ctrlPr>
                          <a:rPr lang="en-IN">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𝑚</m:t>
                        </m:r>
                      </m:e>
                      <m:sub>
                        <m:r>
                          <a:rPr lang="en-IN" b="0" i="1" smtClean="0">
                            <a:latin typeface="Cambria Math" panose="02040503050406030204" pitchFamily="18" charset="0"/>
                            <a:ea typeface="Cambria Math" panose="02040503050406030204" pitchFamily="18" charset="0"/>
                          </a:rPr>
                          <m:t>2</m:t>
                        </m:r>
                      </m:sub>
                    </m:sSub>
                    <m:r>
                      <a:rPr lang="en-IN" b="0" i="1" smtClean="0">
                        <a:latin typeface="Cambria Math" panose="02040503050406030204" pitchFamily="18" charset="0"/>
                        <a:ea typeface="Cambria Math" panose="02040503050406030204" pitchFamily="18" charset="0"/>
                      </a:rPr>
                      <m:t>=</m:t>
                    </m:r>
                  </m:oMath>
                </a14:m>
                <a:r>
                  <a:rPr lang="en-US" dirty="0" smtClean="0"/>
                  <a:t> SVM </a:t>
                </a:r>
                <a:r>
                  <a:rPr lang="en-US" dirty="0" err="1" smtClean="0"/>
                  <a:t>etc</a:t>
                </a:r>
                <a:r>
                  <a:rPr lang="en-US" dirty="0" smtClean="0"/>
                  <a:t>), </a:t>
                </a:r>
                <a:r>
                  <a:rPr lang="en-US" dirty="0" smtClean="0"/>
                  <a:t>or instances of the same model with different </a:t>
                </a:r>
                <a:r>
                  <a:rPr lang="en-US" dirty="0" err="1" smtClean="0"/>
                  <a:t>hyperparams</a:t>
                </a:r>
                <a:r>
                  <a:rPr lang="en-US" dirty="0" smtClean="0"/>
                  <a:t>, or both</a:t>
                </a:r>
              </a:p>
              <a:p>
                <a:pPr lvl="2"/>
                <a:r>
                  <a:rPr lang="en-US" dirty="0" smtClean="0"/>
                  <a:t>For example, so</a:t>
                </a:r>
                <a:r>
                  <a:rPr lang="en-IN" dirty="0" smtClean="0"/>
                  <a:t>me </a:t>
                </a:r>
                <a:r>
                  <a:rPr lang="en-IN" dirty="0"/>
                  <a:t>of the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oMath>
                </a14:m>
                <a:r>
                  <a:rPr lang="en-US" dirty="0"/>
                  <a:t> could be kernel SVMs, others could be NNs </a:t>
                </a:r>
                <a:r>
                  <a:rPr lang="en-US" dirty="0" err="1"/>
                  <a:t>etc</a:t>
                </a:r>
                <a:endParaRPr lang="en-US" dirty="0"/>
              </a:p>
              <a:p>
                <a:r>
                  <a:rPr lang="en-IN" b="1" dirty="0" smtClean="0"/>
                  <a:t>Task</a:t>
                </a:r>
                <a:r>
                  <a:rPr lang="en-IN" dirty="0" smtClean="0"/>
                  <a:t>: find </a:t>
                </a:r>
                <a:r>
                  <a:rPr lang="en-IN" dirty="0"/>
                  <a:t>the </a:t>
                </a:r>
                <a:r>
                  <a:rPr lang="en-IN" dirty="0" smtClean="0"/>
                  <a:t>model (and </a:t>
                </a:r>
                <a:r>
                  <a:rPr lang="en-IN" dirty="0" err="1" smtClean="0"/>
                  <a:t>params</a:t>
                </a:r>
                <a:r>
                  <a:rPr lang="en-IN" dirty="0" smtClean="0"/>
                  <a:t>) </a:t>
                </a:r>
                <a:r>
                  <a:rPr lang="en-IN" dirty="0"/>
                  <a:t>that will perform the </a:t>
                </a:r>
                <a:r>
                  <a:rPr lang="en-IN" dirty="0" smtClean="0"/>
                  <a:t>“best” </a:t>
                </a:r>
                <a:r>
                  <a:rPr lang="en-IN" dirty="0"/>
                  <a:t>on </a:t>
                </a:r>
                <a:r>
                  <a:rPr lang="en-IN" dirty="0" smtClean="0"/>
                  <a:t>test</a:t>
                </a:r>
              </a:p>
              <a:p>
                <a:pPr lvl="2"/>
                <a:r>
                  <a:rPr lang="en-IN" b="1" dirty="0" smtClean="0"/>
                  <a:t>Popular considerations</a:t>
                </a:r>
                <a:r>
                  <a:rPr lang="en-IN" dirty="0" smtClean="0"/>
                  <a:t>: prediction performance, prediction time, model size</a:t>
                </a:r>
                <a:endParaRPr lang="en-IN" dirty="0"/>
              </a:p>
              <a:p>
                <a:pPr lvl="2"/>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r>
                      <a:rPr lang="en-IN" i="1">
                        <a:latin typeface="Cambria Math" panose="02040503050406030204" pitchFamily="18" charset="0"/>
                      </a:rPr>
                      <m:t>=</m:t>
                    </m:r>
                    <m:r>
                      <m:rPr>
                        <m:sty m:val="p"/>
                      </m:rPr>
                      <a:rPr lang="en-IN">
                        <a:latin typeface="Cambria Math" panose="02040503050406030204" pitchFamily="18" charset="0"/>
                      </a:rPr>
                      <m:t>TRAIN</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𝑆</m:t>
                    </m:r>
                    <m:r>
                      <a:rPr lang="en-IN" i="1">
                        <a:latin typeface="Cambria Math" panose="02040503050406030204" pitchFamily="18" charset="0"/>
                      </a:rPr>
                      <m:t>)</m:t>
                    </m:r>
                  </m:oMath>
                </a14:m>
                <a:r>
                  <a:rPr lang="en-US" dirty="0"/>
                  <a:t> </a:t>
                </a:r>
                <a:r>
                  <a:rPr lang="en-US" dirty="0" smtClean="0"/>
                  <a:t>means model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oMath>
                </a14:m>
                <a:r>
                  <a:rPr lang="en-US" dirty="0"/>
                  <a:t> </a:t>
                </a:r>
                <a:r>
                  <a:rPr lang="en-US" dirty="0" smtClean="0"/>
                  <a:t>trained </a:t>
                </a:r>
                <a:r>
                  <a:rPr lang="en-US" dirty="0"/>
                  <a:t>on data </a:t>
                </a:r>
                <a14:m>
                  <m:oMath xmlns:m="http://schemas.openxmlformats.org/officeDocument/2006/math">
                    <m:r>
                      <a:rPr lang="en-IN" i="1">
                        <a:latin typeface="Cambria Math" panose="02040503050406030204" pitchFamily="18" charset="0"/>
                      </a:rPr>
                      <m:t>𝑆</m:t>
                    </m:r>
                  </m:oMath>
                </a14:m>
                <a:r>
                  <a:rPr lang="en-US" dirty="0"/>
                  <a:t> to get parameters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oMath>
                </a14:m>
                <a:endParaRPr lang="en-US" dirty="0" smtClean="0"/>
              </a:p>
              <a:p>
                <a:pPr lvl="3"/>
                <a:r>
                  <a:rPr lang="en-US" dirty="0" smtClean="0"/>
                  <a:t>Same model trained on different data points may give (slightly) different parameters</a:t>
                </a:r>
              </a:p>
              <a:p>
                <a:pPr lvl="3"/>
                <a:r>
                  <a:rPr lang="en-US" dirty="0" smtClean="0"/>
                  <a:t>Different models (e.g. Gaussian SVM with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𝛾</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𝛾</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r>
                  <a:rPr lang="en-US" dirty="0" smtClean="0"/>
                  <a:t>) trained on the same dataset may give different parameters </a:t>
                </a:r>
                <a:endParaRPr lang="en-US" dirty="0"/>
              </a:p>
              <a:p>
                <a:pPr lvl="2"/>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𝑖</m:t>
                        </m:r>
                      </m:sub>
                    </m:sSub>
                    <m:r>
                      <a:rPr lang="en-IN" i="1">
                        <a:latin typeface="Cambria Math" panose="02040503050406030204" pitchFamily="18" charset="0"/>
                      </a:rPr>
                      <m:t>=</m:t>
                    </m:r>
                    <m:r>
                      <m:rPr>
                        <m:sty m:val="p"/>
                      </m:rPr>
                      <a:rPr lang="en-IN">
                        <a:latin typeface="Cambria Math" panose="02040503050406030204" pitchFamily="18" charset="0"/>
                      </a:rPr>
                      <m:t>TEST</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𝑇</m:t>
                    </m:r>
                    <m:r>
                      <a:rPr lang="en-IN" i="1">
                        <a:latin typeface="Cambria Math" panose="02040503050406030204" pitchFamily="18" charset="0"/>
                      </a:rPr>
                      <m:t>)</m:t>
                    </m:r>
                  </m:oMath>
                </a14:m>
                <a:r>
                  <a:rPr lang="en-US" dirty="0"/>
                  <a:t> </a:t>
                </a:r>
                <a:r>
                  <a:rPr lang="en-US" dirty="0" smtClean="0"/>
                  <a:t>means model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oMath>
                </a14:m>
                <a:r>
                  <a:rPr lang="en-US" dirty="0"/>
                  <a:t> with parameters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oMath>
                </a14:m>
                <a:r>
                  <a:rPr lang="en-US" dirty="0"/>
                  <a:t> </a:t>
                </a:r>
                <a:r>
                  <a:rPr lang="en-US" dirty="0" smtClean="0"/>
                  <a:t>tested </a:t>
                </a:r>
                <a:r>
                  <a:rPr lang="en-US" dirty="0"/>
                  <a:t>on data </a:t>
                </a:r>
                <a14:m>
                  <m:oMath xmlns:m="http://schemas.openxmlformats.org/officeDocument/2006/math">
                    <m:r>
                      <a:rPr lang="en-IN" i="1">
                        <a:latin typeface="Cambria Math" panose="02040503050406030204" pitchFamily="18" charset="0"/>
                      </a:rPr>
                      <m:t>𝑇</m:t>
                    </m:r>
                  </m:oMath>
                </a14:m>
                <a:r>
                  <a:rPr lang="en-US" dirty="0"/>
                  <a:t> to get performance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oMath>
                </a14:m>
                <a:endParaRPr lang="en-IN" dirty="0" smtClean="0">
                  <a:ea typeface="Cambria Math" panose="02040503050406030204" pitchFamily="18" charset="0"/>
                </a:endParaRP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𝑖</m:t>
                        </m:r>
                      </m:sub>
                    </m:sSub>
                  </m:oMath>
                </a14:m>
                <a:r>
                  <a:rPr lang="en-US" dirty="0" smtClean="0"/>
                  <a:t> could denote </a:t>
                </a:r>
                <a:r>
                  <a:rPr lang="en-US" dirty="0" err="1" smtClean="0"/>
                  <a:t>misclassfn</a:t>
                </a:r>
                <a:r>
                  <a:rPr lang="en-US" dirty="0" smtClean="0"/>
                  <a:t> </a:t>
                </a:r>
                <a:r>
                  <a:rPr lang="en-US" dirty="0"/>
                  <a:t>rate, </a:t>
                </a:r>
                <a:r>
                  <a:rPr lang="en-US" dirty="0" smtClean="0"/>
                  <a:t>least squares err, </a:t>
                </a:r>
                <a:r>
                  <a:rPr lang="en-US" dirty="0"/>
                  <a:t>reconstruction </a:t>
                </a:r>
                <a:r>
                  <a:rPr lang="en-US" dirty="0" smtClean="0"/>
                  <a:t>error </a:t>
                </a:r>
                <a:r>
                  <a:rPr lang="en-US" dirty="0" err="1" smtClean="0"/>
                  <a:t>etc</a:t>
                </a:r>
                <a:endParaRPr lang="en-US"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37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2644" y="174461"/>
            <a:ext cx="1689355" cy="1689355"/>
          </a:xfrm>
          <a:prstGeom prst="rect">
            <a:avLst/>
          </a:prstGeom>
        </p:spPr>
      </p:pic>
      <mc:AlternateContent xmlns:mc="http://schemas.openxmlformats.org/markup-compatibility/2006">
        <mc:Choice xmlns:a14="http://schemas.microsoft.com/office/drawing/2010/main" Requires="a14">
          <p:sp>
            <p:nvSpPr>
              <p:cNvPr id="7" name="Rectangular Callout 6"/>
              <p:cNvSpPr/>
              <p:nvPr/>
            </p:nvSpPr>
            <p:spPr>
              <a:xfrm>
                <a:off x="6226139" y="174460"/>
                <a:ext cx="4658490" cy="1201828"/>
              </a:xfrm>
              <a:prstGeom prst="wedgeRectCallout">
                <a:avLst>
                  <a:gd name="adj1" fmla="val 59387"/>
                  <a:gd name="adj2" fmla="val 472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If all models within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ℳ</m:t>
                    </m:r>
                  </m:oMath>
                </a14:m>
                <a:r>
                  <a:rPr lang="en-IN" sz="2400" dirty="0">
                    <a:solidFill>
                      <a:schemeClr val="tx1"/>
                    </a:solidFill>
                    <a:latin typeface="Nexa Book" panose="02000000000000000000" pitchFamily="2" charset="0"/>
                  </a:rPr>
                  <a:t> </a:t>
                </a:r>
                <a:r>
                  <a:rPr lang="en-IN" sz="2400" dirty="0" smtClean="0">
                    <a:solidFill>
                      <a:schemeClr val="tx1"/>
                    </a:solidFill>
                    <a:latin typeface="+mj-lt"/>
                  </a:rPr>
                  <a:t>are </a:t>
                </a:r>
                <a:r>
                  <a:rPr lang="en-IN" sz="2400" dirty="0">
                    <a:solidFill>
                      <a:schemeClr val="tx1"/>
                    </a:solidFill>
                    <a:latin typeface="+mj-lt"/>
                  </a:rPr>
                  <a:t>variants of the same model (e.g. all are DTs) then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ℳ</m:t>
                    </m:r>
                  </m:oMath>
                </a14:m>
                <a:r>
                  <a:rPr lang="en-IN" sz="2400" dirty="0">
                    <a:solidFill>
                      <a:schemeClr val="tx1"/>
                    </a:solidFill>
                    <a:latin typeface="Nexa Book" panose="02000000000000000000" pitchFamily="2" charset="0"/>
                  </a:rPr>
                  <a:t> </a:t>
                </a:r>
                <a:r>
                  <a:rPr lang="en-IN" sz="2400" dirty="0">
                    <a:solidFill>
                      <a:schemeClr val="tx1"/>
                    </a:solidFill>
                    <a:latin typeface="+mj-lt"/>
                  </a:rPr>
                  <a:t>is </a:t>
                </a:r>
                <a:r>
                  <a:rPr lang="en-IN" sz="2400" dirty="0" smtClean="0">
                    <a:solidFill>
                      <a:schemeClr val="tx1"/>
                    </a:solidFill>
                    <a:latin typeface="+mj-lt"/>
                  </a:rPr>
                  <a:t>often called </a:t>
                </a:r>
                <a:r>
                  <a:rPr lang="en-IN" sz="2400" dirty="0">
                    <a:solidFill>
                      <a:schemeClr val="tx1"/>
                    </a:solidFill>
                    <a:latin typeface="+mj-lt"/>
                  </a:rPr>
                  <a:t>a </a:t>
                </a:r>
                <a:r>
                  <a:rPr lang="en-IN" sz="2400" i="1" dirty="0">
                    <a:solidFill>
                      <a:schemeClr val="tx1"/>
                    </a:solidFill>
                    <a:latin typeface="+mj-lt"/>
                  </a:rPr>
                  <a:t>model class</a:t>
                </a:r>
                <a:endParaRPr lang="en-IN" sz="2400" dirty="0">
                  <a:solidFill>
                    <a:schemeClr val="tx1"/>
                  </a:solidFill>
                  <a:latin typeface="+mj-lt"/>
                </a:endParaRPr>
              </a:p>
            </p:txBody>
          </p:sp>
        </mc:Choice>
        <mc:Fallback>
          <p:sp>
            <p:nvSpPr>
              <p:cNvPr id="7" name="Rectangular Callout 6"/>
              <p:cNvSpPr>
                <a:spLocks noRot="1" noChangeAspect="1" noMove="1" noResize="1" noEditPoints="1" noAdjustHandles="1" noChangeArrowheads="1" noChangeShapeType="1" noTextEdit="1"/>
              </p:cNvSpPr>
              <p:nvPr/>
            </p:nvSpPr>
            <p:spPr>
              <a:xfrm>
                <a:off x="6226139" y="174460"/>
                <a:ext cx="4658490" cy="1201828"/>
              </a:xfrm>
              <a:prstGeom prst="wedgeRectCallout">
                <a:avLst>
                  <a:gd name="adj1" fmla="val 59387"/>
                  <a:gd name="adj2" fmla="val 47214"/>
                </a:avLst>
              </a:prstGeom>
              <a:blipFill>
                <a:blip r:embed="rId4"/>
                <a:stretch>
                  <a:fillRect l="-1068" t="-2463" b="-8867"/>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38345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0"/>
                            </p:stCondLst>
                            <p:childTnLst>
                              <p:par>
                                <p:cTn id="20" presetID="2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Selection 1: Held-out Validation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2640458"/>
                <a:ext cx="11938645" cy="4217542"/>
              </a:xfrm>
            </p:spPr>
            <p:txBody>
              <a:bodyPr/>
              <a:lstStyle/>
              <a:p>
                <a:r>
                  <a:rPr lang="en-IN" dirty="0"/>
                  <a:t>Split training set </a:t>
                </a:r>
                <a14:m>
                  <m:oMath xmlns:m="http://schemas.openxmlformats.org/officeDocument/2006/math">
                    <m:r>
                      <a:rPr lang="en-IN" i="1">
                        <a:latin typeface="Cambria Math" panose="02040503050406030204" pitchFamily="18" charset="0"/>
                      </a:rPr>
                      <m:t>𝑆</m:t>
                    </m:r>
                  </m:oMath>
                </a14:m>
                <a:r>
                  <a:rPr lang="en-IN" dirty="0"/>
                  <a:t> into 2 parts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oMath>
                </a14:m>
                <a:r>
                  <a:rPr lang="en-IN" dirty="0"/>
                  <a:t> randomly</a:t>
                </a:r>
              </a:p>
              <a:p>
                <a:r>
                  <a:rPr lang="en-IN" dirty="0"/>
                  <a:t>Train each model on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oMath>
                </a14:m>
                <a:r>
                  <a:rPr lang="en-IN" dirty="0"/>
                  <a:t>, test on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oMath>
                </a14:m>
                <a:r>
                  <a:rPr lang="en-IN" dirty="0"/>
                  <a:t>. Choose model with best perf.</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m:t>
                          </m:r>
                        </m:sup>
                      </m:sSup>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ℳ</m:t>
                                  </m:r>
                                </m:lim>
                              </m:limLow>
                            </m:fName>
                            <m:e>
                              <m:r>
                                <m:rPr>
                                  <m:sty m:val="p"/>
                                </m:rPr>
                                <a:rPr lang="en-IN">
                                  <a:latin typeface="Cambria Math" panose="02040503050406030204" pitchFamily="18" charset="0"/>
                                </a:rPr>
                                <m:t>TEST</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m:rPr>
                                  <m:sty m:val="p"/>
                                </m:rPr>
                                <a:rPr lang="en-IN">
                                  <a:latin typeface="Cambria Math" panose="02040503050406030204" pitchFamily="18" charset="0"/>
                                </a:rPr>
                                <m:t>TRAIN</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r>
                                <a:rPr lang="en-IN" i="1">
                                  <a:latin typeface="Cambria Math" panose="02040503050406030204" pitchFamily="18" charset="0"/>
                                </a:rPr>
                                <m:t>)</m:t>
                              </m:r>
                            </m:e>
                          </m:func>
                        </m:e>
                      </m:func>
                    </m:oMath>
                  </m:oMathPara>
                </a14:m>
                <a:endParaRPr lang="en-IN" dirty="0"/>
              </a:p>
              <a:p>
                <a:pPr lvl="2"/>
                <a:r>
                  <a:rPr lang="en-IN" dirty="0"/>
                  <a:t>Very efficient, widely used in practice </a:t>
                </a:r>
                <a:r>
                  <a:rPr lang="en-IN" dirty="0" smtClean="0"/>
                  <a:t>with 70-30</a:t>
                </a:r>
                <a:r>
                  <a:rPr lang="en-IN" dirty="0"/>
                  <a:t>, 80-20 splits popular</a:t>
                </a:r>
              </a:p>
              <a:p>
                <a:pPr lvl="2"/>
                <a:r>
                  <a:rPr lang="en-IN" dirty="0"/>
                  <a:t>Wastes </a:t>
                </a:r>
                <a:r>
                  <a:rPr lang="en-IN" dirty="0" smtClean="0"/>
                  <a:t>data as data points in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oMath>
                </a14:m>
                <a:r>
                  <a:rPr lang="en-US" dirty="0"/>
                  <a:t> </a:t>
                </a:r>
                <a:r>
                  <a:rPr lang="en-US" dirty="0" smtClean="0"/>
                  <a:t>are never </a:t>
                </a:r>
                <a:r>
                  <a:rPr lang="en-US" dirty="0"/>
                  <a:t>used in training</a:t>
                </a:r>
              </a:p>
              <a:p>
                <a:pPr lvl="2"/>
                <a:r>
                  <a:rPr lang="en-IN" dirty="0" smtClean="0"/>
                  <a:t>Also makes us prone to </a:t>
                </a:r>
                <a:r>
                  <a:rPr lang="en-IN" dirty="0"/>
                  <a:t>risk of choosing an unfortunate </a:t>
                </a:r>
                <a:r>
                  <a:rPr lang="en-IN" dirty="0" smtClean="0"/>
                  <a:t>split</a:t>
                </a:r>
              </a:p>
              <a:p>
                <a:pPr lvl="2"/>
                <a:r>
                  <a:rPr lang="en-IN" dirty="0" smtClean="0"/>
                  <a:t>If </a:t>
                </a:r>
                <a:r>
                  <a:rPr lang="en-IN" dirty="0"/>
                  <a:t>we are unlucky,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oMath>
                </a14:m>
                <a:r>
                  <a:rPr lang="en-US" dirty="0"/>
                  <a:t> may make </a:t>
                </a:r>
                <a:r>
                  <a:rPr lang="en-US" dirty="0" smtClean="0"/>
                  <a:t>the best model </a:t>
                </a:r>
                <a:r>
                  <a:rPr lang="en-US" dirty="0"/>
                  <a:t>look </a:t>
                </a:r>
                <a:r>
                  <a:rPr lang="en-US" dirty="0" smtClean="0"/>
                  <a:t>worse and may instead make a suboptimal model look good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2640458"/>
                <a:ext cx="11938645" cy="4217542"/>
              </a:xfrm>
              <a:blipFill>
                <a:blip r:embed="rId2"/>
                <a:stretch>
                  <a:fillRect l="-562" t="-346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mc:AlternateContent xmlns:mc="http://schemas.openxmlformats.org/markup-compatibility/2006" xmlns:a14="http://schemas.microsoft.com/office/drawing/2010/main">
        <mc:Choice Requires="a14">
          <p:sp>
            <p:nvSpPr>
              <p:cNvPr id="5" name="Freeform 4"/>
              <p:cNvSpPr/>
              <p:nvPr/>
            </p:nvSpPr>
            <p:spPr>
              <a:xfrm>
                <a:off x="2258507" y="1111624"/>
                <a:ext cx="6139988" cy="1036949"/>
              </a:xfrm>
              <a:custGeom>
                <a:avLst/>
                <a:gdLst>
                  <a:gd name="connsiteX0" fmla="*/ 0 w 6139988"/>
                  <a:gd name="connsiteY0" fmla="*/ 0 h 1036949"/>
                  <a:gd name="connsiteX1" fmla="*/ 1534997 w 6139988"/>
                  <a:gd name="connsiteY1" fmla="*/ 0 h 1036949"/>
                  <a:gd name="connsiteX2" fmla="*/ 3069994 w 6139988"/>
                  <a:gd name="connsiteY2" fmla="*/ 0 h 1036949"/>
                  <a:gd name="connsiteX3" fmla="*/ 4604991 w 6139988"/>
                  <a:gd name="connsiteY3" fmla="*/ 0 h 1036949"/>
                  <a:gd name="connsiteX4" fmla="*/ 6139988 w 6139988"/>
                  <a:gd name="connsiteY4" fmla="*/ 0 h 1036949"/>
                  <a:gd name="connsiteX5" fmla="*/ 6139988 w 6139988"/>
                  <a:gd name="connsiteY5" fmla="*/ 1036949 h 1036949"/>
                  <a:gd name="connsiteX6" fmla="*/ 4604991 w 6139988"/>
                  <a:gd name="connsiteY6" fmla="*/ 1036949 h 1036949"/>
                  <a:gd name="connsiteX7" fmla="*/ 3069994 w 6139988"/>
                  <a:gd name="connsiteY7" fmla="*/ 1036949 h 1036949"/>
                  <a:gd name="connsiteX8" fmla="*/ 1534997 w 6139988"/>
                  <a:gd name="connsiteY8" fmla="*/ 1036949 h 1036949"/>
                  <a:gd name="connsiteX9" fmla="*/ 0 w 6139988"/>
                  <a:gd name="connsiteY9"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9988" h="1036949">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i="1">
                              <a:solidFill>
                                <a:schemeClr val="bg1"/>
                              </a:solidFill>
                              <a:latin typeface="Cambria Math" panose="02040503050406030204" pitchFamily="18" charset="0"/>
                            </a:rPr>
                          </m:ctrlPr>
                        </m:sSubPr>
                        <m:e>
                          <m:r>
                            <a:rPr lang="en-IN" sz="4400" i="1">
                              <a:solidFill>
                                <a:schemeClr val="bg1"/>
                              </a:solidFill>
                              <a:latin typeface="Cambria Math" panose="02040503050406030204" pitchFamily="18" charset="0"/>
                            </a:rPr>
                            <m:t>𝑆</m:t>
                          </m:r>
                        </m:e>
                        <m:sub>
                          <m:r>
                            <a:rPr lang="en-IN" sz="4400" i="1">
                              <a:solidFill>
                                <a:schemeClr val="bg1"/>
                              </a:solidFill>
                              <a:latin typeface="Cambria Math" panose="02040503050406030204" pitchFamily="18" charset="0"/>
                            </a:rPr>
                            <m:t>1</m:t>
                          </m:r>
                        </m:sub>
                      </m:sSub>
                    </m:oMath>
                  </m:oMathPara>
                </a14:m>
                <a:endParaRPr lang="en-US" sz="4400" dirty="0"/>
              </a:p>
            </p:txBody>
          </p:sp>
        </mc:Choice>
        <mc:Fallback xmlns="">
          <p:sp>
            <p:nvSpPr>
              <p:cNvPr id="5" name="Freeform 4"/>
              <p:cNvSpPr>
                <a:spLocks noRot="1" noChangeAspect="1" noMove="1" noResize="1" noEditPoints="1" noAdjustHandles="1" noChangeArrowheads="1" noChangeShapeType="1" noTextEdit="1"/>
              </p:cNvSpPr>
              <p:nvPr/>
            </p:nvSpPr>
            <p:spPr>
              <a:xfrm>
                <a:off x="2258507" y="1111624"/>
                <a:ext cx="6139988" cy="1036949"/>
              </a:xfrm>
              <a:custGeom>
                <a:avLst/>
                <a:gdLst>
                  <a:gd name="connsiteX0" fmla="*/ 0 w 6139988"/>
                  <a:gd name="connsiteY0" fmla="*/ 0 h 1036949"/>
                  <a:gd name="connsiteX1" fmla="*/ 1534997 w 6139988"/>
                  <a:gd name="connsiteY1" fmla="*/ 0 h 1036949"/>
                  <a:gd name="connsiteX2" fmla="*/ 3069994 w 6139988"/>
                  <a:gd name="connsiteY2" fmla="*/ 0 h 1036949"/>
                  <a:gd name="connsiteX3" fmla="*/ 4604991 w 6139988"/>
                  <a:gd name="connsiteY3" fmla="*/ 0 h 1036949"/>
                  <a:gd name="connsiteX4" fmla="*/ 6139988 w 6139988"/>
                  <a:gd name="connsiteY4" fmla="*/ 0 h 1036949"/>
                  <a:gd name="connsiteX5" fmla="*/ 6139988 w 6139988"/>
                  <a:gd name="connsiteY5" fmla="*/ 1036949 h 1036949"/>
                  <a:gd name="connsiteX6" fmla="*/ 4604991 w 6139988"/>
                  <a:gd name="connsiteY6" fmla="*/ 1036949 h 1036949"/>
                  <a:gd name="connsiteX7" fmla="*/ 3069994 w 6139988"/>
                  <a:gd name="connsiteY7" fmla="*/ 1036949 h 1036949"/>
                  <a:gd name="connsiteX8" fmla="*/ 1534997 w 6139988"/>
                  <a:gd name="connsiteY8" fmla="*/ 1036949 h 1036949"/>
                  <a:gd name="connsiteX9" fmla="*/ 0 w 6139988"/>
                  <a:gd name="connsiteY9"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9988" h="1036949">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blipFill>
                <a:blip r:embed="rId3"/>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398496" y="1111624"/>
                <a:ext cx="1534997" cy="1036949"/>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b="0" i="1" smtClean="0">
                              <a:solidFill>
                                <a:schemeClr val="bg1"/>
                              </a:solidFill>
                              <a:latin typeface="Cambria Math" panose="02040503050406030204" pitchFamily="18" charset="0"/>
                            </a:rPr>
                          </m:ctrlPr>
                        </m:sSubPr>
                        <m:e>
                          <m:r>
                            <a:rPr lang="en-IN" sz="4400" b="0" i="1" smtClean="0">
                              <a:solidFill>
                                <a:schemeClr val="bg1"/>
                              </a:solidFill>
                              <a:latin typeface="Cambria Math" panose="02040503050406030204" pitchFamily="18" charset="0"/>
                            </a:rPr>
                            <m:t>𝑆</m:t>
                          </m:r>
                        </m:e>
                        <m:sub>
                          <m:r>
                            <a:rPr lang="en-IN" sz="4400" b="0" i="1" smtClean="0">
                              <a:solidFill>
                                <a:schemeClr val="bg1"/>
                              </a:solidFill>
                              <a:latin typeface="Cambria Math" panose="02040503050406030204" pitchFamily="18" charset="0"/>
                            </a:rPr>
                            <m:t>2</m:t>
                          </m:r>
                        </m:sub>
                      </m:sSub>
                    </m:oMath>
                  </m:oMathPara>
                </a14:m>
                <a:endParaRPr lang="en-US" sz="4400" dirty="0">
                  <a:solidFill>
                    <a:schemeClr val="bg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8398496" y="1111624"/>
                <a:ext cx="1534997" cy="1036949"/>
              </a:xfrm>
              <a:prstGeom prst="rect">
                <a:avLst/>
              </a:prstGeom>
              <a:blipFill>
                <a:blip r:embed="rId4"/>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Freeform 6"/>
              <p:cNvSpPr/>
              <p:nvPr/>
            </p:nvSpPr>
            <p:spPr>
              <a:xfrm>
                <a:off x="2258506" y="1111624"/>
                <a:ext cx="7674986" cy="1036949"/>
              </a:xfrm>
              <a:custGeom>
                <a:avLst/>
                <a:gdLst>
                  <a:gd name="connsiteX0" fmla="*/ 6139989 w 7674986"/>
                  <a:gd name="connsiteY0" fmla="*/ 0 h 1036949"/>
                  <a:gd name="connsiteX1" fmla="*/ 7674986 w 7674986"/>
                  <a:gd name="connsiteY1" fmla="*/ 0 h 1036949"/>
                  <a:gd name="connsiteX2" fmla="*/ 7674986 w 7674986"/>
                  <a:gd name="connsiteY2" fmla="*/ 1036949 h 1036949"/>
                  <a:gd name="connsiteX3" fmla="*/ 6139989 w 7674986"/>
                  <a:gd name="connsiteY3" fmla="*/ 1036949 h 1036949"/>
                  <a:gd name="connsiteX4" fmla="*/ 0 w 7674986"/>
                  <a:gd name="connsiteY4" fmla="*/ 0 h 1036949"/>
                  <a:gd name="connsiteX5" fmla="*/ 1534997 w 7674986"/>
                  <a:gd name="connsiteY5" fmla="*/ 0 h 1036949"/>
                  <a:gd name="connsiteX6" fmla="*/ 3069994 w 7674986"/>
                  <a:gd name="connsiteY6" fmla="*/ 0 h 1036949"/>
                  <a:gd name="connsiteX7" fmla="*/ 4604991 w 7674986"/>
                  <a:gd name="connsiteY7" fmla="*/ 0 h 1036949"/>
                  <a:gd name="connsiteX8" fmla="*/ 6139988 w 7674986"/>
                  <a:gd name="connsiteY8" fmla="*/ 0 h 1036949"/>
                  <a:gd name="connsiteX9" fmla="*/ 6139988 w 7674986"/>
                  <a:gd name="connsiteY9" fmla="*/ 1036949 h 1036949"/>
                  <a:gd name="connsiteX10" fmla="*/ 4604991 w 7674986"/>
                  <a:gd name="connsiteY10" fmla="*/ 1036949 h 1036949"/>
                  <a:gd name="connsiteX11" fmla="*/ 3069994 w 7674986"/>
                  <a:gd name="connsiteY11" fmla="*/ 1036949 h 1036949"/>
                  <a:gd name="connsiteX12" fmla="*/ 1534997 w 7674986"/>
                  <a:gd name="connsiteY12" fmla="*/ 1036949 h 1036949"/>
                  <a:gd name="connsiteX13" fmla="*/ 0 w 7674986"/>
                  <a:gd name="connsiteY13"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74986" h="1036949">
                    <a:moveTo>
                      <a:pt x="6139989" y="0"/>
                    </a:moveTo>
                    <a:lnTo>
                      <a:pt x="7674986" y="0"/>
                    </a:lnTo>
                    <a:lnTo>
                      <a:pt x="7674986" y="1036949"/>
                    </a:lnTo>
                    <a:lnTo>
                      <a:pt x="6139989" y="1036949"/>
                    </a:lnTo>
                    <a:close/>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4400" b="0" i="1" smtClean="0">
                          <a:solidFill>
                            <a:schemeClr val="bg1"/>
                          </a:solidFill>
                          <a:latin typeface="Cambria Math" panose="02040503050406030204" pitchFamily="18" charset="0"/>
                        </a:rPr>
                        <m:t>𝑆</m:t>
                      </m:r>
                    </m:oMath>
                  </m:oMathPara>
                </a14:m>
                <a:endParaRPr lang="en-US" sz="4400" dirty="0"/>
              </a:p>
            </p:txBody>
          </p:sp>
        </mc:Choice>
        <mc:Fallback xmlns="">
          <p:sp>
            <p:nvSpPr>
              <p:cNvPr id="7" name="Freeform 6"/>
              <p:cNvSpPr>
                <a:spLocks noRot="1" noChangeAspect="1" noMove="1" noResize="1" noEditPoints="1" noAdjustHandles="1" noChangeArrowheads="1" noChangeShapeType="1" noTextEdit="1"/>
              </p:cNvSpPr>
              <p:nvPr/>
            </p:nvSpPr>
            <p:spPr>
              <a:xfrm>
                <a:off x="2258506" y="1111624"/>
                <a:ext cx="7674986" cy="1036949"/>
              </a:xfrm>
              <a:custGeom>
                <a:avLst/>
                <a:gdLst>
                  <a:gd name="connsiteX0" fmla="*/ 6139989 w 7674986"/>
                  <a:gd name="connsiteY0" fmla="*/ 0 h 1036949"/>
                  <a:gd name="connsiteX1" fmla="*/ 7674986 w 7674986"/>
                  <a:gd name="connsiteY1" fmla="*/ 0 h 1036949"/>
                  <a:gd name="connsiteX2" fmla="*/ 7674986 w 7674986"/>
                  <a:gd name="connsiteY2" fmla="*/ 1036949 h 1036949"/>
                  <a:gd name="connsiteX3" fmla="*/ 6139989 w 7674986"/>
                  <a:gd name="connsiteY3" fmla="*/ 1036949 h 1036949"/>
                  <a:gd name="connsiteX4" fmla="*/ 0 w 7674986"/>
                  <a:gd name="connsiteY4" fmla="*/ 0 h 1036949"/>
                  <a:gd name="connsiteX5" fmla="*/ 1534997 w 7674986"/>
                  <a:gd name="connsiteY5" fmla="*/ 0 h 1036949"/>
                  <a:gd name="connsiteX6" fmla="*/ 3069994 w 7674986"/>
                  <a:gd name="connsiteY6" fmla="*/ 0 h 1036949"/>
                  <a:gd name="connsiteX7" fmla="*/ 4604991 w 7674986"/>
                  <a:gd name="connsiteY7" fmla="*/ 0 h 1036949"/>
                  <a:gd name="connsiteX8" fmla="*/ 6139988 w 7674986"/>
                  <a:gd name="connsiteY8" fmla="*/ 0 h 1036949"/>
                  <a:gd name="connsiteX9" fmla="*/ 6139988 w 7674986"/>
                  <a:gd name="connsiteY9" fmla="*/ 1036949 h 1036949"/>
                  <a:gd name="connsiteX10" fmla="*/ 4604991 w 7674986"/>
                  <a:gd name="connsiteY10" fmla="*/ 1036949 h 1036949"/>
                  <a:gd name="connsiteX11" fmla="*/ 3069994 w 7674986"/>
                  <a:gd name="connsiteY11" fmla="*/ 1036949 h 1036949"/>
                  <a:gd name="connsiteX12" fmla="*/ 1534997 w 7674986"/>
                  <a:gd name="connsiteY12" fmla="*/ 1036949 h 1036949"/>
                  <a:gd name="connsiteX13" fmla="*/ 0 w 7674986"/>
                  <a:gd name="connsiteY13"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74986" h="1036949">
                    <a:moveTo>
                      <a:pt x="6139989" y="0"/>
                    </a:moveTo>
                    <a:lnTo>
                      <a:pt x="7674986" y="0"/>
                    </a:lnTo>
                    <a:lnTo>
                      <a:pt x="7674986" y="1036949"/>
                    </a:lnTo>
                    <a:lnTo>
                      <a:pt x="6139989" y="1036949"/>
                    </a:lnTo>
                    <a:close/>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54047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IN" dirty="0"/>
                  <a:t>Model Selection 2: </a:t>
                </a:r>
                <a14:m>
                  <m:oMath xmlns:m="http://schemas.openxmlformats.org/officeDocument/2006/math">
                    <m:r>
                      <a:rPr lang="en-IN" i="1">
                        <a:latin typeface="Cambria Math" panose="02040503050406030204" pitchFamily="18" charset="0"/>
                      </a:rPr>
                      <m:t>𝑘</m:t>
                    </m:r>
                  </m:oMath>
                </a14:m>
                <a:r>
                  <a:rPr lang="en-IN" dirty="0"/>
                  <a:t>-fold Cross Validation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838" t="-13636" b="-221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2311685"/>
                <a:ext cx="11938645" cy="4546315"/>
              </a:xfrm>
            </p:spPr>
            <p:txBody>
              <a:bodyPr>
                <a:normAutofit/>
              </a:bodyPr>
              <a:lstStyle/>
              <a:p>
                <a:r>
                  <a:rPr lang="en-IN" dirty="0" smtClean="0"/>
                  <a:t>Split training set </a:t>
                </a:r>
                <a14:m>
                  <m:oMath xmlns:m="http://schemas.openxmlformats.org/officeDocument/2006/math">
                    <m:r>
                      <a:rPr lang="en-IN" i="1">
                        <a:latin typeface="Cambria Math" panose="02040503050406030204" pitchFamily="18" charset="0"/>
                      </a:rPr>
                      <m:t>𝑆</m:t>
                    </m:r>
                  </m:oMath>
                </a14:m>
                <a:r>
                  <a:rPr lang="en-IN" dirty="0"/>
                  <a:t> into </a:t>
                </a:r>
                <a14:m>
                  <m:oMath xmlns:m="http://schemas.openxmlformats.org/officeDocument/2006/math">
                    <m:r>
                      <a:rPr lang="en-IN" i="1">
                        <a:latin typeface="Cambria Math" panose="02040503050406030204" pitchFamily="18" charset="0"/>
                      </a:rPr>
                      <m:t>𝑘</m:t>
                    </m:r>
                  </m:oMath>
                </a14:m>
                <a:r>
                  <a:rPr lang="en-IN" dirty="0"/>
                  <a:t> parts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𝑘</m:t>
                        </m:r>
                      </m:sub>
                    </m:sSub>
                  </m:oMath>
                </a14:m>
                <a:r>
                  <a:rPr lang="en-IN" dirty="0"/>
                  <a:t> randomly (</a:t>
                </a:r>
                <a14:m>
                  <m:oMath xmlns:m="http://schemas.openxmlformats.org/officeDocument/2006/math">
                    <m:r>
                      <a:rPr lang="en-IN" i="1">
                        <a:latin typeface="Cambria Math" panose="02040503050406030204" pitchFamily="18" charset="0"/>
                      </a:rPr>
                      <m:t>𝑘</m:t>
                    </m:r>
                    <m:r>
                      <a:rPr lang="en-IN" i="1">
                        <a:latin typeface="Cambria Math" panose="02040503050406030204" pitchFamily="18" charset="0"/>
                      </a:rPr>
                      <m:t>=5</m:t>
                    </m:r>
                  </m:oMath>
                </a14:m>
                <a:r>
                  <a:rPr lang="en-IN" dirty="0"/>
                  <a:t> popular)</a:t>
                </a:r>
              </a:p>
              <a:p>
                <a:r>
                  <a:rPr lang="en-IN" dirty="0"/>
                  <a:t>Train each model on all but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𝑗</m:t>
                        </m:r>
                      </m:sub>
                    </m:sSub>
                  </m:oMath>
                </a14:m>
                <a:r>
                  <a:rPr lang="en-IN" dirty="0"/>
                  <a:t>, test on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𝑗</m:t>
                        </m:r>
                      </m:sub>
                    </m:sSub>
                  </m:oMath>
                </a14:m>
                <a:r>
                  <a:rPr lang="en-IN" dirty="0"/>
                  <a:t>. Repeat for all </a:t>
                </a:r>
                <a14:m>
                  <m:oMath xmlns:m="http://schemas.openxmlformats.org/officeDocument/2006/math">
                    <m:r>
                      <a:rPr lang="en-IN" i="1">
                        <a:latin typeface="Cambria Math" panose="02040503050406030204" pitchFamily="18" charset="0"/>
                      </a:rPr>
                      <m:t>𝑗</m:t>
                    </m:r>
                    <m:r>
                      <a:rPr lang="en-IN" i="1">
                        <a:latin typeface="Cambria Math" panose="02040503050406030204" pitchFamily="18" charset="0"/>
                      </a:rPr>
                      <m:t>=1,…,</m:t>
                    </m:r>
                    <m:r>
                      <a:rPr lang="en-IN" i="1">
                        <a:latin typeface="Cambria Math" panose="02040503050406030204" pitchFamily="18" charset="0"/>
                      </a:rPr>
                      <m:t>𝑘</m:t>
                    </m:r>
                  </m:oMath>
                </a14:m>
                <a:endParaRPr lang="en-IN" dirty="0"/>
              </a:p>
              <a:p>
                <a:r>
                  <a:rPr lang="en-IN" dirty="0"/>
                  <a:t>Choose model with best average performance</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m:t>
                          </m:r>
                        </m:sup>
                      </m:sSup>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ℳ</m:t>
                                  </m:r>
                                </m:lim>
                              </m:limLow>
                            </m:fName>
                            <m:e>
                              <m:f>
                                <m:fPr>
                                  <m:ctrlPr>
                                    <a:rPr lang="en-IN" i="1">
                                      <a:latin typeface="Cambria Math" panose="02040503050406030204" pitchFamily="18" charset="0"/>
                                    </a:rPr>
                                  </m:ctrlPr>
                                </m:fPr>
                                <m:num>
                                  <m:r>
                                    <a:rPr lang="en-IN">
                                      <a:latin typeface="Cambria Math" panose="02040503050406030204" pitchFamily="18" charset="0"/>
                                    </a:rPr>
                                    <m:t>1</m:t>
                                  </m:r>
                                </m:num>
                                <m:den>
                                  <m:r>
                                    <a:rPr lang="en-IN" i="1">
                                      <a:latin typeface="Cambria Math" panose="02040503050406030204" pitchFamily="18" charset="0"/>
                                    </a:rPr>
                                    <m:t>𝑘</m:t>
                                  </m:r>
                                </m:den>
                              </m:f>
                              <m:nary>
                                <m:naryPr>
                                  <m:chr m:val="∑"/>
                                  <m:ctrlPr>
                                    <a:rPr lang="en-IN" i="1">
                                      <a:latin typeface="Cambria Math" panose="02040503050406030204" pitchFamily="18" charset="0"/>
                                    </a:rPr>
                                  </m:ctrlPr>
                                </m:naryPr>
                                <m:sub>
                                  <m:r>
                                    <m:rPr>
                                      <m:sty m:val="p"/>
                                    </m:rPr>
                                    <a:rPr lang="en-IN">
                                      <a:latin typeface="Cambria Math" panose="02040503050406030204" pitchFamily="18" charset="0"/>
                                    </a:rPr>
                                    <m:t>j</m:t>
                                  </m:r>
                                  <m:r>
                                    <a:rPr lang="en-IN">
                                      <a:latin typeface="Cambria Math" panose="02040503050406030204" pitchFamily="18" charset="0"/>
                                    </a:rPr>
                                    <m:t>=</m:t>
                                  </m:r>
                                  <m:r>
                                    <a:rPr lang="en-IN" i="1">
                                      <a:latin typeface="Cambria Math" panose="02040503050406030204" pitchFamily="18" charset="0"/>
                                    </a:rPr>
                                    <m:t>1</m:t>
                                  </m:r>
                                </m:sub>
                                <m:sup>
                                  <m:r>
                                    <m:rPr>
                                      <m:sty m:val="p"/>
                                    </m:rPr>
                                    <a:rPr lang="en-IN">
                                      <a:latin typeface="Cambria Math" panose="02040503050406030204" pitchFamily="18" charset="0"/>
                                    </a:rPr>
                                    <m:t>k</m:t>
                                  </m:r>
                                </m:sup>
                                <m:e>
                                  <m:r>
                                    <m:rPr>
                                      <m:sty m:val="p"/>
                                    </m:rPr>
                                    <a:rPr lang="en-IN">
                                      <a:latin typeface="Cambria Math" panose="02040503050406030204" pitchFamily="18" charset="0"/>
                                    </a:rPr>
                                    <m:t>TEST</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m:rPr>
                                      <m:sty m:val="p"/>
                                    </m:rPr>
                                    <a:rPr lang="en-IN">
                                      <a:latin typeface="Cambria Math" panose="02040503050406030204" pitchFamily="18" charset="0"/>
                                    </a:rPr>
                                    <m:t>TRAIN</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𝑆</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𝑗</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𝑗</m:t>
                                      </m:r>
                                    </m:sub>
                                  </m:sSub>
                                  <m:r>
                                    <a:rPr lang="en-IN" i="1">
                                      <a:latin typeface="Cambria Math" panose="02040503050406030204" pitchFamily="18" charset="0"/>
                                    </a:rPr>
                                    <m:t>)</m:t>
                                  </m:r>
                                </m:e>
                              </m:nary>
                            </m:e>
                          </m:func>
                        </m:e>
                      </m:func>
                    </m:oMath>
                  </m:oMathPara>
                </a14:m>
                <a:endParaRPr lang="en-IN" dirty="0"/>
              </a:p>
              <a:p>
                <a:pPr lvl="2"/>
                <a:r>
                  <a:rPr lang="en-IN" dirty="0" smtClean="0"/>
                  <a:t>More </a:t>
                </a:r>
                <a:r>
                  <a:rPr lang="en-IN" dirty="0"/>
                  <a:t>expensive but more </a:t>
                </a:r>
                <a:r>
                  <a:rPr lang="en-IN" dirty="0" smtClean="0"/>
                  <a:t>reliable as well</a:t>
                </a:r>
              </a:p>
              <a:p>
                <a:pPr lvl="2"/>
                <a:r>
                  <a:rPr lang="en-IN" dirty="0"/>
                  <a:t>E</a:t>
                </a:r>
                <a:r>
                  <a:rPr lang="en-IN" dirty="0" smtClean="0"/>
                  <a:t>ven </a:t>
                </a:r>
                <a:r>
                  <a:rPr lang="en-IN" dirty="0"/>
                  <a:t>if one </a:t>
                </a:r>
                <a:r>
                  <a:rPr lang="en-IN" dirty="0" smtClean="0"/>
                  <a:t>part is unlucky and gives “bad</a:t>
                </a:r>
                <a:r>
                  <a:rPr lang="en-IN" dirty="0"/>
                  <a:t>” </a:t>
                </a:r>
                <a:r>
                  <a:rPr lang="en-IN" dirty="0" smtClean="0"/>
                  <a:t>advice, there </a:t>
                </a:r>
                <a:r>
                  <a:rPr lang="en-IN" dirty="0"/>
                  <a:t>are other </a:t>
                </a:r>
                <a:r>
                  <a:rPr lang="en-IN" dirty="0" smtClean="0"/>
                  <a:t>parts as well</a:t>
                </a:r>
              </a:p>
              <a:p>
                <a:pPr lvl="2"/>
                <a:r>
                  <a:rPr lang="en-US" dirty="0"/>
                  <a:t>Extreme variant LOO (leave-one-out</a:t>
                </a:r>
                <a:r>
                  <a:rPr lang="en-US" dirty="0" smtClean="0"/>
                  <a:t>) make every </a:t>
                </a:r>
                <a:r>
                  <a:rPr lang="en-US" dirty="0"/>
                  <a:t>data point </a:t>
                </a:r>
                <a:r>
                  <a:rPr lang="en-US" dirty="0" smtClean="0"/>
                  <a:t>a part i.e.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𝑆</m:t>
                        </m:r>
                      </m:e>
                    </m:d>
                  </m:oMath>
                </a14:m>
                <a:endParaRPr lang="en-US" dirty="0"/>
              </a:p>
              <a:p>
                <a:pPr lvl="2"/>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2311685"/>
                <a:ext cx="11938645" cy="4546315"/>
              </a:xfrm>
              <a:blipFill>
                <a:blip r:embed="rId3"/>
                <a:stretch>
                  <a:fillRect l="-562" t="-3217" r="-970" b="-21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
        <p:nvSpPr>
          <p:cNvPr id="8" name="Rectangle 7"/>
          <p:cNvSpPr/>
          <p:nvPr/>
        </p:nvSpPr>
        <p:spPr>
          <a:xfrm>
            <a:off x="2258508" y="1006075"/>
            <a:ext cx="1534997" cy="1036949"/>
          </a:xfrm>
          <a:prstGeom prst="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9" name="Rectangle 8"/>
          <p:cNvSpPr/>
          <p:nvPr/>
        </p:nvSpPr>
        <p:spPr>
          <a:xfrm>
            <a:off x="3793505" y="1006075"/>
            <a:ext cx="1534997" cy="1036949"/>
          </a:xfrm>
          <a:prstGeom prst="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10" name="Rectangle 9"/>
          <p:cNvSpPr/>
          <p:nvPr/>
        </p:nvSpPr>
        <p:spPr>
          <a:xfrm>
            <a:off x="5328502" y="1006075"/>
            <a:ext cx="1534997" cy="1036949"/>
          </a:xfrm>
          <a:prstGeom prst="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bg1"/>
              </a:solidFill>
            </a:endParaRPr>
          </a:p>
        </p:txBody>
      </p:sp>
      <p:sp>
        <p:nvSpPr>
          <p:cNvPr id="11" name="Rectangle 10"/>
          <p:cNvSpPr/>
          <p:nvPr/>
        </p:nvSpPr>
        <p:spPr>
          <a:xfrm>
            <a:off x="6863499" y="1006075"/>
            <a:ext cx="1534997" cy="1036949"/>
          </a:xfrm>
          <a:prstGeom prst="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12" name="Rectangle 11"/>
          <p:cNvSpPr/>
          <p:nvPr/>
        </p:nvSpPr>
        <p:spPr>
          <a:xfrm>
            <a:off x="8398496" y="1006075"/>
            <a:ext cx="1534997" cy="1036949"/>
          </a:xfrm>
          <a:prstGeom prst="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bg1"/>
              </a:solidFill>
            </a:endParaRPr>
          </a:p>
        </p:txBody>
      </p:sp>
      <mc:AlternateContent xmlns:mc="http://schemas.openxmlformats.org/markup-compatibility/2006" xmlns:a14="http://schemas.microsoft.com/office/drawing/2010/main">
        <mc:Choice Requires="a14">
          <p:sp>
            <p:nvSpPr>
              <p:cNvPr id="13" name="Rectangle 12"/>
              <p:cNvSpPr/>
              <p:nvPr/>
            </p:nvSpPr>
            <p:spPr>
              <a:xfrm>
                <a:off x="2258508" y="1006075"/>
                <a:ext cx="1534997" cy="10369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i="1">
                              <a:solidFill>
                                <a:schemeClr val="bg1"/>
                              </a:solidFill>
                              <a:latin typeface="Cambria Math" panose="02040503050406030204" pitchFamily="18" charset="0"/>
                            </a:rPr>
                          </m:ctrlPr>
                        </m:sSubPr>
                        <m:e>
                          <m:r>
                            <a:rPr lang="en-IN" sz="4400" i="1">
                              <a:solidFill>
                                <a:schemeClr val="bg1"/>
                              </a:solidFill>
                              <a:latin typeface="Cambria Math" panose="02040503050406030204" pitchFamily="18" charset="0"/>
                            </a:rPr>
                            <m:t>𝑆</m:t>
                          </m:r>
                        </m:e>
                        <m:sub>
                          <m:r>
                            <a:rPr lang="en-IN" sz="4400" i="1">
                              <a:solidFill>
                                <a:schemeClr val="bg1"/>
                              </a:solidFill>
                              <a:latin typeface="Cambria Math" panose="02040503050406030204" pitchFamily="18" charset="0"/>
                            </a:rPr>
                            <m:t>1</m:t>
                          </m:r>
                        </m:sub>
                      </m:sSub>
                    </m:oMath>
                  </m:oMathPara>
                </a14:m>
                <a:endParaRPr lang="en-US" sz="4400" dirty="0"/>
              </a:p>
            </p:txBody>
          </p:sp>
        </mc:Choice>
        <mc:Fallback xmlns="">
          <p:sp>
            <p:nvSpPr>
              <p:cNvPr id="13" name="Rectangle 12"/>
              <p:cNvSpPr>
                <a:spLocks noRot="1" noChangeAspect="1" noMove="1" noResize="1" noEditPoints="1" noAdjustHandles="1" noChangeArrowheads="1" noChangeShapeType="1" noTextEdit="1"/>
              </p:cNvSpPr>
              <p:nvPr/>
            </p:nvSpPr>
            <p:spPr>
              <a:xfrm>
                <a:off x="2258508" y="1006075"/>
                <a:ext cx="1534997" cy="1036949"/>
              </a:xfrm>
              <a:prstGeom prst="rect">
                <a:avLst/>
              </a:prstGeom>
              <a:blipFill>
                <a:blip r:embed="rId4"/>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793505" y="1006075"/>
                <a:ext cx="1534997" cy="10369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i="1" smtClean="0">
                              <a:solidFill>
                                <a:schemeClr val="bg1"/>
                              </a:solidFill>
                              <a:latin typeface="Cambria Math" panose="02040503050406030204" pitchFamily="18" charset="0"/>
                            </a:rPr>
                          </m:ctrlPr>
                        </m:sSubPr>
                        <m:e>
                          <m:r>
                            <a:rPr lang="en-IN" sz="4400" i="1">
                              <a:solidFill>
                                <a:schemeClr val="bg1"/>
                              </a:solidFill>
                              <a:latin typeface="Cambria Math" panose="02040503050406030204" pitchFamily="18" charset="0"/>
                            </a:rPr>
                            <m:t>𝑆</m:t>
                          </m:r>
                        </m:e>
                        <m:sub>
                          <m:r>
                            <a:rPr lang="en-IN" sz="4400" b="0" i="1" smtClean="0">
                              <a:solidFill>
                                <a:schemeClr val="bg1"/>
                              </a:solidFill>
                              <a:latin typeface="Cambria Math" panose="02040503050406030204" pitchFamily="18" charset="0"/>
                            </a:rPr>
                            <m:t>2</m:t>
                          </m:r>
                        </m:sub>
                      </m:sSub>
                    </m:oMath>
                  </m:oMathPara>
                </a14:m>
                <a:endParaRPr lang="en-US" sz="4400" dirty="0"/>
              </a:p>
            </p:txBody>
          </p:sp>
        </mc:Choice>
        <mc:Fallback xmlns="">
          <p:sp>
            <p:nvSpPr>
              <p:cNvPr id="14" name="Rectangle 13"/>
              <p:cNvSpPr>
                <a:spLocks noRot="1" noChangeAspect="1" noMove="1" noResize="1" noEditPoints="1" noAdjustHandles="1" noChangeArrowheads="1" noChangeShapeType="1" noTextEdit="1"/>
              </p:cNvSpPr>
              <p:nvPr/>
            </p:nvSpPr>
            <p:spPr>
              <a:xfrm>
                <a:off x="3793505" y="1006075"/>
                <a:ext cx="1534997" cy="1036949"/>
              </a:xfrm>
              <a:prstGeom prst="rect">
                <a:avLst/>
              </a:prstGeom>
              <a:blipFill>
                <a:blip r:embed="rId5"/>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328502" y="1006075"/>
                <a:ext cx="1534997" cy="10369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b="0" i="1" smtClean="0">
                              <a:solidFill>
                                <a:schemeClr val="bg1"/>
                              </a:solidFill>
                              <a:latin typeface="Cambria Math" panose="02040503050406030204" pitchFamily="18" charset="0"/>
                            </a:rPr>
                          </m:ctrlPr>
                        </m:sSubPr>
                        <m:e>
                          <m:r>
                            <a:rPr lang="en-IN" sz="4400" b="0" i="1" smtClean="0">
                              <a:solidFill>
                                <a:schemeClr val="bg1"/>
                              </a:solidFill>
                              <a:latin typeface="Cambria Math" panose="02040503050406030204" pitchFamily="18" charset="0"/>
                            </a:rPr>
                            <m:t>𝑆</m:t>
                          </m:r>
                        </m:e>
                        <m:sub>
                          <m:r>
                            <a:rPr lang="en-IN" sz="4400" b="0" i="1" smtClean="0">
                              <a:solidFill>
                                <a:schemeClr val="bg1"/>
                              </a:solidFill>
                              <a:latin typeface="Cambria Math" panose="02040503050406030204" pitchFamily="18" charset="0"/>
                            </a:rPr>
                            <m:t>3</m:t>
                          </m:r>
                        </m:sub>
                      </m:sSub>
                    </m:oMath>
                  </m:oMathPara>
                </a14:m>
                <a:endParaRPr lang="en-US" sz="4400" dirty="0">
                  <a:solidFill>
                    <a:schemeClr val="bg1"/>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5328502" y="1006075"/>
                <a:ext cx="1534997" cy="1036949"/>
              </a:xfrm>
              <a:prstGeom prst="rect">
                <a:avLst/>
              </a:prstGeom>
              <a:blipFill>
                <a:blip r:embed="rId6"/>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863499" y="1006075"/>
                <a:ext cx="1534997" cy="10369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i="1" smtClean="0">
                              <a:solidFill>
                                <a:schemeClr val="bg1"/>
                              </a:solidFill>
                              <a:latin typeface="Cambria Math" panose="02040503050406030204" pitchFamily="18" charset="0"/>
                            </a:rPr>
                          </m:ctrlPr>
                        </m:sSubPr>
                        <m:e>
                          <m:r>
                            <a:rPr lang="en-IN" sz="4400" i="1">
                              <a:solidFill>
                                <a:schemeClr val="bg1"/>
                              </a:solidFill>
                              <a:latin typeface="Cambria Math" panose="02040503050406030204" pitchFamily="18" charset="0"/>
                            </a:rPr>
                            <m:t>𝑆</m:t>
                          </m:r>
                        </m:e>
                        <m:sub>
                          <m:r>
                            <a:rPr lang="en-IN" sz="4400" b="0" i="1" smtClean="0">
                              <a:solidFill>
                                <a:schemeClr val="bg1"/>
                              </a:solidFill>
                              <a:latin typeface="Cambria Math" panose="02040503050406030204" pitchFamily="18" charset="0"/>
                            </a:rPr>
                            <m:t>4</m:t>
                          </m:r>
                        </m:sub>
                      </m:sSub>
                    </m:oMath>
                  </m:oMathPara>
                </a14:m>
                <a:endParaRPr lang="en-US" sz="4400" dirty="0"/>
              </a:p>
            </p:txBody>
          </p:sp>
        </mc:Choice>
        <mc:Fallback xmlns="">
          <p:sp>
            <p:nvSpPr>
              <p:cNvPr id="16" name="Rectangle 15"/>
              <p:cNvSpPr>
                <a:spLocks noRot="1" noChangeAspect="1" noMove="1" noResize="1" noEditPoints="1" noAdjustHandles="1" noChangeArrowheads="1" noChangeShapeType="1" noTextEdit="1"/>
              </p:cNvSpPr>
              <p:nvPr/>
            </p:nvSpPr>
            <p:spPr>
              <a:xfrm>
                <a:off x="6863499" y="1006075"/>
                <a:ext cx="1534997" cy="1036949"/>
              </a:xfrm>
              <a:prstGeom prst="rect">
                <a:avLst/>
              </a:prstGeom>
              <a:blipFill>
                <a:blip r:embed="rId7"/>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8398496" y="1006075"/>
                <a:ext cx="1534997" cy="10369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b="0" i="1" smtClean="0">
                              <a:solidFill>
                                <a:schemeClr val="bg1"/>
                              </a:solidFill>
                              <a:latin typeface="Cambria Math" panose="02040503050406030204" pitchFamily="18" charset="0"/>
                            </a:rPr>
                          </m:ctrlPr>
                        </m:sSubPr>
                        <m:e>
                          <m:r>
                            <a:rPr lang="en-IN" sz="4400" b="0" i="1" smtClean="0">
                              <a:solidFill>
                                <a:schemeClr val="bg1"/>
                              </a:solidFill>
                              <a:latin typeface="Cambria Math" panose="02040503050406030204" pitchFamily="18" charset="0"/>
                            </a:rPr>
                            <m:t>𝑆</m:t>
                          </m:r>
                        </m:e>
                        <m:sub>
                          <m:r>
                            <a:rPr lang="en-IN" sz="4400" b="0" i="1" smtClean="0">
                              <a:solidFill>
                                <a:schemeClr val="bg1"/>
                              </a:solidFill>
                              <a:latin typeface="Cambria Math" panose="02040503050406030204" pitchFamily="18" charset="0"/>
                            </a:rPr>
                            <m:t>5</m:t>
                          </m:r>
                        </m:sub>
                      </m:sSub>
                    </m:oMath>
                  </m:oMathPara>
                </a14:m>
                <a:endParaRPr lang="en-US" sz="4400" dirty="0">
                  <a:solidFill>
                    <a:schemeClr val="bg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8398496" y="1006075"/>
                <a:ext cx="1534997" cy="1036949"/>
              </a:xfrm>
              <a:prstGeom prst="rect">
                <a:avLst/>
              </a:prstGeom>
              <a:blipFill>
                <a:blip r:embed="rId8"/>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Freeform 17"/>
              <p:cNvSpPr/>
              <p:nvPr/>
            </p:nvSpPr>
            <p:spPr>
              <a:xfrm>
                <a:off x="2258506" y="1006075"/>
                <a:ext cx="7674986" cy="1036949"/>
              </a:xfrm>
              <a:custGeom>
                <a:avLst/>
                <a:gdLst>
                  <a:gd name="connsiteX0" fmla="*/ 6139989 w 7674986"/>
                  <a:gd name="connsiteY0" fmla="*/ 0 h 1036949"/>
                  <a:gd name="connsiteX1" fmla="*/ 7674986 w 7674986"/>
                  <a:gd name="connsiteY1" fmla="*/ 0 h 1036949"/>
                  <a:gd name="connsiteX2" fmla="*/ 7674986 w 7674986"/>
                  <a:gd name="connsiteY2" fmla="*/ 1036949 h 1036949"/>
                  <a:gd name="connsiteX3" fmla="*/ 6139989 w 7674986"/>
                  <a:gd name="connsiteY3" fmla="*/ 1036949 h 1036949"/>
                  <a:gd name="connsiteX4" fmla="*/ 0 w 7674986"/>
                  <a:gd name="connsiteY4" fmla="*/ 0 h 1036949"/>
                  <a:gd name="connsiteX5" fmla="*/ 1534997 w 7674986"/>
                  <a:gd name="connsiteY5" fmla="*/ 0 h 1036949"/>
                  <a:gd name="connsiteX6" fmla="*/ 3069994 w 7674986"/>
                  <a:gd name="connsiteY6" fmla="*/ 0 h 1036949"/>
                  <a:gd name="connsiteX7" fmla="*/ 4604991 w 7674986"/>
                  <a:gd name="connsiteY7" fmla="*/ 0 h 1036949"/>
                  <a:gd name="connsiteX8" fmla="*/ 6139988 w 7674986"/>
                  <a:gd name="connsiteY8" fmla="*/ 0 h 1036949"/>
                  <a:gd name="connsiteX9" fmla="*/ 6139988 w 7674986"/>
                  <a:gd name="connsiteY9" fmla="*/ 1036949 h 1036949"/>
                  <a:gd name="connsiteX10" fmla="*/ 4604991 w 7674986"/>
                  <a:gd name="connsiteY10" fmla="*/ 1036949 h 1036949"/>
                  <a:gd name="connsiteX11" fmla="*/ 3069994 w 7674986"/>
                  <a:gd name="connsiteY11" fmla="*/ 1036949 h 1036949"/>
                  <a:gd name="connsiteX12" fmla="*/ 1534997 w 7674986"/>
                  <a:gd name="connsiteY12" fmla="*/ 1036949 h 1036949"/>
                  <a:gd name="connsiteX13" fmla="*/ 0 w 7674986"/>
                  <a:gd name="connsiteY13"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74986" h="1036949">
                    <a:moveTo>
                      <a:pt x="6139989" y="0"/>
                    </a:moveTo>
                    <a:lnTo>
                      <a:pt x="7674986" y="0"/>
                    </a:lnTo>
                    <a:lnTo>
                      <a:pt x="7674986" y="1036949"/>
                    </a:lnTo>
                    <a:lnTo>
                      <a:pt x="6139989" y="1036949"/>
                    </a:lnTo>
                    <a:close/>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4400" b="0" i="1" smtClean="0">
                          <a:solidFill>
                            <a:schemeClr val="bg1"/>
                          </a:solidFill>
                          <a:latin typeface="Cambria Math" panose="02040503050406030204" pitchFamily="18" charset="0"/>
                        </a:rPr>
                        <m:t>𝑆</m:t>
                      </m:r>
                    </m:oMath>
                  </m:oMathPara>
                </a14:m>
                <a:endParaRPr lang="en-US" sz="4400" dirty="0"/>
              </a:p>
            </p:txBody>
          </p:sp>
        </mc:Choice>
        <mc:Fallback xmlns="">
          <p:sp>
            <p:nvSpPr>
              <p:cNvPr id="18" name="Freeform 17"/>
              <p:cNvSpPr>
                <a:spLocks noRot="1" noChangeAspect="1" noMove="1" noResize="1" noEditPoints="1" noAdjustHandles="1" noChangeArrowheads="1" noChangeShapeType="1" noTextEdit="1"/>
              </p:cNvSpPr>
              <p:nvPr/>
            </p:nvSpPr>
            <p:spPr>
              <a:xfrm>
                <a:off x="2258506" y="1006075"/>
                <a:ext cx="7674986" cy="1036949"/>
              </a:xfrm>
              <a:custGeom>
                <a:avLst/>
                <a:gdLst>
                  <a:gd name="connsiteX0" fmla="*/ 6139989 w 7674986"/>
                  <a:gd name="connsiteY0" fmla="*/ 0 h 1036949"/>
                  <a:gd name="connsiteX1" fmla="*/ 7674986 w 7674986"/>
                  <a:gd name="connsiteY1" fmla="*/ 0 h 1036949"/>
                  <a:gd name="connsiteX2" fmla="*/ 7674986 w 7674986"/>
                  <a:gd name="connsiteY2" fmla="*/ 1036949 h 1036949"/>
                  <a:gd name="connsiteX3" fmla="*/ 6139989 w 7674986"/>
                  <a:gd name="connsiteY3" fmla="*/ 1036949 h 1036949"/>
                  <a:gd name="connsiteX4" fmla="*/ 0 w 7674986"/>
                  <a:gd name="connsiteY4" fmla="*/ 0 h 1036949"/>
                  <a:gd name="connsiteX5" fmla="*/ 1534997 w 7674986"/>
                  <a:gd name="connsiteY5" fmla="*/ 0 h 1036949"/>
                  <a:gd name="connsiteX6" fmla="*/ 3069994 w 7674986"/>
                  <a:gd name="connsiteY6" fmla="*/ 0 h 1036949"/>
                  <a:gd name="connsiteX7" fmla="*/ 4604991 w 7674986"/>
                  <a:gd name="connsiteY7" fmla="*/ 0 h 1036949"/>
                  <a:gd name="connsiteX8" fmla="*/ 6139988 w 7674986"/>
                  <a:gd name="connsiteY8" fmla="*/ 0 h 1036949"/>
                  <a:gd name="connsiteX9" fmla="*/ 6139988 w 7674986"/>
                  <a:gd name="connsiteY9" fmla="*/ 1036949 h 1036949"/>
                  <a:gd name="connsiteX10" fmla="*/ 4604991 w 7674986"/>
                  <a:gd name="connsiteY10" fmla="*/ 1036949 h 1036949"/>
                  <a:gd name="connsiteX11" fmla="*/ 3069994 w 7674986"/>
                  <a:gd name="connsiteY11" fmla="*/ 1036949 h 1036949"/>
                  <a:gd name="connsiteX12" fmla="*/ 1534997 w 7674986"/>
                  <a:gd name="connsiteY12" fmla="*/ 1036949 h 1036949"/>
                  <a:gd name="connsiteX13" fmla="*/ 0 w 7674986"/>
                  <a:gd name="connsiteY13"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74986" h="1036949">
                    <a:moveTo>
                      <a:pt x="6139989" y="0"/>
                    </a:moveTo>
                    <a:lnTo>
                      <a:pt x="7674986" y="0"/>
                    </a:lnTo>
                    <a:lnTo>
                      <a:pt x="7674986" y="1036949"/>
                    </a:lnTo>
                    <a:lnTo>
                      <a:pt x="6139989" y="1036949"/>
                    </a:lnTo>
                    <a:close/>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blipFill>
                <a:blip r:embed="rId9"/>
                <a:stretch>
                  <a:fillRect/>
                </a:stretch>
              </a:blipFill>
              <a:ln>
                <a:noFill/>
              </a:ln>
            </p:spPr>
            <p:txBody>
              <a:bodyPr/>
              <a:lstStyle/>
              <a:p>
                <a:r>
                  <a:rPr lang="en-IN">
                    <a:noFill/>
                  </a:rPr>
                  <a:t> </a:t>
                </a:r>
              </a:p>
            </p:txBody>
          </p:sp>
        </mc:Fallback>
      </mc:AlternateContent>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08694" y="4129117"/>
            <a:ext cx="1783306" cy="1783306"/>
          </a:xfrm>
          <a:prstGeom prst="rect">
            <a:avLst/>
          </a:prstGeom>
        </p:spPr>
      </p:pic>
      <p:sp>
        <p:nvSpPr>
          <p:cNvPr id="20" name="Rectangular Callout 19"/>
          <p:cNvSpPr/>
          <p:nvPr/>
        </p:nvSpPr>
        <p:spPr>
          <a:xfrm>
            <a:off x="5328502" y="4130048"/>
            <a:ext cx="5324060"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Since </a:t>
            </a:r>
            <a:r>
              <a:rPr lang="en-US" sz="2400" dirty="0">
                <a:solidFill>
                  <a:schemeClr val="tx1"/>
                </a:solidFill>
                <a:latin typeface="+mj-lt"/>
              </a:rPr>
              <a:t>training 𝑛 times </a:t>
            </a:r>
            <a:r>
              <a:rPr lang="en-US" sz="2400" dirty="0" smtClean="0">
                <a:solidFill>
                  <a:schemeClr val="tx1"/>
                </a:solidFill>
                <a:latin typeface="+mj-lt"/>
              </a:rPr>
              <a:t>is super expensive, </a:t>
            </a:r>
            <a:r>
              <a:rPr lang="en-IN" sz="2400" dirty="0" smtClean="0">
                <a:solidFill>
                  <a:schemeClr val="tx1"/>
                </a:solidFill>
                <a:latin typeface="+mj-lt"/>
              </a:rPr>
              <a:t>LOO </a:t>
            </a:r>
            <a:r>
              <a:rPr lang="en-IN" sz="2400" dirty="0" smtClean="0">
                <a:solidFill>
                  <a:schemeClr val="tx1"/>
                </a:solidFill>
                <a:latin typeface="+mj-lt"/>
              </a:rPr>
              <a:t>is </a:t>
            </a:r>
            <a:r>
              <a:rPr lang="en-IN" sz="2400" dirty="0" smtClean="0">
                <a:solidFill>
                  <a:schemeClr val="tx1"/>
                </a:solidFill>
                <a:latin typeface="+mj-lt"/>
              </a:rPr>
              <a:t>popular for </a:t>
            </a:r>
            <a:r>
              <a:rPr lang="en-IN" sz="2400" dirty="0" smtClean="0">
                <a:solidFill>
                  <a:schemeClr val="tx1"/>
                </a:solidFill>
                <a:latin typeface="+mj-lt"/>
              </a:rPr>
              <a:t>algorithms that require </a:t>
            </a:r>
            <a:r>
              <a:rPr lang="en-IN" sz="2400" dirty="0" smtClean="0">
                <a:solidFill>
                  <a:schemeClr val="tx1"/>
                </a:solidFill>
                <a:latin typeface="+mj-lt"/>
              </a:rPr>
              <a:t>no or very less </a:t>
            </a:r>
            <a:r>
              <a:rPr lang="en-IN" sz="2400" dirty="0" smtClean="0">
                <a:solidFill>
                  <a:schemeClr val="tx1"/>
                </a:solidFill>
                <a:latin typeface="+mj-lt"/>
              </a:rPr>
              <a:t>“training” e.g. </a:t>
            </a:r>
            <a:r>
              <a:rPr lang="en-IN" sz="2400" dirty="0" err="1" smtClean="0">
                <a:solidFill>
                  <a:schemeClr val="tx1"/>
                </a:solidFill>
                <a:latin typeface="+mj-lt"/>
              </a:rPr>
              <a:t>kNN</a:t>
            </a:r>
            <a:endParaRPr lang="en-US" sz="2400" dirty="0">
              <a:solidFill>
                <a:schemeClr val="tx1"/>
              </a:solidFill>
              <a:latin typeface="+mj-lt"/>
            </a:endParaRPr>
          </a:p>
        </p:txBody>
      </p:sp>
    </p:spTree>
    <p:extLst>
      <p:ext uri="{BB962C8B-B14F-4D97-AF65-F5344CB8AC3E}">
        <p14:creationId xmlns:p14="http://schemas.microsoft.com/office/powerpoint/2010/main" val="320207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8"/>
                                        </p:tgtEl>
                                      </p:cBhvr>
                                    </p:animEffect>
                                    <p:set>
                                      <p:cBhvr>
                                        <p:cTn id="11" dur="1" fill="hold">
                                          <p:stCondLst>
                                            <p:cond delay="499"/>
                                          </p:stCondLst>
                                        </p:cTn>
                                        <p:tgtEl>
                                          <p:spTgt spid="1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9" presetClass="emph" presetSubtype="0" fill="hold" grpId="0" nodeType="clickEffect">
                                  <p:stCondLst>
                                    <p:cond delay="0"/>
                                  </p:stCondLst>
                                  <p:childTnLst>
                                    <p:animClr clrSpc="rgb" dir="cw">
                                      <p:cBhvr override="childStyle">
                                        <p:cTn id="19" dur="500" fill="hold"/>
                                        <p:tgtEl>
                                          <p:spTgt spid="12"/>
                                        </p:tgtEl>
                                        <p:attrNameLst>
                                          <p:attrName>style.color</p:attrName>
                                        </p:attrNameLst>
                                      </p:cBhvr>
                                      <p:to>
                                        <a:srgbClr val="FF0000"/>
                                      </p:to>
                                    </p:animClr>
                                    <p:animClr clrSpc="rgb" dir="cw">
                                      <p:cBhvr>
                                        <p:cTn id="20" dur="500" fill="hold"/>
                                        <p:tgtEl>
                                          <p:spTgt spid="12"/>
                                        </p:tgtEl>
                                        <p:attrNameLst>
                                          <p:attrName>fillcolor</p:attrName>
                                        </p:attrNameLst>
                                      </p:cBhvr>
                                      <p:to>
                                        <a:srgbClr val="FF0000"/>
                                      </p:to>
                                    </p:animClr>
                                    <p:set>
                                      <p:cBhvr>
                                        <p:cTn id="21" dur="500" fill="hold"/>
                                        <p:tgtEl>
                                          <p:spTgt spid="12"/>
                                        </p:tgtEl>
                                        <p:attrNameLst>
                                          <p:attrName>fill.type</p:attrName>
                                        </p:attrNameLst>
                                      </p:cBhvr>
                                      <p:to>
                                        <p:strVal val="solid"/>
                                      </p:to>
                                    </p:set>
                                    <p:set>
                                      <p:cBhvr>
                                        <p:cTn id="22" dur="500" fill="hold"/>
                                        <p:tgtEl>
                                          <p:spTgt spid="12"/>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grpId="1" nodeType="clickEffect">
                                  <p:stCondLst>
                                    <p:cond delay="0"/>
                                  </p:stCondLst>
                                  <p:childTnLst>
                                    <p:animClr clrSpc="rgb" dir="cw">
                                      <p:cBhvr override="childStyle">
                                        <p:cTn id="26" dur="500" fill="hold"/>
                                        <p:tgtEl>
                                          <p:spTgt spid="12"/>
                                        </p:tgtEl>
                                        <p:attrNameLst>
                                          <p:attrName>style.color</p:attrName>
                                        </p:attrNameLst>
                                      </p:cBhvr>
                                      <p:to>
                                        <a:srgbClr val="2ECC71"/>
                                      </p:to>
                                    </p:animClr>
                                    <p:animClr clrSpc="rgb" dir="cw">
                                      <p:cBhvr>
                                        <p:cTn id="27" dur="500" fill="hold"/>
                                        <p:tgtEl>
                                          <p:spTgt spid="12"/>
                                        </p:tgtEl>
                                        <p:attrNameLst>
                                          <p:attrName>fillcolor</p:attrName>
                                        </p:attrNameLst>
                                      </p:cBhvr>
                                      <p:to>
                                        <a:srgbClr val="2ECC71"/>
                                      </p:to>
                                    </p:animClr>
                                    <p:set>
                                      <p:cBhvr>
                                        <p:cTn id="28" dur="500" fill="hold"/>
                                        <p:tgtEl>
                                          <p:spTgt spid="12"/>
                                        </p:tgtEl>
                                        <p:attrNameLst>
                                          <p:attrName>fill.type</p:attrName>
                                        </p:attrNameLst>
                                      </p:cBhvr>
                                      <p:to>
                                        <p:strVal val="solid"/>
                                      </p:to>
                                    </p:set>
                                    <p:set>
                                      <p:cBhvr>
                                        <p:cTn id="29" dur="500" fill="hold"/>
                                        <p:tgtEl>
                                          <p:spTgt spid="12"/>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11"/>
                                        </p:tgtEl>
                                        <p:attrNameLst>
                                          <p:attrName>style.color</p:attrName>
                                        </p:attrNameLst>
                                      </p:cBhvr>
                                      <p:to>
                                        <a:srgbClr val="FF0000"/>
                                      </p:to>
                                    </p:animClr>
                                    <p:animClr clrSpc="rgb" dir="cw">
                                      <p:cBhvr>
                                        <p:cTn id="32" dur="500" fill="hold"/>
                                        <p:tgtEl>
                                          <p:spTgt spid="11"/>
                                        </p:tgtEl>
                                        <p:attrNameLst>
                                          <p:attrName>fillcolor</p:attrName>
                                        </p:attrNameLst>
                                      </p:cBhvr>
                                      <p:to>
                                        <a:srgbClr val="FF0000"/>
                                      </p:to>
                                    </p:animClr>
                                    <p:set>
                                      <p:cBhvr>
                                        <p:cTn id="33" dur="500" fill="hold"/>
                                        <p:tgtEl>
                                          <p:spTgt spid="11"/>
                                        </p:tgtEl>
                                        <p:attrNameLst>
                                          <p:attrName>fill.type</p:attrName>
                                        </p:attrNameLst>
                                      </p:cBhvr>
                                      <p:to>
                                        <p:strVal val="solid"/>
                                      </p:to>
                                    </p:set>
                                    <p:set>
                                      <p:cBhvr>
                                        <p:cTn id="34" dur="500" fill="hold"/>
                                        <p:tgtEl>
                                          <p:spTgt spid="11"/>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grpId="1" nodeType="clickEffect">
                                  <p:stCondLst>
                                    <p:cond delay="0"/>
                                  </p:stCondLst>
                                  <p:childTnLst>
                                    <p:animClr clrSpc="rgb" dir="cw">
                                      <p:cBhvr override="childStyle">
                                        <p:cTn id="38" dur="500" fill="hold"/>
                                        <p:tgtEl>
                                          <p:spTgt spid="11"/>
                                        </p:tgtEl>
                                        <p:attrNameLst>
                                          <p:attrName>style.color</p:attrName>
                                        </p:attrNameLst>
                                      </p:cBhvr>
                                      <p:to>
                                        <a:srgbClr val="2ECC71"/>
                                      </p:to>
                                    </p:animClr>
                                    <p:animClr clrSpc="rgb" dir="cw">
                                      <p:cBhvr>
                                        <p:cTn id="39" dur="500" fill="hold"/>
                                        <p:tgtEl>
                                          <p:spTgt spid="11"/>
                                        </p:tgtEl>
                                        <p:attrNameLst>
                                          <p:attrName>fillcolor</p:attrName>
                                        </p:attrNameLst>
                                      </p:cBhvr>
                                      <p:to>
                                        <a:srgbClr val="2ECC71"/>
                                      </p:to>
                                    </p:animClr>
                                    <p:set>
                                      <p:cBhvr>
                                        <p:cTn id="40" dur="500" fill="hold"/>
                                        <p:tgtEl>
                                          <p:spTgt spid="11"/>
                                        </p:tgtEl>
                                        <p:attrNameLst>
                                          <p:attrName>fill.type</p:attrName>
                                        </p:attrNameLst>
                                      </p:cBhvr>
                                      <p:to>
                                        <p:strVal val="solid"/>
                                      </p:to>
                                    </p:set>
                                    <p:set>
                                      <p:cBhvr>
                                        <p:cTn id="41" dur="500" fill="hold"/>
                                        <p:tgtEl>
                                          <p:spTgt spid="11"/>
                                        </p:tgtEl>
                                        <p:attrNameLst>
                                          <p:attrName>fill.on</p:attrName>
                                        </p:attrNameLst>
                                      </p:cBhvr>
                                      <p:to>
                                        <p:strVal val="true"/>
                                      </p:to>
                                    </p:set>
                                  </p:childTnLst>
                                </p:cTn>
                              </p:par>
                              <p:par>
                                <p:cTn id="42" presetID="19" presetClass="emph" presetSubtype="0" fill="hold" grpId="0" nodeType="withEffect">
                                  <p:stCondLst>
                                    <p:cond delay="0"/>
                                  </p:stCondLst>
                                  <p:childTnLst>
                                    <p:animClr clrSpc="rgb" dir="cw">
                                      <p:cBhvr override="childStyle">
                                        <p:cTn id="43" dur="500" fill="hold"/>
                                        <p:tgtEl>
                                          <p:spTgt spid="10"/>
                                        </p:tgtEl>
                                        <p:attrNameLst>
                                          <p:attrName>style.color</p:attrName>
                                        </p:attrNameLst>
                                      </p:cBhvr>
                                      <p:to>
                                        <a:srgbClr val="FF0000"/>
                                      </p:to>
                                    </p:animClr>
                                    <p:animClr clrSpc="rgb" dir="cw">
                                      <p:cBhvr>
                                        <p:cTn id="44" dur="500" fill="hold"/>
                                        <p:tgtEl>
                                          <p:spTgt spid="10"/>
                                        </p:tgtEl>
                                        <p:attrNameLst>
                                          <p:attrName>fillcolor</p:attrName>
                                        </p:attrNameLst>
                                      </p:cBhvr>
                                      <p:to>
                                        <a:srgbClr val="FF0000"/>
                                      </p:to>
                                    </p:animClr>
                                    <p:set>
                                      <p:cBhvr>
                                        <p:cTn id="45" dur="500" fill="hold"/>
                                        <p:tgtEl>
                                          <p:spTgt spid="10"/>
                                        </p:tgtEl>
                                        <p:attrNameLst>
                                          <p:attrName>fill.type</p:attrName>
                                        </p:attrNameLst>
                                      </p:cBhvr>
                                      <p:to>
                                        <p:strVal val="solid"/>
                                      </p:to>
                                    </p:set>
                                    <p:set>
                                      <p:cBhvr>
                                        <p:cTn id="46" dur="500" fill="hold"/>
                                        <p:tgtEl>
                                          <p:spTgt spid="10"/>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grpId="1" nodeType="clickEffect">
                                  <p:stCondLst>
                                    <p:cond delay="0"/>
                                  </p:stCondLst>
                                  <p:childTnLst>
                                    <p:animClr clrSpc="rgb" dir="cw">
                                      <p:cBhvr override="childStyle">
                                        <p:cTn id="50" dur="500" fill="hold"/>
                                        <p:tgtEl>
                                          <p:spTgt spid="10"/>
                                        </p:tgtEl>
                                        <p:attrNameLst>
                                          <p:attrName>style.color</p:attrName>
                                        </p:attrNameLst>
                                      </p:cBhvr>
                                      <p:to>
                                        <a:srgbClr val="2ECC71"/>
                                      </p:to>
                                    </p:animClr>
                                    <p:animClr clrSpc="rgb" dir="cw">
                                      <p:cBhvr>
                                        <p:cTn id="51" dur="500" fill="hold"/>
                                        <p:tgtEl>
                                          <p:spTgt spid="10"/>
                                        </p:tgtEl>
                                        <p:attrNameLst>
                                          <p:attrName>fillcolor</p:attrName>
                                        </p:attrNameLst>
                                      </p:cBhvr>
                                      <p:to>
                                        <a:srgbClr val="2ECC71"/>
                                      </p:to>
                                    </p:animClr>
                                    <p:set>
                                      <p:cBhvr>
                                        <p:cTn id="52" dur="500" fill="hold"/>
                                        <p:tgtEl>
                                          <p:spTgt spid="10"/>
                                        </p:tgtEl>
                                        <p:attrNameLst>
                                          <p:attrName>fill.type</p:attrName>
                                        </p:attrNameLst>
                                      </p:cBhvr>
                                      <p:to>
                                        <p:strVal val="solid"/>
                                      </p:to>
                                    </p:set>
                                    <p:set>
                                      <p:cBhvr>
                                        <p:cTn id="53" dur="500" fill="hold"/>
                                        <p:tgtEl>
                                          <p:spTgt spid="10"/>
                                        </p:tgtEl>
                                        <p:attrNameLst>
                                          <p:attrName>fill.on</p:attrName>
                                        </p:attrNameLst>
                                      </p:cBhvr>
                                      <p:to>
                                        <p:strVal val="true"/>
                                      </p:to>
                                    </p:set>
                                  </p:childTnLst>
                                </p:cTn>
                              </p:par>
                              <p:par>
                                <p:cTn id="54" presetID="19" presetClass="emph" presetSubtype="0" fill="hold" grpId="0" nodeType="withEffect">
                                  <p:stCondLst>
                                    <p:cond delay="0"/>
                                  </p:stCondLst>
                                  <p:childTnLst>
                                    <p:animClr clrSpc="rgb" dir="cw">
                                      <p:cBhvr override="childStyle">
                                        <p:cTn id="55" dur="500" fill="hold"/>
                                        <p:tgtEl>
                                          <p:spTgt spid="9"/>
                                        </p:tgtEl>
                                        <p:attrNameLst>
                                          <p:attrName>style.color</p:attrName>
                                        </p:attrNameLst>
                                      </p:cBhvr>
                                      <p:to>
                                        <a:srgbClr val="FF0000"/>
                                      </p:to>
                                    </p:animClr>
                                    <p:animClr clrSpc="rgb" dir="cw">
                                      <p:cBhvr>
                                        <p:cTn id="56" dur="500" fill="hold"/>
                                        <p:tgtEl>
                                          <p:spTgt spid="9"/>
                                        </p:tgtEl>
                                        <p:attrNameLst>
                                          <p:attrName>fillcolor</p:attrName>
                                        </p:attrNameLst>
                                      </p:cBhvr>
                                      <p:to>
                                        <a:srgbClr val="FF0000"/>
                                      </p:to>
                                    </p:animClr>
                                    <p:set>
                                      <p:cBhvr>
                                        <p:cTn id="57" dur="500" fill="hold"/>
                                        <p:tgtEl>
                                          <p:spTgt spid="9"/>
                                        </p:tgtEl>
                                        <p:attrNameLst>
                                          <p:attrName>fill.type</p:attrName>
                                        </p:attrNameLst>
                                      </p:cBhvr>
                                      <p:to>
                                        <p:strVal val="solid"/>
                                      </p:to>
                                    </p:set>
                                    <p:set>
                                      <p:cBhvr>
                                        <p:cTn id="58" dur="500" fill="hold"/>
                                        <p:tgtEl>
                                          <p:spTgt spid="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grpId="1" nodeType="clickEffect">
                                  <p:stCondLst>
                                    <p:cond delay="0"/>
                                  </p:stCondLst>
                                  <p:childTnLst>
                                    <p:animClr clrSpc="rgb" dir="cw">
                                      <p:cBhvr override="childStyle">
                                        <p:cTn id="62" dur="500" fill="hold"/>
                                        <p:tgtEl>
                                          <p:spTgt spid="9"/>
                                        </p:tgtEl>
                                        <p:attrNameLst>
                                          <p:attrName>style.color</p:attrName>
                                        </p:attrNameLst>
                                      </p:cBhvr>
                                      <p:to>
                                        <a:srgbClr val="2ECC71"/>
                                      </p:to>
                                    </p:animClr>
                                    <p:animClr clrSpc="rgb" dir="cw">
                                      <p:cBhvr>
                                        <p:cTn id="63" dur="500" fill="hold"/>
                                        <p:tgtEl>
                                          <p:spTgt spid="9"/>
                                        </p:tgtEl>
                                        <p:attrNameLst>
                                          <p:attrName>fillcolor</p:attrName>
                                        </p:attrNameLst>
                                      </p:cBhvr>
                                      <p:to>
                                        <a:srgbClr val="2ECC71"/>
                                      </p:to>
                                    </p:animClr>
                                    <p:set>
                                      <p:cBhvr>
                                        <p:cTn id="64" dur="500" fill="hold"/>
                                        <p:tgtEl>
                                          <p:spTgt spid="9"/>
                                        </p:tgtEl>
                                        <p:attrNameLst>
                                          <p:attrName>fill.type</p:attrName>
                                        </p:attrNameLst>
                                      </p:cBhvr>
                                      <p:to>
                                        <p:strVal val="solid"/>
                                      </p:to>
                                    </p:set>
                                    <p:set>
                                      <p:cBhvr>
                                        <p:cTn id="65" dur="500" fill="hold"/>
                                        <p:tgtEl>
                                          <p:spTgt spid="9"/>
                                        </p:tgtEl>
                                        <p:attrNameLst>
                                          <p:attrName>fill.on</p:attrName>
                                        </p:attrNameLst>
                                      </p:cBhvr>
                                      <p:to>
                                        <p:strVal val="true"/>
                                      </p:to>
                                    </p:set>
                                  </p:childTnLst>
                                </p:cTn>
                              </p:par>
                              <p:par>
                                <p:cTn id="66" presetID="19" presetClass="emph" presetSubtype="0" fill="hold" grpId="0" nodeType="withEffect">
                                  <p:stCondLst>
                                    <p:cond delay="0"/>
                                  </p:stCondLst>
                                  <p:childTnLst>
                                    <p:animClr clrSpc="rgb" dir="cw">
                                      <p:cBhvr override="childStyle">
                                        <p:cTn id="67" dur="500" fill="hold"/>
                                        <p:tgtEl>
                                          <p:spTgt spid="8"/>
                                        </p:tgtEl>
                                        <p:attrNameLst>
                                          <p:attrName>style.color</p:attrName>
                                        </p:attrNameLst>
                                      </p:cBhvr>
                                      <p:to>
                                        <a:srgbClr val="FF0000"/>
                                      </p:to>
                                    </p:animClr>
                                    <p:animClr clrSpc="rgb" dir="cw">
                                      <p:cBhvr>
                                        <p:cTn id="68" dur="500" fill="hold"/>
                                        <p:tgtEl>
                                          <p:spTgt spid="8"/>
                                        </p:tgtEl>
                                        <p:attrNameLst>
                                          <p:attrName>fillcolor</p:attrName>
                                        </p:attrNameLst>
                                      </p:cBhvr>
                                      <p:to>
                                        <a:srgbClr val="FF0000"/>
                                      </p:to>
                                    </p:animClr>
                                    <p:set>
                                      <p:cBhvr>
                                        <p:cTn id="69" dur="500" fill="hold"/>
                                        <p:tgtEl>
                                          <p:spTgt spid="8"/>
                                        </p:tgtEl>
                                        <p:attrNameLst>
                                          <p:attrName>fill.type</p:attrName>
                                        </p:attrNameLst>
                                      </p:cBhvr>
                                      <p:to>
                                        <p:strVal val="solid"/>
                                      </p:to>
                                    </p:set>
                                    <p:set>
                                      <p:cBhvr>
                                        <p:cTn id="70" dur="500" fill="hold"/>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9"/>
                                        </p:tgtEl>
                                        <p:attrNameLst>
                                          <p:attrName>style.visibility</p:attrName>
                                        </p:attrNameLst>
                                      </p:cBhvr>
                                      <p:to>
                                        <p:strVal val="visible"/>
                                      </p:to>
                                    </p:set>
                                  </p:childTnLst>
                                </p:cTn>
                              </p:par>
                            </p:childTnLst>
                          </p:cTn>
                        </p:par>
                        <p:par>
                          <p:cTn id="95" fill="hold">
                            <p:stCondLst>
                              <p:cond delay="0"/>
                            </p:stCondLst>
                            <p:childTnLst>
                              <p:par>
                                <p:cTn id="96" presetID="22" presetClass="entr" presetSubtype="2"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wipe(right)">
                                      <p:cBhvr>
                                        <p:cTn id="9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9" grpId="1" animBg="1"/>
      <p:bldP spid="10" grpId="0" animBg="1"/>
      <p:bldP spid="10" grpId="1" animBg="1"/>
      <p:bldP spid="11" grpId="0" animBg="1"/>
      <p:bldP spid="11" grpId="1" animBg="1"/>
      <p:bldP spid="12" grpId="0" animBg="1"/>
      <p:bldP spid="12" grpId="1" animBg="1"/>
      <p:bldP spid="18"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Model </a:t>
            </a:r>
            <a:r>
              <a:rPr lang="en-IN" dirty="0" smtClean="0"/>
              <a:t>Selection: other techniques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3"/>
                <a:ext cx="11938645" cy="5746377"/>
              </a:xfrm>
            </p:spPr>
            <p:txBody>
              <a:bodyPr>
                <a:normAutofit/>
              </a:bodyPr>
              <a:lstStyle/>
              <a:p>
                <a:r>
                  <a:rPr lang="en-IN" b="1" dirty="0" smtClean="0">
                    <a:solidFill>
                      <a:schemeClr val="tx1"/>
                    </a:solidFill>
                  </a:rPr>
                  <a:t>Random </a:t>
                </a:r>
                <a14:m>
                  <m:oMath xmlns:m="http://schemas.openxmlformats.org/officeDocument/2006/math">
                    <m:r>
                      <a:rPr lang="en-IN" b="1" i="1" smtClean="0">
                        <a:solidFill>
                          <a:schemeClr val="tx1"/>
                        </a:solidFill>
                        <a:latin typeface="Cambria Math" panose="02040503050406030204" pitchFamily="18" charset="0"/>
                      </a:rPr>
                      <m:t>𝒌</m:t>
                    </m:r>
                  </m:oMath>
                </a14:m>
                <a:r>
                  <a:rPr lang="en-IN" b="1" dirty="0" smtClean="0">
                    <a:solidFill>
                      <a:schemeClr val="tx1"/>
                    </a:solidFill>
                  </a:rPr>
                  <a:t>-Fold</a:t>
                </a:r>
                <a:r>
                  <a:rPr lang="en-IN" dirty="0" smtClean="0">
                    <a:solidFill>
                      <a:schemeClr val="tx1"/>
                    </a:solidFill>
                  </a:rPr>
                  <a:t>: select </a:t>
                </a:r>
                <a14:m>
                  <m:oMath xmlns:m="http://schemas.openxmlformats.org/officeDocument/2006/math">
                    <m:r>
                      <a:rPr lang="en-IN" i="1">
                        <a:solidFill>
                          <a:schemeClr val="tx1"/>
                        </a:solidFill>
                        <a:latin typeface="Cambria Math" panose="02040503050406030204" pitchFamily="18" charset="0"/>
                      </a:rPr>
                      <m:t>𝑘</m:t>
                    </m:r>
                  </m:oMath>
                </a14:m>
                <a:r>
                  <a:rPr lang="en-IN" dirty="0">
                    <a:solidFill>
                      <a:schemeClr val="tx1"/>
                    </a:solidFill>
                  </a:rPr>
                  <a:t> randomly chosen sets </a:t>
                </a:r>
                <a14:m>
                  <m:oMath xmlns:m="http://schemas.openxmlformats.org/officeDocument/2006/math">
                    <m:sSub>
                      <m:sSubPr>
                        <m:ctrlPr>
                          <a:rPr lang="en-IN" i="1" dirty="0">
                            <a:solidFill>
                              <a:schemeClr val="tx1"/>
                            </a:solidFill>
                            <a:latin typeface="Cambria Math" panose="02040503050406030204" pitchFamily="18" charset="0"/>
                          </a:rPr>
                        </m:ctrlPr>
                      </m:sSubPr>
                      <m:e>
                        <m:r>
                          <a:rPr lang="en-IN" i="1" dirty="0">
                            <a:solidFill>
                              <a:schemeClr val="tx1"/>
                            </a:solidFill>
                            <a:latin typeface="Cambria Math" panose="02040503050406030204" pitchFamily="18" charset="0"/>
                          </a:rPr>
                          <m:t>𝑆</m:t>
                        </m:r>
                      </m:e>
                      <m:sub>
                        <m:r>
                          <a:rPr lang="en-IN" i="1" dirty="0">
                            <a:solidFill>
                              <a:schemeClr val="tx1"/>
                            </a:solidFill>
                            <a:latin typeface="Cambria Math" panose="02040503050406030204" pitchFamily="18" charset="0"/>
                          </a:rPr>
                          <m:t>1</m:t>
                        </m:r>
                      </m:sub>
                    </m:sSub>
                    <m:r>
                      <a:rPr lang="en-IN" i="1" dirty="0">
                        <a:solidFill>
                          <a:schemeClr val="tx1"/>
                        </a:solidFill>
                        <a:latin typeface="Cambria Math" panose="02040503050406030204" pitchFamily="18" charset="0"/>
                      </a:rPr>
                      <m:t>,…,</m:t>
                    </m:r>
                    <m:sSub>
                      <m:sSubPr>
                        <m:ctrlPr>
                          <a:rPr lang="en-IN" i="1" dirty="0">
                            <a:solidFill>
                              <a:schemeClr val="tx1"/>
                            </a:solidFill>
                            <a:latin typeface="Cambria Math" panose="02040503050406030204" pitchFamily="18" charset="0"/>
                          </a:rPr>
                        </m:ctrlPr>
                      </m:sSubPr>
                      <m:e>
                        <m:r>
                          <a:rPr lang="en-IN" i="1" dirty="0">
                            <a:solidFill>
                              <a:schemeClr val="tx1"/>
                            </a:solidFill>
                            <a:latin typeface="Cambria Math" panose="02040503050406030204" pitchFamily="18" charset="0"/>
                          </a:rPr>
                          <m:t>𝑆</m:t>
                        </m:r>
                      </m:e>
                      <m:sub>
                        <m:r>
                          <a:rPr lang="en-IN" i="1" dirty="0">
                            <a:solidFill>
                              <a:schemeClr val="tx1"/>
                            </a:solidFill>
                            <a:latin typeface="Cambria Math" panose="02040503050406030204" pitchFamily="18" charset="0"/>
                          </a:rPr>
                          <m:t>𝑘</m:t>
                        </m:r>
                      </m:sub>
                    </m:sSub>
                  </m:oMath>
                </a14:m>
                <a:r>
                  <a:rPr lang="en-IN" dirty="0" smtClean="0">
                    <a:solidFill>
                      <a:schemeClr val="tx1"/>
                    </a:solidFill>
                  </a:rPr>
                  <a:t> of size, say </a:t>
                </a:r>
                <a14:m>
                  <m:oMath xmlns:m="http://schemas.openxmlformats.org/officeDocument/2006/math">
                    <m:r>
                      <a:rPr lang="en-IN" i="1">
                        <a:solidFill>
                          <a:schemeClr val="tx1"/>
                        </a:solidFill>
                        <a:latin typeface="Cambria Math" panose="02040503050406030204" pitchFamily="18" charset="0"/>
                      </a:rPr>
                      <m:t>0.3</m:t>
                    </m:r>
                    <m:r>
                      <a:rPr lang="en-IN" i="1">
                        <a:solidFill>
                          <a:schemeClr val="tx1"/>
                        </a:solidFill>
                        <a:latin typeface="Cambria Math" panose="02040503050406030204" pitchFamily="18" charset="0"/>
                      </a:rPr>
                      <m:t>𝑛</m:t>
                    </m:r>
                  </m:oMath>
                </a14:m>
                <a:r>
                  <a:rPr lang="en-IN" dirty="0" smtClean="0">
                    <a:solidFill>
                      <a:schemeClr val="tx1"/>
                    </a:solidFill>
                  </a:rPr>
                  <a:t>,. </a:t>
                </a:r>
                <a:r>
                  <a:rPr lang="en-IN" dirty="0">
                    <a:solidFill>
                      <a:schemeClr val="tx1"/>
                    </a:solidFill>
                  </a:rPr>
                  <a:t>Train on </a:t>
                </a:r>
                <a14:m>
                  <m:oMath xmlns:m="http://schemas.openxmlformats.org/officeDocument/2006/math">
                    <m:r>
                      <a:rPr lang="en-IN" i="1">
                        <a:solidFill>
                          <a:schemeClr val="tx1"/>
                        </a:solidFill>
                        <a:latin typeface="Cambria Math" panose="02040503050406030204" pitchFamily="18" charset="0"/>
                      </a:rPr>
                      <m:t>𝑆</m:t>
                    </m:r>
                    <m:r>
                      <a:rPr lang="en-IN" i="1">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m:rPr>
                            <m:sty m:val="p"/>
                          </m:rPr>
                          <a:rPr lang="en-IN" i="1">
                            <a:solidFill>
                              <a:schemeClr val="tx1"/>
                            </a:solidFill>
                            <a:latin typeface="Cambria Math" panose="02040503050406030204" pitchFamily="18" charset="0"/>
                          </a:rPr>
                          <m:t>S</m:t>
                        </m:r>
                      </m:e>
                      <m:sub>
                        <m:r>
                          <a:rPr lang="en-IN" i="1">
                            <a:solidFill>
                              <a:schemeClr val="tx1"/>
                            </a:solidFill>
                            <a:latin typeface="Cambria Math" panose="02040503050406030204" pitchFamily="18" charset="0"/>
                          </a:rPr>
                          <m:t>𝑘</m:t>
                        </m:r>
                      </m:sub>
                    </m:sSub>
                  </m:oMath>
                </a14:m>
                <a:r>
                  <a:rPr lang="en-IN" dirty="0">
                    <a:solidFill>
                      <a:schemeClr val="tx1"/>
                    </a:solidFill>
                  </a:rPr>
                  <a:t>, test on </a:t>
                </a:r>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𝑆</m:t>
                        </m:r>
                      </m:e>
                      <m:sub>
                        <m:r>
                          <a:rPr lang="en-IN" i="1">
                            <a:solidFill>
                              <a:schemeClr val="tx1"/>
                            </a:solidFill>
                            <a:latin typeface="Cambria Math" panose="02040503050406030204" pitchFamily="18" charset="0"/>
                          </a:rPr>
                          <m:t>𝑘</m:t>
                        </m:r>
                      </m:sub>
                    </m:sSub>
                  </m:oMath>
                </a14:m>
                <a:r>
                  <a:rPr lang="en-IN" dirty="0" smtClean="0">
                    <a:solidFill>
                      <a:schemeClr val="tx1"/>
                    </a:solidFill>
                  </a:rPr>
                  <a:t>. Choose model with best avg. perf. </a:t>
                </a:r>
                <a:endParaRPr lang="en-IN" dirty="0" smtClean="0">
                  <a:solidFill>
                    <a:schemeClr val="tx1"/>
                  </a:solidFill>
                  <a:latin typeface="Nexa Bold Regular" panose="02000000000000000000" pitchFamily="2" charset="0"/>
                </a:endParaRPr>
              </a:p>
              <a:p>
                <a:pPr lvl="2"/>
                <a:r>
                  <a:rPr lang="en-IN" dirty="0" smtClean="0">
                    <a:solidFill>
                      <a:schemeClr val="tx1"/>
                    </a:solidFill>
                    <a:latin typeface="+mj-lt"/>
                  </a:rPr>
                  <a:t>Note that folds may overlap with each other in this case</a:t>
                </a:r>
              </a:p>
              <a:p>
                <a:r>
                  <a:rPr lang="en-IN" b="1" dirty="0" smtClean="0">
                    <a:solidFill>
                      <a:schemeClr val="tx1"/>
                    </a:solidFill>
                    <a:latin typeface="+mj-lt"/>
                  </a:rPr>
                  <a:t>Bootstrap</a:t>
                </a:r>
                <a:r>
                  <a:rPr lang="en-IN" dirty="0" smtClean="0">
                    <a:solidFill>
                      <a:schemeClr val="tx1"/>
                    </a:solidFill>
                    <a:latin typeface="+mj-lt"/>
                  </a:rPr>
                  <a:t>: </a:t>
                </a:r>
                <a:r>
                  <a:rPr lang="en-IN" dirty="0" smtClean="0">
                    <a:solidFill>
                      <a:schemeClr val="tx1"/>
                    </a:solidFill>
                  </a:rPr>
                  <a:t>select </a:t>
                </a:r>
                <a14:m>
                  <m:oMath xmlns:m="http://schemas.openxmlformats.org/officeDocument/2006/math">
                    <m:r>
                      <a:rPr lang="en-IN" i="1">
                        <a:solidFill>
                          <a:schemeClr val="tx1"/>
                        </a:solidFill>
                        <a:latin typeface="Cambria Math" panose="02040503050406030204" pitchFamily="18" charset="0"/>
                      </a:rPr>
                      <m:t>𝑛</m:t>
                    </m:r>
                  </m:oMath>
                </a14:m>
                <a:r>
                  <a:rPr lang="en-US" dirty="0">
                    <a:solidFill>
                      <a:schemeClr val="tx1"/>
                    </a:solidFill>
                  </a:rPr>
                  <a:t> data points randomly with replacement and use as training </a:t>
                </a:r>
                <a:r>
                  <a:rPr lang="en-US" dirty="0" smtClean="0">
                    <a:solidFill>
                      <a:schemeClr val="tx1"/>
                    </a:solidFill>
                  </a:rPr>
                  <a:t>set. Use </a:t>
                </a:r>
                <a:r>
                  <a:rPr lang="en-US" dirty="0">
                    <a:solidFill>
                      <a:schemeClr val="tx1"/>
                    </a:solidFill>
                  </a:rPr>
                  <a:t>points never selected as </a:t>
                </a:r>
                <a:r>
                  <a:rPr lang="en-US" dirty="0" smtClean="0">
                    <a:solidFill>
                      <a:schemeClr val="tx1"/>
                    </a:solidFill>
                  </a:rPr>
                  <a:t>a validation set</a:t>
                </a:r>
              </a:p>
              <a:p>
                <a:pPr lvl="2"/>
                <a:r>
                  <a:rPr lang="en-US" dirty="0" smtClean="0">
                    <a:solidFill>
                      <a:schemeClr val="tx1"/>
                    </a:solidFill>
                  </a:rPr>
                  <a:t>Note that the same point may repeat in the training set</a:t>
                </a:r>
              </a:p>
              <a:p>
                <a:r>
                  <a:rPr lang="en-US" b="1" dirty="0" smtClean="0">
                    <a:solidFill>
                      <a:schemeClr val="tx1"/>
                    </a:solidFill>
                  </a:rPr>
                  <a:t>Structural Risk Minimization (SRM)</a:t>
                </a:r>
                <a:r>
                  <a:rPr lang="en-US" dirty="0" smtClean="0">
                    <a:solidFill>
                      <a:schemeClr val="tx1"/>
                    </a:solidFill>
                  </a:rPr>
                  <a:t>: d</a:t>
                </a:r>
                <a:r>
                  <a:rPr lang="en-IN" dirty="0" err="1" smtClean="0">
                    <a:solidFill>
                      <a:schemeClr val="tx1"/>
                    </a:solidFill>
                  </a:rPr>
                  <a:t>efine</a:t>
                </a:r>
                <a:r>
                  <a:rPr lang="en-IN" dirty="0" smtClean="0">
                    <a:solidFill>
                      <a:schemeClr val="tx1"/>
                    </a:solidFill>
                  </a:rPr>
                  <a:t> a notion of complexity for </a:t>
                </a:r>
                <a:r>
                  <a:rPr lang="en-IN" dirty="0">
                    <a:solidFill>
                      <a:schemeClr val="tx1"/>
                    </a:solidFill>
                  </a:rPr>
                  <a:t>each model </a:t>
                </a:r>
                <a14:m>
                  <m:oMath xmlns:m="http://schemas.openxmlformats.org/officeDocument/2006/math">
                    <m:r>
                      <a:rPr lang="en-IN" i="1">
                        <a:solidFill>
                          <a:schemeClr val="tx1"/>
                        </a:solidFill>
                        <a:latin typeface="Cambria Math" panose="02040503050406030204" pitchFamily="18" charset="0"/>
                      </a:rPr>
                      <m:t>𝑟</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𝑚</m:t>
                            </m:r>
                          </m:e>
                          <m:sub>
                            <m:r>
                              <a:rPr lang="en-IN" i="1">
                                <a:solidFill>
                                  <a:schemeClr val="tx1"/>
                                </a:solidFill>
                                <a:latin typeface="Cambria Math" panose="02040503050406030204" pitchFamily="18" charset="0"/>
                              </a:rPr>
                              <m:t>𝑖</m:t>
                            </m:r>
                          </m:sub>
                        </m:sSub>
                      </m:e>
                    </m:d>
                  </m:oMath>
                </a14:m>
                <a:r>
                  <a:rPr lang="en-US" dirty="0">
                    <a:solidFill>
                      <a:schemeClr val="tx1"/>
                    </a:solidFill>
                  </a:rPr>
                  <a:t> </a:t>
                </a:r>
                <a:r>
                  <a:rPr lang="en-US" dirty="0" smtClean="0">
                    <a:solidFill>
                      <a:schemeClr val="tx1"/>
                    </a:solidFill>
                  </a:rPr>
                  <a:t>(e.g. # </a:t>
                </a:r>
                <a:r>
                  <a:rPr lang="en-US" dirty="0">
                    <a:solidFill>
                      <a:schemeClr val="tx1"/>
                    </a:solidFill>
                  </a:rPr>
                  <a:t>layers, clusters, magnitude of </a:t>
                </a:r>
                <a:r>
                  <a:rPr lang="en-US" dirty="0" err="1" smtClean="0">
                    <a:solidFill>
                      <a:schemeClr val="tx1"/>
                    </a:solidFill>
                  </a:rPr>
                  <a:t>hyperparam</a:t>
                </a:r>
                <a:r>
                  <a:rPr lang="en-US" dirty="0" smtClean="0">
                    <a:solidFill>
                      <a:schemeClr val="tx1"/>
                    </a:solidFill>
                  </a:rPr>
                  <a:t>)</a:t>
                </a:r>
              </a:p>
              <a:p>
                <a:pPr lvl="2"/>
                <a:r>
                  <a:rPr lang="en-IN" dirty="0">
                    <a:solidFill>
                      <a:schemeClr val="tx1"/>
                    </a:solidFill>
                  </a:rPr>
                  <a:t>Prefers models that are less </a:t>
                </a:r>
                <a:r>
                  <a:rPr lang="en-IN" dirty="0" smtClean="0">
                    <a:solidFill>
                      <a:schemeClr val="tx1"/>
                    </a:solidFill>
                  </a:rPr>
                  <a:t>“complex</a:t>
                </a:r>
                <a:r>
                  <a:rPr lang="en-IN" dirty="0">
                    <a:solidFill>
                      <a:schemeClr val="tx1"/>
                    </a:solidFill>
                  </a:rPr>
                  <a:t>” (see Occam’s </a:t>
                </a:r>
                <a:r>
                  <a:rPr lang="en-IN" dirty="0" smtClean="0">
                    <a:solidFill>
                      <a:schemeClr val="tx1"/>
                    </a:solidFill>
                  </a:rPr>
                  <a:t>razor if interested)</a:t>
                </a:r>
                <a:r>
                  <a:rPr lang="en-US" dirty="0" smtClean="0">
                    <a:solidFill>
                      <a:schemeClr val="tx1"/>
                    </a:solidFill>
                  </a:rPr>
                  <a:t/>
                </a:r>
                <a:br>
                  <a:rPr lang="en-US" dirty="0" smtClean="0">
                    <a:solidFill>
                      <a:schemeClr val="tx1"/>
                    </a:solidFill>
                  </a:rPr>
                </a:br>
                <a14:m>
                  <m:oMath xmlns:m="http://schemas.openxmlformats.org/officeDocument/2006/math">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𝑚</m:t>
                        </m:r>
                      </m:e>
                      <m:sup>
                        <m:r>
                          <a:rPr lang="en-IN" i="1">
                            <a:solidFill>
                              <a:schemeClr val="tx1"/>
                            </a:solidFill>
                            <a:latin typeface="Cambria Math" panose="02040503050406030204" pitchFamily="18" charset="0"/>
                          </a:rPr>
                          <m:t>∗</m:t>
                        </m:r>
                      </m:sup>
                    </m:sSup>
                    <m:r>
                      <a:rPr lang="en-IN" i="1">
                        <a:solidFill>
                          <a:schemeClr val="tx1"/>
                        </a:solidFill>
                        <a:latin typeface="Cambria Math" panose="02040503050406030204" pitchFamily="18" charset="0"/>
                      </a:rPr>
                      <m:t>=</m:t>
                    </m:r>
                    <m:func>
                      <m:funcPr>
                        <m:ctrlPr>
                          <a:rPr lang="en-IN" i="1">
                            <a:solidFill>
                              <a:schemeClr val="tx1"/>
                            </a:solidFill>
                            <a:latin typeface="Cambria Math" panose="02040503050406030204" pitchFamily="18" charset="0"/>
                          </a:rPr>
                        </m:ctrlPr>
                      </m:funcPr>
                      <m:fName>
                        <m:r>
                          <m:rPr>
                            <m:sty m:val="p"/>
                          </m:rPr>
                          <a:rPr lang="en-IN">
                            <a:solidFill>
                              <a:schemeClr val="tx1"/>
                            </a:solidFill>
                            <a:latin typeface="Cambria Math" panose="02040503050406030204" pitchFamily="18" charset="0"/>
                          </a:rPr>
                          <m:t>arg</m:t>
                        </m:r>
                      </m:fName>
                      <m:e>
                        <m:func>
                          <m:funcPr>
                            <m:ctrlPr>
                              <a:rPr lang="en-IN" i="1">
                                <a:solidFill>
                                  <a:schemeClr val="tx1"/>
                                </a:solidFill>
                                <a:latin typeface="Cambria Math" panose="02040503050406030204" pitchFamily="18" charset="0"/>
                              </a:rPr>
                            </m:ctrlPr>
                          </m:funcPr>
                          <m:fName>
                            <m:limLow>
                              <m:limLowPr>
                                <m:ctrlPr>
                                  <a:rPr lang="en-IN" i="1">
                                    <a:solidFill>
                                      <a:schemeClr val="tx1"/>
                                    </a:solidFill>
                                    <a:latin typeface="Cambria Math" panose="02040503050406030204" pitchFamily="18" charset="0"/>
                                  </a:rPr>
                                </m:ctrlPr>
                              </m:limLowPr>
                              <m:e>
                                <m:r>
                                  <m:rPr>
                                    <m:sty m:val="p"/>
                                  </m:rPr>
                                  <a:rPr lang="en-IN">
                                    <a:solidFill>
                                      <a:schemeClr val="tx1"/>
                                    </a:solidFill>
                                    <a:latin typeface="Cambria Math" panose="02040503050406030204" pitchFamily="18" charset="0"/>
                                  </a:rPr>
                                  <m:t>min</m:t>
                                </m:r>
                              </m:e>
                              <m:li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𝑚</m:t>
                                    </m:r>
                                  </m:e>
                                  <m:sub>
                                    <m:r>
                                      <a:rPr lang="en-IN" i="1">
                                        <a:solidFill>
                                          <a:schemeClr val="tx1"/>
                                        </a:solidFill>
                                        <a:latin typeface="Cambria Math" panose="02040503050406030204" pitchFamily="18" charset="0"/>
                                      </a:rPr>
                                      <m:t>𝑖</m:t>
                                    </m:r>
                                  </m:sub>
                                </m:sSub>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ea typeface="Cambria Math" panose="02040503050406030204" pitchFamily="18" charset="0"/>
                                  </a:rPr>
                                  <m:t>ℳ</m:t>
                                </m:r>
                              </m:lim>
                            </m:limLow>
                          </m:fName>
                          <m:e>
                            <m:d>
                              <m:dPr>
                                <m:begChr m:val="{"/>
                                <m:endChr m:val="}"/>
                                <m:ctrlPr>
                                  <a:rPr lang="en-IN" i="1">
                                    <a:solidFill>
                                      <a:schemeClr val="tx1"/>
                                    </a:solidFill>
                                    <a:latin typeface="Cambria Math" panose="02040503050406030204" pitchFamily="18" charset="0"/>
                                    <a:ea typeface="Cambria Math" panose="02040503050406030204" pitchFamily="18" charset="0"/>
                                  </a:rPr>
                                </m:ctrlPr>
                              </m:dPr>
                              <m:e>
                                <m:r>
                                  <m:rPr>
                                    <m:sty m:val="p"/>
                                  </m:rPr>
                                  <a:rPr lang="en-IN">
                                    <a:solidFill>
                                      <a:schemeClr val="tx1"/>
                                    </a:solidFill>
                                    <a:latin typeface="Cambria Math" panose="02040503050406030204" pitchFamily="18" charset="0"/>
                                  </a:rPr>
                                  <m:t>TEST</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𝑚</m:t>
                                        </m:r>
                                      </m:e>
                                      <m:sub>
                                        <m:r>
                                          <a:rPr lang="en-IN" i="1">
                                            <a:solidFill>
                                              <a:schemeClr val="tx1"/>
                                            </a:solidFill>
                                            <a:latin typeface="Cambria Math" panose="02040503050406030204" pitchFamily="18" charset="0"/>
                                          </a:rPr>
                                          <m:t>𝑖</m:t>
                                        </m:r>
                                      </m:sub>
                                    </m:sSub>
                                    <m:r>
                                      <a:rPr lang="en-IN" i="1">
                                        <a:solidFill>
                                          <a:schemeClr val="tx1"/>
                                        </a:solidFill>
                                        <a:latin typeface="Cambria Math" panose="02040503050406030204" pitchFamily="18" charset="0"/>
                                      </a:rPr>
                                      <m:t>,</m:t>
                                    </m:r>
                                    <m:r>
                                      <m:rPr>
                                        <m:sty m:val="p"/>
                                      </m:rPr>
                                      <a:rPr lang="en-IN">
                                        <a:solidFill>
                                          <a:schemeClr val="tx1"/>
                                        </a:solidFill>
                                        <a:latin typeface="Cambria Math" panose="02040503050406030204" pitchFamily="18" charset="0"/>
                                      </a:rPr>
                                      <m:t>TRAIN</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𝑚</m:t>
                                            </m:r>
                                          </m:e>
                                          <m:sub>
                                            <m:r>
                                              <a:rPr lang="en-IN" i="1">
                                                <a:solidFill>
                                                  <a:schemeClr val="tx1"/>
                                                </a:solidFill>
                                                <a:latin typeface="Cambria Math" panose="02040503050406030204" pitchFamily="18" charset="0"/>
                                              </a:rPr>
                                              <m:t>𝑖</m:t>
                                            </m:r>
                                          </m:sub>
                                        </m:sSub>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𝑆</m:t>
                                        </m:r>
                                      </m:e>
                                    </m:d>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𝑆</m:t>
                                    </m:r>
                                  </m:e>
                                </m:d>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𝑟</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𝑚</m:t>
                                        </m:r>
                                      </m:e>
                                      <m:sub>
                                        <m:r>
                                          <a:rPr lang="en-IN" i="1">
                                            <a:solidFill>
                                              <a:schemeClr val="tx1"/>
                                            </a:solidFill>
                                            <a:latin typeface="Cambria Math" panose="02040503050406030204" pitchFamily="18" charset="0"/>
                                          </a:rPr>
                                          <m:t>𝑖</m:t>
                                        </m:r>
                                      </m:sub>
                                    </m:sSub>
                                  </m:e>
                                </m:d>
                              </m:e>
                            </m:d>
                          </m:e>
                        </m:func>
                      </m:e>
                    </m:func>
                  </m:oMath>
                </a14:m>
                <a:endParaRPr lang="en-US" dirty="0">
                  <a:solidFill>
                    <a:schemeClr val="tx1"/>
                  </a:solidFill>
                </a:endParaRPr>
              </a:p>
              <a:p>
                <a:r>
                  <a:rPr lang="en-IN" b="1" dirty="0" err="1">
                    <a:solidFill>
                      <a:schemeClr val="tx1"/>
                    </a:solidFill>
                    <a:latin typeface="+mj-lt"/>
                  </a:rPr>
                  <a:t>Akaike</a:t>
                </a:r>
                <a:r>
                  <a:rPr lang="en-IN" b="1" dirty="0">
                    <a:solidFill>
                      <a:schemeClr val="tx1"/>
                    </a:solidFill>
                    <a:latin typeface="+mj-lt"/>
                  </a:rPr>
                  <a:t>/Bayesian </a:t>
                </a:r>
                <a:r>
                  <a:rPr lang="en-IN" b="1" dirty="0" smtClean="0">
                    <a:solidFill>
                      <a:schemeClr val="tx1"/>
                    </a:solidFill>
                    <a:latin typeface="+mj-lt"/>
                  </a:rPr>
                  <a:t>info. </a:t>
                </a:r>
                <a:r>
                  <a:rPr lang="en-IN" b="1" dirty="0">
                    <a:solidFill>
                      <a:schemeClr val="tx1"/>
                    </a:solidFill>
                    <a:latin typeface="+mj-lt"/>
                  </a:rPr>
                  <a:t>criteria (AIC, BIC</a:t>
                </a:r>
                <a:r>
                  <a:rPr lang="en-IN" b="1" dirty="0" smtClean="0">
                    <a:solidFill>
                      <a:schemeClr val="tx1"/>
                    </a:solidFill>
                    <a:latin typeface="+mj-lt"/>
                  </a:rPr>
                  <a:t>)</a:t>
                </a:r>
                <a:r>
                  <a:rPr lang="en-IN" dirty="0" smtClean="0">
                    <a:solidFill>
                      <a:schemeClr val="tx1"/>
                    </a:solidFill>
                    <a:latin typeface="+mj-lt"/>
                  </a:rPr>
                  <a:t>:</a:t>
                </a:r>
                <a:r>
                  <a:rPr lang="en-IN" dirty="0" smtClean="0">
                    <a:solidFill>
                      <a:schemeClr val="tx1"/>
                    </a:solidFill>
                  </a:rPr>
                  <a:t> </a:t>
                </a:r>
                <a:r>
                  <a:rPr lang="en-IN" dirty="0" smtClean="0">
                    <a:solidFill>
                      <a:schemeClr val="tx1"/>
                    </a:solidFill>
                  </a:rPr>
                  <a:t>suitable </a:t>
                </a:r>
                <a:r>
                  <a:rPr lang="en-IN" dirty="0" smtClean="0">
                    <a:solidFill>
                      <a:schemeClr val="tx1"/>
                    </a:solidFill>
                  </a:rPr>
                  <a:t>for MAP, Bayesian methods. Similar </a:t>
                </a:r>
                <a:r>
                  <a:rPr lang="en-IN" dirty="0">
                    <a:solidFill>
                      <a:schemeClr val="tx1"/>
                    </a:solidFill>
                  </a:rPr>
                  <a:t>to SRM </a:t>
                </a:r>
                <a:r>
                  <a:rPr lang="en-IN" dirty="0" smtClean="0">
                    <a:solidFill>
                      <a:schemeClr val="tx1"/>
                    </a:solidFill>
                  </a:rPr>
                  <a:t>(max likelihood instead of min test error)</a:t>
                </a:r>
                <a:endParaRPr lang="en-US" dirty="0">
                  <a:solidFill>
                    <a:schemeClr val="tx1"/>
                  </a:solidFill>
                </a:endParaRPr>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746377"/>
              </a:xfrm>
              <a:blipFill>
                <a:blip r:embed="rId2"/>
                <a:stretch>
                  <a:fillRect l="-562" t="-2545" b="-339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Tree>
    <p:extLst>
      <p:ext uri="{BB962C8B-B14F-4D97-AF65-F5344CB8AC3E}">
        <p14:creationId xmlns:p14="http://schemas.microsoft.com/office/powerpoint/2010/main" val="27715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2423</TotalTime>
  <Words>6042</Words>
  <Application>Microsoft Office PowerPoint</Application>
  <PresentationFormat>Widescreen</PresentationFormat>
  <Paragraphs>384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Nexa Bold Regular</vt:lpstr>
      <vt:lpstr>Nexa Book</vt:lpstr>
      <vt:lpstr>Wingdings</vt:lpstr>
      <vt:lpstr>Metropolitan</vt:lpstr>
      <vt:lpstr>Meta-learning Methods</vt:lpstr>
      <vt:lpstr>Meta Learning Methods</vt:lpstr>
      <vt:lpstr>Model Selection</vt:lpstr>
      <vt:lpstr>Models in Machine Learning</vt:lpstr>
      <vt:lpstr>Models in Machine Learning</vt:lpstr>
      <vt:lpstr>Model Selection</vt:lpstr>
      <vt:lpstr>Model Selection 1: Held-out Validation</vt:lpstr>
      <vt:lpstr>Model Selection 2: k-fold Cross Validation</vt:lpstr>
      <vt:lpstr>Model Selection: other techniques</vt:lpstr>
      <vt:lpstr>Model Selection: other techniques</vt:lpstr>
      <vt:lpstr>Bias Variance Tradeoffs</vt:lpstr>
      <vt:lpstr>Bias Variance Mathematically </vt:lpstr>
      <vt:lpstr>Generalization Error</vt:lpstr>
      <vt:lpstr>Detecting Over/underfitting</vt:lpstr>
      <vt:lpstr>Ensemble Learning</vt:lpstr>
      <vt:lpstr>Ensemble ML Algorithms</vt:lpstr>
      <vt:lpstr>Voting Ensemble</vt:lpstr>
      <vt:lpstr>Voting Ensembles</vt:lpstr>
      <vt:lpstr>Bagging – Bootstrap AGGregatING</vt:lpstr>
      <vt:lpstr>Random Forests</vt:lpstr>
      <vt:lpstr>Dropout</vt:lpstr>
      <vt:lpstr>Boosting</vt:lpstr>
      <vt:lpstr>AdaBoost</vt:lpstr>
      <vt:lpstr>Adaboost</vt:lpstr>
      <vt:lpstr>Boosting for Regression?</vt:lpstr>
      <vt:lpstr>Gradient Boosting</vt:lpstr>
      <vt:lpstr>Gradient 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128</cp:revision>
  <dcterms:created xsi:type="dcterms:W3CDTF">2018-07-30T05:08:11Z</dcterms:created>
  <dcterms:modified xsi:type="dcterms:W3CDTF">2020-05-13T23:24:13Z</dcterms:modified>
</cp:coreProperties>
</file>