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4"/>
  </p:notes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87" r:id="rId16"/>
    <p:sldId id="271" r:id="rId17"/>
    <p:sldId id="272" r:id="rId18"/>
    <p:sldId id="273" r:id="rId19"/>
    <p:sldId id="274" r:id="rId20"/>
    <p:sldId id="270" r:id="rId21"/>
    <p:sldId id="275" r:id="rId22"/>
    <p:sldId id="276" r:id="rId23"/>
    <p:sldId id="277" r:id="rId24"/>
    <p:sldId id="278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3" autoAdjust="0"/>
    <p:restoredTop sz="94660"/>
  </p:normalViewPr>
  <p:slideViewPr>
    <p:cSldViewPr snapToGrid="0">
      <p:cViewPr varScale="1">
        <p:scale>
          <a:sx n="65" d="100"/>
          <a:sy n="65" d="100"/>
        </p:scale>
        <p:origin x="1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5/14/2020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tags" Target="../tags/tag3.xml"/><Relationship Id="rId21" Type="http://schemas.openxmlformats.org/officeDocument/2006/relationships/image" Target="../media/image18.png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tags" Target="../tags/tag2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8.png"/><Relationship Id="rId5" Type="http://schemas.openxmlformats.org/officeDocument/2006/relationships/tags" Target="../tags/tag5.xml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tags" Target="../tags/tag4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with </a:t>
            </a:r>
            <a:r>
              <a:rPr lang="en-US" dirty="0" smtClean="0"/>
              <a:t>Poor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Imbalance-aware Training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42515"/>
          </a:xfrm>
        </p:spPr>
        <p:txBody>
          <a:bodyPr/>
          <a:lstStyle/>
          <a:p>
            <a:r>
              <a:rPr lang="en-IN" dirty="0" smtClean="0"/>
              <a:t>Use loss </a:t>
            </a:r>
            <a:r>
              <a:rPr lang="en-IN" dirty="0" err="1" smtClean="0"/>
              <a:t>fns</a:t>
            </a:r>
            <a:r>
              <a:rPr lang="en-IN" dirty="0" smtClean="0"/>
              <a:t> that themselves penalize models that neglect rare classes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65401" y="1592070"/>
            <a:ext cx="541423" cy="5144578"/>
            <a:chOff x="1967740" y="1006050"/>
            <a:chExt cx="541423" cy="5144578"/>
          </a:xfrm>
        </p:grpSpPr>
        <p:grpSp>
          <p:nvGrpSpPr>
            <p:cNvPr id="11" name="Group 10"/>
            <p:cNvGrpSpPr/>
            <p:nvPr/>
          </p:nvGrpSpPr>
          <p:grpSpPr>
            <a:xfrm>
              <a:off x="1967740" y="1006050"/>
              <a:ext cx="541423" cy="4297633"/>
              <a:chOff x="6180829" y="1006075"/>
              <a:chExt cx="541423" cy="4297633"/>
            </a:xfrm>
          </p:grpSpPr>
          <p:sp>
            <p:nvSpPr>
              <p:cNvPr id="12" name="Rectangle 11"/>
              <p:cNvSpPr>
                <a:spLocks noChangeAspect="1"/>
              </p:cNvSpPr>
              <p:nvPr/>
            </p:nvSpPr>
            <p:spPr>
              <a:xfrm>
                <a:off x="6180829" y="2611575"/>
                <a:ext cx="541423" cy="540000"/>
              </a:xfrm>
              <a:prstGeom prst="rect">
                <a:avLst/>
              </a:prstGeom>
              <a:solidFill>
                <a:srgbClr val="41CB71"/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>
                <a:spLocks noChangeAspect="1"/>
              </p:cNvSpPr>
              <p:nvPr/>
            </p:nvSpPr>
            <p:spPr>
              <a:xfrm>
                <a:off x="6180829" y="3151575"/>
                <a:ext cx="541423" cy="5400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>
                <a:spLocks noChangeAspect="1"/>
              </p:cNvSpPr>
              <p:nvPr/>
            </p:nvSpPr>
            <p:spPr>
              <a:xfrm>
                <a:off x="6180829" y="3683708"/>
                <a:ext cx="541423" cy="5400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>
                <a:spLocks noChangeAspect="1"/>
              </p:cNvSpPr>
              <p:nvPr/>
            </p:nvSpPr>
            <p:spPr>
              <a:xfrm>
                <a:off x="6180829" y="4223708"/>
                <a:ext cx="541423" cy="5400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>
                <a:spLocks noChangeAspect="1"/>
              </p:cNvSpPr>
              <p:nvPr/>
            </p:nvSpPr>
            <p:spPr>
              <a:xfrm>
                <a:off x="6180829" y="4763708"/>
                <a:ext cx="541423" cy="5400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>
                <a:spLocks noChangeAspect="1"/>
              </p:cNvSpPr>
              <p:nvPr/>
            </p:nvSpPr>
            <p:spPr>
              <a:xfrm>
                <a:off x="6180829" y="2070341"/>
                <a:ext cx="541423" cy="540000"/>
              </a:xfrm>
              <a:prstGeom prst="rect">
                <a:avLst/>
              </a:prstGeom>
              <a:solidFill>
                <a:srgbClr val="41CB71"/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>
                <a:spLocks noChangeAspect="1"/>
              </p:cNvSpPr>
              <p:nvPr/>
            </p:nvSpPr>
            <p:spPr>
              <a:xfrm>
                <a:off x="6180829" y="1538208"/>
                <a:ext cx="541423" cy="5400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>
                <a:spLocks noChangeAspect="1"/>
              </p:cNvSpPr>
              <p:nvPr/>
            </p:nvSpPr>
            <p:spPr>
              <a:xfrm>
                <a:off x="6180829" y="1006075"/>
                <a:ext cx="541423" cy="540000"/>
              </a:xfrm>
              <a:prstGeom prst="rect">
                <a:avLst/>
              </a:prstGeom>
              <a:solidFill>
                <a:srgbClr val="41CB71"/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556" y="5665971"/>
              <a:ext cx="429790" cy="484657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1439433" y="1597691"/>
            <a:ext cx="541423" cy="5144578"/>
            <a:chOff x="3112500" y="1006050"/>
            <a:chExt cx="541423" cy="5144578"/>
          </a:xfrm>
        </p:grpSpPr>
        <p:grpSp>
          <p:nvGrpSpPr>
            <p:cNvPr id="43" name="Group 42"/>
            <p:cNvGrpSpPr/>
            <p:nvPr/>
          </p:nvGrpSpPr>
          <p:grpSpPr>
            <a:xfrm>
              <a:off x="3112500" y="1006050"/>
              <a:ext cx="541423" cy="4297633"/>
              <a:chOff x="6180829" y="1006075"/>
              <a:chExt cx="541423" cy="4297633"/>
            </a:xfrm>
          </p:grpSpPr>
          <p:sp>
            <p:nvSpPr>
              <p:cNvPr id="45" name="Rectangle 44"/>
              <p:cNvSpPr>
                <a:spLocks noChangeAspect="1"/>
              </p:cNvSpPr>
              <p:nvPr/>
            </p:nvSpPr>
            <p:spPr>
              <a:xfrm>
                <a:off x="6180829" y="2611575"/>
                <a:ext cx="541423" cy="5400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6180829" y="3151575"/>
                <a:ext cx="541423" cy="5400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6180829" y="3683708"/>
                <a:ext cx="541423" cy="540000"/>
              </a:xfrm>
              <a:prstGeom prst="rect">
                <a:avLst/>
              </a:prstGeom>
              <a:solidFill>
                <a:srgbClr val="2ECC71"/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6180829" y="4223708"/>
                <a:ext cx="541423" cy="5400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>
                <a:spLocks noChangeAspect="1"/>
              </p:cNvSpPr>
              <p:nvPr/>
            </p:nvSpPr>
            <p:spPr>
              <a:xfrm>
                <a:off x="6180829" y="4763708"/>
                <a:ext cx="541423" cy="5400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6180829" y="2070341"/>
                <a:ext cx="541423" cy="540000"/>
              </a:xfrm>
              <a:prstGeom prst="rect">
                <a:avLst/>
              </a:prstGeom>
              <a:solidFill>
                <a:srgbClr val="2ECC71"/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6180829" y="1538208"/>
                <a:ext cx="541423" cy="5400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6180829" y="1006075"/>
                <a:ext cx="541423" cy="540000"/>
              </a:xfrm>
              <a:prstGeom prst="rect">
                <a:avLst/>
              </a:prstGeom>
              <a:solidFill>
                <a:srgbClr val="2ECC71"/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4" name="Picture 43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8317" y="5464793"/>
              <a:ext cx="429790" cy="685835"/>
            </a:xfrm>
            <a:prstGeom prst="rect">
              <a:avLst/>
            </a:prstGeom>
          </p:spPr>
        </p:pic>
      </p:grpSp>
      <p:sp>
        <p:nvSpPr>
          <p:cNvPr id="82" name="Slide Number Placeholder 5"/>
          <p:cNvSpPr txBox="1">
            <a:spLocks/>
          </p:cNvSpPr>
          <p:nvPr/>
        </p:nvSpPr>
        <p:spPr>
          <a:xfrm>
            <a:off x="11417541" y="6902513"/>
            <a:ext cx="475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7030A0"/>
                </a:solidFill>
                <a:latin typeface="Nexa Bold Regular" panose="020000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D88A9-5B8B-4CFE-9098-C79CBACC18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2413465" y="1558702"/>
            <a:ext cx="6097200" cy="2423981"/>
            <a:chOff x="6117996" y="1007376"/>
            <a:chExt cx="4053526" cy="2144174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8144759" y="1007376"/>
              <a:ext cx="0" cy="2144174"/>
            </a:xfrm>
            <a:prstGeom prst="line">
              <a:avLst/>
            </a:prstGeom>
            <a:noFill/>
            <a:ln w="381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>
            <a:xfrm>
              <a:off x="6117996" y="2079463"/>
              <a:ext cx="4053526" cy="0"/>
            </a:xfrm>
            <a:prstGeom prst="line">
              <a:avLst/>
            </a:prstGeom>
            <a:noFill/>
            <a:ln w="381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</p:grpSp>
      <p:sp>
        <p:nvSpPr>
          <p:cNvPr id="87" name="TextBox 86"/>
          <p:cNvSpPr txBox="1"/>
          <p:nvPr/>
        </p:nvSpPr>
        <p:spPr>
          <a:xfrm>
            <a:off x="3657185" y="1156466"/>
            <a:ext cx="108408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0" dirty="0" smtClean="0">
                <a:solidFill>
                  <a:srgbClr val="ED7D31">
                    <a:alpha val="34000"/>
                  </a:srgbClr>
                </a:solidFill>
                <a:latin typeface="Nexa Book" panose="02000000000000000000" pitchFamily="2" charset="0"/>
              </a:rPr>
              <a:t>a</a:t>
            </a:r>
            <a:endParaRPr lang="en-US" sz="11500" dirty="0">
              <a:solidFill>
                <a:srgbClr val="ED7D31">
                  <a:alpha val="34000"/>
                </a:srgbClr>
              </a:solidFill>
              <a:latin typeface="Nexa Book" panose="02000000000000000000" pitchFamily="2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113246" y="1156466"/>
            <a:ext cx="108408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0" dirty="0">
                <a:solidFill>
                  <a:srgbClr val="ED7D31">
                    <a:alpha val="34000"/>
                  </a:srgbClr>
                </a:solidFill>
                <a:latin typeface="Nexa Book" panose="02000000000000000000" pitchFamily="2" charset="0"/>
              </a:rPr>
              <a:t>b</a:t>
            </a:r>
            <a:endParaRPr lang="en-US" sz="11500" dirty="0">
              <a:solidFill>
                <a:srgbClr val="ED7D31">
                  <a:alpha val="34000"/>
                </a:srgbClr>
              </a:solidFill>
              <a:latin typeface="Nexa Book" panose="02000000000000000000" pitchFamily="2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762407" y="2526087"/>
            <a:ext cx="108408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0" dirty="0" smtClean="0">
                <a:solidFill>
                  <a:srgbClr val="ED7D31">
                    <a:alpha val="34000"/>
                  </a:srgbClr>
                </a:solidFill>
                <a:latin typeface="Nexa Book" panose="02000000000000000000" pitchFamily="2" charset="0"/>
              </a:rPr>
              <a:t>c</a:t>
            </a:r>
            <a:endParaRPr lang="en-US" sz="11500" dirty="0">
              <a:solidFill>
                <a:srgbClr val="ED7D31">
                  <a:alpha val="34000"/>
                </a:srgbClr>
              </a:solidFill>
              <a:latin typeface="Nexa Book" panose="02000000000000000000" pitchFamily="2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113246" y="2526087"/>
            <a:ext cx="108408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0" dirty="0">
                <a:solidFill>
                  <a:srgbClr val="ED7D31">
                    <a:alpha val="34000"/>
                  </a:srgbClr>
                </a:solidFill>
                <a:latin typeface="Nexa Book" panose="02000000000000000000" pitchFamily="2" charset="0"/>
              </a:rPr>
              <a:t>d</a:t>
            </a:r>
            <a:endParaRPr lang="en-US" sz="11500" dirty="0">
              <a:solidFill>
                <a:srgbClr val="ED7D31">
                  <a:alpha val="34000"/>
                </a:srgbClr>
              </a:solidFill>
              <a:latin typeface="Nexa Book" panose="02000000000000000000" pitchFamily="2" charset="0"/>
            </a:endParaRPr>
          </a:p>
        </p:txBody>
      </p:sp>
      <p:pic>
        <p:nvPicPr>
          <p:cNvPr id="91" name="Picture 9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705" y="1746062"/>
            <a:ext cx="2419626" cy="866287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907" y="1746062"/>
            <a:ext cx="2694874" cy="866287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24" y="3025063"/>
            <a:ext cx="2694874" cy="866287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800" y="3025063"/>
            <a:ext cx="2694874" cy="866287"/>
          </a:xfrm>
          <a:prstGeom prst="rect">
            <a:avLst/>
          </a:prstGeom>
        </p:spPr>
      </p:pic>
      <p:grpSp>
        <p:nvGrpSpPr>
          <p:cNvPr id="98" name="Group 97"/>
          <p:cNvGrpSpPr/>
          <p:nvPr/>
        </p:nvGrpSpPr>
        <p:grpSpPr>
          <a:xfrm>
            <a:off x="10653856" y="138582"/>
            <a:ext cx="1468606" cy="1238929"/>
            <a:chOff x="12383748" y="1219011"/>
            <a:chExt cx="1862104" cy="1570887"/>
          </a:xfrm>
        </p:grpSpPr>
        <p:sp>
          <p:nvSpPr>
            <p:cNvPr id="99" name="Freeform 98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Freeform 99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Oval 102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ular Callout 103"/>
              <p:cNvSpPr/>
              <p:nvPr/>
            </p:nvSpPr>
            <p:spPr>
              <a:xfrm>
                <a:off x="2137025" y="92614"/>
                <a:ext cx="8611399" cy="1251025"/>
              </a:xfrm>
              <a:prstGeom prst="wedgeRectCallout">
                <a:avLst>
                  <a:gd name="adj1" fmla="val 55141"/>
                  <a:gd name="adj2" fmla="val 48115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This is called the confusion matrix of a classifier and records how many data points that truly belong to class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got classified as class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. For a multiclass problem with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classes, confusion matrix is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4" name="Rectangular Callout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025" y="92614"/>
                <a:ext cx="8611399" cy="1251025"/>
              </a:xfrm>
              <a:prstGeom prst="wedgeRectCallout">
                <a:avLst>
                  <a:gd name="adj1" fmla="val 55141"/>
                  <a:gd name="adj2" fmla="val 48115"/>
                </a:avLst>
              </a:prstGeom>
              <a:blipFill>
                <a:blip r:embed="rId14"/>
                <a:stretch>
                  <a:fillRect l="-604" b="-710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8510665" y="1600053"/>
                <a:ext cx="3652363" cy="1538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acc</m:t>
                          </m:r>
                        </m:sub>
                      </m:sSub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IN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TPR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TNR</m:t>
                          </m:r>
                        </m:sub>
                      </m:sSub>
                    </m:oMath>
                  </m:oMathPara>
                </a14:m>
                <a:endParaRPr lang="en-IN" sz="2400" dirty="0" smtClean="0"/>
              </a:p>
              <a:p>
                <a:pPr algn="ctr"/>
                <a:r>
                  <a:rPr lang="en-IN" sz="2400" dirty="0" smtClean="0"/>
                  <a:t>Classification Accuracy</a:t>
                </a:r>
                <a:endParaRPr lang="en-IN" sz="24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665" y="1600053"/>
                <a:ext cx="3652363" cy="1538434"/>
              </a:xfrm>
              <a:prstGeom prst="rect">
                <a:avLst/>
              </a:prstGeom>
              <a:blipFill>
                <a:blip r:embed="rId15"/>
                <a:stretch>
                  <a:fillRect b="-79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9449307" y="4388135"/>
                <a:ext cx="2608062" cy="1100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prec</m:t>
                          </m:r>
                        </m:sub>
                      </m:sSub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IN" sz="2400" dirty="0" smtClean="0"/>
              </a:p>
              <a:p>
                <a:pPr algn="ctr"/>
                <a:r>
                  <a:rPr lang="en-IN" sz="2400" dirty="0" smtClean="0"/>
                  <a:t>Precision</a:t>
                </a:r>
                <a:endParaRPr lang="en-IN" sz="2400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307" y="4388135"/>
                <a:ext cx="2608062" cy="1100366"/>
              </a:xfrm>
              <a:prstGeom prst="rect">
                <a:avLst/>
              </a:prstGeom>
              <a:blipFill>
                <a:blip r:embed="rId16"/>
                <a:stretch>
                  <a:fillRect b="-1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9449307" y="5578052"/>
                <a:ext cx="2608062" cy="1100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rec</m:t>
                          </m:r>
                        </m:sub>
                      </m:sSub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IN" sz="2400" dirty="0" smtClean="0"/>
              </a:p>
              <a:p>
                <a:pPr algn="ctr"/>
                <a:r>
                  <a:rPr lang="en-IN" sz="2400" dirty="0" smtClean="0"/>
                  <a:t>Recall</a:t>
                </a:r>
                <a:endParaRPr lang="en-IN" sz="2400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307" y="5578052"/>
                <a:ext cx="2608062" cy="1100366"/>
              </a:xfrm>
              <a:prstGeom prst="rect">
                <a:avLst/>
              </a:prstGeom>
              <a:blipFill>
                <a:blip r:embed="rId17"/>
                <a:stretch>
                  <a:fillRect b="-116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2140579" y="3968317"/>
                <a:ext cx="3652363" cy="1100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TPR</m:t>
                          </m:r>
                        </m:sub>
                      </m:sSub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IN" sz="2400" dirty="0" smtClean="0"/>
              </a:p>
              <a:p>
                <a:pPr algn="ctr"/>
                <a:r>
                  <a:rPr lang="en-IN" sz="2400" dirty="0" smtClean="0"/>
                  <a:t>True Positive Rate (= Recall)</a:t>
                </a:r>
                <a:endParaRPr lang="en-IN" sz="2400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579" y="3968317"/>
                <a:ext cx="3652363" cy="1100366"/>
              </a:xfrm>
              <a:prstGeom prst="rect">
                <a:avLst/>
              </a:prstGeom>
              <a:blipFill>
                <a:blip r:embed="rId18"/>
                <a:stretch>
                  <a:fillRect l="-1503" r="-1669" b="-1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5613556" y="3921702"/>
                <a:ext cx="3652363" cy="1193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TNR</m:t>
                          </m:r>
                        </m:sub>
                      </m:sSub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IN" sz="2400" dirty="0" smtClean="0"/>
              </a:p>
              <a:p>
                <a:pPr algn="ctr"/>
                <a:r>
                  <a:rPr lang="en-IN" sz="2400" dirty="0" smtClean="0"/>
                  <a:t>True Negative Rate</a:t>
                </a:r>
                <a:endParaRPr lang="en-IN" sz="24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556" y="3921702"/>
                <a:ext cx="3652363" cy="1193596"/>
              </a:xfrm>
              <a:prstGeom prst="rect">
                <a:avLst/>
              </a:prstGeom>
              <a:blipFill>
                <a:blip r:embed="rId19"/>
                <a:stretch>
                  <a:fillRect b="-86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2140579" y="5221909"/>
                <a:ext cx="3652363" cy="1276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2⋅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prec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rec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prec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rec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400" dirty="0" smtClean="0"/>
              </a:p>
              <a:p>
                <a:pPr algn="ctr"/>
                <a:r>
                  <a:rPr lang="en-IN" sz="2400" dirty="0" smtClean="0"/>
                  <a:t>F-measure</a:t>
                </a:r>
                <a:endParaRPr lang="en-IN" sz="2400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579" y="5221909"/>
                <a:ext cx="3652363" cy="1276696"/>
              </a:xfrm>
              <a:prstGeom prst="rect">
                <a:avLst/>
              </a:prstGeom>
              <a:blipFill>
                <a:blip r:embed="rId20"/>
                <a:stretch>
                  <a:fillRect b="-100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5613556" y="5161913"/>
                <a:ext cx="3652363" cy="832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TPR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IN" sz="2400" dirty="0" smtClean="0"/>
              </a:p>
              <a:p>
                <a:pPr algn="ctr"/>
                <a:r>
                  <a:rPr lang="en-IN" sz="2400" dirty="0" smtClean="0"/>
                  <a:t>G-mean</a:t>
                </a:r>
                <a:endParaRPr lang="en-IN" sz="24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556" y="5161913"/>
                <a:ext cx="3652363" cy="832279"/>
              </a:xfrm>
              <a:prstGeom prst="rect">
                <a:avLst/>
              </a:prstGeom>
              <a:blipFill>
                <a:blip r:embed="rId21"/>
                <a:stretch>
                  <a:fillRect t="-2941" b="-16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5610299" y="5983211"/>
                <a:ext cx="38382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TPR</m:t>
                                  </m:r>
                                </m:sub>
                              </m:s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TNR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IN" sz="2400" dirty="0" smtClean="0"/>
              </a:p>
              <a:p>
                <a:pPr algn="ctr"/>
                <a:r>
                  <a:rPr lang="en-IN" sz="2400" dirty="0" err="1" smtClean="0"/>
                  <a:t>MinPerf</a:t>
                </a:r>
                <a:endParaRPr lang="en-IN" sz="24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299" y="5983211"/>
                <a:ext cx="3838263" cy="830997"/>
              </a:xfrm>
              <a:prstGeom prst="rect">
                <a:avLst/>
              </a:prstGeom>
              <a:blipFill>
                <a:blip r:embed="rId22"/>
                <a:stretch>
                  <a:fillRect t="-2920" b="-153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8510665" y="3159377"/>
                <a:ext cx="3652363" cy="1130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bal</m:t>
                          </m:r>
                        </m:sub>
                      </m:sSub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TPR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TNR</m:t>
                              </m:r>
                            </m:sub>
                          </m:sSub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2400" dirty="0" smtClean="0"/>
              </a:p>
              <a:p>
                <a:pPr algn="ctr"/>
                <a:r>
                  <a:rPr lang="en-IN" sz="2400" dirty="0" smtClean="0"/>
                  <a:t>Balanced Accuracy</a:t>
                </a:r>
                <a:endParaRPr lang="en-IN" sz="24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665" y="3159377"/>
                <a:ext cx="3652363" cy="1130118"/>
              </a:xfrm>
              <a:prstGeom prst="rect">
                <a:avLst/>
              </a:prstGeom>
              <a:blipFill>
                <a:blip r:embed="rId23"/>
                <a:stretch>
                  <a:fillRect b="-107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30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  <p:bldP spid="89" grpId="0"/>
      <p:bldP spid="90" grpId="0"/>
      <p:bldP spid="104" grpId="0" animBg="1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Imbalance-aware Training Techniques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820118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Hinge, logistic loss promote higher classification accuracy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acc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acc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TPR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TNR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However,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IN" dirty="0" smtClean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acc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acc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TNR</m:t>
                        </m:r>
                      </m:sub>
                    </m:sSub>
                  </m:oMath>
                </a14:m>
                <a:r>
                  <a:rPr lang="en-IN" dirty="0" smtClean="0"/>
                  <a:t> which is why these loss functions have no incentive to do well on rare classes</a:t>
                </a:r>
              </a:p>
              <a:p>
                <a:pPr lvl="2"/>
                <a:r>
                  <a:rPr lang="en-IN" dirty="0"/>
                  <a:t>Even a useless model that </a:t>
                </a:r>
                <a:r>
                  <a:rPr lang="en-IN" dirty="0" smtClean="0"/>
                  <a:t>predicts everything -</a:t>
                </a:r>
                <a:r>
                  <a:rPr lang="en-IN" dirty="0" err="1" smtClean="0"/>
                  <a:t>ve</a:t>
                </a:r>
                <a:r>
                  <a:rPr lang="en-IN" dirty="0" smtClean="0"/>
                  <a:t> will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acc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acc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Other reward functions heavily penalize such neglectful </a:t>
                </a:r>
                <a:r>
                  <a:rPr lang="en-IN" dirty="0" err="1" smtClean="0"/>
                  <a:t>behavior</a:t>
                </a:r>
                <a:endParaRPr lang="en-IN" dirty="0" smtClean="0"/>
              </a:p>
              <a:p>
                <a:pPr lvl="2"/>
                <a:r>
                  <a:rPr lang="en-IN" dirty="0" smtClean="0"/>
                  <a:t>Easy to verify that the above useless model will get heavily penalized since it would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 smtClean="0">
                    <a:latin typeface="+mj-lt"/>
                  </a:rPr>
                  <a:t>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TPR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prec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rec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 smtClean="0">
                    <a:latin typeface="+mj-lt"/>
                  </a:rPr>
                  <a:t> which means that it would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IN" b="1" i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acc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TPR</m:t>
                                </m:r>
                              </m:sub>
                            </m:s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TNR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 smtClean="0"/>
                  <a:t> and F-measure = 0</a:t>
                </a:r>
              </a:p>
              <a:p>
                <a:pPr lvl="2"/>
                <a:r>
                  <a:rPr lang="en-IN" dirty="0" smtClean="0"/>
                  <a:t>Using these reward functions in training requires advanced opt. techniques</a:t>
                </a:r>
              </a:p>
              <a:p>
                <a:pPr lvl="3"/>
                <a:r>
                  <a:rPr lang="en-US" dirty="0" err="1" smtClean="0"/>
                  <a:t>Narasimhan</a:t>
                </a:r>
                <a:r>
                  <a:rPr lang="en-US" dirty="0" smtClean="0"/>
                  <a:t> et al. On </a:t>
                </a:r>
                <a:r>
                  <a:rPr lang="en-US" dirty="0"/>
                  <a:t>the Statistical Consistency of Plug-in Classifiers for Non-decomposable Performance </a:t>
                </a:r>
                <a:r>
                  <a:rPr lang="en-US" dirty="0" smtClean="0"/>
                  <a:t>Measures, NIPS 2014</a:t>
                </a:r>
              </a:p>
              <a:p>
                <a:pPr lvl="3"/>
                <a:r>
                  <a:rPr lang="en-US" dirty="0" err="1"/>
                  <a:t>Narasimhan</a:t>
                </a:r>
                <a:r>
                  <a:rPr lang="en-US" dirty="0"/>
                  <a:t> et al. Optimizing Non-decomposable Performance Measures: A Tale of Two Classes</a:t>
                </a:r>
                <a:r>
                  <a:rPr lang="en-US" dirty="0" smtClean="0"/>
                  <a:t>. ICML 2015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820118"/>
              </a:xfrm>
              <a:blipFill>
                <a:blip r:embed="rId2"/>
                <a:stretch>
                  <a:fillRect l="-562" t="-2513" r="-919" b="-19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7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Imbalance-aware Training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4441" y="1111624"/>
            <a:ext cx="9027558" cy="5915900"/>
          </a:xfrm>
        </p:spPr>
        <p:txBody>
          <a:bodyPr>
            <a:normAutofit/>
          </a:bodyPr>
          <a:lstStyle/>
          <a:p>
            <a:r>
              <a:rPr lang="en-IN" dirty="0" smtClean="0"/>
              <a:t>Another technique is to treat classification problems as ranking problems instead</a:t>
            </a:r>
          </a:p>
          <a:p>
            <a:pPr lvl="2"/>
            <a:r>
              <a:rPr lang="en-IN" dirty="0" smtClean="0"/>
              <a:t>For binary problems, this is done by asking the model to assign scores to data points and try to give high scores to +</a:t>
            </a:r>
            <a:r>
              <a:rPr lang="en-IN" dirty="0" err="1" smtClean="0"/>
              <a:t>ve</a:t>
            </a:r>
            <a:r>
              <a:rPr lang="en-IN" dirty="0" smtClean="0"/>
              <a:t> points and low scores to -</a:t>
            </a:r>
            <a:r>
              <a:rPr lang="en-IN" dirty="0" err="1" smtClean="0"/>
              <a:t>ve</a:t>
            </a:r>
            <a:r>
              <a:rPr lang="en-IN" dirty="0" smtClean="0"/>
              <a:t> points</a:t>
            </a:r>
          </a:p>
          <a:p>
            <a:pPr lvl="2"/>
            <a:r>
              <a:rPr lang="en-IN" dirty="0" smtClean="0"/>
              <a:t>Next, data points are ranked according to their scores</a:t>
            </a:r>
          </a:p>
          <a:p>
            <a:pPr lvl="3"/>
            <a:r>
              <a:rPr lang="en-IN" dirty="0" smtClean="0"/>
              <a:t>Note: here we do not threshold scores at 0 to arrive labels</a:t>
            </a:r>
          </a:p>
          <a:p>
            <a:pPr lvl="2"/>
            <a:r>
              <a:rPr lang="en-IN" dirty="0" smtClean="0"/>
              <a:t>This ranking is used to assign loss/reward to the model</a:t>
            </a:r>
          </a:p>
          <a:p>
            <a:pPr lvl="3"/>
            <a:r>
              <a:rPr lang="en-IN" dirty="0" smtClean="0"/>
              <a:t>Model is rewarded if lots of positives are in top positions</a:t>
            </a:r>
          </a:p>
          <a:p>
            <a:pPr lvl="3"/>
            <a:r>
              <a:rPr lang="en-IN" dirty="0" smtClean="0"/>
              <a:t>Model is penalized if negatives pollute the ranking</a:t>
            </a:r>
          </a:p>
          <a:p>
            <a:r>
              <a:rPr lang="en-IN" dirty="0" smtClean="0"/>
              <a:t>Such loss </a:t>
            </a:r>
            <a:r>
              <a:rPr lang="en-IN" dirty="0" err="1" smtClean="0"/>
              <a:t>fns</a:t>
            </a:r>
            <a:r>
              <a:rPr lang="en-IN" dirty="0" smtClean="0"/>
              <a:t> are key in multiclass/label learning too</a:t>
            </a:r>
          </a:p>
          <a:p>
            <a:pPr lvl="2"/>
            <a:r>
              <a:rPr lang="en-IN" dirty="0" smtClean="0"/>
              <a:t>For multiclass/label, instead of ranking data points, we ask model to rank classes from most likely to least likely for each data point e.g. rank items for each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grpSp>
        <p:nvGrpSpPr>
          <p:cNvPr id="167" name="Group 166"/>
          <p:cNvGrpSpPr/>
          <p:nvPr/>
        </p:nvGrpSpPr>
        <p:grpSpPr>
          <a:xfrm>
            <a:off x="253353" y="1126737"/>
            <a:ext cx="541423" cy="5144578"/>
            <a:chOff x="253353" y="1126737"/>
            <a:chExt cx="541423" cy="5144578"/>
          </a:xfrm>
        </p:grpSpPr>
        <p:grpSp>
          <p:nvGrpSpPr>
            <p:cNvPr id="101" name="Group 100"/>
            <p:cNvGrpSpPr/>
            <p:nvPr/>
          </p:nvGrpSpPr>
          <p:grpSpPr>
            <a:xfrm>
              <a:off x="253353" y="1126737"/>
              <a:ext cx="541423" cy="4297633"/>
              <a:chOff x="6180829" y="1006075"/>
              <a:chExt cx="541423" cy="4297633"/>
            </a:xfrm>
          </p:grpSpPr>
          <p:sp>
            <p:nvSpPr>
              <p:cNvPr id="102" name="Rectangle 101"/>
              <p:cNvSpPr>
                <a:spLocks noChangeAspect="1"/>
              </p:cNvSpPr>
              <p:nvPr/>
            </p:nvSpPr>
            <p:spPr>
              <a:xfrm>
                <a:off x="6180829" y="2611575"/>
                <a:ext cx="541423" cy="540000"/>
              </a:xfrm>
              <a:prstGeom prst="rect">
                <a:avLst/>
              </a:prstGeom>
              <a:solidFill>
                <a:srgbClr val="41CB71"/>
              </a:solidFill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102"/>
              <p:cNvSpPr>
                <a:spLocks noChangeAspect="1"/>
              </p:cNvSpPr>
              <p:nvPr/>
            </p:nvSpPr>
            <p:spPr>
              <a:xfrm>
                <a:off x="6180829" y="3151575"/>
                <a:ext cx="541423" cy="540000"/>
              </a:xfrm>
              <a:prstGeom prst="rect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Rectangle 103"/>
              <p:cNvSpPr>
                <a:spLocks noChangeAspect="1"/>
              </p:cNvSpPr>
              <p:nvPr/>
            </p:nvSpPr>
            <p:spPr>
              <a:xfrm>
                <a:off x="6180829" y="3683708"/>
                <a:ext cx="541423" cy="540000"/>
              </a:xfrm>
              <a:prstGeom prst="rect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Rectangle 104"/>
              <p:cNvSpPr>
                <a:spLocks noChangeAspect="1"/>
              </p:cNvSpPr>
              <p:nvPr/>
            </p:nvSpPr>
            <p:spPr>
              <a:xfrm>
                <a:off x="6180829" y="4223708"/>
                <a:ext cx="541423" cy="540000"/>
              </a:xfrm>
              <a:prstGeom prst="rect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Rectangle 105"/>
              <p:cNvSpPr>
                <a:spLocks noChangeAspect="1"/>
              </p:cNvSpPr>
              <p:nvPr/>
            </p:nvSpPr>
            <p:spPr>
              <a:xfrm>
                <a:off x="6180829" y="4763708"/>
                <a:ext cx="541423" cy="540000"/>
              </a:xfrm>
              <a:prstGeom prst="rect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Rectangle 106"/>
              <p:cNvSpPr>
                <a:spLocks noChangeAspect="1"/>
              </p:cNvSpPr>
              <p:nvPr/>
            </p:nvSpPr>
            <p:spPr>
              <a:xfrm>
                <a:off x="6180829" y="2070341"/>
                <a:ext cx="541423" cy="540000"/>
              </a:xfrm>
              <a:prstGeom prst="rect">
                <a:avLst/>
              </a:prstGeom>
              <a:solidFill>
                <a:srgbClr val="41CB71"/>
              </a:solidFill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Rectangle 107"/>
              <p:cNvSpPr>
                <a:spLocks noChangeAspect="1"/>
              </p:cNvSpPr>
              <p:nvPr/>
            </p:nvSpPr>
            <p:spPr>
              <a:xfrm>
                <a:off x="6180829" y="1538208"/>
                <a:ext cx="541423" cy="540000"/>
              </a:xfrm>
              <a:prstGeom prst="rect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108"/>
              <p:cNvSpPr>
                <a:spLocks noChangeAspect="1"/>
              </p:cNvSpPr>
              <p:nvPr/>
            </p:nvSpPr>
            <p:spPr>
              <a:xfrm>
                <a:off x="6180829" y="1006075"/>
                <a:ext cx="541423" cy="540000"/>
              </a:xfrm>
              <a:prstGeom prst="rect">
                <a:avLst/>
              </a:prstGeom>
              <a:solidFill>
                <a:srgbClr val="41CB71"/>
              </a:solidFill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99" name="Picture 9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169" y="5786658"/>
              <a:ext cx="429790" cy="484657"/>
            </a:xfrm>
            <a:prstGeom prst="rect">
              <a:avLst/>
            </a:prstGeom>
          </p:spPr>
        </p:pic>
      </p:grpSp>
      <p:grpSp>
        <p:nvGrpSpPr>
          <p:cNvPr id="157" name="Group 156"/>
          <p:cNvGrpSpPr/>
          <p:nvPr/>
        </p:nvGrpSpPr>
        <p:grpSpPr>
          <a:xfrm>
            <a:off x="2409342" y="1111624"/>
            <a:ext cx="541423" cy="4297633"/>
            <a:chOff x="3112500" y="1006050"/>
            <a:chExt cx="541423" cy="4297633"/>
          </a:xfrm>
        </p:grpSpPr>
        <p:sp>
          <p:nvSpPr>
            <p:cNvPr id="159" name="Rectangle 158"/>
            <p:cNvSpPr>
              <a:spLocks noChangeAspect="1"/>
            </p:cNvSpPr>
            <p:nvPr/>
          </p:nvSpPr>
          <p:spPr>
            <a:xfrm>
              <a:off x="3112500" y="2611550"/>
              <a:ext cx="541423" cy="540000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Rectangle 159"/>
            <p:cNvSpPr>
              <a:spLocks noChangeAspect="1"/>
            </p:cNvSpPr>
            <p:nvPr/>
          </p:nvSpPr>
          <p:spPr>
            <a:xfrm>
              <a:off x="3112500" y="3151550"/>
              <a:ext cx="541423" cy="540000"/>
            </a:xfrm>
            <a:prstGeom prst="rect">
              <a:avLst/>
            </a:prstGeom>
            <a:solidFill>
              <a:srgbClr val="2ECC71"/>
            </a:solidFill>
            <a:ln w="381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Rectangle 160"/>
            <p:cNvSpPr>
              <a:spLocks noChangeAspect="1"/>
            </p:cNvSpPr>
            <p:nvPr/>
          </p:nvSpPr>
          <p:spPr>
            <a:xfrm>
              <a:off x="3112500" y="3683683"/>
              <a:ext cx="541423" cy="5400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Rectangle 161"/>
            <p:cNvSpPr>
              <a:spLocks noChangeAspect="1"/>
            </p:cNvSpPr>
            <p:nvPr/>
          </p:nvSpPr>
          <p:spPr>
            <a:xfrm>
              <a:off x="3112500" y="4223683"/>
              <a:ext cx="541423" cy="540000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Rectangle 162"/>
            <p:cNvSpPr>
              <a:spLocks noChangeAspect="1"/>
            </p:cNvSpPr>
            <p:nvPr/>
          </p:nvSpPr>
          <p:spPr>
            <a:xfrm>
              <a:off x="3112500" y="4763683"/>
              <a:ext cx="541423" cy="540000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Rectangle 163"/>
            <p:cNvSpPr>
              <a:spLocks noChangeAspect="1"/>
            </p:cNvSpPr>
            <p:nvPr/>
          </p:nvSpPr>
          <p:spPr>
            <a:xfrm>
              <a:off x="3112500" y="2070316"/>
              <a:ext cx="541423" cy="540000"/>
            </a:xfrm>
            <a:prstGeom prst="rect">
              <a:avLst/>
            </a:prstGeom>
            <a:solidFill>
              <a:srgbClr val="2ECC71"/>
            </a:solidFill>
            <a:ln w="381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Rectangle 164"/>
            <p:cNvSpPr>
              <a:spLocks noChangeAspect="1"/>
            </p:cNvSpPr>
            <p:nvPr/>
          </p:nvSpPr>
          <p:spPr>
            <a:xfrm>
              <a:off x="3112500" y="1538183"/>
              <a:ext cx="541423" cy="540000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Rectangle 165"/>
            <p:cNvSpPr>
              <a:spLocks noChangeAspect="1"/>
            </p:cNvSpPr>
            <p:nvPr/>
          </p:nvSpPr>
          <p:spPr>
            <a:xfrm>
              <a:off x="3112500" y="1006050"/>
              <a:ext cx="541423" cy="540000"/>
            </a:xfrm>
            <a:prstGeom prst="rect">
              <a:avLst/>
            </a:prstGeom>
            <a:solidFill>
              <a:srgbClr val="2ECC71"/>
            </a:solidFill>
            <a:ln w="381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70" name="Straight Arrow Connector 169"/>
          <p:cNvCxnSpPr>
            <a:stCxn id="104" idx="3"/>
            <a:endCxn id="165" idx="1"/>
          </p:cNvCxnSpPr>
          <p:nvPr/>
        </p:nvCxnSpPr>
        <p:spPr>
          <a:xfrm flipV="1">
            <a:off x="794776" y="1913757"/>
            <a:ext cx="1614566" cy="216061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09" idx="3"/>
            <a:endCxn id="166" idx="1"/>
          </p:cNvCxnSpPr>
          <p:nvPr/>
        </p:nvCxnSpPr>
        <p:spPr>
          <a:xfrm flipV="1">
            <a:off x="794776" y="1381624"/>
            <a:ext cx="1614566" cy="1511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07" idx="3"/>
            <a:endCxn id="164" idx="1"/>
          </p:cNvCxnSpPr>
          <p:nvPr/>
        </p:nvCxnSpPr>
        <p:spPr>
          <a:xfrm flipV="1">
            <a:off x="794776" y="2445890"/>
            <a:ext cx="1614566" cy="1511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05" idx="3"/>
            <a:endCxn id="159" idx="1"/>
          </p:cNvCxnSpPr>
          <p:nvPr/>
        </p:nvCxnSpPr>
        <p:spPr>
          <a:xfrm flipV="1">
            <a:off x="794776" y="2987124"/>
            <a:ext cx="1614566" cy="162724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02" idx="3"/>
            <a:endCxn id="160" idx="1"/>
          </p:cNvCxnSpPr>
          <p:nvPr/>
        </p:nvCxnSpPr>
        <p:spPr>
          <a:xfrm>
            <a:off x="794776" y="3002237"/>
            <a:ext cx="1614566" cy="52488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06" idx="3"/>
            <a:endCxn id="161" idx="1"/>
          </p:cNvCxnSpPr>
          <p:nvPr/>
        </p:nvCxnSpPr>
        <p:spPr>
          <a:xfrm flipV="1">
            <a:off x="794776" y="4059257"/>
            <a:ext cx="1614566" cy="109511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08" idx="3"/>
            <a:endCxn id="162" idx="1"/>
          </p:cNvCxnSpPr>
          <p:nvPr/>
        </p:nvCxnSpPr>
        <p:spPr>
          <a:xfrm>
            <a:off x="794776" y="1928870"/>
            <a:ext cx="1614566" cy="267038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03" idx="3"/>
            <a:endCxn id="163" idx="1"/>
          </p:cNvCxnSpPr>
          <p:nvPr/>
        </p:nvCxnSpPr>
        <p:spPr>
          <a:xfrm>
            <a:off x="794776" y="3542237"/>
            <a:ext cx="1614566" cy="159702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/>
          <p:cNvGrpSpPr/>
          <p:nvPr/>
        </p:nvGrpSpPr>
        <p:grpSpPr>
          <a:xfrm>
            <a:off x="1251837" y="1012357"/>
            <a:ext cx="700445" cy="5258958"/>
            <a:chOff x="7810375" y="1006867"/>
            <a:chExt cx="700445" cy="5258958"/>
          </a:xfrm>
        </p:grpSpPr>
        <p:sp>
          <p:nvSpPr>
            <p:cNvPr id="193" name="Rectangle 192"/>
            <p:cNvSpPr/>
            <p:nvPr/>
          </p:nvSpPr>
          <p:spPr>
            <a:xfrm>
              <a:off x="7810375" y="1006867"/>
              <a:ext cx="700445" cy="45103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7902088" y="1111623"/>
              <a:ext cx="541423" cy="5154202"/>
              <a:chOff x="1334749" y="1117112"/>
              <a:chExt cx="541423" cy="5154202"/>
            </a:xfrm>
          </p:grpSpPr>
          <p:pic>
            <p:nvPicPr>
              <p:cNvPr id="195" name="Picture 194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0565" y="5585479"/>
                <a:ext cx="429790" cy="685835"/>
              </a:xfrm>
              <a:prstGeom prst="rect">
                <a:avLst/>
              </a:prstGeom>
            </p:spPr>
          </p:pic>
          <p:grpSp>
            <p:nvGrpSpPr>
              <p:cNvPr id="196" name="Group 195"/>
              <p:cNvGrpSpPr/>
              <p:nvPr/>
            </p:nvGrpSpPr>
            <p:grpSpPr>
              <a:xfrm>
                <a:off x="1334749" y="1117112"/>
                <a:ext cx="541423" cy="4297633"/>
                <a:chOff x="3110775" y="1006050"/>
                <a:chExt cx="541423" cy="4297633"/>
              </a:xfrm>
            </p:grpSpPr>
            <p:sp>
              <p:nvSpPr>
                <p:cNvPr id="197" name="Rectangle 196"/>
                <p:cNvSpPr>
                  <a:spLocks noChangeAspect="1"/>
                </p:cNvSpPr>
                <p:nvPr/>
              </p:nvSpPr>
              <p:spPr>
                <a:xfrm>
                  <a:off x="3110775" y="2611550"/>
                  <a:ext cx="541423" cy="540000"/>
                </a:xfrm>
                <a:prstGeom prst="rect">
                  <a:avLst/>
                </a:prstGeom>
                <a:solidFill>
                  <a:srgbClr val="FFC000">
                    <a:alpha val="32000"/>
                  </a:srgbClr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Nexa Bold Regular" panose="02000000000000000000" pitchFamily="2" charset="0"/>
                      <a:ea typeface="+mn-ea"/>
                      <a:cs typeface="+mn-cs"/>
                    </a:rPr>
                    <a:t>5</a:t>
                  </a:r>
                  <a:endPara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ld Regular" panose="02000000000000000000" pitchFamily="2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Rectangle 197"/>
                <p:cNvSpPr>
                  <a:spLocks noChangeAspect="1"/>
                </p:cNvSpPr>
                <p:nvPr/>
              </p:nvSpPr>
              <p:spPr>
                <a:xfrm>
                  <a:off x="3110775" y="3151550"/>
                  <a:ext cx="541423" cy="540000"/>
                </a:xfrm>
                <a:prstGeom prst="rect">
                  <a:avLst/>
                </a:prstGeom>
                <a:solidFill>
                  <a:srgbClr val="FFC000">
                    <a:alpha val="5000"/>
                  </a:srgbClr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Nexa Bold Regular" panose="02000000000000000000" pitchFamily="2" charset="0"/>
                      <a:ea typeface="+mn-ea"/>
                      <a:cs typeface="+mn-cs"/>
                    </a:rPr>
                    <a:t>8</a:t>
                  </a:r>
                  <a:endPara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ld Regular" panose="02000000000000000000" pitchFamily="2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Rectangle 198"/>
                <p:cNvSpPr>
                  <a:spLocks noChangeAspect="1"/>
                </p:cNvSpPr>
                <p:nvPr/>
              </p:nvSpPr>
              <p:spPr>
                <a:xfrm>
                  <a:off x="3110775" y="3683683"/>
                  <a:ext cx="541423" cy="540000"/>
                </a:xfrm>
                <a:prstGeom prst="rect">
                  <a:avLst/>
                </a:prstGeom>
                <a:solidFill>
                  <a:srgbClr val="FFC000"/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Nexa Bold Regular" panose="02000000000000000000" pitchFamily="2" charset="0"/>
                      <a:ea typeface="+mn-ea"/>
                      <a:cs typeface="+mn-cs"/>
                    </a:rPr>
                    <a:t>2</a:t>
                  </a:r>
                  <a:endPara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ld Regular" panose="02000000000000000000" pitchFamily="2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Rectangle 199"/>
                <p:cNvSpPr>
                  <a:spLocks noChangeAspect="1"/>
                </p:cNvSpPr>
                <p:nvPr/>
              </p:nvSpPr>
              <p:spPr>
                <a:xfrm>
                  <a:off x="3110775" y="4223683"/>
                  <a:ext cx="541423" cy="540000"/>
                </a:xfrm>
                <a:prstGeom prst="rect">
                  <a:avLst/>
                </a:prstGeom>
                <a:solidFill>
                  <a:srgbClr val="FFC000">
                    <a:alpha val="35000"/>
                  </a:srgbClr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Nexa Bold Regular" panose="02000000000000000000" pitchFamily="2" charset="0"/>
                      <a:ea typeface="+mn-ea"/>
                      <a:cs typeface="+mn-cs"/>
                    </a:rPr>
                    <a:t>4</a:t>
                  </a:r>
                  <a:endPara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ld Regular" panose="02000000000000000000" pitchFamily="2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Rectangle 200"/>
                <p:cNvSpPr>
                  <a:spLocks noChangeAspect="1"/>
                </p:cNvSpPr>
                <p:nvPr/>
              </p:nvSpPr>
              <p:spPr>
                <a:xfrm>
                  <a:off x="3110775" y="4763683"/>
                  <a:ext cx="541423" cy="540000"/>
                </a:xfrm>
                <a:prstGeom prst="rect">
                  <a:avLst/>
                </a:prstGeom>
                <a:solidFill>
                  <a:srgbClr val="FFC000">
                    <a:alpha val="15000"/>
                  </a:srgbClr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Nexa Bold Regular" panose="02000000000000000000" pitchFamily="2" charset="0"/>
                      <a:ea typeface="+mn-ea"/>
                      <a:cs typeface="+mn-cs"/>
                    </a:rPr>
                    <a:t>6</a:t>
                  </a:r>
                  <a:endPara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ld Regular" panose="02000000000000000000" pitchFamily="2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Rectangle 201"/>
                <p:cNvSpPr>
                  <a:spLocks noChangeAspect="1"/>
                </p:cNvSpPr>
                <p:nvPr/>
              </p:nvSpPr>
              <p:spPr>
                <a:xfrm>
                  <a:off x="3110775" y="2070316"/>
                  <a:ext cx="541423" cy="540000"/>
                </a:xfrm>
                <a:prstGeom prst="rect">
                  <a:avLst/>
                </a:prstGeom>
                <a:solidFill>
                  <a:srgbClr val="FFC000"/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Nexa Bold Regular" panose="02000000000000000000" pitchFamily="2" charset="0"/>
                      <a:ea typeface="+mn-ea"/>
                      <a:cs typeface="+mn-cs"/>
                    </a:rPr>
                    <a:t>3</a:t>
                  </a:r>
                  <a:endPara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ld Regular" panose="02000000000000000000" pitchFamily="2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Rectangle 202"/>
                <p:cNvSpPr>
                  <a:spLocks noChangeAspect="1"/>
                </p:cNvSpPr>
                <p:nvPr/>
              </p:nvSpPr>
              <p:spPr>
                <a:xfrm>
                  <a:off x="3110775" y="1538183"/>
                  <a:ext cx="541423" cy="540000"/>
                </a:xfrm>
                <a:prstGeom prst="rect">
                  <a:avLst/>
                </a:prstGeom>
                <a:solidFill>
                  <a:srgbClr val="FFC000">
                    <a:alpha val="15000"/>
                  </a:srgbClr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Nexa Bold Regular" panose="02000000000000000000" pitchFamily="2" charset="0"/>
                      <a:ea typeface="+mn-ea"/>
                      <a:cs typeface="+mn-cs"/>
                    </a:rPr>
                    <a:t>7</a:t>
                  </a:r>
                  <a:endPara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ld Regular" panose="02000000000000000000" pitchFamily="2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Rectangle 203"/>
                <p:cNvSpPr>
                  <a:spLocks noChangeAspect="1"/>
                </p:cNvSpPr>
                <p:nvPr/>
              </p:nvSpPr>
              <p:spPr>
                <a:xfrm>
                  <a:off x="3110775" y="1006050"/>
                  <a:ext cx="541423" cy="540000"/>
                </a:xfrm>
                <a:prstGeom prst="rect">
                  <a:avLst/>
                </a:prstGeom>
                <a:solidFill>
                  <a:srgbClr val="FFC000"/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Nexa Bold Regular" panose="02000000000000000000" pitchFamily="2" charset="0"/>
                      <a:ea typeface="+mn-ea"/>
                      <a:cs typeface="+mn-cs"/>
                    </a:rPr>
                    <a:t>1</a:t>
                  </a:r>
                  <a:endPara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ld Regular" panose="02000000000000000000" pitchFamily="2" charset="0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7190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Imbalance-aware Training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4441" y="1111624"/>
            <a:ext cx="9027558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Bipartite Ranking Loss (AUC loss)</a:t>
            </a:r>
          </a:p>
          <a:p>
            <a:pPr lvl="2"/>
            <a:r>
              <a:rPr lang="en-IN" dirty="0" smtClean="0"/>
              <a:t>Counts # times a -</a:t>
            </a:r>
            <a:r>
              <a:rPr lang="en-IN" dirty="0" err="1" smtClean="0"/>
              <a:t>ve</a:t>
            </a:r>
            <a:r>
              <a:rPr lang="en-IN" dirty="0" smtClean="0"/>
              <a:t> point was ranked above a +</a:t>
            </a:r>
            <a:r>
              <a:rPr lang="en-IN" dirty="0" err="1" smtClean="0"/>
              <a:t>ve</a:t>
            </a:r>
            <a:r>
              <a:rPr lang="en-IN" dirty="0" smtClean="0"/>
              <a:t> point divided by product of # +</a:t>
            </a:r>
            <a:r>
              <a:rPr lang="en-IN" dirty="0" err="1" smtClean="0"/>
              <a:t>ves</a:t>
            </a:r>
            <a:r>
              <a:rPr lang="en-IN" dirty="0" smtClean="0"/>
              <a:t> and # -</a:t>
            </a:r>
            <a:r>
              <a:rPr lang="en-IN" dirty="0" err="1" smtClean="0"/>
              <a:t>ves</a:t>
            </a:r>
            <a:endParaRPr lang="en-IN" dirty="0" smtClean="0"/>
          </a:p>
          <a:p>
            <a:pPr lvl="2"/>
            <a:r>
              <a:rPr lang="en-IN" dirty="0" smtClean="0"/>
              <a:t>In this </a:t>
            </a:r>
            <a:r>
              <a:rPr lang="en-IN" dirty="0" smtClean="0"/>
              <a:t>cartoon example, </a:t>
            </a:r>
            <a:r>
              <a:rPr lang="en-IN" dirty="0" smtClean="0"/>
              <a:t>this mistake was committed 3 times and #+</a:t>
            </a:r>
            <a:r>
              <a:rPr lang="en-IN" dirty="0" err="1" smtClean="0"/>
              <a:t>ves</a:t>
            </a:r>
            <a:r>
              <a:rPr lang="en-IN" dirty="0" smtClean="0"/>
              <a:t> = 3, #-</a:t>
            </a:r>
            <a:r>
              <a:rPr lang="en-IN" dirty="0" err="1" smtClean="0"/>
              <a:t>ves</a:t>
            </a:r>
            <a:r>
              <a:rPr lang="en-IN" dirty="0" smtClean="0"/>
              <a:t> = 5 so AUC loss is 3/(3*5) = 0.2</a:t>
            </a:r>
          </a:p>
          <a:p>
            <a:r>
              <a:rPr lang="en-IN" dirty="0" err="1" smtClean="0"/>
              <a:t>Precision@k</a:t>
            </a:r>
            <a:endParaRPr lang="en-IN" dirty="0"/>
          </a:p>
          <a:p>
            <a:pPr lvl="2"/>
            <a:r>
              <a:rPr lang="en-IN" dirty="0" smtClean="0"/>
              <a:t>Counts # +</a:t>
            </a:r>
            <a:r>
              <a:rPr lang="en-IN" dirty="0" err="1" smtClean="0"/>
              <a:t>ves</a:t>
            </a:r>
            <a:r>
              <a:rPr lang="en-IN" dirty="0" smtClean="0"/>
              <a:t> present in top k positions divided by k</a:t>
            </a:r>
          </a:p>
          <a:p>
            <a:r>
              <a:rPr lang="en-IN" dirty="0" err="1" smtClean="0"/>
              <a:t>Recall@k</a:t>
            </a:r>
            <a:endParaRPr lang="en-IN" dirty="0" smtClean="0"/>
          </a:p>
          <a:p>
            <a:pPr lvl="2"/>
            <a:r>
              <a:rPr lang="en-IN" dirty="0" smtClean="0"/>
              <a:t>Counts # +</a:t>
            </a:r>
            <a:r>
              <a:rPr lang="en-IN" dirty="0" err="1" smtClean="0"/>
              <a:t>ves</a:t>
            </a:r>
            <a:r>
              <a:rPr lang="en-IN" dirty="0" smtClean="0"/>
              <a:t> present in top k positives divided by #+</a:t>
            </a:r>
            <a:r>
              <a:rPr lang="en-IN" dirty="0" err="1" smtClean="0"/>
              <a:t>ves</a:t>
            </a:r>
            <a:endParaRPr lang="en-IN" dirty="0" smtClean="0"/>
          </a:p>
          <a:p>
            <a:r>
              <a:rPr lang="en-IN" dirty="0" smtClean="0"/>
              <a:t>MAP (Mean average Precision)</a:t>
            </a:r>
          </a:p>
          <a:p>
            <a:pPr lvl="2"/>
            <a:r>
              <a:rPr lang="en-IN" dirty="0" smtClean="0"/>
              <a:t>Finds the average reciprocal rank at which +</a:t>
            </a:r>
            <a:r>
              <a:rPr lang="en-IN" dirty="0" err="1" smtClean="0"/>
              <a:t>ves</a:t>
            </a:r>
            <a:r>
              <a:rPr lang="en-IN" dirty="0" smtClean="0"/>
              <a:t> were predicted. In this cartoon this is (1/1+1/3+1/5) = 1.533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grpSp>
        <p:nvGrpSpPr>
          <p:cNvPr id="167" name="Group 166"/>
          <p:cNvGrpSpPr/>
          <p:nvPr/>
        </p:nvGrpSpPr>
        <p:grpSpPr>
          <a:xfrm>
            <a:off x="253353" y="1126737"/>
            <a:ext cx="541423" cy="5144578"/>
            <a:chOff x="253353" y="1126737"/>
            <a:chExt cx="541423" cy="5144578"/>
          </a:xfrm>
        </p:grpSpPr>
        <p:grpSp>
          <p:nvGrpSpPr>
            <p:cNvPr id="101" name="Group 100"/>
            <p:cNvGrpSpPr/>
            <p:nvPr/>
          </p:nvGrpSpPr>
          <p:grpSpPr>
            <a:xfrm>
              <a:off x="253353" y="1126737"/>
              <a:ext cx="541423" cy="4297633"/>
              <a:chOff x="6180829" y="1006075"/>
              <a:chExt cx="541423" cy="4297633"/>
            </a:xfrm>
          </p:grpSpPr>
          <p:sp>
            <p:nvSpPr>
              <p:cNvPr id="102" name="Rectangle 101"/>
              <p:cNvSpPr>
                <a:spLocks noChangeAspect="1"/>
              </p:cNvSpPr>
              <p:nvPr/>
            </p:nvSpPr>
            <p:spPr>
              <a:xfrm>
                <a:off x="6180829" y="2611575"/>
                <a:ext cx="541423" cy="540000"/>
              </a:xfrm>
              <a:prstGeom prst="rect">
                <a:avLst/>
              </a:prstGeom>
              <a:solidFill>
                <a:srgbClr val="41CB71"/>
              </a:solidFill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102"/>
              <p:cNvSpPr>
                <a:spLocks noChangeAspect="1"/>
              </p:cNvSpPr>
              <p:nvPr/>
            </p:nvSpPr>
            <p:spPr>
              <a:xfrm>
                <a:off x="6180829" y="3151575"/>
                <a:ext cx="541423" cy="540000"/>
              </a:xfrm>
              <a:prstGeom prst="rect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Rectangle 103"/>
              <p:cNvSpPr>
                <a:spLocks noChangeAspect="1"/>
              </p:cNvSpPr>
              <p:nvPr/>
            </p:nvSpPr>
            <p:spPr>
              <a:xfrm>
                <a:off x="6180829" y="3683708"/>
                <a:ext cx="541423" cy="540000"/>
              </a:xfrm>
              <a:prstGeom prst="rect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Rectangle 104"/>
              <p:cNvSpPr>
                <a:spLocks noChangeAspect="1"/>
              </p:cNvSpPr>
              <p:nvPr/>
            </p:nvSpPr>
            <p:spPr>
              <a:xfrm>
                <a:off x="6180829" y="4223708"/>
                <a:ext cx="541423" cy="540000"/>
              </a:xfrm>
              <a:prstGeom prst="rect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Rectangle 105"/>
              <p:cNvSpPr>
                <a:spLocks noChangeAspect="1"/>
              </p:cNvSpPr>
              <p:nvPr/>
            </p:nvSpPr>
            <p:spPr>
              <a:xfrm>
                <a:off x="6180829" y="4763708"/>
                <a:ext cx="541423" cy="540000"/>
              </a:xfrm>
              <a:prstGeom prst="rect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Rectangle 106"/>
              <p:cNvSpPr>
                <a:spLocks noChangeAspect="1"/>
              </p:cNvSpPr>
              <p:nvPr/>
            </p:nvSpPr>
            <p:spPr>
              <a:xfrm>
                <a:off x="6180829" y="2070341"/>
                <a:ext cx="541423" cy="540000"/>
              </a:xfrm>
              <a:prstGeom prst="rect">
                <a:avLst/>
              </a:prstGeom>
              <a:solidFill>
                <a:srgbClr val="41CB71"/>
              </a:solidFill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Rectangle 107"/>
              <p:cNvSpPr>
                <a:spLocks noChangeAspect="1"/>
              </p:cNvSpPr>
              <p:nvPr/>
            </p:nvSpPr>
            <p:spPr>
              <a:xfrm>
                <a:off x="6180829" y="1538208"/>
                <a:ext cx="541423" cy="540000"/>
              </a:xfrm>
              <a:prstGeom prst="rect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108"/>
              <p:cNvSpPr>
                <a:spLocks noChangeAspect="1"/>
              </p:cNvSpPr>
              <p:nvPr/>
            </p:nvSpPr>
            <p:spPr>
              <a:xfrm>
                <a:off x="6180829" y="1006075"/>
                <a:ext cx="541423" cy="540000"/>
              </a:xfrm>
              <a:prstGeom prst="rect">
                <a:avLst/>
              </a:prstGeom>
              <a:solidFill>
                <a:srgbClr val="41CB71"/>
              </a:solidFill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99" name="Picture 9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169" y="5786658"/>
              <a:ext cx="429790" cy="484657"/>
            </a:xfrm>
            <a:prstGeom prst="rect">
              <a:avLst/>
            </a:prstGeom>
          </p:spPr>
        </p:pic>
      </p:grpSp>
      <p:grpSp>
        <p:nvGrpSpPr>
          <p:cNvPr id="157" name="Group 156"/>
          <p:cNvGrpSpPr/>
          <p:nvPr/>
        </p:nvGrpSpPr>
        <p:grpSpPr>
          <a:xfrm>
            <a:off x="2409342" y="1111624"/>
            <a:ext cx="541423" cy="4297633"/>
            <a:chOff x="3112500" y="1006050"/>
            <a:chExt cx="541423" cy="4297633"/>
          </a:xfrm>
        </p:grpSpPr>
        <p:sp>
          <p:nvSpPr>
            <p:cNvPr id="159" name="Rectangle 158"/>
            <p:cNvSpPr>
              <a:spLocks noChangeAspect="1"/>
            </p:cNvSpPr>
            <p:nvPr/>
          </p:nvSpPr>
          <p:spPr>
            <a:xfrm>
              <a:off x="3112500" y="2611550"/>
              <a:ext cx="541423" cy="540000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Rectangle 159"/>
            <p:cNvSpPr>
              <a:spLocks noChangeAspect="1"/>
            </p:cNvSpPr>
            <p:nvPr/>
          </p:nvSpPr>
          <p:spPr>
            <a:xfrm>
              <a:off x="3112500" y="3151550"/>
              <a:ext cx="541423" cy="540000"/>
            </a:xfrm>
            <a:prstGeom prst="rect">
              <a:avLst/>
            </a:prstGeom>
            <a:solidFill>
              <a:srgbClr val="2ECC71"/>
            </a:solidFill>
            <a:ln w="381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Rectangle 160"/>
            <p:cNvSpPr>
              <a:spLocks noChangeAspect="1"/>
            </p:cNvSpPr>
            <p:nvPr/>
          </p:nvSpPr>
          <p:spPr>
            <a:xfrm>
              <a:off x="3112500" y="3683683"/>
              <a:ext cx="541423" cy="5400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Rectangle 161"/>
            <p:cNvSpPr>
              <a:spLocks noChangeAspect="1"/>
            </p:cNvSpPr>
            <p:nvPr/>
          </p:nvSpPr>
          <p:spPr>
            <a:xfrm>
              <a:off x="3112500" y="4223683"/>
              <a:ext cx="541423" cy="540000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Rectangle 162"/>
            <p:cNvSpPr>
              <a:spLocks noChangeAspect="1"/>
            </p:cNvSpPr>
            <p:nvPr/>
          </p:nvSpPr>
          <p:spPr>
            <a:xfrm>
              <a:off x="3112500" y="4763683"/>
              <a:ext cx="541423" cy="540000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Rectangle 163"/>
            <p:cNvSpPr>
              <a:spLocks noChangeAspect="1"/>
            </p:cNvSpPr>
            <p:nvPr/>
          </p:nvSpPr>
          <p:spPr>
            <a:xfrm>
              <a:off x="3112500" y="2070316"/>
              <a:ext cx="541423" cy="540000"/>
            </a:xfrm>
            <a:prstGeom prst="rect">
              <a:avLst/>
            </a:prstGeom>
            <a:solidFill>
              <a:srgbClr val="2ECC71"/>
            </a:solidFill>
            <a:ln w="381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Rectangle 164"/>
            <p:cNvSpPr>
              <a:spLocks noChangeAspect="1"/>
            </p:cNvSpPr>
            <p:nvPr/>
          </p:nvSpPr>
          <p:spPr>
            <a:xfrm>
              <a:off x="3112500" y="1538183"/>
              <a:ext cx="541423" cy="540000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Rectangle 165"/>
            <p:cNvSpPr>
              <a:spLocks noChangeAspect="1"/>
            </p:cNvSpPr>
            <p:nvPr/>
          </p:nvSpPr>
          <p:spPr>
            <a:xfrm>
              <a:off x="3112500" y="1006050"/>
              <a:ext cx="541423" cy="540000"/>
            </a:xfrm>
            <a:prstGeom prst="rect">
              <a:avLst/>
            </a:prstGeom>
            <a:solidFill>
              <a:srgbClr val="2ECC71"/>
            </a:solidFill>
            <a:ln w="381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70" name="Straight Arrow Connector 169"/>
          <p:cNvCxnSpPr>
            <a:stCxn id="104" idx="3"/>
            <a:endCxn id="165" idx="1"/>
          </p:cNvCxnSpPr>
          <p:nvPr/>
        </p:nvCxnSpPr>
        <p:spPr>
          <a:xfrm flipV="1">
            <a:off x="794776" y="1913757"/>
            <a:ext cx="1614566" cy="216061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09" idx="3"/>
            <a:endCxn id="166" idx="1"/>
          </p:cNvCxnSpPr>
          <p:nvPr/>
        </p:nvCxnSpPr>
        <p:spPr>
          <a:xfrm flipV="1">
            <a:off x="794776" y="1381624"/>
            <a:ext cx="1614566" cy="1511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07" idx="3"/>
            <a:endCxn id="164" idx="1"/>
          </p:cNvCxnSpPr>
          <p:nvPr/>
        </p:nvCxnSpPr>
        <p:spPr>
          <a:xfrm flipV="1">
            <a:off x="794776" y="2445890"/>
            <a:ext cx="1614566" cy="1511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05" idx="3"/>
            <a:endCxn id="159" idx="1"/>
          </p:cNvCxnSpPr>
          <p:nvPr/>
        </p:nvCxnSpPr>
        <p:spPr>
          <a:xfrm flipV="1">
            <a:off x="794776" y="2987124"/>
            <a:ext cx="1614566" cy="162724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02" idx="3"/>
            <a:endCxn id="160" idx="1"/>
          </p:cNvCxnSpPr>
          <p:nvPr/>
        </p:nvCxnSpPr>
        <p:spPr>
          <a:xfrm>
            <a:off x="794776" y="3002237"/>
            <a:ext cx="1614566" cy="52488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06" idx="3"/>
            <a:endCxn id="161" idx="1"/>
          </p:cNvCxnSpPr>
          <p:nvPr/>
        </p:nvCxnSpPr>
        <p:spPr>
          <a:xfrm flipV="1">
            <a:off x="794776" y="4059257"/>
            <a:ext cx="1614566" cy="109511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08" idx="3"/>
            <a:endCxn id="162" idx="1"/>
          </p:cNvCxnSpPr>
          <p:nvPr/>
        </p:nvCxnSpPr>
        <p:spPr>
          <a:xfrm>
            <a:off x="794776" y="1928870"/>
            <a:ext cx="1614566" cy="267038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03" idx="3"/>
            <a:endCxn id="163" idx="1"/>
          </p:cNvCxnSpPr>
          <p:nvPr/>
        </p:nvCxnSpPr>
        <p:spPr>
          <a:xfrm>
            <a:off x="794776" y="3542237"/>
            <a:ext cx="1614566" cy="159702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/>
          <p:cNvGrpSpPr/>
          <p:nvPr/>
        </p:nvGrpSpPr>
        <p:grpSpPr>
          <a:xfrm>
            <a:off x="1251837" y="1012357"/>
            <a:ext cx="700445" cy="5258958"/>
            <a:chOff x="7810375" y="1006867"/>
            <a:chExt cx="700445" cy="5258958"/>
          </a:xfrm>
        </p:grpSpPr>
        <p:sp>
          <p:nvSpPr>
            <p:cNvPr id="193" name="Rectangle 192"/>
            <p:cNvSpPr/>
            <p:nvPr/>
          </p:nvSpPr>
          <p:spPr>
            <a:xfrm>
              <a:off x="7810375" y="1006867"/>
              <a:ext cx="700445" cy="45103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7902088" y="1111623"/>
              <a:ext cx="541423" cy="5154202"/>
              <a:chOff x="1334749" y="1117112"/>
              <a:chExt cx="541423" cy="5154202"/>
            </a:xfrm>
          </p:grpSpPr>
          <p:pic>
            <p:nvPicPr>
              <p:cNvPr id="195" name="Picture 194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0565" y="5585479"/>
                <a:ext cx="429790" cy="685835"/>
              </a:xfrm>
              <a:prstGeom prst="rect">
                <a:avLst/>
              </a:prstGeom>
            </p:spPr>
          </p:pic>
          <p:grpSp>
            <p:nvGrpSpPr>
              <p:cNvPr id="196" name="Group 195"/>
              <p:cNvGrpSpPr/>
              <p:nvPr/>
            </p:nvGrpSpPr>
            <p:grpSpPr>
              <a:xfrm>
                <a:off x="1334749" y="1117112"/>
                <a:ext cx="541423" cy="4297633"/>
                <a:chOff x="3110775" y="1006050"/>
                <a:chExt cx="541423" cy="4297633"/>
              </a:xfrm>
            </p:grpSpPr>
            <p:sp>
              <p:nvSpPr>
                <p:cNvPr id="197" name="Rectangle 196"/>
                <p:cNvSpPr>
                  <a:spLocks noChangeAspect="1"/>
                </p:cNvSpPr>
                <p:nvPr/>
              </p:nvSpPr>
              <p:spPr>
                <a:xfrm>
                  <a:off x="3110775" y="2611550"/>
                  <a:ext cx="541423" cy="540000"/>
                </a:xfrm>
                <a:prstGeom prst="rect">
                  <a:avLst/>
                </a:prstGeom>
                <a:solidFill>
                  <a:srgbClr val="FFC000">
                    <a:alpha val="32000"/>
                  </a:srgbClr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Nexa Bold Regular" panose="02000000000000000000" pitchFamily="2" charset="0"/>
                      <a:ea typeface="+mn-ea"/>
                      <a:cs typeface="+mn-cs"/>
                    </a:rPr>
                    <a:t>5</a:t>
                  </a:r>
                  <a:endPara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ld Regular" panose="02000000000000000000" pitchFamily="2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Rectangle 197"/>
                <p:cNvSpPr>
                  <a:spLocks noChangeAspect="1"/>
                </p:cNvSpPr>
                <p:nvPr/>
              </p:nvSpPr>
              <p:spPr>
                <a:xfrm>
                  <a:off x="3110775" y="3151550"/>
                  <a:ext cx="541423" cy="540000"/>
                </a:xfrm>
                <a:prstGeom prst="rect">
                  <a:avLst/>
                </a:prstGeom>
                <a:solidFill>
                  <a:srgbClr val="FFC000">
                    <a:alpha val="5000"/>
                  </a:srgbClr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Nexa Bold Regular" panose="02000000000000000000" pitchFamily="2" charset="0"/>
                      <a:ea typeface="+mn-ea"/>
                      <a:cs typeface="+mn-cs"/>
                    </a:rPr>
                    <a:t>8</a:t>
                  </a:r>
                  <a:endPara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ld Regular" panose="02000000000000000000" pitchFamily="2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Rectangle 198"/>
                <p:cNvSpPr>
                  <a:spLocks noChangeAspect="1"/>
                </p:cNvSpPr>
                <p:nvPr/>
              </p:nvSpPr>
              <p:spPr>
                <a:xfrm>
                  <a:off x="3110775" y="3683683"/>
                  <a:ext cx="541423" cy="540000"/>
                </a:xfrm>
                <a:prstGeom prst="rect">
                  <a:avLst/>
                </a:prstGeom>
                <a:solidFill>
                  <a:srgbClr val="FFC000"/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Nexa Bold Regular" panose="02000000000000000000" pitchFamily="2" charset="0"/>
                      <a:ea typeface="+mn-ea"/>
                      <a:cs typeface="+mn-cs"/>
                    </a:rPr>
                    <a:t>2</a:t>
                  </a:r>
                  <a:endPara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ld Regular" panose="02000000000000000000" pitchFamily="2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Rectangle 199"/>
                <p:cNvSpPr>
                  <a:spLocks noChangeAspect="1"/>
                </p:cNvSpPr>
                <p:nvPr/>
              </p:nvSpPr>
              <p:spPr>
                <a:xfrm>
                  <a:off x="3110775" y="4223683"/>
                  <a:ext cx="541423" cy="540000"/>
                </a:xfrm>
                <a:prstGeom prst="rect">
                  <a:avLst/>
                </a:prstGeom>
                <a:solidFill>
                  <a:srgbClr val="FFC000">
                    <a:alpha val="35000"/>
                  </a:srgbClr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Nexa Bold Regular" panose="02000000000000000000" pitchFamily="2" charset="0"/>
                      <a:ea typeface="+mn-ea"/>
                      <a:cs typeface="+mn-cs"/>
                    </a:rPr>
                    <a:t>4</a:t>
                  </a:r>
                  <a:endPara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ld Regular" panose="02000000000000000000" pitchFamily="2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Rectangle 200"/>
                <p:cNvSpPr>
                  <a:spLocks noChangeAspect="1"/>
                </p:cNvSpPr>
                <p:nvPr/>
              </p:nvSpPr>
              <p:spPr>
                <a:xfrm>
                  <a:off x="3110775" y="4763683"/>
                  <a:ext cx="541423" cy="540000"/>
                </a:xfrm>
                <a:prstGeom prst="rect">
                  <a:avLst/>
                </a:prstGeom>
                <a:solidFill>
                  <a:srgbClr val="FFC000">
                    <a:alpha val="15000"/>
                  </a:srgbClr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Nexa Bold Regular" panose="02000000000000000000" pitchFamily="2" charset="0"/>
                      <a:ea typeface="+mn-ea"/>
                      <a:cs typeface="+mn-cs"/>
                    </a:rPr>
                    <a:t>6</a:t>
                  </a:r>
                  <a:endPara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ld Regular" panose="02000000000000000000" pitchFamily="2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Rectangle 201"/>
                <p:cNvSpPr>
                  <a:spLocks noChangeAspect="1"/>
                </p:cNvSpPr>
                <p:nvPr/>
              </p:nvSpPr>
              <p:spPr>
                <a:xfrm>
                  <a:off x="3110775" y="2070316"/>
                  <a:ext cx="541423" cy="540000"/>
                </a:xfrm>
                <a:prstGeom prst="rect">
                  <a:avLst/>
                </a:prstGeom>
                <a:solidFill>
                  <a:srgbClr val="FFC000"/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Nexa Bold Regular" panose="02000000000000000000" pitchFamily="2" charset="0"/>
                      <a:ea typeface="+mn-ea"/>
                      <a:cs typeface="+mn-cs"/>
                    </a:rPr>
                    <a:t>3</a:t>
                  </a:r>
                  <a:endPara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ld Regular" panose="02000000000000000000" pitchFamily="2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Rectangle 202"/>
                <p:cNvSpPr>
                  <a:spLocks noChangeAspect="1"/>
                </p:cNvSpPr>
                <p:nvPr/>
              </p:nvSpPr>
              <p:spPr>
                <a:xfrm>
                  <a:off x="3110775" y="1538183"/>
                  <a:ext cx="541423" cy="540000"/>
                </a:xfrm>
                <a:prstGeom prst="rect">
                  <a:avLst/>
                </a:prstGeom>
                <a:solidFill>
                  <a:srgbClr val="FFC000">
                    <a:alpha val="15000"/>
                  </a:srgbClr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Nexa Bold Regular" panose="02000000000000000000" pitchFamily="2" charset="0"/>
                      <a:ea typeface="+mn-ea"/>
                      <a:cs typeface="+mn-cs"/>
                    </a:rPr>
                    <a:t>7</a:t>
                  </a:r>
                  <a:endPara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ld Regular" panose="02000000000000000000" pitchFamily="2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Rectangle 203"/>
                <p:cNvSpPr>
                  <a:spLocks noChangeAspect="1"/>
                </p:cNvSpPr>
                <p:nvPr/>
              </p:nvSpPr>
              <p:spPr>
                <a:xfrm>
                  <a:off x="3110775" y="1006050"/>
                  <a:ext cx="541423" cy="540000"/>
                </a:xfrm>
                <a:prstGeom prst="rect">
                  <a:avLst/>
                </a:prstGeom>
                <a:solidFill>
                  <a:srgbClr val="FFC000"/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Nexa Bold Regular" panose="02000000000000000000" pitchFamily="2" charset="0"/>
                      <a:ea typeface="+mn-ea"/>
                      <a:cs typeface="+mn-cs"/>
                    </a:rPr>
                    <a:t>1</a:t>
                  </a:r>
                  <a:endPara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ld Regular" panose="02000000000000000000" pitchFamily="2" charset="0"/>
                    <a:ea typeface="+mn-ea"/>
                    <a:cs typeface="+mn-cs"/>
                  </a:endParaRPr>
                </a:p>
              </p:txBody>
            </p:sp>
          </p:grpSp>
        </p:grpSp>
      </p:grpSp>
      <p:cxnSp>
        <p:nvCxnSpPr>
          <p:cNvPr id="7" name="Elbow Connector 6"/>
          <p:cNvCxnSpPr/>
          <p:nvPr/>
        </p:nvCxnSpPr>
        <p:spPr>
          <a:xfrm>
            <a:off x="2950765" y="2068268"/>
            <a:ext cx="12700" cy="532133"/>
          </a:xfrm>
          <a:prstGeom prst="bentConnector3">
            <a:avLst>
              <a:gd name="adj1" fmla="val 4307866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>
            <a:off x="2950765" y="2843023"/>
            <a:ext cx="12700" cy="540000"/>
          </a:xfrm>
          <a:prstGeom prst="bentConnector3">
            <a:avLst>
              <a:gd name="adj1" fmla="val 4307866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16200000" flipH="1">
            <a:off x="2157988" y="2721647"/>
            <a:ext cx="1598254" cy="12700"/>
          </a:xfrm>
          <a:prstGeom prst="bentConnector4">
            <a:avLst>
              <a:gd name="adj1" fmla="val -721"/>
              <a:gd name="adj2" fmla="val 538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10689136" y="0"/>
            <a:ext cx="1468606" cy="1238929"/>
            <a:chOff x="12383748" y="1219011"/>
            <a:chExt cx="1862104" cy="1570887"/>
          </a:xfrm>
        </p:grpSpPr>
        <p:sp>
          <p:nvSpPr>
            <p:cNvPr id="76" name="Freeform 75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Freeform 76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Oval 78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Oval 79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1" name="Rectangular Callout 80"/>
          <p:cNvSpPr/>
          <p:nvPr/>
        </p:nvSpPr>
        <p:spPr>
          <a:xfrm>
            <a:off x="1106905" y="95131"/>
            <a:ext cx="9443621" cy="1169770"/>
          </a:xfrm>
          <a:prstGeom prst="wedgeRectCallout">
            <a:avLst>
              <a:gd name="adj1" fmla="val 59306"/>
              <a:gd name="adj2" fmla="val 4311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+mj-lt"/>
              </a:rPr>
              <a:t>Advanced techniques exist to even optimize these on training data.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Zhao et al, Online AUC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Maximization, ICML 2011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j-lt"/>
              </a:rPr>
              <a:t>K. et al,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Surrogate Functions for Maximizing Precision at the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Top, ICML 2015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921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Hybrid Learning Strategies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746376"/>
          </a:xfrm>
        </p:spPr>
        <p:txBody>
          <a:bodyPr/>
          <a:lstStyle/>
          <a:p>
            <a:r>
              <a:rPr lang="en-IN" dirty="0" smtClean="0"/>
              <a:t>It is folklore in ML that discriminative models do better when lots of data is available but generative models do better with less data</a:t>
            </a:r>
          </a:p>
          <a:p>
            <a:pPr lvl="2"/>
            <a:r>
              <a:rPr lang="en-IN" dirty="0" smtClean="0"/>
              <a:t>Ng and Jordan, </a:t>
            </a:r>
            <a:r>
              <a:rPr lang="fr-FR" dirty="0"/>
              <a:t>On Discriminative vs. </a:t>
            </a:r>
            <a:r>
              <a:rPr lang="fr-FR" dirty="0" err="1"/>
              <a:t>Generative</a:t>
            </a:r>
            <a:r>
              <a:rPr lang="fr-FR" dirty="0"/>
              <a:t> </a:t>
            </a:r>
            <a:r>
              <a:rPr lang="fr-FR" dirty="0" err="1" smtClean="0"/>
              <a:t>classifiers</a:t>
            </a:r>
            <a:r>
              <a:rPr lang="fr-FR" dirty="0" smtClean="0"/>
              <a:t>, NIPS 2001</a:t>
            </a:r>
          </a:p>
          <a:p>
            <a:pPr lvl="2"/>
            <a:r>
              <a:rPr lang="fr-FR" dirty="0" smtClean="0"/>
              <a:t>For </a:t>
            </a:r>
            <a:r>
              <a:rPr lang="fr-FR" dirty="0" err="1" smtClean="0"/>
              <a:t>popular</a:t>
            </a:r>
            <a:r>
              <a:rPr lang="fr-FR" dirty="0" smtClean="0"/>
              <a:t> classes </a:t>
            </a:r>
            <a:r>
              <a:rPr lang="fr-FR" dirty="0" err="1" smtClean="0"/>
              <a:t>with</a:t>
            </a:r>
            <a:r>
              <a:rPr lang="fr-FR" dirty="0" smtClean="0"/>
              <a:t> lots of data, </a:t>
            </a:r>
            <a:r>
              <a:rPr lang="fr-FR" dirty="0" err="1" smtClean="0"/>
              <a:t>safe</a:t>
            </a:r>
            <a:r>
              <a:rPr lang="fr-FR" dirty="0" smtClean="0"/>
              <a:t> to use discriminative techniques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kernels</a:t>
            </a:r>
            <a:r>
              <a:rPr lang="fr-FR" dirty="0" smtClean="0"/>
              <a:t>, </a:t>
            </a:r>
            <a:r>
              <a:rPr lang="fr-FR" dirty="0" err="1" smtClean="0"/>
              <a:t>trees</a:t>
            </a:r>
            <a:r>
              <a:rPr lang="fr-FR" dirty="0" smtClean="0"/>
              <a:t>, </a:t>
            </a:r>
            <a:r>
              <a:rPr lang="fr-FR" dirty="0" err="1" smtClean="0"/>
              <a:t>deep</a:t>
            </a:r>
            <a:r>
              <a:rPr lang="fr-FR" dirty="0" smtClean="0"/>
              <a:t> nets </a:t>
            </a:r>
            <a:r>
              <a:rPr lang="fr-FR" dirty="0" err="1" smtClean="0"/>
              <a:t>along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one-vs-all </a:t>
            </a:r>
            <a:r>
              <a:rPr lang="fr-FR" dirty="0" err="1" smtClean="0"/>
              <a:t>etc</a:t>
            </a:r>
            <a:endParaRPr lang="fr-FR" dirty="0" smtClean="0"/>
          </a:p>
          <a:p>
            <a:pPr lvl="2"/>
            <a:r>
              <a:rPr lang="fr-FR" dirty="0" smtClean="0"/>
              <a:t>For rare classes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less</a:t>
            </a:r>
            <a:r>
              <a:rPr lang="fr-FR" dirty="0" smtClean="0"/>
              <a:t> data, </a:t>
            </a:r>
            <a:r>
              <a:rPr lang="fr-FR" dirty="0" err="1" smtClean="0"/>
              <a:t>may</a:t>
            </a:r>
            <a:r>
              <a:rPr lang="fr-FR" dirty="0" smtClean="0"/>
              <a:t> </a:t>
            </a:r>
            <a:r>
              <a:rPr lang="fr-FR" dirty="0" err="1" smtClean="0"/>
              <a:t>try</a:t>
            </a:r>
            <a:r>
              <a:rPr lang="fr-FR" dirty="0" smtClean="0"/>
              <a:t> </a:t>
            </a:r>
            <a:r>
              <a:rPr lang="fr-FR" dirty="0" err="1" smtClean="0"/>
              <a:t>generative</a:t>
            </a:r>
            <a:r>
              <a:rPr lang="fr-FR" dirty="0" smtClean="0"/>
              <a:t> techniques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naive</a:t>
            </a:r>
            <a:r>
              <a:rPr lang="fr-FR" dirty="0" smtClean="0"/>
              <a:t> Bayes, GMM or </a:t>
            </a:r>
            <a:r>
              <a:rPr lang="fr-FR" dirty="0" err="1" smtClean="0"/>
              <a:t>even</a:t>
            </a:r>
            <a:r>
              <a:rPr lang="fr-FR" dirty="0" smtClean="0"/>
              <a:t> </a:t>
            </a:r>
            <a:r>
              <a:rPr lang="fr-FR" dirty="0" err="1" smtClean="0"/>
              <a:t>LwP</a:t>
            </a:r>
            <a:endParaRPr lang="fr-FR" dirty="0" smtClean="0"/>
          </a:p>
          <a:p>
            <a:r>
              <a:rPr lang="fr-FR" dirty="0" err="1" smtClean="0"/>
              <a:t>Hybrid</a:t>
            </a:r>
            <a:r>
              <a:rPr lang="fr-FR" dirty="0" smtClean="0"/>
              <a:t> </a:t>
            </a:r>
            <a:r>
              <a:rPr lang="fr-FR" dirty="0" err="1" smtClean="0"/>
              <a:t>strategies</a:t>
            </a:r>
            <a:r>
              <a:rPr lang="fr-FR" dirty="0" smtClean="0"/>
              <a:t> are </a:t>
            </a:r>
            <a:r>
              <a:rPr lang="fr-FR" dirty="0" err="1" smtClean="0"/>
              <a:t>often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in </a:t>
            </a:r>
            <a:r>
              <a:rPr lang="fr-FR" dirty="0" err="1" smtClean="0"/>
              <a:t>recommendation</a:t>
            </a:r>
            <a:r>
              <a:rPr lang="fr-FR" dirty="0" smtClean="0"/>
              <a:t> </a:t>
            </a:r>
            <a:r>
              <a:rPr lang="fr-FR" dirty="0" err="1" smtClean="0"/>
              <a:t>systems</a:t>
            </a:r>
            <a:endParaRPr lang="fr-FR" dirty="0" smtClean="0"/>
          </a:p>
          <a:p>
            <a:pPr lvl="2"/>
            <a:r>
              <a:rPr lang="fr-FR" dirty="0" err="1" smtClean="0"/>
              <a:t>Rocchio</a:t>
            </a:r>
            <a:r>
              <a:rPr lang="fr-FR" dirty="0" smtClean="0"/>
              <a:t> </a:t>
            </a:r>
            <a:r>
              <a:rPr lang="fr-FR" dirty="0" err="1" smtClean="0"/>
              <a:t>classifiers</a:t>
            </a:r>
            <a:r>
              <a:rPr lang="fr-FR" dirty="0" smtClean="0"/>
              <a:t>, </a:t>
            </a:r>
            <a:r>
              <a:rPr lang="fr-FR" dirty="0" err="1" smtClean="0"/>
              <a:t>reranking</a:t>
            </a:r>
            <a:r>
              <a:rPr lang="fr-FR" dirty="0" smtClean="0"/>
              <a:t> </a:t>
            </a:r>
            <a:r>
              <a:rPr lang="fr-FR" dirty="0" err="1" smtClean="0"/>
              <a:t>algorithms</a:t>
            </a:r>
            <a:r>
              <a:rPr lang="fr-FR" dirty="0" smtClean="0"/>
              <a:t> </a:t>
            </a:r>
            <a:r>
              <a:rPr lang="fr-FR" dirty="0" err="1" smtClean="0"/>
              <a:t>etc</a:t>
            </a:r>
            <a:endParaRPr lang="fr-FR" dirty="0" smtClean="0"/>
          </a:p>
          <a:p>
            <a:pPr lvl="2"/>
            <a:r>
              <a:rPr lang="fr-FR" dirty="0" smtClean="0"/>
              <a:t>Use a standard discriminative </a:t>
            </a:r>
            <a:r>
              <a:rPr lang="fr-FR" dirty="0" err="1" smtClean="0"/>
              <a:t>algorithm</a:t>
            </a:r>
            <a:r>
              <a:rPr lang="fr-FR" dirty="0" smtClean="0"/>
              <a:t> </a:t>
            </a:r>
            <a:r>
              <a:rPr lang="fr-FR" dirty="0" err="1" smtClean="0"/>
              <a:t>e.g</a:t>
            </a:r>
            <a:r>
              <a:rPr lang="fr-FR" dirty="0" smtClean="0"/>
              <a:t>. </a:t>
            </a:r>
            <a:r>
              <a:rPr lang="fr-FR" dirty="0" err="1" smtClean="0"/>
              <a:t>trees</a:t>
            </a:r>
            <a:r>
              <a:rPr lang="fr-FR" dirty="0" smtClean="0"/>
              <a:t> </a:t>
            </a:r>
            <a:r>
              <a:rPr lang="fr-FR" dirty="0" err="1" smtClean="0"/>
              <a:t>etc</a:t>
            </a:r>
            <a:r>
              <a:rPr lang="fr-FR" dirty="0" smtClean="0"/>
              <a:t> to </a:t>
            </a:r>
            <a:r>
              <a:rPr lang="fr-FR" dirty="0" err="1" smtClean="0"/>
              <a:t>rank</a:t>
            </a:r>
            <a:r>
              <a:rPr lang="fr-FR" dirty="0" smtClean="0"/>
              <a:t> all labels but </a:t>
            </a:r>
            <a:r>
              <a:rPr lang="fr-FR" dirty="0" err="1" smtClean="0"/>
              <a:t>then</a:t>
            </a:r>
            <a:r>
              <a:rPr lang="fr-FR" dirty="0" smtClean="0"/>
              <a:t> use </a:t>
            </a:r>
            <a:r>
              <a:rPr lang="fr-FR" dirty="0" err="1" smtClean="0"/>
              <a:t>LwP</a:t>
            </a:r>
            <a:r>
              <a:rPr lang="fr-FR" dirty="0" smtClean="0"/>
              <a:t>-style techniques to </a:t>
            </a:r>
            <a:r>
              <a:rPr lang="fr-FR" dirty="0" err="1" smtClean="0"/>
              <a:t>boost</a:t>
            </a:r>
            <a:r>
              <a:rPr lang="fr-FR" dirty="0" smtClean="0"/>
              <a:t> the </a:t>
            </a:r>
            <a:r>
              <a:rPr lang="fr-FR" dirty="0" err="1" smtClean="0"/>
              <a:t>ranks</a:t>
            </a:r>
            <a:r>
              <a:rPr lang="fr-FR" dirty="0" smtClean="0"/>
              <a:t> of rare labels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they</a:t>
            </a:r>
            <a:r>
              <a:rPr lang="fr-FR" dirty="0" smtClean="0"/>
              <a:t> do not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lost</a:t>
            </a:r>
            <a:endParaRPr lang="fr-FR" dirty="0" smtClean="0"/>
          </a:p>
          <a:p>
            <a:pPr lvl="3"/>
            <a:r>
              <a:rPr lang="fr-FR" dirty="0" smtClean="0"/>
              <a:t>Jain et al. </a:t>
            </a:r>
            <a:r>
              <a:rPr lang="en-IN" dirty="0"/>
              <a:t>Extreme Multi-label Loss Functions for </a:t>
            </a:r>
            <a:r>
              <a:rPr lang="en-IN" dirty="0" smtClean="0"/>
              <a:t>Recommendation, KDD 2016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0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Learning with Weak Labels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Motivating examples from computer vision, NLP</a:t>
            </a:r>
          </a:p>
          <a:p>
            <a:r>
              <a:rPr lang="en-IN" dirty="0" smtClean="0"/>
              <a:t>Casting weak supervision as “multi-instance” learning</a:t>
            </a:r>
          </a:p>
          <a:p>
            <a:r>
              <a:rPr lang="en-IN" dirty="0" smtClean="0"/>
              <a:t>Techniques to solve multi-instance learning</a:t>
            </a:r>
          </a:p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2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Weak </a:t>
            </a:r>
            <a:r>
              <a:rPr lang="en-IN" dirty="0" smtClean="0"/>
              <a:t>Supervision in Vision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8588" y="1085531"/>
            <a:ext cx="11833412" cy="5772469"/>
          </a:xfrm>
        </p:spPr>
        <p:txBody>
          <a:bodyPr/>
          <a:lstStyle/>
          <a:p>
            <a:r>
              <a:rPr lang="en-IN" dirty="0" smtClean="0"/>
              <a:t>Refers to supervision at a high level</a:t>
            </a:r>
          </a:p>
          <a:p>
            <a:r>
              <a:rPr lang="en-IN" dirty="0" smtClean="0"/>
              <a:t>Related concepts – distant supervision, multi-instance learning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In the weak supervision case, the locations of objects not labelled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crosbymultimedia.com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890" y="2158737"/>
            <a:ext cx="2702193" cy="33512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059" y="2158737"/>
            <a:ext cx="2702193" cy="33512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06890" y="5590095"/>
            <a:ext cx="270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2ECC71"/>
                </a:solidFill>
                <a:latin typeface="Nexa Bold Regular" panose="02000000000000000000" pitchFamily="2" charset="0"/>
              </a:rPr>
              <a:t>Man</a:t>
            </a:r>
            <a:r>
              <a:rPr lang="en-IN" dirty="0" smtClean="0">
                <a:latin typeface="Nexa Bold Regular" panose="02000000000000000000" pitchFamily="2" charset="0"/>
              </a:rPr>
              <a:t>, </a:t>
            </a:r>
            <a:r>
              <a:rPr lang="en-IN" dirty="0" smtClean="0">
                <a:solidFill>
                  <a:srgbClr val="FF0000"/>
                </a:solidFill>
                <a:latin typeface="Nexa Bold Regular" panose="02000000000000000000" pitchFamily="2" charset="0"/>
              </a:rPr>
              <a:t>Horse</a:t>
            </a:r>
            <a:r>
              <a:rPr lang="en-IN" dirty="0" smtClean="0">
                <a:latin typeface="Nexa Bold Regular" panose="02000000000000000000" pitchFamily="2" charset="0"/>
              </a:rPr>
              <a:t>, </a:t>
            </a:r>
            <a:r>
              <a:rPr lang="en-IN" dirty="0" smtClean="0">
                <a:solidFill>
                  <a:srgbClr val="00B0F0"/>
                </a:solidFill>
                <a:latin typeface="Nexa Bold Regular" panose="02000000000000000000" pitchFamily="2" charset="0"/>
              </a:rPr>
              <a:t>Dog</a:t>
            </a:r>
            <a:endParaRPr lang="en-US" dirty="0">
              <a:solidFill>
                <a:srgbClr val="00B0F0"/>
              </a:solidFill>
              <a:latin typeface="Nexa Bold Regular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47059" y="5590095"/>
            <a:ext cx="270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Nexa Bold Regular" panose="02000000000000000000" pitchFamily="2" charset="0"/>
              </a:rPr>
              <a:t>Man, Horse, Dog</a:t>
            </a:r>
            <a:endParaRPr lang="en-US" dirty="0">
              <a:latin typeface="Nexa Bold Regular" panose="02000000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46136" y="2450969"/>
            <a:ext cx="914400" cy="2752627"/>
          </a:xfrm>
          <a:prstGeom prst="rect">
            <a:avLst/>
          </a:prstGeom>
          <a:noFill/>
          <a:ln w="57150"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24866" y="3817856"/>
            <a:ext cx="914400" cy="148035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64663" y="2438138"/>
            <a:ext cx="823701" cy="25263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ular Callout 15"/>
          <p:cNvSpPr/>
          <p:nvPr/>
        </p:nvSpPr>
        <p:spPr>
          <a:xfrm>
            <a:off x="9861589" y="585099"/>
            <a:ext cx="1971823" cy="811632"/>
          </a:xfrm>
          <a:prstGeom prst="wedgeRectCallout">
            <a:avLst>
              <a:gd name="adj1" fmla="val -103154"/>
              <a:gd name="adj2" fmla="val 12658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Weak supervision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10158209" y="1506507"/>
            <a:ext cx="1971823" cy="811632"/>
          </a:xfrm>
          <a:prstGeom prst="wedgeRectCallout">
            <a:avLst>
              <a:gd name="adj1" fmla="val -103154"/>
              <a:gd name="adj2" fmla="val 12658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Less effort to label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242139" y="585099"/>
            <a:ext cx="1971823" cy="811632"/>
          </a:xfrm>
          <a:prstGeom prst="wedgeRectCallout">
            <a:avLst>
              <a:gd name="adj1" fmla="val 103181"/>
              <a:gd name="adj2" fmla="val 12405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“Strong” 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supervision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530776" y="1626506"/>
            <a:ext cx="1971823" cy="811632"/>
          </a:xfrm>
          <a:prstGeom prst="wedgeRectCallout">
            <a:avLst>
              <a:gd name="adj1" fmla="val 68271"/>
              <a:gd name="adj2" fmla="val 8354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More </a:t>
            </a:r>
            <a:r>
              <a:rPr lang="en-IN" sz="2400" dirty="0">
                <a:solidFill>
                  <a:schemeClr val="tx1"/>
                </a:solidFill>
                <a:latin typeface="+mj-lt"/>
              </a:rPr>
              <a:t>effort to label</a:t>
            </a:r>
          </a:p>
        </p:txBody>
      </p:sp>
    </p:spTree>
    <p:extLst>
      <p:ext uri="{BB962C8B-B14F-4D97-AF65-F5344CB8AC3E}">
        <p14:creationId xmlns:p14="http://schemas.microsoft.com/office/powerpoint/2010/main" val="172343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Weak </a:t>
            </a:r>
            <a:r>
              <a:rPr lang="en-IN" dirty="0" smtClean="0"/>
              <a:t>Supervision in NLP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8588" y="1085531"/>
            <a:ext cx="11833412" cy="5772469"/>
          </a:xfrm>
        </p:spPr>
        <p:txBody>
          <a:bodyPr>
            <a:normAutofit/>
          </a:bodyPr>
          <a:lstStyle/>
          <a:p>
            <a:r>
              <a:rPr lang="en-IN" dirty="0" smtClean="0"/>
              <a:t>Supervision at high level – distant supervision, multi-instance learning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Relation extraction problem</a:t>
            </a:r>
          </a:p>
          <a:p>
            <a:pPr lvl="2"/>
            <a:r>
              <a:rPr lang="en-IN" dirty="0" smtClean="0"/>
              <a:t>In “fine” supervision, every sentence would be labelled with the relation</a:t>
            </a:r>
          </a:p>
          <a:p>
            <a:pPr lvl="2"/>
            <a:r>
              <a:rPr lang="en-IN" dirty="0" smtClean="0"/>
              <a:t>In “distant” supervision, we are not told which sentence signalled the relation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600" dirty="0" smtClean="0"/>
              <a:t>wikipedia.com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88" y="1604718"/>
            <a:ext cx="5665509" cy="31508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294" y="1604718"/>
            <a:ext cx="5665509" cy="315085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651811" y="4840315"/>
            <a:ext cx="491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CREATE(WALT DISNEY, MICKEY MOUSE)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6168" y="4840315"/>
            <a:ext cx="491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CREATE(WALT DISNEY, MICKEY MOUSE)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21836" y="3840428"/>
            <a:ext cx="1989667" cy="1143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ular Callout 20"/>
          <p:cNvSpPr/>
          <p:nvPr/>
        </p:nvSpPr>
        <p:spPr>
          <a:xfrm>
            <a:off x="9861589" y="1612541"/>
            <a:ext cx="1971823" cy="811632"/>
          </a:xfrm>
          <a:prstGeom prst="wedgeRectCallout">
            <a:avLst>
              <a:gd name="adj1" fmla="val -103154"/>
              <a:gd name="adj2" fmla="val 12658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Weak supervision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358588" y="2314424"/>
            <a:ext cx="1971823" cy="811632"/>
          </a:xfrm>
          <a:prstGeom prst="wedgeRectCallout">
            <a:avLst>
              <a:gd name="adj1" fmla="val 92760"/>
              <a:gd name="adj2" fmla="val 12532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“Strong” 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supervision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931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9" grpId="0"/>
      <p:bldP spid="20" grpId="0"/>
      <p:bldP spid="3" grpId="0" animBg="1"/>
      <p:bldP spid="2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Weak </a:t>
            </a:r>
            <a:r>
              <a:rPr lang="en-IN" dirty="0" smtClean="0"/>
              <a:t>Labels as </a:t>
            </a:r>
            <a:r>
              <a:rPr lang="en-IN" dirty="0" smtClean="0"/>
              <a:t>Multi-instance 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1085532"/>
                <a:ext cx="11943391" cy="5772468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E</a:t>
                </a:r>
                <a:r>
                  <a:rPr lang="en-IN" dirty="0" smtClean="0"/>
                  <a:t>very data point is a “bag”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N" dirty="0" smtClean="0"/>
                  <a:t> “items”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endParaRPr lang="en-IN" b="0" dirty="0" smtClean="0"/>
              </a:p>
              <a:p>
                <a:pPr lvl="2"/>
                <a:r>
                  <a:rPr lang="en-IN" dirty="0" smtClean="0"/>
                  <a:t>E.g. every </a:t>
                </a:r>
                <a:r>
                  <a:rPr lang="en-IN" dirty="0"/>
                  <a:t>possible bounding box is an item. Their collection is the image</a:t>
                </a:r>
              </a:p>
              <a:p>
                <a:pPr lvl="2"/>
                <a:r>
                  <a:rPr lang="en-IN" dirty="0" smtClean="0"/>
                  <a:t>E.g. every </a:t>
                </a:r>
                <a:r>
                  <a:rPr lang="en-IN" dirty="0"/>
                  <a:t>sentence is an item. Their collection is the Wikipedia document</a:t>
                </a:r>
              </a:p>
              <a:p>
                <a:r>
                  <a:rPr lang="en-IN" dirty="0" smtClean="0"/>
                  <a:t>The “bag” has a multi-label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Labels in the image example could be man, horse, dog, cat, tree, river, …</a:t>
                </a:r>
              </a:p>
              <a:p>
                <a:pPr lvl="2"/>
                <a:r>
                  <a:rPr lang="en-IN" dirty="0" smtClean="0"/>
                  <a:t>Labels can also be defined for relation extraction – just a bit more tricky</a:t>
                </a:r>
              </a:p>
              <a:p>
                <a:r>
                  <a:rPr lang="en-IN" dirty="0"/>
                  <a:t>N</a:t>
                </a:r>
                <a:r>
                  <a:rPr lang="en-IN" dirty="0" smtClean="0"/>
                  <a:t>ot </a:t>
                </a:r>
                <a:r>
                  <a:rPr lang="en-IN" dirty="0"/>
                  <a:t>told which item(s) </a:t>
                </a:r>
                <a:r>
                  <a:rPr lang="en-IN" dirty="0" smtClean="0"/>
                  <a:t>caused </a:t>
                </a:r>
                <a:r>
                  <a:rPr lang="en-IN" dirty="0"/>
                  <a:t>individual labels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IN" dirty="0"/>
                  <a:t> to turn </a:t>
                </a:r>
                <a:r>
                  <a:rPr lang="en-IN" dirty="0" smtClean="0"/>
                  <a:t>on or off</a:t>
                </a:r>
              </a:p>
              <a:p>
                <a:pPr lvl="2"/>
                <a:r>
                  <a:rPr lang="en-IN" dirty="0" smtClean="0"/>
                  <a:t>Which bounding box contains the dog?</a:t>
                </a:r>
              </a:p>
              <a:p>
                <a:pPr lvl="2"/>
                <a:r>
                  <a:rPr lang="en-IN" dirty="0" smtClean="0"/>
                  <a:t>Which sentence signals the relationship b/w Disney and Mickey?</a:t>
                </a:r>
                <a:endParaRPr lang="en-IN" dirty="0"/>
              </a:p>
              <a:p>
                <a:r>
                  <a:rPr lang="en-IN" dirty="0" smtClean="0"/>
                  <a:t>“Fine” supervision would have labelled every item in the bag</a:t>
                </a: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1085532"/>
                <a:ext cx="11943391" cy="5772468"/>
              </a:xfrm>
              <a:blipFill>
                <a:blip r:embed="rId2"/>
                <a:stretch>
                  <a:fillRect l="-562" t="-25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64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Solutions for Multi-instance Learning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1085530"/>
                <a:ext cx="11971064" cy="5772470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Can often be elegantly cast as latent variable learning problems</a:t>
                </a:r>
              </a:p>
              <a:p>
                <a:pPr lvl="2"/>
                <a:r>
                  <a:rPr lang="en-IN" dirty="0" smtClean="0"/>
                  <a:t>For every bounding box/sentence, latent vars.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IN" dirty="0" smtClean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IN" dirty="0" smtClean="0"/>
                  <a:t> if that item is of “interest” w.r.t. label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 else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Final label can be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UNION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,1,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,2,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IN" dirty="0" smtClean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 smtClean="0"/>
                  <a:t> if any item declares that label to be present</a:t>
                </a:r>
              </a:p>
              <a:p>
                <a:pPr lvl="2"/>
                <a:r>
                  <a:rPr lang="en-IN" dirty="0" smtClean="0"/>
                  <a:t>Other “aggregation” techniques possible – ask at least 2 items to declare</a:t>
                </a:r>
                <a:endParaRPr lang="en-IN" dirty="0"/>
              </a:p>
              <a:p>
                <a:r>
                  <a:rPr lang="en-IN" dirty="0" smtClean="0"/>
                  <a:t>Two attractive methods are </a:t>
                </a:r>
                <a:r>
                  <a:rPr lang="en-IN" dirty="0" smtClean="0"/>
                  <a:t>good old alternating </a:t>
                </a:r>
                <a:r>
                  <a:rPr lang="en-IN" dirty="0" smtClean="0"/>
                  <a:t>minimization or EM </a:t>
                </a:r>
                <a:r>
                  <a:rPr lang="en-IN" dirty="0" smtClean="0">
                    <a:sym typeface="Wingdings" panose="05000000000000000000" pitchFamily="2" charset="2"/>
                  </a:rPr>
                  <a:t></a:t>
                </a:r>
                <a:endParaRPr lang="en-IN" dirty="0" smtClean="0"/>
              </a:p>
              <a:p>
                <a:pPr lvl="2"/>
                <a:r>
                  <a:rPr lang="en-IN" dirty="0" smtClean="0"/>
                  <a:t>First find item that are of interest i.e. for which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IN" dirty="0" smtClean="0"/>
                  <a:t> e.g. bounding </a:t>
                </a:r>
                <a:r>
                  <a:rPr lang="en-IN" dirty="0" smtClean="0"/>
                  <a:t>box</a:t>
                </a:r>
              </a:p>
              <a:p>
                <a:pPr lvl="2"/>
                <a:r>
                  <a:rPr lang="en-IN" dirty="0" smtClean="0"/>
                  <a:t>May use object </a:t>
                </a:r>
                <a:r>
                  <a:rPr lang="en-IN" dirty="0"/>
                  <a:t>detection techniques to find useful bounding </a:t>
                </a:r>
                <a:r>
                  <a:rPr lang="en-IN" dirty="0" smtClean="0"/>
                  <a:t>boxes or entity </a:t>
                </a:r>
                <a:r>
                  <a:rPr lang="en-IN" dirty="0"/>
                  <a:t>detection techniques to find </a:t>
                </a:r>
                <a:r>
                  <a:rPr lang="en-IN" dirty="0" smtClean="0"/>
                  <a:t>mentions</a:t>
                </a:r>
                <a:endParaRPr lang="en-IN" dirty="0" smtClean="0"/>
              </a:p>
              <a:p>
                <a:pPr lvl="2"/>
                <a:r>
                  <a:rPr lang="en-IN" dirty="0" smtClean="0"/>
                  <a:t>Learn model to label each interesting item and get labels for </a:t>
                </a:r>
                <a:r>
                  <a:rPr lang="en-IN" dirty="0" smtClean="0"/>
                  <a:t>bag</a:t>
                </a:r>
                <a:endParaRPr lang="en-IN" dirty="0" smtClean="0"/>
              </a:p>
              <a:p>
                <a:pPr lvl="2"/>
                <a:r>
                  <a:rPr lang="en-IN" dirty="0" smtClean="0"/>
                  <a:t>Repeat till </a:t>
                </a:r>
                <a:r>
                  <a:rPr lang="en-IN" dirty="0" smtClean="0"/>
                  <a:t>convergence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1085530"/>
                <a:ext cx="11971064" cy="5772470"/>
              </a:xfrm>
              <a:blipFill>
                <a:blip r:embed="rId2"/>
                <a:stretch>
                  <a:fillRect l="-560" t="-2534" r="-356" b="-11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2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Learning with Poor Data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Dealing with imbalanced data</a:t>
            </a:r>
          </a:p>
          <a:p>
            <a:pPr lvl="2"/>
            <a:r>
              <a:rPr lang="en-IN" dirty="0" smtClean="0"/>
              <a:t>Settings where one or more classes receives extremely few data points</a:t>
            </a:r>
            <a:endParaRPr lang="en-IN" dirty="0"/>
          </a:p>
          <a:p>
            <a:r>
              <a:rPr lang="en-IN" dirty="0" smtClean="0"/>
              <a:t>Dealing with weakly labelled data</a:t>
            </a:r>
          </a:p>
          <a:p>
            <a:pPr lvl="2"/>
            <a:r>
              <a:rPr lang="en-IN" dirty="0" smtClean="0"/>
              <a:t>Settings where labels are “coarse” and not in the most helpful form</a:t>
            </a:r>
          </a:p>
          <a:p>
            <a:r>
              <a:rPr lang="en-IN" dirty="0" smtClean="0"/>
              <a:t>Dealing with partially labelled data</a:t>
            </a:r>
          </a:p>
          <a:p>
            <a:pPr lvl="2"/>
            <a:r>
              <a:rPr lang="en-IN" dirty="0" smtClean="0"/>
              <a:t>Settings where part of (or most of) training data points are unlabelled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1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Learning with Partial Labels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Cases when </a:t>
            </a:r>
            <a:r>
              <a:rPr lang="en-IN" dirty="0"/>
              <a:t>all/most of training data is unlabelled</a:t>
            </a:r>
            <a:endParaRPr lang="en-IN" dirty="0" smtClean="0"/>
          </a:p>
          <a:p>
            <a:r>
              <a:rPr lang="en-IN" b="1" i="1" dirty="0" smtClean="0"/>
              <a:t>Active learning</a:t>
            </a:r>
            <a:r>
              <a:rPr lang="en-IN" i="1" dirty="0" smtClean="0"/>
              <a:t>:</a:t>
            </a:r>
            <a:r>
              <a:rPr lang="en-IN" dirty="0" smtClean="0"/>
              <a:t> when a teacher is available from whom labels can be requested for a limited number of data points</a:t>
            </a:r>
          </a:p>
          <a:p>
            <a:r>
              <a:rPr lang="en-IN" b="1" i="1" dirty="0" smtClean="0"/>
              <a:t>Semi supervised learning</a:t>
            </a:r>
            <a:r>
              <a:rPr lang="en-IN" i="1" dirty="0" smtClean="0"/>
              <a:t>: </a:t>
            </a:r>
            <a:r>
              <a:rPr lang="en-IN" dirty="0" smtClean="0"/>
              <a:t>no teacher available to provide additional labels on the fly – must work with what we have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9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Active 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1085531"/>
                <a:ext cx="11833412" cy="5772469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The algorithm only gets unlabelled data points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IN" dirty="0" smtClean="0"/>
                  <a:t>Labels can be requested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points “on demand”</a:t>
                </a:r>
              </a:p>
              <a:p>
                <a:pPr lvl="2"/>
                <a:r>
                  <a:rPr lang="en-IN" dirty="0" smtClean="0"/>
                  <a:t>Need not ask all labels in a single go -can ask for one label, process that, then ask for another label, and so on</a:t>
                </a:r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must be small since most often, an actual human is involved</a:t>
                </a:r>
              </a:p>
              <a:p>
                <a:pPr lvl="2"/>
                <a:r>
                  <a:rPr lang="en-IN" dirty="0" smtClean="0"/>
                  <a:t>We have only studied “passive” models till now where teacher retires after presenting the data – here teacher has to be present throughout learning</a:t>
                </a:r>
              </a:p>
              <a:p>
                <a:r>
                  <a:rPr lang="en-IN" dirty="0" smtClean="0"/>
                  <a:t>Lots of techniques available for active learning</a:t>
                </a:r>
              </a:p>
              <a:p>
                <a:pPr lvl="2"/>
                <a:r>
                  <a:rPr lang="en-IN" dirty="0" smtClean="0"/>
                  <a:t>Most rely on some form of expected knowledge gain</a:t>
                </a:r>
              </a:p>
              <a:p>
                <a:pPr lvl="2"/>
                <a:r>
                  <a:rPr lang="en-IN" dirty="0" smtClean="0"/>
                  <a:t>Which unlabelled data point expected to surprise me the most?</a:t>
                </a:r>
                <a:endParaRPr lang="en-US" dirty="0" smtClean="0"/>
              </a:p>
              <a:p>
                <a:pPr lvl="2"/>
                <a:r>
                  <a:rPr lang="en-IN" dirty="0" smtClean="0"/>
                  <a:t>Very useful in guiding consumer surveys - cannot have a lot of them!</a:t>
                </a:r>
              </a:p>
              <a:p>
                <a:pPr lvl="2"/>
                <a:r>
                  <a:rPr lang="en-IN" dirty="0" smtClean="0"/>
                  <a:t>Carefully choose which customers to entice into revealing more info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1085531"/>
                <a:ext cx="11833412" cy="5772469"/>
              </a:xfrm>
              <a:blipFill>
                <a:blip r:embed="rId2"/>
                <a:stretch>
                  <a:fillRect l="-567" t="-2534" r="-6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9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Active Learning Attempt 0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96290" y="1085530"/>
                <a:ext cx="5895709" cy="6024187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Suppose</a:t>
                </a:r>
                <a:r>
                  <a:rPr lang="en-US" dirty="0" smtClean="0"/>
                  <a:t> it is known that data has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clusters and each cluster is pure (only red or only green labels)</a:t>
                </a:r>
              </a:p>
              <a:p>
                <a:pPr lvl="2"/>
                <a:r>
                  <a:rPr lang="en-IN" dirty="0" smtClean="0"/>
                  <a:t>Apply clustering (k-means, agglomerative, kernel k-means)</a:t>
                </a:r>
              </a:p>
              <a:p>
                <a:pPr lvl="2"/>
                <a:r>
                  <a:rPr lang="en-IN" dirty="0" smtClean="0"/>
                  <a:t>Choose one data point from each cluster and query its label</a:t>
                </a:r>
              </a:p>
              <a:p>
                <a:pPr lvl="2"/>
                <a:r>
                  <a:rPr lang="en-IN" dirty="0" smtClean="0"/>
                  <a:t>Label the cluster!</a:t>
                </a:r>
              </a:p>
              <a:p>
                <a:r>
                  <a:rPr lang="en-IN" dirty="0" smtClean="0"/>
                  <a:t>Many challenges</a:t>
                </a:r>
              </a:p>
              <a:p>
                <a:pPr lvl="2"/>
                <a:r>
                  <a:rPr lang="en-IN" dirty="0" smtClean="0"/>
                  <a:t>Clusters not pure in general</a:t>
                </a:r>
              </a:p>
              <a:p>
                <a:pPr lvl="2"/>
                <a:r>
                  <a:rPr lang="en-IN" dirty="0" smtClean="0"/>
                  <a:t>Clustering itself a tricky problem</a:t>
                </a:r>
              </a:p>
              <a:p>
                <a:pPr lvl="2"/>
                <a:r>
                  <a:rPr lang="en-IN" dirty="0" smtClean="0"/>
                  <a:t>Clustering mistakes </a:t>
                </a:r>
                <a:r>
                  <a:rPr lang="en-IN" dirty="0" smtClean="0"/>
                  <a:t>disastrous</a:t>
                </a:r>
              </a:p>
              <a:p>
                <a:r>
                  <a:rPr lang="en-IN" dirty="0" smtClean="0"/>
                  <a:t>Lets discuss one such solution</a:t>
                </a:r>
                <a:endParaRPr lang="en-I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6290" y="1085530"/>
                <a:ext cx="5895709" cy="6024187"/>
              </a:xfrm>
              <a:blipFill>
                <a:blip r:embed="rId2"/>
                <a:stretch>
                  <a:fillRect l="-1138" t="-2429" r="-2689" b="-6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97584" y="1319753"/>
            <a:ext cx="367645" cy="3676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19753" y="1687398"/>
            <a:ext cx="367645" cy="3676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23826" y="2205872"/>
            <a:ext cx="367645" cy="3676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761518" y="2427401"/>
            <a:ext cx="367645" cy="3676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99855" y="1644188"/>
            <a:ext cx="367645" cy="3676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555199" y="2022049"/>
            <a:ext cx="367645" cy="3676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4461" y="2243578"/>
            <a:ext cx="367645" cy="3676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85344" y="2430437"/>
            <a:ext cx="367645" cy="3676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36608" y="962594"/>
            <a:ext cx="367645" cy="3676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04253" y="1604146"/>
            <a:ext cx="367645" cy="3676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988075" y="2586969"/>
            <a:ext cx="367645" cy="3676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726816" y="3302169"/>
            <a:ext cx="367645" cy="3676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79639" y="4379590"/>
            <a:ext cx="367645" cy="3676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08146" y="4314197"/>
            <a:ext cx="367645" cy="3676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05388" y="5158520"/>
            <a:ext cx="367645" cy="3676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70645" y="4658241"/>
            <a:ext cx="367645" cy="3676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68397" y="3633091"/>
            <a:ext cx="367645" cy="3676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554856" y="4527597"/>
            <a:ext cx="367645" cy="3676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882281" y="4410323"/>
            <a:ext cx="367645" cy="3676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728355" y="4596908"/>
            <a:ext cx="367645" cy="3676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911136" y="5075033"/>
            <a:ext cx="367645" cy="3676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rot="1391839">
            <a:off x="221275" y="1227515"/>
            <a:ext cx="3006781" cy="1977785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2906888">
            <a:off x="3323680" y="885352"/>
            <a:ext cx="2507710" cy="2342970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rot="4179900">
            <a:off x="503504" y="3436802"/>
            <a:ext cx="2595682" cy="1897154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255671" y="1622404"/>
            <a:ext cx="490889" cy="49088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651051" y="4248886"/>
            <a:ext cx="490889" cy="49088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494506" y="4465974"/>
            <a:ext cx="490889" cy="49088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38678" y="1545034"/>
            <a:ext cx="490889" cy="49088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 rot="1673973">
            <a:off x="3414534" y="3587815"/>
            <a:ext cx="2838053" cy="2043508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1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1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1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1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20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2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20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2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2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2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2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2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2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2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9" grpId="0" animBg="1"/>
      <p:bldP spid="30" grpId="0" animBg="1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Active Learning </a:t>
            </a:r>
            <a:r>
              <a:rPr lang="en-IN" dirty="0" smtClean="0"/>
              <a:t>via Label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5835" y="1085531"/>
            <a:ext cx="5216166" cy="5772469"/>
          </a:xfrm>
        </p:spPr>
        <p:txBody>
          <a:bodyPr>
            <a:noAutofit/>
          </a:bodyPr>
          <a:lstStyle/>
          <a:p>
            <a:r>
              <a:rPr lang="en-IN" dirty="0" smtClean="0"/>
              <a:t>Cluster and get labels for cluster representatives</a:t>
            </a:r>
          </a:p>
          <a:p>
            <a:r>
              <a:rPr lang="en-IN" dirty="0" smtClean="0"/>
              <a:t>Create a “similarity graph” over data points</a:t>
            </a:r>
          </a:p>
          <a:p>
            <a:pPr lvl="2"/>
            <a:r>
              <a:rPr lang="en-IN" dirty="0" smtClean="0"/>
              <a:t>May use a Mercer kernel for edge weights</a:t>
            </a:r>
          </a:p>
          <a:p>
            <a:pPr lvl="2"/>
            <a:r>
              <a:rPr lang="en-IN" dirty="0" smtClean="0"/>
              <a:t>Don’t include edges with very small weight – sparse graph!</a:t>
            </a:r>
          </a:p>
          <a:p>
            <a:pPr lvl="2"/>
            <a:r>
              <a:rPr lang="en-IN" dirty="0" smtClean="0"/>
              <a:t>“Propagate” labels from labelled to unlabelled points</a:t>
            </a:r>
          </a:p>
          <a:p>
            <a:pPr lvl="2"/>
            <a:r>
              <a:rPr lang="en-IN" dirty="0" smtClean="0"/>
              <a:t>Query unlabelled data points that are “confused”</a:t>
            </a:r>
          </a:p>
          <a:p>
            <a:pPr lvl="2"/>
            <a:r>
              <a:rPr lang="en-IN" dirty="0" smtClean="0"/>
              <a:t>Repeat!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97584" y="1319753"/>
            <a:ext cx="367645" cy="3676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19753" y="1687398"/>
            <a:ext cx="367645" cy="3676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23826" y="2205872"/>
            <a:ext cx="367645" cy="3676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761518" y="2427401"/>
            <a:ext cx="367645" cy="3676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99855" y="1644188"/>
            <a:ext cx="367645" cy="3676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555199" y="2022049"/>
            <a:ext cx="367645" cy="3676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4461" y="2243578"/>
            <a:ext cx="367645" cy="3676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85344" y="2430437"/>
            <a:ext cx="367645" cy="3676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36608" y="962594"/>
            <a:ext cx="367645" cy="3676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04253" y="1604146"/>
            <a:ext cx="367645" cy="3676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988075" y="2586969"/>
            <a:ext cx="367645" cy="3676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726816" y="3302169"/>
            <a:ext cx="367645" cy="3676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79639" y="4379590"/>
            <a:ext cx="367645" cy="3676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08146" y="4314197"/>
            <a:ext cx="367645" cy="3676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05388" y="5158520"/>
            <a:ext cx="367645" cy="3676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70645" y="4658241"/>
            <a:ext cx="367645" cy="3676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68397" y="3633091"/>
            <a:ext cx="367645" cy="3676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554856" y="4527597"/>
            <a:ext cx="367645" cy="3676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882281" y="4410323"/>
            <a:ext cx="367645" cy="3676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728355" y="4596908"/>
            <a:ext cx="367645" cy="3676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911136" y="5075033"/>
            <a:ext cx="367645" cy="3676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rot="1391839">
            <a:off x="221275" y="1227515"/>
            <a:ext cx="3006781" cy="1977785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2906888">
            <a:off x="3323680" y="885352"/>
            <a:ext cx="2507710" cy="2342970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rot="1673973">
            <a:off x="3414534" y="3587815"/>
            <a:ext cx="2838053" cy="2043508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rot="4179900">
            <a:off x="503504" y="3436802"/>
            <a:ext cx="2595682" cy="1897154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7" idx="5"/>
            <a:endCxn id="8" idx="1"/>
          </p:cNvCxnSpPr>
          <p:nvPr/>
        </p:nvCxnSpPr>
        <p:spPr>
          <a:xfrm>
            <a:off x="1011389" y="1633558"/>
            <a:ext cx="362204" cy="107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7" idx="4"/>
            <a:endCxn id="9" idx="1"/>
          </p:cNvCxnSpPr>
          <p:nvPr/>
        </p:nvCxnSpPr>
        <p:spPr>
          <a:xfrm>
            <a:off x="881407" y="1687398"/>
            <a:ext cx="96259" cy="572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9" idx="7"/>
            <a:endCxn id="8" idx="3"/>
          </p:cNvCxnSpPr>
          <p:nvPr/>
        </p:nvCxnSpPr>
        <p:spPr>
          <a:xfrm flipV="1">
            <a:off x="1237631" y="2001203"/>
            <a:ext cx="135962" cy="2585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8" idx="5"/>
            <a:endCxn id="10" idx="1"/>
          </p:cNvCxnSpPr>
          <p:nvPr/>
        </p:nvCxnSpPr>
        <p:spPr>
          <a:xfrm>
            <a:off x="1633558" y="2001203"/>
            <a:ext cx="181800" cy="4800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9" idx="5"/>
            <a:endCxn id="10" idx="2"/>
          </p:cNvCxnSpPr>
          <p:nvPr/>
        </p:nvCxnSpPr>
        <p:spPr>
          <a:xfrm>
            <a:off x="1237631" y="2519677"/>
            <a:ext cx="523887" cy="91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0" idx="6"/>
            <a:endCxn id="14" idx="2"/>
          </p:cNvCxnSpPr>
          <p:nvPr/>
        </p:nvCxnSpPr>
        <p:spPr>
          <a:xfrm>
            <a:off x="2129163" y="2611224"/>
            <a:ext cx="556181" cy="3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4" idx="6"/>
            <a:endCxn id="12" idx="3"/>
          </p:cNvCxnSpPr>
          <p:nvPr/>
        </p:nvCxnSpPr>
        <p:spPr>
          <a:xfrm flipV="1">
            <a:off x="3052989" y="2335854"/>
            <a:ext cx="556050" cy="2784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2" idx="5"/>
            <a:endCxn id="13" idx="2"/>
          </p:cNvCxnSpPr>
          <p:nvPr/>
        </p:nvCxnSpPr>
        <p:spPr>
          <a:xfrm>
            <a:off x="3869004" y="2335854"/>
            <a:ext cx="475457" cy="91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3" idx="6"/>
            <a:endCxn id="17" idx="1"/>
          </p:cNvCxnSpPr>
          <p:nvPr/>
        </p:nvCxnSpPr>
        <p:spPr>
          <a:xfrm>
            <a:off x="4712106" y="2427401"/>
            <a:ext cx="329809" cy="2134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3" idx="7"/>
            <a:endCxn id="16" idx="3"/>
          </p:cNvCxnSpPr>
          <p:nvPr/>
        </p:nvCxnSpPr>
        <p:spPr>
          <a:xfrm flipV="1">
            <a:off x="4658266" y="1917951"/>
            <a:ext cx="199827" cy="3794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3" idx="0"/>
            <a:endCxn id="11" idx="5"/>
          </p:cNvCxnSpPr>
          <p:nvPr/>
        </p:nvCxnSpPr>
        <p:spPr>
          <a:xfrm flipH="1" flipV="1">
            <a:off x="4413660" y="1957993"/>
            <a:ext cx="114624" cy="2855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1" idx="2"/>
            <a:endCxn id="12" idx="7"/>
          </p:cNvCxnSpPr>
          <p:nvPr/>
        </p:nvCxnSpPr>
        <p:spPr>
          <a:xfrm flipH="1">
            <a:off x="3869004" y="1828011"/>
            <a:ext cx="230851" cy="2478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5" idx="3"/>
            <a:endCxn id="11" idx="0"/>
          </p:cNvCxnSpPr>
          <p:nvPr/>
        </p:nvCxnSpPr>
        <p:spPr>
          <a:xfrm flipH="1">
            <a:off x="4283678" y="1276399"/>
            <a:ext cx="206770" cy="367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16" idx="2"/>
            <a:endCxn id="11" idx="6"/>
          </p:cNvCxnSpPr>
          <p:nvPr/>
        </p:nvCxnSpPr>
        <p:spPr>
          <a:xfrm flipH="1">
            <a:off x="4467500" y="1787969"/>
            <a:ext cx="336753" cy="400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6" idx="0"/>
            <a:endCxn id="15" idx="5"/>
          </p:cNvCxnSpPr>
          <p:nvPr/>
        </p:nvCxnSpPr>
        <p:spPr>
          <a:xfrm flipH="1" flipV="1">
            <a:off x="4750413" y="1276399"/>
            <a:ext cx="237663" cy="327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7" idx="0"/>
            <a:endCxn id="16" idx="4"/>
          </p:cNvCxnSpPr>
          <p:nvPr/>
        </p:nvCxnSpPr>
        <p:spPr>
          <a:xfrm flipH="1" flipV="1">
            <a:off x="4988076" y="1971791"/>
            <a:ext cx="183822" cy="615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" idx="4"/>
            <a:endCxn id="18" idx="0"/>
          </p:cNvCxnSpPr>
          <p:nvPr/>
        </p:nvCxnSpPr>
        <p:spPr>
          <a:xfrm flipH="1">
            <a:off x="1910639" y="2795046"/>
            <a:ext cx="34702" cy="5071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8" idx="4"/>
            <a:endCxn id="20" idx="0"/>
          </p:cNvCxnSpPr>
          <p:nvPr/>
        </p:nvCxnSpPr>
        <p:spPr>
          <a:xfrm flipH="1">
            <a:off x="1891969" y="3669814"/>
            <a:ext cx="18670" cy="6443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9" idx="6"/>
            <a:endCxn id="20" idx="2"/>
          </p:cNvCxnSpPr>
          <p:nvPr/>
        </p:nvCxnSpPr>
        <p:spPr>
          <a:xfrm flipV="1">
            <a:off x="1347284" y="4498020"/>
            <a:ext cx="360862" cy="653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21" idx="7"/>
            <a:endCxn id="22" idx="4"/>
          </p:cNvCxnSpPr>
          <p:nvPr/>
        </p:nvCxnSpPr>
        <p:spPr>
          <a:xfrm flipV="1">
            <a:off x="2219193" y="5025886"/>
            <a:ext cx="235275" cy="186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22" idx="1"/>
            <a:endCxn id="20" idx="5"/>
          </p:cNvCxnSpPr>
          <p:nvPr/>
        </p:nvCxnSpPr>
        <p:spPr>
          <a:xfrm flipH="1" flipV="1">
            <a:off x="2021951" y="4628002"/>
            <a:ext cx="302534" cy="84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21" idx="1"/>
            <a:endCxn id="20" idx="4"/>
          </p:cNvCxnSpPr>
          <p:nvPr/>
        </p:nvCxnSpPr>
        <p:spPr>
          <a:xfrm flipH="1" flipV="1">
            <a:off x="1891969" y="4681842"/>
            <a:ext cx="67259" cy="5305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23" idx="5"/>
            <a:endCxn id="24" idx="1"/>
          </p:cNvCxnSpPr>
          <p:nvPr/>
        </p:nvCxnSpPr>
        <p:spPr>
          <a:xfrm>
            <a:off x="4182202" y="3946896"/>
            <a:ext cx="426494" cy="6345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25" idx="6"/>
            <a:endCxn id="24" idx="2"/>
          </p:cNvCxnSpPr>
          <p:nvPr/>
        </p:nvCxnSpPr>
        <p:spPr>
          <a:xfrm>
            <a:off x="4249926" y="4594146"/>
            <a:ext cx="304930" cy="117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24" idx="6"/>
            <a:endCxn id="26" idx="2"/>
          </p:cNvCxnSpPr>
          <p:nvPr/>
        </p:nvCxnSpPr>
        <p:spPr>
          <a:xfrm>
            <a:off x="4922501" y="4711420"/>
            <a:ext cx="805854" cy="69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24" idx="5"/>
            <a:endCxn id="27" idx="1"/>
          </p:cNvCxnSpPr>
          <p:nvPr/>
        </p:nvCxnSpPr>
        <p:spPr>
          <a:xfrm>
            <a:off x="4868661" y="4841402"/>
            <a:ext cx="96315" cy="2874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665193" y="3240547"/>
            <a:ext cx="490889" cy="49088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623722" y="2371899"/>
            <a:ext cx="490889" cy="49088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807267" y="3573237"/>
            <a:ext cx="490889" cy="49088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666732" y="4534997"/>
            <a:ext cx="490889" cy="49088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255671" y="1622404"/>
            <a:ext cx="490889" cy="49088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651051" y="4248886"/>
            <a:ext cx="490889" cy="49088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494506" y="4465974"/>
            <a:ext cx="490889" cy="49088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738678" y="1545034"/>
            <a:ext cx="490889" cy="49088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20" idx="7"/>
            <a:endCxn id="13" idx="3"/>
          </p:cNvCxnSpPr>
          <p:nvPr/>
        </p:nvCxnSpPr>
        <p:spPr>
          <a:xfrm flipV="1">
            <a:off x="2021951" y="2557383"/>
            <a:ext cx="2376350" cy="1810654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689136" y="43381"/>
            <a:ext cx="1468606" cy="1238929"/>
            <a:chOff x="12383748" y="1219011"/>
            <a:chExt cx="1862104" cy="1570887"/>
          </a:xfrm>
        </p:grpSpPr>
        <p:sp>
          <p:nvSpPr>
            <p:cNvPr id="75" name="Freeform 74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Freeform 76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Oval 78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Oval 79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ular Callout 80"/>
              <p:cNvSpPr/>
              <p:nvPr/>
            </p:nvSpPr>
            <p:spPr>
              <a:xfrm>
                <a:off x="1106905" y="138512"/>
                <a:ext cx="9443621" cy="1899762"/>
              </a:xfrm>
              <a:prstGeom prst="wedgeRectCallout">
                <a:avLst>
                  <a:gd name="adj1" fmla="val 58762"/>
                  <a:gd name="adj2" fmla="val 7423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Many variants of this broad method may be used 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e.g. each node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may pass its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label to 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its </a:t>
                </a:r>
                <a:r>
                  <a:rPr lang="en-US" sz="2400" dirty="0" err="1">
                    <a:solidFill>
                      <a:schemeClr val="tx1"/>
                    </a:solidFill>
                    <a:latin typeface="+mj-lt"/>
                  </a:rPr>
                  <a:t>neighbours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multiplied by weight of the edge. Neighbors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would then pass 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them on in successive iterations – “message passing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”. Nodes 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that end up getting mixed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messages from their neighbors would be unsure of their label and get queried from the teacher.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81" name="Rectangular Callout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905" y="138512"/>
                <a:ext cx="9443621" cy="1899762"/>
              </a:xfrm>
              <a:prstGeom prst="wedgeRectCallout">
                <a:avLst>
                  <a:gd name="adj1" fmla="val 58762"/>
                  <a:gd name="adj2" fmla="val 7423"/>
                </a:avLst>
              </a:prstGeom>
              <a:blipFill>
                <a:blip r:embed="rId2"/>
                <a:stretch>
                  <a:fillRect t="-2208" b="-694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73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animClr clrSpc="rgb" dir="cw">
                                      <p:cBhvr>
                                        <p:cTn id="10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1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animClr clrSpc="rgb" dir="cw">
                                      <p:cBhvr>
                                        <p:cTn id="2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animClr clrSpc="rgb" dir="cw">
                                      <p:cBhvr>
                                        <p:cTn id="2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2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animClr clrSpc="rgb" dir="cw">
                                      <p:cBhvr>
                                        <p:cTn id="2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2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animClr clrSpc="rgb" dir="cw">
                                      <p:cBhvr>
                                        <p:cTn id="2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2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animClr clrSpc="rgb" dir="cw">
                                      <p:cBhvr>
                                        <p:cTn id="2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2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BE5D5"/>
                                      </p:to>
                                    </p:animClr>
                                    <p:animClr clrSpc="rgb" dir="cw">
                                      <p:cBhvr>
                                        <p:cTn id="2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E5D5"/>
                                      </p:to>
                                    </p:animClr>
                                    <p:set>
                                      <p:cBhvr>
                                        <p:cTn id="2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BE5D5"/>
                                      </p:to>
                                    </p:animClr>
                                    <p:animClr clrSpc="rgb" dir="cw">
                                      <p:cBhvr>
                                        <p:cTn id="2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E5D5"/>
                                      </p:to>
                                    </p:animClr>
                                    <p:set>
                                      <p:cBhvr>
                                        <p:cTn id="2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animClr clrSpc="rgb" dir="cw">
                                      <p:cBhvr>
                                        <p:cTn id="2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2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animClr clrSpc="rgb" dir="cw">
                                      <p:cBhvr>
                                        <p:cTn id="2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2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animClr clrSpc="rgb" dir="cw">
                                      <p:cBhvr>
                                        <p:cTn id="29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29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animClr clrSpc="rgb" dir="cw">
                                      <p:cBhvr>
                                        <p:cTn id="30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30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animClr clrSpc="rgb" dir="cw">
                                      <p:cBhvr>
                                        <p:cTn id="30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30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animClr clrSpc="rgb" dir="cw">
                                      <p:cBhvr>
                                        <p:cTn id="3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3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animClr clrSpc="rgb" dir="cw">
                                      <p:cBhvr>
                                        <p:cTn id="3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set>
                                      <p:cBhvr>
                                        <p:cTn id="3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animClr clrSpc="rgb" dir="cw">
                                      <p:cBhvr>
                                        <p:cTn id="3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set>
                                      <p:cBhvr>
                                        <p:cTn id="3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animClr clrSpc="rgb" dir="cw">
                                      <p:cBhvr>
                                        <p:cTn id="3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set>
                                      <p:cBhvr>
                                        <p:cTn id="3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animClr clrSpc="rgb" dir="cw">
                                      <p:cBhvr>
                                        <p:cTn id="3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3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3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3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3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3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3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4" grpId="2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3" grpId="2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9" grpId="0" animBg="1"/>
      <p:bldP spid="65" grpId="0" animBg="1"/>
      <p:bldP spid="68" grpId="0" animBg="1"/>
      <p:bldP spid="69" grpId="0" animBg="1"/>
      <p:bldP spid="70" grpId="0" animBg="1"/>
      <p:bldP spid="71" grpId="0" animBg="1"/>
      <p:bldP spid="73" grpId="0" animBg="1"/>
      <p:bldP spid="74" grpId="0" animBg="1"/>
      <p:bldP spid="8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Active Learning </a:t>
            </a:r>
            <a:r>
              <a:rPr lang="en-IN" dirty="0" smtClean="0"/>
              <a:t>via Version-space Search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9882" y="1085530"/>
                <a:ext cx="11932118" cy="577246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dirty="0" smtClean="0"/>
                  <a:t>To learn classifier with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 smtClean="0"/>
                  <a:t> error, SVM/NN need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</m:e>
                    </m:d>
                  </m:oMath>
                </a14:m>
                <a:r>
                  <a:rPr lang="en-IN" dirty="0" smtClean="0"/>
                  <a:t> labeled data pts</a:t>
                </a:r>
              </a:p>
              <a:p>
                <a:r>
                  <a:rPr lang="en-IN" dirty="0" smtClean="0"/>
                  <a:t>Suppose data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⊂[0,1]</m:t>
                    </m:r>
                  </m:oMath>
                </a14:m>
                <a:r>
                  <a:rPr lang="en-IN" dirty="0" smtClean="0"/>
                  <a:t> and true classifier is a threshold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=2⋅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begChr m:val="{"/>
                          <m:endChr m:val="}"/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IN" dirty="0" smtClean="0"/>
              </a:p>
              <a:p>
                <a:r>
                  <a:rPr lang="en-IN" dirty="0" smtClean="0"/>
                  <a:t>Notice that we can perform binary search to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r>
                  <a:rPr lang="en-IN" dirty="0" smtClean="0"/>
                  <a:t>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=1,2,…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IN" dirty="0" smtClean="0"/>
                  <a:t>Query the label of the data point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dirty="0" smtClean="0"/>
              </a:p>
              <a:p>
                <a:pPr lvl="1"/>
                <a:r>
                  <a:rPr lang="en-IN" dirty="0" smtClean="0"/>
                  <a:t>If label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←</m:t>
                    </m:r>
                    <m:f>
                      <m:fPr>
                        <m:type m:val="li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else 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←</m:t>
                    </m:r>
                    <m:f>
                      <m:fPr>
                        <m:type m:val="li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, stop and output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acc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IN" dirty="0" smtClean="0"/>
                  <a:t>We queried only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labels and yet ensured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r>
                  <a:rPr lang="en-IN" dirty="0" smtClean="0"/>
                  <a:t>Exponential improvement in number of labelled samples needed!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882" y="1085530"/>
                <a:ext cx="11932118" cy="5772469"/>
              </a:xfrm>
              <a:blipFill>
                <a:blip r:embed="rId2"/>
                <a:stretch>
                  <a:fillRect l="-562" t="-1478" b="-2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012892" y="2875448"/>
            <a:ext cx="5879592" cy="1441142"/>
            <a:chOff x="6012892" y="2875448"/>
            <a:chExt cx="5879592" cy="1441142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012892" y="3447288"/>
              <a:ext cx="58795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415228" y="2875448"/>
                  <a:ext cx="731520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6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</m:oMath>
                    </m:oMathPara>
                  </a14:m>
                  <a:endParaRPr lang="en-US" sz="6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5228" y="2875448"/>
                  <a:ext cx="731520" cy="101566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0626762" y="2875448"/>
                  <a:ext cx="731520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6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6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6762" y="2875448"/>
                  <a:ext cx="731520" cy="101566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/>
            <p:cNvSpPr/>
            <p:nvPr/>
          </p:nvSpPr>
          <p:spPr>
            <a:xfrm>
              <a:off x="6844996" y="3163824"/>
              <a:ext cx="2542032" cy="55778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87027" y="3163824"/>
              <a:ext cx="1538117" cy="557784"/>
            </a:xfrm>
            <a:prstGeom prst="rect">
              <a:avLst/>
            </a:prstGeom>
            <a:solidFill>
              <a:srgbClr val="2ECC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8900471" y="3731815"/>
                  <a:ext cx="110642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0471" y="3731815"/>
                  <a:ext cx="1106424" cy="5847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310794" y="3731815"/>
                  <a:ext cx="110642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0794" y="3731815"/>
                  <a:ext cx="1106424" cy="58477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0439310" y="3731815"/>
                  <a:ext cx="110642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9310" y="3731815"/>
                  <a:ext cx="1106424" cy="5847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58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Active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24807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What we saw in the previous slide is </a:t>
            </a:r>
            <a:r>
              <a:rPr lang="en-US" dirty="0">
                <a:solidFill>
                  <a:schemeClr val="tx1"/>
                </a:solidFill>
              </a:rPr>
              <a:t>the most simple form of what is called </a:t>
            </a:r>
            <a:r>
              <a:rPr lang="en-US" i="1" dirty="0">
                <a:solidFill>
                  <a:schemeClr val="tx1"/>
                </a:solidFill>
              </a:rPr>
              <a:t>version space search</a:t>
            </a:r>
            <a:r>
              <a:rPr lang="en-US" dirty="0">
                <a:solidFill>
                  <a:schemeClr val="tx1"/>
                </a:solidFill>
              </a:rPr>
              <a:t> where we search </a:t>
            </a:r>
            <a:r>
              <a:rPr lang="en-US" dirty="0" smtClean="0">
                <a:solidFill>
                  <a:schemeClr val="tx1"/>
                </a:solidFill>
              </a:rPr>
              <a:t>space </a:t>
            </a:r>
            <a:r>
              <a:rPr lang="en-US" dirty="0">
                <a:solidFill>
                  <a:schemeClr val="tx1"/>
                </a:solidFill>
              </a:rPr>
              <a:t>of all </a:t>
            </a:r>
            <a:r>
              <a:rPr lang="en-US" dirty="0" smtClean="0">
                <a:solidFill>
                  <a:schemeClr val="tx1"/>
                </a:solidFill>
              </a:rPr>
              <a:t>classifiers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E.g</a:t>
            </a:r>
            <a:r>
              <a:rPr lang="en-US" dirty="0">
                <a:solidFill>
                  <a:schemeClr val="tx1"/>
                </a:solidFill>
              </a:rPr>
              <a:t>. classifiers corresponded to thresholds in </a:t>
            </a: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toy </a:t>
            </a:r>
            <a:r>
              <a:rPr lang="en-US" dirty="0" smtClean="0">
                <a:solidFill>
                  <a:schemeClr val="tx1"/>
                </a:solidFill>
              </a:rPr>
              <a:t>example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This </a:t>
            </a:r>
            <a:r>
              <a:rPr lang="en-US" dirty="0">
                <a:solidFill>
                  <a:schemeClr val="tx1"/>
                </a:solidFill>
              </a:rPr>
              <a:t>can get challenging very quickly even for linear </a:t>
            </a:r>
            <a:r>
              <a:rPr lang="en-US" dirty="0" smtClean="0">
                <a:solidFill>
                  <a:schemeClr val="tx1"/>
                </a:solidFill>
              </a:rPr>
              <a:t>classifiers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Several </a:t>
            </a:r>
            <a:r>
              <a:rPr lang="en-US" dirty="0">
                <a:solidFill>
                  <a:schemeClr val="tx1"/>
                </a:solidFill>
              </a:rPr>
              <a:t>other methods exist to perform active </a:t>
            </a:r>
            <a:r>
              <a:rPr lang="en-US" dirty="0" smtClean="0">
                <a:solidFill>
                  <a:schemeClr val="tx1"/>
                </a:solidFill>
              </a:rPr>
              <a:t>learning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Using </a:t>
            </a:r>
            <a:r>
              <a:rPr lang="en-US" dirty="0">
                <a:solidFill>
                  <a:schemeClr val="tx1"/>
                </a:solidFill>
              </a:rPr>
              <a:t>boosting (see </a:t>
            </a:r>
            <a:r>
              <a:rPr lang="en-US" dirty="0" err="1">
                <a:solidFill>
                  <a:schemeClr val="tx1"/>
                </a:solidFill>
              </a:rPr>
              <a:t>ActBoost</a:t>
            </a:r>
            <a:r>
              <a:rPr lang="en-US" dirty="0">
                <a:solidFill>
                  <a:schemeClr val="tx1"/>
                </a:solidFill>
              </a:rPr>
              <a:t> if interested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In Bayesian models, </a:t>
            </a:r>
            <a:r>
              <a:rPr lang="en-IN" dirty="0" smtClean="0"/>
              <a:t>query </a:t>
            </a:r>
            <a:r>
              <a:rPr lang="en-IN" dirty="0"/>
              <a:t>data point </a:t>
            </a:r>
            <a:r>
              <a:rPr lang="en-IN" dirty="0" smtClean="0"/>
              <a:t>with largest </a:t>
            </a:r>
            <a:r>
              <a:rPr lang="en-IN" dirty="0"/>
              <a:t>predictive posterior </a:t>
            </a:r>
            <a:r>
              <a:rPr lang="en-IN" dirty="0" smtClean="0"/>
              <a:t>variance</a:t>
            </a:r>
          </a:p>
          <a:p>
            <a:pPr lvl="2"/>
            <a:r>
              <a:rPr lang="en-IN" dirty="0" smtClean="0"/>
              <a:t>Query-by-committee </a:t>
            </a:r>
            <a:r>
              <a:rPr lang="en-IN" dirty="0"/>
              <a:t>– maintain a committee of several models and query data </a:t>
            </a:r>
            <a:r>
              <a:rPr lang="en-IN" dirty="0" smtClean="0"/>
              <a:t>points </a:t>
            </a:r>
            <a:r>
              <a:rPr lang="en-IN" dirty="0"/>
              <a:t>on which </a:t>
            </a:r>
            <a:r>
              <a:rPr lang="en-IN" dirty="0" smtClean="0"/>
              <a:t>the committee </a:t>
            </a:r>
            <a:r>
              <a:rPr lang="en-IN" dirty="0"/>
              <a:t>disagrees the </a:t>
            </a:r>
            <a:r>
              <a:rPr lang="en-IN" dirty="0" smtClean="0"/>
              <a:t>most (</a:t>
            </a:r>
            <a:r>
              <a:rPr lang="en-IN" dirty="0"/>
              <a:t>disagreement </a:t>
            </a:r>
            <a:r>
              <a:rPr lang="en-IN" dirty="0" smtClean="0"/>
              <a:t>coefficient)</a:t>
            </a:r>
            <a:endParaRPr lang="en-IN" dirty="0"/>
          </a:p>
          <a:p>
            <a:pPr lvl="2"/>
            <a:r>
              <a:rPr lang="en-IN" dirty="0"/>
              <a:t>Expected model drift – maintain a single model but query the data point whose label, if known, will change the model the most</a:t>
            </a:r>
          </a:p>
          <a:p>
            <a:pPr lvl="2"/>
            <a:endParaRPr lang="en-US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6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Semi-supervised Learning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Used in settings where train data is mostly unlabelled</a:t>
                </a:r>
              </a:p>
              <a:p>
                <a:pPr lvl="2"/>
                <a:r>
                  <a:rPr lang="en-IN" dirty="0" smtClean="0"/>
                  <a:t>Labelled data is expensive since manual effort often involved</a:t>
                </a:r>
              </a:p>
              <a:p>
                <a:pPr lvl="2"/>
                <a:r>
                  <a:rPr lang="en-IN" dirty="0"/>
                  <a:t>U</a:t>
                </a:r>
                <a:r>
                  <a:rPr lang="en-IN" dirty="0" smtClean="0"/>
                  <a:t>nlabelled </a:t>
                </a:r>
                <a:r>
                  <a:rPr lang="en-IN" dirty="0"/>
                  <a:t>data often free to obtain by crawling some repository/www</a:t>
                </a:r>
              </a:p>
              <a:p>
                <a:r>
                  <a:rPr lang="en-IN" dirty="0"/>
                  <a:t>Why </a:t>
                </a:r>
                <a:r>
                  <a:rPr lang="en-IN" dirty="0" smtClean="0"/>
                  <a:t>is </a:t>
                </a:r>
                <a:r>
                  <a:rPr lang="en-IN" dirty="0"/>
                  <a:t>unlabelled data </a:t>
                </a:r>
                <a:r>
                  <a:rPr lang="en-IN" dirty="0" smtClean="0"/>
                  <a:t>useful? It cannot help us learn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 smtClean="0"/>
                  <a:t> </a:t>
                </a:r>
                <a:r>
                  <a:rPr lang="en-IN" dirty="0" smtClean="0">
                    <a:sym typeface="Wingdings" panose="05000000000000000000" pitchFamily="2" charset="2"/>
                  </a:rPr>
                  <a:t></a:t>
                </a:r>
                <a:endParaRPr lang="en-IN" dirty="0"/>
              </a:p>
              <a:p>
                <a:pPr lvl="2"/>
                <a:r>
                  <a:rPr lang="en-IN" dirty="0"/>
                  <a:t>Since </a:t>
                </a:r>
                <a:r>
                  <a:rPr lang="en-IN" dirty="0" smtClean="0"/>
                  <a:t>unlabelled data can still help us learn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 smtClean="0"/>
                  <a:t> very well</a:t>
                </a:r>
                <a:endParaRPr lang="en-IN" dirty="0"/>
              </a:p>
              <a:p>
                <a:pPr lvl="2"/>
                <a:r>
                  <a:rPr lang="en-IN" dirty="0"/>
                  <a:t>If we have a super awesome model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/>
                  <a:t> then under some assumptions, a few labelled data points </a:t>
                </a:r>
                <a:r>
                  <a:rPr lang="en-IN" dirty="0" smtClean="0"/>
                  <a:t>are enough </a:t>
                </a:r>
                <a:r>
                  <a:rPr lang="en-IN" dirty="0"/>
                  <a:t>to learn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 smtClean="0">
                    <a:ea typeface="Cambria Math" panose="02040503050406030204" pitchFamily="18" charset="0"/>
                  </a:rPr>
                  <a:t> very well</a:t>
                </a:r>
                <a:endParaRPr lang="en-IN" dirty="0">
                  <a:ea typeface="Cambria Math" panose="02040503050406030204" pitchFamily="18" charset="0"/>
                </a:endParaRPr>
              </a:p>
              <a:p>
                <a:r>
                  <a:rPr lang="en-IN" dirty="0" smtClean="0"/>
                  <a:t>SSL </a:t>
                </a:r>
                <a:r>
                  <a:rPr lang="en-IN" dirty="0"/>
                  <a:t>usually works </a:t>
                </a:r>
                <a:r>
                  <a:rPr lang="en-IN" dirty="0" smtClean="0"/>
                  <a:t>under several assumptions about label distributions</a:t>
                </a:r>
                <a:endParaRPr lang="en-IN" dirty="0"/>
              </a:p>
              <a:p>
                <a:pPr lvl="2"/>
                <a:r>
                  <a:rPr lang="en-IN" dirty="0" smtClean="0"/>
                  <a:t>E.g., points </a:t>
                </a:r>
                <a:r>
                  <a:rPr lang="en-IN" dirty="0"/>
                  <a:t>deemed similar by blah notion of similarity have similar labels</a:t>
                </a:r>
              </a:p>
              <a:p>
                <a:pPr lvl="2"/>
                <a:r>
                  <a:rPr lang="en-IN" dirty="0" smtClean="0"/>
                  <a:t>E.g., points </a:t>
                </a:r>
                <a:r>
                  <a:rPr lang="en-IN" dirty="0"/>
                  <a:t>in the same cluster given by blah clustering </a:t>
                </a:r>
                <a:r>
                  <a:rPr lang="en-IN" dirty="0" err="1"/>
                  <a:t>algo</a:t>
                </a:r>
                <a:r>
                  <a:rPr lang="en-IN" dirty="0"/>
                  <a:t> have same labels</a:t>
                </a:r>
              </a:p>
              <a:p>
                <a:pPr lvl="2"/>
                <a:r>
                  <a:rPr lang="en-IN" dirty="0"/>
                  <a:t>Some </a:t>
                </a:r>
                <a:r>
                  <a:rPr lang="en-IN" dirty="0" smtClean="0"/>
                  <a:t>such assumption </a:t>
                </a:r>
                <a:r>
                  <a:rPr lang="en-IN" dirty="0"/>
                  <a:t>necessary to relate labelled and unlabelled data</a:t>
                </a:r>
              </a:p>
              <a:p>
                <a:pPr lvl="2"/>
                <a:r>
                  <a:rPr lang="en-IN" dirty="0"/>
                  <a:t>If assumption is </a:t>
                </a:r>
                <a:r>
                  <a:rPr lang="en-IN" dirty="0" smtClean="0"/>
                  <a:t>not satisfied </a:t>
                </a:r>
                <a:r>
                  <a:rPr lang="en-IN" dirty="0"/>
                  <a:t>then SSL method </a:t>
                </a:r>
                <a:r>
                  <a:rPr lang="en-IN" dirty="0" smtClean="0"/>
                  <a:t>may offer poor performance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9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SSL </a:t>
            </a:r>
            <a:r>
              <a:rPr lang="en-IN" dirty="0" smtClean="0"/>
              <a:t>via Generative </a:t>
            </a:r>
            <a:r>
              <a:rPr lang="en-IN" dirty="0"/>
              <a:t>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3885433" cy="574637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dirty="0" smtClean="0"/>
                  <a:t>Data: labelled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unlabeled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+1,…,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IN" dirty="0"/>
                  <a:t>Learn a generative 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IN" dirty="0"/>
                  <a:t> that models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 smtClean="0">
                    <a:ea typeface="Cambria Math" panose="02040503050406030204" pitchFamily="18" charset="0"/>
                  </a:rPr>
                  <a:t> by solving</a:t>
                </a:r>
                <a:endParaRPr lang="en-IN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lim>
                    </m:limLow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| 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func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 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func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| 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func>
                  </m:oMath>
                </a14:m>
                <a:endParaRPr lang="en-IN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| 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|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| </m:t>
                                </m:r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Introduce latent variables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 to model labels of points in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| 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d>
                          </m:e>
                        </m:func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| </m:t>
                                </m:r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ℙ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p>
                                        </m:s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| 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p>
                                        </m:s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</m:d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ℙ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IN" i="1" dirty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p>
                                        </m:s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|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IN" sz="4000" dirty="0"/>
              </a:p>
              <a:p>
                <a:r>
                  <a:rPr lang="en-IN" dirty="0"/>
                  <a:t>Have fun executing the EM </a:t>
                </a:r>
                <a:r>
                  <a:rPr lang="en-IN" dirty="0" smtClean="0"/>
                  <a:t>algorithm </a:t>
                </a:r>
                <a:r>
                  <a:rPr lang="en-IN" dirty="0"/>
                  <a:t>on this </a:t>
                </a:r>
                <a:r>
                  <a:rPr lang="en-IN" dirty="0" smtClean="0">
                    <a:sym typeface="Wingdings" panose="05000000000000000000" pitchFamily="2" charset="2"/>
                  </a:rPr>
                  <a:t>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3885433" cy="5746376"/>
              </a:xfrm>
              <a:blipFill>
                <a:blip r:embed="rId2"/>
                <a:stretch>
                  <a:fillRect l="-483" t="-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2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SSL via </a:t>
            </a:r>
            <a:r>
              <a:rPr lang="en-IN" dirty="0"/>
              <a:t>Bootstrapping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5"/>
                <a:ext cx="11600328" cy="5746376"/>
              </a:xfrm>
            </p:spPr>
            <p:txBody>
              <a:bodyPr>
                <a:noAutofit/>
              </a:bodyPr>
              <a:lstStyle/>
              <a:p>
                <a:r>
                  <a:rPr lang="en-IN" dirty="0"/>
                  <a:t>Basically the </a:t>
                </a:r>
                <a:r>
                  <a:rPr lang="en-IN" dirty="0" smtClean="0"/>
                  <a:t>hard-assignment/Alt </a:t>
                </a:r>
                <a:r>
                  <a:rPr lang="en-IN" dirty="0"/>
                  <a:t>Opt</a:t>
                </a:r>
                <a:r>
                  <a:rPr lang="en-IN" dirty="0" smtClean="0"/>
                  <a:t> </a:t>
                </a:r>
                <a:r>
                  <a:rPr lang="en-IN" dirty="0"/>
                  <a:t>version </a:t>
                </a:r>
                <a:r>
                  <a:rPr lang="en-IN" dirty="0" smtClean="0"/>
                  <a:t>of the previous </a:t>
                </a:r>
                <a:r>
                  <a:rPr lang="en-IN" dirty="0" err="1" smtClean="0"/>
                  <a:t>algo</a:t>
                </a:r>
                <a:endParaRPr lang="en-IN" dirty="0"/>
              </a:p>
              <a:p>
                <a:r>
                  <a:rPr lang="en-IN" dirty="0" smtClean="0"/>
                  <a:t>This version makes </a:t>
                </a:r>
                <a:r>
                  <a:rPr lang="en-IN" dirty="0"/>
                  <a:t>sense even in non-PML </a:t>
                </a:r>
                <a:r>
                  <a:rPr lang="en-IN" dirty="0" smtClean="0"/>
                  <a:t>models</a:t>
                </a:r>
                <a:endParaRPr lang="en-US" dirty="0"/>
              </a:p>
              <a:p>
                <a:r>
                  <a:rPr lang="en-IN" dirty="0"/>
                  <a:t>Use </a:t>
                </a:r>
                <a:r>
                  <a:rPr lang="en-IN" dirty="0" smtClean="0"/>
                  <a:t>a </a:t>
                </a:r>
                <a:r>
                  <a:rPr lang="en-IN" dirty="0"/>
                  <a:t>nice </a:t>
                </a:r>
                <a:r>
                  <a:rPr lang="en-IN" dirty="0" err="1"/>
                  <a:t>algo</a:t>
                </a:r>
                <a:r>
                  <a:rPr lang="en-IN" dirty="0"/>
                  <a:t> </a:t>
                </a:r>
                <a:r>
                  <a:rPr lang="en-US" dirty="0" smtClean="0"/>
                  <a:t>to </a:t>
                </a:r>
                <a:r>
                  <a:rPr lang="en-US" dirty="0"/>
                  <a:t>learn a classifier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 using only labeled points i.e.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</a:t>
                </a:r>
                <a:endParaRPr lang="en-US" dirty="0"/>
              </a:p>
              <a:p>
                <a:r>
                  <a:rPr lang="en-IN" dirty="0"/>
                  <a:t>For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=1,2,…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IN" dirty="0"/>
                  <a:t>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to label data points in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+1, …,</m:t>
                    </m:r>
                  </m:oMath>
                </a14:m>
                <a:endParaRPr lang="en-US" dirty="0"/>
              </a:p>
              <a:p>
                <a:pPr lvl="2"/>
                <a:r>
                  <a:rPr lang="en-IN" dirty="0"/>
                  <a:t>Use the nice </a:t>
                </a:r>
                <a:r>
                  <a:rPr lang="en-IN" dirty="0" err="1"/>
                  <a:t>algo</a:t>
                </a:r>
                <a:r>
                  <a:rPr lang="en-IN" dirty="0"/>
                  <a:t> on the dataset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to learn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IN" dirty="0"/>
                  <a:t>Stop when </a:t>
                </a:r>
                <a:r>
                  <a:rPr lang="en-IN" dirty="0" smtClean="0"/>
                  <a:t>tired or when converged</a:t>
                </a:r>
                <a:endParaRPr lang="en-IN" dirty="0"/>
              </a:p>
              <a:p>
                <a:r>
                  <a:rPr lang="en-IN" dirty="0"/>
                  <a:t>Very simple </a:t>
                </a:r>
                <a:r>
                  <a:rPr lang="en-IN" dirty="0" smtClean="0"/>
                  <a:t>– try this out </a:t>
                </a:r>
                <a:r>
                  <a:rPr lang="en-IN" dirty="0"/>
                  <a:t>first before attempting more fancy methods</a:t>
                </a:r>
              </a:p>
              <a:p>
                <a:pPr lvl="2"/>
                <a:r>
                  <a:rPr lang="en-IN" dirty="0" smtClean="0"/>
                  <a:t>Drawbacks – </a:t>
                </a:r>
                <a:r>
                  <a:rPr lang="en-IN" dirty="0"/>
                  <a:t>may reinforce wrong </a:t>
                </a:r>
                <a:r>
                  <a:rPr lang="en-IN" dirty="0" smtClean="0"/>
                  <a:t>predictions</a:t>
                </a:r>
              </a:p>
              <a:p>
                <a:pPr lvl="2"/>
                <a:r>
                  <a:rPr lang="en-IN" dirty="0" smtClean="0"/>
                  <a:t>Also a drawback with the EM version on the previous slide</a:t>
                </a:r>
                <a:endParaRPr lang="en-US" dirty="0"/>
              </a:p>
              <a:p>
                <a:pPr lvl="2"/>
                <a:r>
                  <a:rPr lang="en-IN" dirty="0"/>
                  <a:t>No way to even detect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/>
                  <a:t> getting better on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IN" dirty="0"/>
                  <a:t> or not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5"/>
                <a:ext cx="11600328" cy="5746376"/>
              </a:xfrm>
              <a:blipFill>
                <a:blip r:embed="rId2"/>
                <a:stretch>
                  <a:fillRect l="-578" t="-2545" r="-12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7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SSL </a:t>
            </a:r>
            <a:r>
              <a:rPr lang="en-IN" dirty="0" smtClean="0"/>
              <a:t>via Regularized Label Propagation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Incorporate a prior to force “similar” points to have similar labels</a:t>
                </a:r>
              </a:p>
              <a:p>
                <a:pPr lvl="2"/>
                <a:r>
                  <a:rPr lang="en-IN" dirty="0"/>
                  <a:t>Lets switch to a regression problem for simplicity</a:t>
                </a:r>
                <a:endParaRPr lang="en-US" dirty="0"/>
              </a:p>
              <a:p>
                <a:r>
                  <a:rPr lang="en-IN" dirty="0"/>
                  <a:t>Assume a notion of similarity between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</m:oMath>
                </a14:m>
                <a:endParaRPr lang="en-I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N" dirty="0" smtClean="0"/>
                  <a:t> should </a:t>
                </a:r>
                <a:r>
                  <a:rPr lang="en-IN" dirty="0"/>
                  <a:t>not depend on the </a:t>
                </a:r>
                <a:r>
                  <a:rPr lang="en-IN" dirty="0" smtClean="0"/>
                  <a:t>labels so that </a:t>
                </a:r>
                <a:r>
                  <a:rPr lang="en-IN" dirty="0"/>
                  <a:t>can be computed over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IN" dirty="0"/>
                  <a:t> as well</a:t>
                </a:r>
              </a:p>
              <a:p>
                <a:pPr lvl="2"/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N" dirty="0"/>
                  <a:t> is </a:t>
                </a:r>
                <a:r>
                  <a:rPr lang="en-IN" dirty="0" smtClean="0"/>
                  <a:t>large, we want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 to be close to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 otherwise </a:t>
                </a:r>
                <a:r>
                  <a:rPr lang="en-IN" dirty="0" smtClean="0"/>
                  <a:t>we don’t care</a:t>
                </a:r>
                <a:endParaRPr lang="en-IN" dirty="0"/>
              </a:p>
              <a:p>
                <a:r>
                  <a:rPr lang="en-IN" dirty="0"/>
                  <a:t>Can enforce this by asking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 to be small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  <m:d>
                                    <m:d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I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IN" b="1" i="0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p>
                                              <m:r>
                                                <a:rPr lang="en-I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I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IN" b="1" i="0">
                                                      <a:latin typeface="Cambria Math" panose="02040503050406030204" pitchFamily="18" charset="0"/>
                                                    </a:rPr>
                                                    <m:t>𝐱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I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IN" b="1" i="0">
                                                      <a:latin typeface="Cambria Math" panose="02040503050406030204" pitchFamily="18" charset="0"/>
                                                    </a:rPr>
                                                    <m:t>𝐱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Can also incorporate a usual regularizer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689136" y="43381"/>
            <a:ext cx="1468606" cy="1238929"/>
            <a:chOff x="12383748" y="1219011"/>
            <a:chExt cx="1862104" cy="1570887"/>
          </a:xfrm>
        </p:grpSpPr>
        <p:sp>
          <p:nvSpPr>
            <p:cNvPr id="8" name="Freeform 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ular Callout 12"/>
              <p:cNvSpPr/>
              <p:nvPr/>
            </p:nvSpPr>
            <p:spPr>
              <a:xfrm>
                <a:off x="1387011" y="138512"/>
                <a:ext cx="9163515" cy="1899762"/>
              </a:xfrm>
              <a:prstGeom prst="wedgeRectCallout">
                <a:avLst>
                  <a:gd name="adj1" fmla="val 58762"/>
                  <a:gd name="adj2" fmla="val 7423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Notice that the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b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b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forces predictions on nearby points to be close. This is essentially a </a:t>
                </a:r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label regularization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that we have imposed i.e. a regularization on the predicted labels for the data points. Note that this is different from the usual </a:t>
                </a:r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model regularization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i.e.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3" name="Rectangular Callout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011" y="138512"/>
                <a:ext cx="9163515" cy="1899762"/>
              </a:xfrm>
              <a:prstGeom prst="wedgeRectCallout">
                <a:avLst>
                  <a:gd name="adj1" fmla="val 58762"/>
                  <a:gd name="adj2" fmla="val 7423"/>
                </a:avLst>
              </a:prstGeom>
              <a:blipFill>
                <a:blip r:embed="rId3"/>
                <a:stretch>
                  <a:fillRect l="-670" b="-410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70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Learning with Imbalanced Data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Motivating examples from binary/multiclass/multi-label datasets</a:t>
            </a:r>
          </a:p>
          <a:p>
            <a:r>
              <a:rPr lang="en-IN" dirty="0" smtClean="0"/>
              <a:t>Techniques to overcome imbalance</a:t>
            </a:r>
          </a:p>
          <a:p>
            <a:r>
              <a:rPr lang="en-IN" dirty="0" smtClean="0"/>
              <a:t>Dataset modification</a:t>
            </a:r>
          </a:p>
          <a:p>
            <a:r>
              <a:rPr lang="en-IN" dirty="0" smtClean="0"/>
              <a:t>Loss modification</a:t>
            </a:r>
          </a:p>
          <a:p>
            <a:r>
              <a:rPr lang="en-IN" dirty="0" smtClean="0"/>
              <a:t>Hybrid techniques</a:t>
            </a:r>
          </a:p>
          <a:p>
            <a:pPr lvl="2"/>
            <a:endParaRPr lang="en-IN" dirty="0" smtClean="0"/>
          </a:p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9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SSL via Regularized Label 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Let us a consider a simple model as an example</a:t>
                </a:r>
              </a:p>
              <a:p>
                <a:pPr lvl="2"/>
                <a:r>
                  <a:rPr lang="en-IN" dirty="0" smtClean="0"/>
                  <a:t>Linear prediction model i.e.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L2 model regularization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 dirty="0" smtClean="0"/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lim>
                            </m:limLow>
                          </m:fName>
                          <m:e>
                            <m:sSubSup>
                              <m:sSubSupPr>
                                <m:ctrlPr>
                                  <a:rPr lang="en-IN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ctrlPr>
                                  <a:rPr lang="en-IN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d>
                                  <m:dPr>
                                    <m:ctrl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 i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 i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ctrlPr>
                                  <a:rPr lang="en-IN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 i="0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b="1" i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 i="0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IN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 i="0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 i="0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lim>
                            </m:limLow>
                          </m:fName>
                          <m:e>
                            <m:sSubSup>
                              <m:sSubSupPr>
                                <m:ctrlPr>
                                  <a:rPr lang="en-IN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𝑋𝐿</m:t>
                            </m:r>
                            <m:sSup>
                              <m:sSupPr>
                                <m:ctrlPr>
                                  <a:rPr lang="en-I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I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ctrlPr>
                                  <a:rPr lang="en-IN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d>
                                  <m:dPr>
                                    <m:ctrl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 i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 i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 smtClean="0"/>
              </a:p>
              <a:p>
                <a:pPr lvl="2"/>
                <a:r>
                  <a:rPr lang="en-IN" dirty="0"/>
                  <a:t>where </a:t>
                </a:r>
                <a14:m>
                  <m:oMath xmlns:m="http://schemas.openxmlformats.org/officeDocument/2006/math"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×(</m:t>
                        </m:r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dirty="0" smtClean="0"/>
                  <a:t>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 smtClean="0"/>
                  <a:t> matrices with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diag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</m:e>
                        </m:d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d>
                  </m:oMath>
                </a14:m>
                <a:endParaRPr lang="en-I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I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IN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ctrlPr>
                                  <a:rPr lang="en-IN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d>
                                  <m:dPr>
                                    <m:ctrl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 i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 i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smtClean="0"/>
                  <a:t>Effective model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 smtClean="0"/>
                  <a:t> regularizer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 smtClean="0"/>
                  <a:t> where </a:t>
                </a:r>
                <a14:m>
                  <m:oMath xmlns:m="http://schemas.openxmlformats.org/officeDocument/2006/math"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𝑋𝐿</m:t>
                    </m:r>
                    <m:sSup>
                      <m:sSupPr>
                        <m:ctrlP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Thus, model gets regularized twice, once due to</a:t>
                </a:r>
                <a:r>
                  <a:rPr lang="en-IN" dirty="0"/>
                  <a:t> model</a:t>
                </a:r>
                <a:r>
                  <a:rPr lang="en-IN" dirty="0" smtClean="0"/>
                  <a:t> </a:t>
                </a:r>
                <a:r>
                  <a:rPr lang="en-IN" dirty="0"/>
                  <a:t>regularization </a:t>
                </a:r>
                <a:r>
                  <a:rPr lang="en-IN" dirty="0" smtClean="0"/>
                  <a:t>itself and once more due to </a:t>
                </a:r>
                <a:r>
                  <a:rPr lang="en-IN" dirty="0"/>
                  <a:t>label </a:t>
                </a:r>
                <a:r>
                  <a:rPr lang="en-IN" dirty="0" smtClean="0"/>
                  <a:t>regularization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689136" y="43381"/>
            <a:ext cx="1468606" cy="1238929"/>
            <a:chOff x="12383748" y="1219011"/>
            <a:chExt cx="1862104" cy="1570887"/>
          </a:xfrm>
        </p:grpSpPr>
        <p:sp>
          <p:nvSpPr>
            <p:cNvPr id="6" name="Freeform 5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 6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 7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ular Callout 10"/>
              <p:cNvSpPr/>
              <p:nvPr/>
            </p:nvSpPr>
            <p:spPr>
              <a:xfrm>
                <a:off x="2428567" y="138512"/>
                <a:ext cx="8121959" cy="1641127"/>
              </a:xfrm>
              <a:prstGeom prst="wedgeRectCallout">
                <a:avLst>
                  <a:gd name="adj1" fmla="val 60459"/>
                  <a:gd name="adj2" fmla="val 15810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The notation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refers to an all-ones vector. The notation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diag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for a vector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refers to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matrix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that is diagonal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for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. The matrix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that we get here is the 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+mj-lt"/>
                  </a:rPr>
                  <a:t>Laplacian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matrix of this system.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1" name="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567" y="138512"/>
                <a:ext cx="8121959" cy="1641127"/>
              </a:xfrm>
              <a:prstGeom prst="wedgeRectCallout">
                <a:avLst>
                  <a:gd name="adj1" fmla="val 60459"/>
                  <a:gd name="adj2" fmla="val 15810"/>
                </a:avLst>
              </a:prstGeom>
              <a:blipFill>
                <a:blip r:embed="rId3"/>
                <a:stretch>
                  <a:fillRect l="-811" t="-364" b="-545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75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SSL </a:t>
            </a:r>
            <a:r>
              <a:rPr lang="en-IN" dirty="0" smtClean="0"/>
              <a:t>via </a:t>
            </a:r>
            <a:r>
              <a:rPr lang="en-IN" dirty="0" err="1" smtClean="0"/>
              <a:t>Transductive</a:t>
            </a:r>
            <a:r>
              <a:rPr lang="en-IN" dirty="0" smtClean="0"/>
              <a:t> SVMs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3"/>
                <a:ext cx="11938646" cy="5746377"/>
              </a:xfrm>
            </p:spPr>
            <p:txBody>
              <a:bodyPr>
                <a:normAutofit/>
              </a:bodyPr>
              <a:lstStyle/>
              <a:p>
                <a:r>
                  <a:rPr lang="en-IN" i="1" dirty="0"/>
                  <a:t>Transduction</a:t>
                </a:r>
                <a:r>
                  <a:rPr lang="en-IN" dirty="0"/>
                  <a:t> is a special form of learning where test features are used </a:t>
                </a:r>
                <a:r>
                  <a:rPr lang="en-IN" dirty="0" smtClean="0"/>
                  <a:t>while training </a:t>
                </a:r>
                <a:r>
                  <a:rPr lang="en-IN" dirty="0"/>
                  <a:t>the model – note, test labels still taboo to look at</a:t>
                </a:r>
              </a:p>
              <a:p>
                <a:pPr lvl="2"/>
                <a:r>
                  <a:rPr lang="en-IN" dirty="0" smtClean="0"/>
                  <a:t>Can be used to solve SSL – just pretend the unlabelled points are “test” points</a:t>
                </a:r>
                <a:endParaRPr lang="en-IN" dirty="0"/>
              </a:p>
              <a:p>
                <a:r>
                  <a:rPr lang="en-IN" b="1" dirty="0" err="1" smtClean="0"/>
                  <a:t>Transductive</a:t>
                </a:r>
                <a:r>
                  <a:rPr lang="en-IN" b="1" dirty="0" smtClean="0"/>
                  <a:t> SVM</a:t>
                </a:r>
                <a:r>
                  <a:rPr lang="en-IN" dirty="0" smtClean="0"/>
                  <a:t>: minimizes </a:t>
                </a:r>
                <a:r>
                  <a:rPr lang="en-IN" dirty="0"/>
                  <a:t>hinge loss on labelled points and keeps unlabelled points away from the  hyperplane on at least one side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r>
                  <a:rPr lang="en-IN" i="1" dirty="0">
                    <a:latin typeface="Cambria Math" panose="02040503050406030204" pitchFamily="18" charset="0"/>
                  </a:rPr>
                  <a:t/>
                </a:r>
                <a:br>
                  <a:rPr lang="en-IN" i="1" dirty="0">
                    <a:latin typeface="Cambria Math" panose="02040503050406030204" pitchFamily="18" charset="0"/>
                  </a:rPr>
                </a:br>
                <a:r>
                  <a:rPr lang="en-IN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IN" i="1" dirty="0" smtClean="0"/>
                  <a:t>(on labelled points)</a:t>
                </a:r>
                <a:r>
                  <a:rPr lang="en-IN" i="1" dirty="0">
                    <a:latin typeface="Cambria Math" panose="02040503050406030204" pitchFamily="18" charset="0"/>
                  </a:rPr>
                  <a:t/>
                </a:r>
                <a:br>
                  <a:rPr lang="en-IN" i="1" dirty="0">
                    <a:latin typeface="Cambria Math" panose="02040503050406030204" pitchFamily="18" charset="0"/>
                  </a:rPr>
                </a:br>
                <a:r>
                  <a:rPr lang="en-IN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IN" i="1" dirty="0"/>
                  <a:t>(on </a:t>
                </a:r>
                <a:r>
                  <a:rPr lang="en-IN" i="1" dirty="0" smtClean="0"/>
                  <a:t>unlabelled </a:t>
                </a:r>
                <a:r>
                  <a:rPr lang="en-IN" i="1" dirty="0"/>
                  <a:t>points)</a:t>
                </a:r>
                <a:r>
                  <a:rPr lang="en-IN" i="1" dirty="0">
                    <a:latin typeface="Cambria Math" panose="02040503050406030204" pitchFamily="18" charset="0"/>
                  </a:rPr>
                  <a:t/>
                </a:r>
                <a:br>
                  <a:rPr lang="en-IN" i="1" dirty="0">
                    <a:latin typeface="Cambria Math" panose="02040503050406030204" pitchFamily="18" charset="0"/>
                  </a:rPr>
                </a:br>
                <a:r>
                  <a:rPr lang="en-IN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≥0,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dirty="0"/>
              </a:p>
              <a:p>
                <a:r>
                  <a:rPr lang="en-IN" dirty="0" smtClean="0"/>
                  <a:t>Non-convex </a:t>
                </a:r>
                <a:r>
                  <a:rPr lang="en-IN" dirty="0"/>
                  <a:t>optimization problem – difficult to solve</a:t>
                </a:r>
              </a:p>
              <a:p>
                <a:endParaRPr lang="en-US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3"/>
                <a:ext cx="11938646" cy="5746377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SSL via </a:t>
            </a:r>
            <a:r>
              <a:rPr lang="en-IN" dirty="0" err="1"/>
              <a:t>Transductive</a:t>
            </a:r>
            <a:r>
              <a:rPr lang="en-IN" dirty="0"/>
              <a:t> SVMs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IN" dirty="0" smtClean="0">
                    <a:solidFill>
                      <a:schemeClr val="tx1"/>
                    </a:solidFill>
                  </a:rPr>
                  <a:t>Easy to show that for </a:t>
                </a:r>
                <a:r>
                  <a:rPr lang="en-IN" dirty="0">
                    <a:solidFill>
                      <a:schemeClr val="tx1"/>
                    </a:solidFill>
                  </a:rPr>
                  <a:t>unlabelled points, </a:t>
                </a:r>
                <a:r>
                  <a:rPr lang="en-IN" dirty="0" smtClean="0">
                    <a:solidFill>
                      <a:schemeClr val="tx1"/>
                    </a:solidFill>
                  </a:rPr>
                  <a:t>TSVM</a:t>
                </a:r>
                <a:br>
                  <a:rPr lang="en-IN" dirty="0" smtClean="0">
                    <a:solidFill>
                      <a:schemeClr val="tx1"/>
                    </a:solidFill>
                  </a:rPr>
                </a:br>
                <a:r>
                  <a:rPr lang="en-IN" dirty="0" smtClean="0">
                    <a:solidFill>
                      <a:schemeClr val="tx1"/>
                    </a:solidFill>
                  </a:rPr>
                  <a:t>uses </a:t>
                </a:r>
                <a:r>
                  <a:rPr lang="en-IN" dirty="0">
                    <a:solidFill>
                      <a:schemeClr val="tx1"/>
                    </a:solidFill>
                  </a:rPr>
                  <a:t>the </a:t>
                </a:r>
                <a:r>
                  <a:rPr lang="en-IN" i="1" dirty="0">
                    <a:solidFill>
                      <a:schemeClr val="tx1"/>
                    </a:solidFill>
                  </a:rPr>
                  <a:t>symmetric hinge loss</a:t>
                </a:r>
                <a:r>
                  <a:rPr lang="en-IN" dirty="0">
                    <a:solidFill>
                      <a:schemeClr val="tx1"/>
                    </a:solidFill>
                  </a:rPr>
                  <a:t> function</a:t>
                </a:r>
                <a:r>
                  <a:rPr lang="en-IN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/>
                </a:r>
                <a:br>
                  <a:rPr lang="en-IN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</a:br>
                <a14:m>
                  <m:oMath xmlns:m="http://schemas.openxmlformats.org/officeDocument/2006/math">
                    <m:r>
                      <a:rPr lang="en-I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I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en-I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IN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2800" b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  <m:r>
                                          <a:rPr lang="en-IN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sz="2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2800" b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sz="2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I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  <m:r>
                              <a:rPr lang="en-I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I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IN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2800" b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  <m:r>
                                          <a:rPr lang="en-IN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sz="2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2800" b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sz="2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I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smtClean="0"/>
                  <a:t>This is a non-convex loss function and makes</a:t>
                </a:r>
                <a:br>
                  <a:rPr lang="en-IN" dirty="0" smtClean="0"/>
                </a:br>
                <a:r>
                  <a:rPr lang="en-IN" dirty="0" smtClean="0"/>
                  <a:t>the optimization problem difficult </a:t>
                </a:r>
                <a:r>
                  <a:rPr lang="en-IN" dirty="0"/>
                  <a:t>to </a:t>
                </a:r>
                <a:r>
                  <a:rPr lang="en-IN" dirty="0" smtClean="0"/>
                  <a:t>solve</a:t>
                </a:r>
                <a:endParaRPr lang="en-IN" dirty="0" smtClean="0">
                  <a:solidFill>
                    <a:schemeClr val="tx1"/>
                  </a:solidFill>
                </a:endParaRPr>
              </a:p>
              <a:p>
                <a:r>
                  <a:rPr lang="en-IN" dirty="0" smtClean="0">
                    <a:solidFill>
                      <a:schemeClr val="tx1"/>
                    </a:solidFill>
                  </a:rPr>
                  <a:t>Note </a:t>
                </a:r>
                <a:r>
                  <a:rPr lang="en-IN" dirty="0">
                    <a:solidFill>
                      <a:schemeClr val="tx1"/>
                    </a:solidFill>
                  </a:rPr>
                  <a:t>that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</a:t>
                </a:r>
                <a:r>
                  <a:rPr lang="en-IN" dirty="0" smtClean="0">
                    <a:solidFill>
                      <a:schemeClr val="tx1"/>
                    </a:solidFill>
                  </a:rPr>
                  <a:t>then we must</a:t>
                </a:r>
                <a:br>
                  <a:rPr lang="en-IN" dirty="0" smtClean="0">
                    <a:solidFill>
                      <a:schemeClr val="tx1"/>
                    </a:solidFill>
                  </a:rPr>
                </a:br>
                <a:r>
                  <a:rPr lang="en-IN" dirty="0" smtClean="0">
                    <a:solidFill>
                      <a:schemeClr val="tx1"/>
                    </a:solidFill>
                  </a:rPr>
                  <a:t>have</a:t>
                </a:r>
                <a:r>
                  <a:rPr lang="en-IN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</a:rPr>
                  <a:t>for either</a:t>
                </a:r>
                <a:r>
                  <a:rPr lang="en-IN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 smtClean="0">
                    <a:solidFill>
                      <a:schemeClr val="tx1"/>
                    </a:solidFill>
                  </a:rPr>
                  <a:t> </a:t>
                </a:r>
                <a:br>
                  <a:rPr lang="en-IN" dirty="0" smtClean="0">
                    <a:solidFill>
                      <a:schemeClr val="tx1"/>
                    </a:solidFill>
                  </a:rPr>
                </a:br>
                <a:r>
                  <a:rPr lang="en-IN" dirty="0" smtClean="0">
                    <a:solidFill>
                      <a:schemeClr val="tx1"/>
                    </a:solidFill>
                  </a:rPr>
                  <a:t>or else</a:t>
                </a:r>
                <a:r>
                  <a:rPr lang="en-IN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</a:rPr>
                  <a:t>or</a:t>
                </a:r>
                <a:r>
                  <a:rPr lang="en-IN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IN" dirty="0">
                  <a:solidFill>
                    <a:schemeClr val="tx1"/>
                  </a:solidFill>
                  <a:latin typeface="Nexa Book" panose="02000000000000000000" pitchFamily="2" charset="0"/>
                </a:endParaRPr>
              </a:p>
              <a:p>
                <a:r>
                  <a:rPr lang="en-IN" dirty="0" smtClean="0"/>
                  <a:t>Possible to show that TSVM actually solves a latent variable problem</a:t>
                </a:r>
              </a:p>
              <a:p>
                <a:r>
                  <a:rPr lang="en-IN" dirty="0" smtClean="0"/>
                  <a:t>Using b</a:t>
                </a:r>
                <a:r>
                  <a:rPr lang="en-US" dirty="0" err="1" smtClean="0"/>
                  <a:t>ootstrapping</a:t>
                </a:r>
                <a:r>
                  <a:rPr lang="en-US" dirty="0" smtClean="0"/>
                  <a:t> </a:t>
                </a:r>
                <a:r>
                  <a:rPr lang="en-US" dirty="0"/>
                  <a:t>using an </a:t>
                </a:r>
                <a:r>
                  <a:rPr lang="en-US" dirty="0" smtClean="0"/>
                  <a:t>SVM to solve the SSL problem actually solves this very optimization problem </a:t>
                </a:r>
                <a:r>
                  <a:rPr lang="en-US" dirty="0"/>
                  <a:t>using </a:t>
                </a:r>
                <a:r>
                  <a:rPr lang="en-US" dirty="0" smtClean="0"/>
                  <a:t>Alternating Minimization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r="-105" b="-5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78761" y="1111624"/>
            <a:ext cx="4044079" cy="24304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433865" y="1391266"/>
            <a:ext cx="3140621" cy="1802875"/>
            <a:chOff x="14076902" y="1565198"/>
            <a:chExt cx="5022209" cy="180287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6588006" y="1565198"/>
              <a:ext cx="0" cy="18028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4076902" y="3348267"/>
              <a:ext cx="50222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reeform 8"/>
          <p:cNvSpPr/>
          <p:nvPr/>
        </p:nvSpPr>
        <p:spPr>
          <a:xfrm flipH="1">
            <a:off x="9343451" y="1430994"/>
            <a:ext cx="2231035" cy="1703613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28199"/>
              <a:gd name="connsiteY0" fmla="*/ 2723585 h 2724271"/>
              <a:gd name="connsiteX1" fmla="*/ 2089082 w 4128199"/>
              <a:gd name="connsiteY1" fmla="*/ 2717676 h 2724271"/>
              <a:gd name="connsiteX2" fmla="*/ 4128199 w 4128199"/>
              <a:gd name="connsiteY2" fmla="*/ 0 h 2724271"/>
              <a:gd name="connsiteX3" fmla="*/ 4128199 w 4128199"/>
              <a:gd name="connsiteY3" fmla="*/ 0 h 272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199" h="2724271">
                <a:moveTo>
                  <a:pt x="0" y="2723585"/>
                </a:moveTo>
                <a:cubicBezTo>
                  <a:pt x="1985290" y="2727112"/>
                  <a:pt x="126111" y="2715789"/>
                  <a:pt x="2089082" y="2717676"/>
                </a:cubicBezTo>
                <a:cubicBezTo>
                  <a:pt x="4112980" y="-15347"/>
                  <a:pt x="2092568" y="2716242"/>
                  <a:pt x="4128199" y="0"/>
                </a:cubicBezTo>
                <a:lnTo>
                  <a:pt x="4128199" y="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8433865" y="1429446"/>
            <a:ext cx="2231035" cy="1703613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28199"/>
              <a:gd name="connsiteY0" fmla="*/ 2723585 h 2724271"/>
              <a:gd name="connsiteX1" fmla="*/ 2089082 w 4128199"/>
              <a:gd name="connsiteY1" fmla="*/ 2717676 h 2724271"/>
              <a:gd name="connsiteX2" fmla="*/ 4128199 w 4128199"/>
              <a:gd name="connsiteY2" fmla="*/ 0 h 2724271"/>
              <a:gd name="connsiteX3" fmla="*/ 4128199 w 4128199"/>
              <a:gd name="connsiteY3" fmla="*/ 0 h 272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199" h="2724271">
                <a:moveTo>
                  <a:pt x="0" y="2723585"/>
                </a:moveTo>
                <a:cubicBezTo>
                  <a:pt x="1985290" y="2727112"/>
                  <a:pt x="126111" y="2715789"/>
                  <a:pt x="2089082" y="2717676"/>
                </a:cubicBezTo>
                <a:cubicBezTo>
                  <a:pt x="4112980" y="-15347"/>
                  <a:pt x="2092568" y="2716242"/>
                  <a:pt x="4128199" y="0"/>
                </a:cubicBezTo>
                <a:lnTo>
                  <a:pt x="4128199" y="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025306" y="1308715"/>
            <a:ext cx="704850" cy="1125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277648" y="1308714"/>
            <a:ext cx="704850" cy="1125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2806453" y="1321047"/>
                <a:ext cx="6579094" cy="421590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b="1" dirty="0" smtClean="0">
                    <a:solidFill>
                      <a:schemeClr val="tx1"/>
                    </a:solidFill>
                  </a:rPr>
                  <a:t>Exercise</a:t>
                </a:r>
                <a:r>
                  <a:rPr lang="en-IN" sz="2800" dirty="0" smtClean="0">
                    <a:solidFill>
                      <a:schemeClr val="tx1"/>
                    </a:solidFill>
                    <a:latin typeface="+mj-lt"/>
                  </a:rPr>
                  <a:t>: show </a:t>
                </a:r>
                <a:r>
                  <a:rPr lang="en-IN" sz="2800" dirty="0" smtClean="0">
                    <a:solidFill>
                      <a:schemeClr val="tx1"/>
                    </a:solidFill>
                    <a:latin typeface="+mj-lt"/>
                  </a:rPr>
                  <a:t>that the TSVM </a:t>
                </a:r>
                <a:r>
                  <a:rPr lang="en-IN" sz="2800" dirty="0" smtClean="0">
                    <a:solidFill>
                      <a:schemeClr val="tx1"/>
                    </a:solidFill>
                    <a:latin typeface="+mj-lt"/>
                  </a:rPr>
                  <a:t>actually solves</a:t>
                </a:r>
                <a:br>
                  <a:rPr lang="en-IN" sz="2800" dirty="0" smtClean="0">
                    <a:solidFill>
                      <a:schemeClr val="tx1"/>
                    </a:solidFill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IN" sz="28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I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I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I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800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</m:d>
                            </m:e>
                            <m:sub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  <m:oMath xmlns:m="http://schemas.openxmlformats.org/officeDocument/2006/math">
                      <m:sSup>
                        <m:sSupPr>
                          <m:ctrlP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⟨"/>
                          <m:endChr m:val="⟩"/>
                          <m:ctrlP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I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I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⟨"/>
                          <m:endChr m:val="⟩"/>
                          <m:ctrlP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I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I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+1,…,</m:t>
                      </m:r>
                      <m:r>
                        <a:rPr lang="en-I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≥0,</m:t>
                      </m:r>
                      <m:r>
                        <a:rPr lang="en-I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I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−1,+1</m:t>
                          </m:r>
                        </m:e>
                      </m:d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+1,…,</m:t>
                      </m:r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IN" sz="28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IN" sz="2800" dirty="0" smtClean="0">
                    <a:solidFill>
                      <a:schemeClr val="tx1"/>
                    </a:solidFill>
                    <a:latin typeface="+mj-lt"/>
                  </a:rPr>
                  <a:t>i.e. jointly optimizes latent </a:t>
                </a:r>
                <a:r>
                  <a:rPr lang="en-IN" sz="2800" dirty="0" err="1" smtClean="0">
                    <a:solidFill>
                      <a:schemeClr val="tx1"/>
                    </a:solidFill>
                    <a:latin typeface="+mj-lt"/>
                  </a:rPr>
                  <a:t>vars</a:t>
                </a:r>
                <a:r>
                  <a:rPr lang="en-IN" sz="2800" dirty="0" smtClean="0">
                    <a:solidFill>
                      <a:schemeClr val="tx1"/>
                    </a:solidFill>
                    <a:latin typeface="+mj-lt"/>
                  </a:rPr>
                  <a:t> and model</a:t>
                </a:r>
                <a:endParaRPr lang="en-IN" sz="28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453" y="1321047"/>
                <a:ext cx="6579094" cy="4215907"/>
              </a:xfrm>
              <a:prstGeom prst="rect">
                <a:avLst/>
              </a:prstGeom>
              <a:blipFill>
                <a:blip r:embed="rId3"/>
                <a:stretch>
                  <a:fillRect l="-1381" r="-1289" b="-717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9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Imbalance </a:t>
            </a:r>
            <a:r>
              <a:rPr lang="en-IN" dirty="0"/>
              <a:t>is </a:t>
            </a:r>
            <a:r>
              <a:rPr lang="en-IN" dirty="0" smtClean="0"/>
              <a:t>common – Binary </a:t>
            </a:r>
            <a:r>
              <a:rPr lang="en-IN" dirty="0" err="1" smtClean="0"/>
              <a:t>Classfn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3199552"/>
            <a:ext cx="11938645" cy="3658448"/>
          </a:xfrm>
        </p:spPr>
        <p:txBody>
          <a:bodyPr/>
          <a:lstStyle/>
          <a:p>
            <a:r>
              <a:rPr lang="en-IN" dirty="0"/>
              <a:t>In anomaly detection, medical diagnosis, drug discovery, spam filtering and many other domains, data is heavily </a:t>
            </a:r>
            <a:r>
              <a:rPr lang="en-IN" dirty="0" err="1" smtClean="0"/>
              <a:t>imbalancd</a:t>
            </a:r>
            <a:endParaRPr lang="en-IN" dirty="0"/>
          </a:p>
          <a:p>
            <a:pPr lvl="2"/>
            <a:r>
              <a:rPr lang="en-IN" dirty="0"/>
              <a:t>Lots of data may be available </a:t>
            </a:r>
            <a:r>
              <a:rPr lang="en-IN" dirty="0" smtClean="0"/>
              <a:t>in total but very less (0.01% or lesser) </a:t>
            </a:r>
            <a:r>
              <a:rPr lang="en-US" dirty="0" smtClean="0"/>
              <a:t>may </a:t>
            </a:r>
            <a:r>
              <a:rPr lang="en-US" dirty="0"/>
              <a:t>belong to the “rare” class e.g. 100000 red vs 10 </a:t>
            </a:r>
            <a:r>
              <a:rPr lang="en-US" dirty="0" smtClean="0"/>
              <a:t>green</a:t>
            </a:r>
          </a:p>
          <a:p>
            <a:pPr lvl="2"/>
            <a:r>
              <a:rPr lang="en-US" dirty="0" smtClean="0"/>
              <a:t>Trivial for a classifier to get 99.99% accuracy (simply predict everything red)</a:t>
            </a:r>
          </a:p>
          <a:p>
            <a:pPr lvl="3"/>
            <a:r>
              <a:rPr lang="en-US" dirty="0" smtClean="0"/>
              <a:t>May be disastrous, e.g. if green class denotes a rare disease or fraudulent transaction</a:t>
            </a:r>
          </a:p>
          <a:p>
            <a:pPr lvl="3"/>
            <a:r>
              <a:rPr lang="en-US" dirty="0" smtClean="0"/>
              <a:t>Many ML algorithms that are designed to greedily chase classification accuracy may completely ignore green training data points since it is easy to do well on red data points</a:t>
            </a:r>
          </a:p>
          <a:p>
            <a:pPr lvl="3"/>
            <a:r>
              <a:rPr lang="en-US" dirty="0" smtClean="0"/>
              <a:t>The whole purpose of learning is lost if the above happens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284705" y="1111624"/>
            <a:ext cx="863847" cy="1964817"/>
            <a:chOff x="2246998" y="2601797"/>
            <a:chExt cx="863847" cy="1964817"/>
          </a:xfrm>
        </p:grpSpPr>
        <p:sp>
          <p:nvSpPr>
            <p:cNvPr id="6" name="Rectangle 5"/>
            <p:cNvSpPr/>
            <p:nvPr/>
          </p:nvSpPr>
          <p:spPr>
            <a:xfrm>
              <a:off x="2246998" y="2601797"/>
              <a:ext cx="863847" cy="18476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46998" y="4444065"/>
              <a:ext cx="863847" cy="122549"/>
            </a:xfrm>
            <a:prstGeom prst="rect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79658" y="1111624"/>
            <a:ext cx="863847" cy="1964817"/>
            <a:chOff x="2246998" y="2601797"/>
            <a:chExt cx="863847" cy="1964817"/>
          </a:xfrm>
        </p:grpSpPr>
        <p:sp>
          <p:nvSpPr>
            <p:cNvPr id="9" name="Rectangle 8"/>
            <p:cNvSpPr/>
            <p:nvPr/>
          </p:nvSpPr>
          <p:spPr>
            <a:xfrm>
              <a:off x="2246998" y="2601797"/>
              <a:ext cx="863847" cy="18476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46998" y="4444065"/>
              <a:ext cx="863847" cy="122549"/>
            </a:xfrm>
            <a:prstGeom prst="rect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074611" y="1111624"/>
            <a:ext cx="863847" cy="1964817"/>
            <a:chOff x="2246998" y="2601797"/>
            <a:chExt cx="863847" cy="1964817"/>
          </a:xfrm>
        </p:grpSpPr>
        <p:sp>
          <p:nvSpPr>
            <p:cNvPr id="12" name="Rectangle 11"/>
            <p:cNvSpPr/>
            <p:nvPr/>
          </p:nvSpPr>
          <p:spPr>
            <a:xfrm>
              <a:off x="2246998" y="2601797"/>
              <a:ext cx="863847" cy="18476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46998" y="4444065"/>
              <a:ext cx="863847" cy="122549"/>
            </a:xfrm>
            <a:prstGeom prst="rect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969565" y="1111624"/>
            <a:ext cx="863847" cy="1964817"/>
            <a:chOff x="2246998" y="2601797"/>
            <a:chExt cx="863847" cy="1964817"/>
          </a:xfrm>
        </p:grpSpPr>
        <p:sp>
          <p:nvSpPr>
            <p:cNvPr id="15" name="Rectangle 14"/>
            <p:cNvSpPr/>
            <p:nvPr/>
          </p:nvSpPr>
          <p:spPr>
            <a:xfrm>
              <a:off x="2246998" y="2601797"/>
              <a:ext cx="863847" cy="18476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46998" y="4444065"/>
              <a:ext cx="863847" cy="122549"/>
            </a:xfrm>
            <a:prstGeom prst="rect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84555" y="1111624"/>
            <a:ext cx="1800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 smtClean="0">
                <a:latin typeface="+mj-lt"/>
              </a:rPr>
              <a:t>Valid credit transactions</a:t>
            </a:r>
            <a:endParaRPr lang="en-US" sz="24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4555" y="2368555"/>
            <a:ext cx="1800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 smtClean="0">
                <a:latin typeface="+mj-lt"/>
              </a:rPr>
              <a:t>Fraudulent transactions</a:t>
            </a:r>
            <a:endParaRPr lang="en-US" sz="240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9508" y="1111624"/>
            <a:ext cx="1800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 smtClean="0">
                <a:latin typeface="+mj-lt"/>
              </a:rPr>
              <a:t>Don’t have disease</a:t>
            </a:r>
            <a:endParaRPr lang="en-US" sz="24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79508" y="2737887"/>
            <a:ext cx="180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 smtClean="0">
                <a:latin typeface="+mj-lt"/>
              </a:rPr>
              <a:t>Have disease</a:t>
            </a:r>
            <a:endParaRPr lang="en-US" sz="24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8619" y="1111624"/>
            <a:ext cx="1545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 smtClean="0">
                <a:latin typeface="+mj-lt"/>
              </a:rPr>
              <a:t>Molecule </a:t>
            </a:r>
            <a:r>
              <a:rPr lang="en-IN" sz="2400" dirty="0" smtClean="0">
                <a:latin typeface="+mj-lt"/>
              </a:rPr>
              <a:t>is inactive</a:t>
            </a:r>
            <a:endParaRPr lang="en-US" sz="24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74461" y="2368555"/>
            <a:ext cx="1800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 smtClean="0">
                <a:latin typeface="+mj-lt"/>
              </a:rPr>
              <a:t>Molecule </a:t>
            </a:r>
            <a:r>
              <a:rPr lang="en-IN" sz="2400" dirty="0" smtClean="0">
                <a:latin typeface="+mj-lt"/>
              </a:rPr>
              <a:t>is medicinal</a:t>
            </a:r>
            <a:endParaRPr lang="en-US" sz="24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69414" y="1111624"/>
            <a:ext cx="1800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 smtClean="0">
                <a:latin typeface="+mj-lt"/>
              </a:rPr>
              <a:t>Mail not spam</a:t>
            </a:r>
            <a:endParaRPr lang="en-US" sz="240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69414" y="2368555"/>
            <a:ext cx="1800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 smtClean="0">
                <a:latin typeface="+mj-lt"/>
              </a:rPr>
              <a:t>Spam</a:t>
            </a:r>
          </a:p>
          <a:p>
            <a:pPr algn="r"/>
            <a:r>
              <a:rPr lang="en-IN" sz="2400" dirty="0" smtClean="0">
                <a:latin typeface="+mj-lt"/>
              </a:rPr>
              <a:t>Mail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013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Imbalance is common – </a:t>
            </a:r>
            <a:r>
              <a:rPr lang="en-IN" dirty="0" smtClean="0"/>
              <a:t>Multi </a:t>
            </a:r>
            <a:r>
              <a:rPr lang="en-IN" dirty="0" err="1"/>
              <a:t>Classfn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665" y="1111624"/>
            <a:ext cx="5873333" cy="5746376"/>
          </a:xfrm>
        </p:spPr>
        <p:txBody>
          <a:bodyPr/>
          <a:lstStyle/>
          <a:p>
            <a:r>
              <a:rPr lang="en-IN" dirty="0"/>
              <a:t>Caltech-256 </a:t>
            </a:r>
            <a:r>
              <a:rPr lang="en-IN" dirty="0" smtClean="0"/>
              <a:t>is an </a:t>
            </a:r>
            <a:r>
              <a:rPr lang="en-IN" dirty="0"/>
              <a:t>o</a:t>
            </a:r>
            <a:r>
              <a:rPr lang="en-IN" dirty="0" smtClean="0"/>
              <a:t>bject </a:t>
            </a:r>
            <a:r>
              <a:rPr lang="en-IN" dirty="0"/>
              <a:t>detection </a:t>
            </a:r>
            <a:r>
              <a:rPr lang="en-IN" dirty="0" smtClean="0"/>
              <a:t>dataset with </a:t>
            </a:r>
            <a:r>
              <a:rPr lang="en-IN" dirty="0"/>
              <a:t>256 classes </a:t>
            </a:r>
          </a:p>
          <a:p>
            <a:pPr lvl="2"/>
            <a:r>
              <a:rPr lang="en-IN" dirty="0"/>
              <a:t>S</a:t>
            </a:r>
            <a:r>
              <a:rPr lang="en-IN" dirty="0" smtClean="0"/>
              <a:t>imple averaging argument shows that 50</a:t>
            </a:r>
            <a:r>
              <a:rPr lang="en-IN" dirty="0"/>
              <a:t>% of classes </a:t>
            </a:r>
            <a:r>
              <a:rPr lang="en-IN" dirty="0" smtClean="0"/>
              <a:t>must each </a:t>
            </a:r>
            <a:r>
              <a:rPr lang="en-IN" dirty="0"/>
              <a:t>have </a:t>
            </a:r>
            <a:r>
              <a:rPr lang="en-IN" dirty="0" smtClean="0"/>
              <a:t>less </a:t>
            </a:r>
            <a:r>
              <a:rPr lang="en-IN" dirty="0"/>
              <a:t>than 0.8% of the data</a:t>
            </a:r>
          </a:p>
          <a:p>
            <a:pPr lvl="2"/>
            <a:r>
              <a:rPr lang="en-IN" dirty="0"/>
              <a:t>Lots of data for few classes but most classes impoverished</a:t>
            </a:r>
          </a:p>
          <a:p>
            <a:pPr lvl="2"/>
            <a:r>
              <a:rPr lang="en-IN" dirty="0" smtClean="0"/>
              <a:t>In fact, rarest </a:t>
            </a:r>
            <a:r>
              <a:rPr lang="en-IN" dirty="0"/>
              <a:t>class has only 80 images, most popular </a:t>
            </a:r>
            <a:r>
              <a:rPr lang="en-IN" dirty="0" smtClean="0"/>
              <a:t>800 images</a:t>
            </a:r>
          </a:p>
          <a:p>
            <a:r>
              <a:rPr lang="en-IN" dirty="0" smtClean="0"/>
              <a:t>Makes learning challenging</a:t>
            </a:r>
          </a:p>
          <a:p>
            <a:pPr lvl="2"/>
            <a:r>
              <a:rPr lang="en-IN" dirty="0" smtClean="0"/>
              <a:t>Easier to do well on popular classes with lots of data points e.g. cats</a:t>
            </a:r>
          </a:p>
          <a:p>
            <a:pPr lvl="2"/>
            <a:r>
              <a:rPr lang="en-IN" dirty="0" smtClean="0"/>
              <a:t>Difficult to handle rare classes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2"/>
          <a:srcRect l="1263" b="831"/>
          <a:stretch/>
        </p:blipFill>
        <p:spPr>
          <a:xfrm>
            <a:off x="0" y="1880406"/>
            <a:ext cx="6318665" cy="3451793"/>
          </a:xfrm>
          <a:prstGeom prst="rect">
            <a:avLst/>
          </a:prstGeom>
        </p:spPr>
      </p:pic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Griffin, </a:t>
            </a:r>
            <a:r>
              <a:rPr lang="en-US" sz="1600" dirty="0" err="1" smtClean="0"/>
              <a:t>Holub</a:t>
            </a:r>
            <a:r>
              <a:rPr lang="en-US" sz="1600" dirty="0" smtClean="0"/>
              <a:t> and </a:t>
            </a:r>
            <a:r>
              <a:rPr lang="en-US" sz="1600" dirty="0" err="1" smtClean="0"/>
              <a:t>Perona</a:t>
            </a:r>
            <a:r>
              <a:rPr lang="en-US" sz="1600" dirty="0" smtClean="0"/>
              <a:t>, Caltech-256 Object Category Dataset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284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Imbalance is common – </a:t>
            </a:r>
            <a:r>
              <a:rPr lang="en-IN" dirty="0" err="1" smtClean="0"/>
              <a:t>Multilabel</a:t>
            </a:r>
            <a:r>
              <a:rPr lang="en-IN" dirty="0" smtClean="0"/>
              <a:t> </a:t>
            </a:r>
            <a:r>
              <a:rPr lang="en-IN" dirty="0" err="1"/>
              <a:t>Classfn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4035126"/>
            <a:ext cx="11938646" cy="2822874"/>
          </a:xfrm>
        </p:spPr>
        <p:txBody>
          <a:bodyPr/>
          <a:lstStyle/>
          <a:p>
            <a:r>
              <a:rPr lang="en-IN" dirty="0"/>
              <a:t>Wikipedia </a:t>
            </a:r>
            <a:r>
              <a:rPr lang="en-IN" dirty="0" smtClean="0"/>
              <a:t>LSHTC is a </a:t>
            </a:r>
            <a:r>
              <a:rPr lang="en-IN" dirty="0" err="1" smtClean="0"/>
              <a:t>multilabel</a:t>
            </a:r>
            <a:r>
              <a:rPr lang="en-IN" dirty="0" smtClean="0"/>
              <a:t> dataset with 300000 labels</a:t>
            </a:r>
            <a:endParaRPr lang="en-US" dirty="0"/>
          </a:p>
          <a:p>
            <a:pPr lvl="2"/>
            <a:r>
              <a:rPr lang="en-US" dirty="0" smtClean="0"/>
              <a:t>As many as 150000 labels occur </a:t>
            </a:r>
            <a:r>
              <a:rPr lang="en-US" dirty="0"/>
              <a:t>only in less than 5 </a:t>
            </a:r>
            <a:r>
              <a:rPr lang="en-US" dirty="0" smtClean="0"/>
              <a:t>documents</a:t>
            </a:r>
          </a:p>
          <a:p>
            <a:pPr lvl="2"/>
            <a:r>
              <a:rPr lang="en-US" dirty="0" smtClean="0"/>
              <a:t>Most </a:t>
            </a:r>
            <a:r>
              <a:rPr lang="en-US" dirty="0"/>
              <a:t>popular </a:t>
            </a:r>
            <a:r>
              <a:rPr lang="en-US" dirty="0" smtClean="0"/>
              <a:t>label (“living persons”) occurs </a:t>
            </a:r>
            <a:r>
              <a:rPr lang="en-US" dirty="0"/>
              <a:t>in 100000 documents</a:t>
            </a:r>
          </a:p>
          <a:p>
            <a:pPr lvl="2"/>
            <a:r>
              <a:rPr lang="en-IN" dirty="0" smtClean="0"/>
              <a:t>Similar situation in recommendation – most people like iPhone but most items liked by a very select group of individuals</a:t>
            </a:r>
          </a:p>
          <a:p>
            <a:pPr lvl="2"/>
            <a:r>
              <a:rPr lang="en-IN" dirty="0" smtClean="0"/>
              <a:t>Lots of train data to find out who likes iPhone, not enough for most other items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6763"/>
          <a:stretch/>
        </p:blipFill>
        <p:spPr>
          <a:xfrm>
            <a:off x="1275755" y="1111624"/>
            <a:ext cx="4659642" cy="292350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7079530" y="1219883"/>
            <a:ext cx="3960628" cy="2639504"/>
            <a:chOff x="7079530" y="1715678"/>
            <a:chExt cx="3960628" cy="2639504"/>
          </a:xfrm>
        </p:grpSpPr>
        <p:sp>
          <p:nvSpPr>
            <p:cNvPr id="7" name="Rectangle 6"/>
            <p:cNvSpPr/>
            <p:nvPr/>
          </p:nvSpPr>
          <p:spPr>
            <a:xfrm>
              <a:off x="7079530" y="1715678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409811" y="1715678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739749" y="1715678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070030" y="1715678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79530" y="2045616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409811" y="2045616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solidFill>
                    <a:schemeClr val="tx1"/>
                  </a:solidFill>
                  <a:latin typeface="+mj-lt"/>
                </a:rPr>
                <a:t>1</a:t>
              </a:r>
              <a:endParaRPr lang="en-US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39749" y="2045616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070030" y="2045616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solidFill>
                    <a:schemeClr val="tx1"/>
                  </a:solidFill>
                  <a:latin typeface="+mj-lt"/>
                </a:rPr>
                <a:t>1</a:t>
              </a:r>
              <a:endParaRPr lang="en-US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79530" y="2375554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409811" y="2375554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739749" y="2375554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070030" y="2375554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79530" y="2705492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409811" y="2705492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39749" y="2705492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070030" y="2705492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399625" y="1715678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729906" y="1715678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059844" y="1715678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390125" y="1715678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399625" y="2045616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729906" y="2045616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059844" y="2045616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390125" y="2045616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99625" y="2375554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729906" y="2375554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059844" y="2375554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90125" y="2375554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399625" y="2705492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729906" y="2705492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059844" y="2705492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solidFill>
                    <a:schemeClr val="tx1"/>
                  </a:solidFill>
                  <a:latin typeface="+mj-lt"/>
                </a:rPr>
                <a:t>1</a:t>
              </a:r>
              <a:endParaRPr lang="en-US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390125" y="2705492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79530" y="3035430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409811" y="3035430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739749" y="3035430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70030" y="3035430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79530" y="3365368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409811" y="3365368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739749" y="3365368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070030" y="3365368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solidFill>
                    <a:schemeClr val="tx1"/>
                  </a:solidFill>
                  <a:latin typeface="+mj-lt"/>
                </a:rPr>
                <a:t>1</a:t>
              </a:r>
              <a:endParaRPr lang="en-US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079530" y="3695306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409811" y="3695306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739749" y="3695306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070030" y="3695306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79530" y="4025244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409811" y="4025244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739749" y="4025244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070030" y="4025244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  <a:latin typeface="+mj-lt"/>
                </a:rPr>
                <a:t>1</a:t>
              </a:r>
              <a:endParaRPr lang="en-US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399625" y="3035430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729906" y="3035430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059844" y="3035430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390125" y="3035430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399625" y="3365368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729906" y="3365368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059844" y="3365368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390125" y="3365368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399625" y="3695306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729906" y="3695306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059844" y="3695306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390125" y="3695306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  <a:latin typeface="+mj-lt"/>
                </a:rPr>
                <a:t>1</a:t>
              </a:r>
              <a:endParaRPr lang="en-US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399625" y="4025244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729906" y="4025244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059844" y="4025244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390125" y="4025244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719720" y="1715678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0050001" y="1715678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solidFill>
                    <a:schemeClr val="tx1"/>
                  </a:solidFill>
                  <a:latin typeface="+mj-lt"/>
                </a:rPr>
                <a:t>1</a:t>
              </a:r>
              <a:endParaRPr lang="en-US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379939" y="1715678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710220" y="1715678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719720" y="2045616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+mj-lt"/>
                </a:rPr>
                <a:t>1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0050001" y="2045616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0379939" y="2045616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0710220" y="2045616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719720" y="2375554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050001" y="2375554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379939" y="2375554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0710220" y="2375554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solidFill>
                    <a:schemeClr val="tx1"/>
                  </a:solidFill>
                  <a:latin typeface="+mj-lt"/>
                </a:rPr>
                <a:t>1</a:t>
              </a:r>
              <a:endParaRPr lang="en-US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9719720" y="2705492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0050001" y="2705492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0379939" y="2705492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0710220" y="2705492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9719720" y="3035430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solidFill>
                    <a:schemeClr val="tx1"/>
                  </a:solidFill>
                  <a:latin typeface="+mj-lt"/>
                </a:rPr>
                <a:t>1</a:t>
              </a:r>
              <a:endParaRPr lang="en-US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0050001" y="3035430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0379939" y="3035430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0710220" y="3035430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9719720" y="3365368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050001" y="3365368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379939" y="3365368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710220" y="3365368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9719720" y="3695306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0050001" y="3695306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379939" y="3695306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0710220" y="3695306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9719720" y="4025244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0050001" y="4025244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0379939" y="4025244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0710220" y="4025244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0594569" y="159627"/>
            <a:ext cx="1468606" cy="1238929"/>
            <a:chOff x="12383748" y="1219011"/>
            <a:chExt cx="1862104" cy="1570887"/>
          </a:xfrm>
        </p:grpSpPr>
        <p:sp>
          <p:nvSpPr>
            <p:cNvPr id="106" name="Freeform 105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Freeform 106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Oval 108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Oval 109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1" name="Rectangular Callout 110"/>
          <p:cNvSpPr/>
          <p:nvPr/>
        </p:nvSpPr>
        <p:spPr>
          <a:xfrm>
            <a:off x="757084" y="113659"/>
            <a:ext cx="9932053" cy="1251025"/>
          </a:xfrm>
          <a:prstGeom prst="wedgeRectCallout">
            <a:avLst>
              <a:gd name="adj1" fmla="val 55141"/>
              <a:gd name="adj2" fmla="val 4811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Ironically,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although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we often proudly refer to these as “big-data” problems, they can often be seen as collections of a huge number of  “tiny-data” problems (one tiny data problem per rare label) and a few “reasonable-data” problems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56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Solutions to Label Imbalance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r>
              <a:rPr lang="en-IN" dirty="0" smtClean="0"/>
              <a:t>Get more data for the rare classes so that they don’t remain rare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Generate artificial data for rare classes to make them more prominent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Change training algorithms that artificially make rare classes prominent</a:t>
            </a:r>
          </a:p>
          <a:p>
            <a:pPr lvl="2"/>
            <a:r>
              <a:rPr lang="en-IN" dirty="0" smtClean="0">
                <a:sym typeface="Wingdings" panose="05000000000000000000" pitchFamily="2" charset="2"/>
              </a:rPr>
              <a:t>Includes using loss functions that are aware of class imbalance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Use different learning strategies for rare classes and popular classes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A combination of all of the above may be required in </a:t>
            </a:r>
            <a:r>
              <a:rPr lang="en-IN" dirty="0" smtClean="0">
                <a:sym typeface="Wingdings" panose="05000000000000000000" pitchFamily="2" charset="2"/>
              </a:rPr>
              <a:t>practice</a:t>
            </a:r>
            <a:endParaRPr lang="en-IN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5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0883866" y="1313985"/>
            <a:ext cx="863847" cy="1478656"/>
          </a:xfrm>
          <a:prstGeom prst="rect">
            <a:avLst/>
          </a:prstGeom>
          <a:gradFill>
            <a:gsLst>
              <a:gs pos="69000">
                <a:srgbClr val="92D050"/>
              </a:gs>
              <a:gs pos="37000">
                <a:schemeClr val="accent4"/>
              </a:gs>
              <a:gs pos="0">
                <a:schemeClr val="accent4">
                  <a:lumMod val="50000"/>
                </a:schemeClr>
              </a:gs>
              <a:gs pos="100000">
                <a:srgbClr val="00B05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Modification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2999323"/>
            <a:ext cx="11938646" cy="3858677"/>
          </a:xfrm>
        </p:spPr>
        <p:txBody>
          <a:bodyPr>
            <a:normAutofit/>
          </a:bodyPr>
          <a:lstStyle/>
          <a:p>
            <a:r>
              <a:rPr lang="en-IN" dirty="0" err="1" smtClean="0"/>
              <a:t>Undersample</a:t>
            </a:r>
            <a:r>
              <a:rPr lang="en-IN" dirty="0" smtClean="0"/>
              <a:t> the popular class so that it does not dominate</a:t>
            </a:r>
            <a:endParaRPr lang="en-IN" dirty="0"/>
          </a:p>
          <a:p>
            <a:pPr lvl="2"/>
            <a:r>
              <a:rPr lang="en-IN" dirty="0" smtClean="0"/>
              <a:t>Actually throwing out data not a very good idea since it throws away data</a:t>
            </a:r>
          </a:p>
          <a:p>
            <a:pPr lvl="2"/>
            <a:r>
              <a:rPr lang="en-IN" dirty="0" smtClean="0">
                <a:sym typeface="Wingdings" panose="05000000000000000000" pitchFamily="2" charset="2"/>
              </a:rPr>
              <a:t>In practice we may give smaller weights to popular class points</a:t>
            </a:r>
          </a:p>
          <a:p>
            <a:r>
              <a:rPr lang="en-IN" dirty="0" smtClean="0"/>
              <a:t>Oversample the rare class by repeating each rare point (say 100 times)</a:t>
            </a:r>
          </a:p>
          <a:p>
            <a:pPr lvl="2"/>
            <a:r>
              <a:rPr lang="en-IN" dirty="0" smtClean="0"/>
              <a:t>Not done explicitly since that would needlessly increase train set </a:t>
            </a:r>
            <a:r>
              <a:rPr lang="en-IN" dirty="0" err="1" smtClean="0"/>
              <a:t>size+time</a:t>
            </a:r>
            <a:endParaRPr lang="en-IN" dirty="0" smtClean="0"/>
          </a:p>
          <a:p>
            <a:pPr lvl="2"/>
            <a:r>
              <a:rPr lang="en-IN" dirty="0" smtClean="0"/>
              <a:t>Implicitly done by giving higher weights to rare class points</a:t>
            </a:r>
          </a:p>
          <a:p>
            <a:pPr lvl="2"/>
            <a:r>
              <a:rPr lang="en-IN" dirty="0" smtClean="0"/>
              <a:t>A technique SMOTE (Synthetic Minority Oversampling </a:t>
            </a:r>
            <a:r>
              <a:rPr lang="en-IN" dirty="0" err="1" smtClean="0"/>
              <a:t>TEchnique</a:t>
            </a:r>
            <a:r>
              <a:rPr lang="en-IN" dirty="0" smtClean="0"/>
              <a:t>) however actually samples new data points around rare class points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50166" y="1313984"/>
            <a:ext cx="863847" cy="1577018"/>
            <a:chOff x="2246998" y="2601797"/>
            <a:chExt cx="863847" cy="1964817"/>
          </a:xfrm>
        </p:grpSpPr>
        <p:sp>
          <p:nvSpPr>
            <p:cNvPr id="6" name="Rectangle 5"/>
            <p:cNvSpPr/>
            <p:nvPr/>
          </p:nvSpPr>
          <p:spPr>
            <a:xfrm>
              <a:off x="2246998" y="2601797"/>
              <a:ext cx="863847" cy="18476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46998" y="4444065"/>
              <a:ext cx="863847" cy="122549"/>
            </a:xfrm>
            <a:prstGeom prst="rect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750166" y="1313985"/>
            <a:ext cx="863847" cy="9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0166" y="2792641"/>
            <a:ext cx="863847" cy="98361"/>
          </a:xfrm>
          <a:prstGeom prst="rec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689136" y="0"/>
            <a:ext cx="1468606" cy="1238929"/>
            <a:chOff x="12383748" y="1219011"/>
            <a:chExt cx="1862104" cy="1570887"/>
          </a:xfrm>
        </p:grpSpPr>
        <p:sp>
          <p:nvSpPr>
            <p:cNvPr id="11" name="Freeform 10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Freeform 11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6" name="Rectangular Callout 15"/>
          <p:cNvSpPr/>
          <p:nvPr/>
        </p:nvSpPr>
        <p:spPr>
          <a:xfrm>
            <a:off x="1520575" y="95131"/>
            <a:ext cx="9029951" cy="1110532"/>
          </a:xfrm>
          <a:prstGeom prst="wedgeRectCallout">
            <a:avLst>
              <a:gd name="adj1" fmla="val 59306"/>
              <a:gd name="adj2" fmla="val 5134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A bit pointless to handle label rarity problem by making all labels rare. Would be like a hypothetical administration that aims at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equidistribution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of wealth but ends up with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equidistribution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of poverty instead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813691" y="1313984"/>
            <a:ext cx="863847" cy="1577018"/>
            <a:chOff x="2246998" y="2601797"/>
            <a:chExt cx="863847" cy="1964817"/>
          </a:xfrm>
        </p:grpSpPr>
        <p:sp>
          <p:nvSpPr>
            <p:cNvPr id="18" name="Rectangle 17"/>
            <p:cNvSpPr/>
            <p:nvPr/>
          </p:nvSpPr>
          <p:spPr>
            <a:xfrm>
              <a:off x="2246998" y="2601797"/>
              <a:ext cx="863847" cy="18476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46998" y="4444065"/>
              <a:ext cx="863847" cy="122549"/>
            </a:xfrm>
            <a:prstGeom prst="rect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3813691" y="1313984"/>
            <a:ext cx="863847" cy="14829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13690" y="2792641"/>
            <a:ext cx="863847" cy="98361"/>
          </a:xfrm>
          <a:prstGeom prst="rec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8274216" y="1313984"/>
            <a:ext cx="863847" cy="1577018"/>
            <a:chOff x="2246998" y="2601797"/>
            <a:chExt cx="863847" cy="1964817"/>
          </a:xfrm>
        </p:grpSpPr>
        <p:sp>
          <p:nvSpPr>
            <p:cNvPr id="23" name="Rectangle 22"/>
            <p:cNvSpPr/>
            <p:nvPr/>
          </p:nvSpPr>
          <p:spPr>
            <a:xfrm>
              <a:off x="2246998" y="2601797"/>
              <a:ext cx="863847" cy="18476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246998" y="4444065"/>
              <a:ext cx="863847" cy="122549"/>
            </a:xfrm>
            <a:prstGeom prst="rect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274216" y="1313984"/>
            <a:ext cx="863847" cy="14829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274215" y="2792641"/>
            <a:ext cx="863847" cy="98361"/>
          </a:xfrm>
          <a:prstGeom prst="rec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2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85185E-6 L 0.11132 -1.85185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11111E-6 L 0.10924 -1.11111E-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48148E-6 L 0.13893 1.48148E-6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85185E-6 L 0.21992 -0.1162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-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00000" y="15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0.13893 1.48148E-6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0" y="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0.21459 -0.0118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29" y="-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" grpId="0" uiExpand="1" build="p"/>
      <p:bldP spid="8" grpId="0" animBg="1"/>
      <p:bldP spid="8" grpId="1" animBg="1"/>
      <p:bldP spid="9" grpId="0" animBg="1"/>
      <p:bldP spid="9" grpId="1" animBg="1"/>
      <p:bldP spid="16" grpId="0" animBg="1"/>
      <p:bldP spid="20" grpId="0" animBg="1"/>
      <p:bldP spid="20" grpId="1" animBg="1"/>
      <p:bldP spid="21" grpId="0" animBg="1"/>
      <p:bldP spid="21" grpId="1" animBg="1"/>
      <p:bldP spid="21" grpId="2" animBg="1"/>
      <p:bldP spid="25" grpId="0" animBg="1"/>
      <p:bldP spid="25" grpId="1" animBg="1"/>
      <p:bldP spid="26" grpId="0" animBg="1"/>
      <p:bldP spid="2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Imbalance-aware Training Techniques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Simplest are reweighing techniques: </a:t>
                </a:r>
                <a:r>
                  <a:rPr lang="en-IN" dirty="0"/>
                  <a:t>add more weight to rare </a:t>
                </a:r>
                <a:r>
                  <a:rPr lang="en-IN" dirty="0" smtClean="0"/>
                  <a:t>points</a:t>
                </a:r>
              </a:p>
              <a:p>
                <a:pPr lvl="2"/>
                <a:r>
                  <a:rPr lang="en-IN" dirty="0" smtClean="0"/>
                  <a:t>Loss functions like hinge loss are very majoritarian – neglect rare classes</a:t>
                </a:r>
              </a:p>
              <a:p>
                <a:pPr lvl="2"/>
                <a:r>
                  <a:rPr lang="en-IN" dirty="0" smtClean="0"/>
                  <a:t>Introduce a weight per data point (many libraries already support this)</a:t>
                </a:r>
              </a:p>
              <a:p>
                <a:pPr lvl="2"/>
                <a:r>
                  <a:rPr lang="en-IN" b="1" dirty="0"/>
                  <a:t>Classical </a:t>
                </a:r>
                <a:r>
                  <a:rPr lang="en-IN" b="1" dirty="0" smtClean="0"/>
                  <a:t>SVM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nary>
                  </m:oMath>
                </a14:m>
                <a:endParaRPr lang="en-IN" dirty="0" smtClean="0"/>
              </a:p>
              <a:p>
                <a:pPr lvl="2"/>
                <a:r>
                  <a:rPr lang="en-IN" b="1" dirty="0" smtClean="0"/>
                  <a:t>Reweighted SVM</a:t>
                </a:r>
                <a:r>
                  <a:rPr lang="en-IN" dirty="0" smtClean="0"/>
                  <a:t>: give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IN" dirty="0" smtClean="0"/>
                  <a:t> to positives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IN" dirty="0" smtClean="0"/>
                  <a:t> to negatives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=+1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nary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=−1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dirty="0" smtClean="0"/>
                  <a:t> </a:t>
                </a:r>
              </a:p>
              <a:p>
                <a:r>
                  <a:rPr lang="en-IN" dirty="0" smtClean="0"/>
                  <a:t>How to tune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IN" dirty="0" smtClean="0"/>
                  <a:t>?</a:t>
                </a:r>
              </a:p>
              <a:p>
                <a:pPr lvl="2"/>
                <a:r>
                  <a:rPr lang="en-IN" dirty="0" smtClean="0"/>
                  <a:t>Use inverse popularity.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num>
                      <m:den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IN" dirty="0" smtClean="0"/>
                  <a:t> be proportion of </a:t>
                </a:r>
                <a:r>
                  <a:rPr lang="en-IN" dirty="0" err="1" smtClean="0"/>
                  <a:t>pos</a:t>
                </a:r>
                <a:r>
                  <a:rPr lang="en-IN" dirty="0" smtClean="0"/>
                  <a:t>/</a:t>
                </a:r>
                <a:r>
                  <a:rPr lang="en-IN" dirty="0" err="1" smtClean="0"/>
                  <a:t>neg</a:t>
                </a:r>
                <a:endParaRPr lang="en-IN" dirty="0" smtClean="0"/>
              </a:p>
              <a:p>
                <a:pPr lvl="2"/>
                <a:r>
                  <a:rPr lang="en-IN" dirty="0" smtClean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den>
                    </m:f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Other more sophisticated techniques have been discovered recently (see next slides on loss functions for imbalanced training)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4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3.0105"/>
  <p:tag name="ORIGINALWIDTH" val="567.0291"/>
  <p:tag name="LATEXADDIN" val="\documentclass{article}&#10;\usepackage{amsmath,amssymb}&#10;\usepackage{olo}&#10;\pagestyle{empty}&#10;\begin{document}&#10;&#10;\begin{align*}&#10;\abs{\bc{i: \begin{array}{c}\hat\vy_i = 1\\ \vy_i = 1\end{array}}}&#10;\end{align*}&#10;&#10;\end{document}"/>
  <p:tag name="IGUANATEXSIZE" val="28"/>
  <p:tag name="IGUANATEXCURSOR" val="18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.00275"/>
  <p:tag name="ORIGINALWIDTH" val="47.00244"/>
  <p:tag name="LATEXADDIN" val="\documentclass{article}&#10;\usepackage{amsmath,amssymb}&#10;\usepackage{olo}&#10;\pagestyle{empty}&#10;\begin{document}&#10;&#10;\[&#10;\vy&#10;\]&#10;&#10;\end{document}"/>
  <p:tag name="IGUANATEXSIZE" val="60"/>
  <p:tag name="IGUANATEXCURSOR" val="1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3.0105"/>
  <p:tag name="ORIGINALWIDTH" val="631.5325"/>
  <p:tag name="LATEXADDIN" val="\documentclass{article}&#10;\usepackage{amsmath,amssymb}&#10;\usepackage{olo}&#10;\pagestyle{empty}&#10;\begin{document}&#10;&#10;\begin{align*}&#10;\abs{\bc{i: \begin{array}{c}\hat\vy_i = 1\\ \vy_i = -1\end{array}}}&#10;\end{align*}&#10;&#10;\end{document}"/>
  <p:tag name="IGUANATEXSIZE" val="28"/>
  <p:tag name="IGUANATEXCURSOR" val="17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3.0105"/>
  <p:tag name="ORIGINALWIDTH" val="631.5325"/>
  <p:tag name="LATEXADDIN" val="\documentclass{article}&#10;\usepackage{amsmath,amssymb}&#10;\usepackage{olo}&#10;\pagestyle{empty}&#10;\begin{document}&#10;&#10;\begin{align*}&#10;\abs{\bc{i: \begin{array}{c}\hat\vy_i = -1\\ \vy_i = 1\end{array}}}&#10;\end{align*}&#10;&#10;\end{document}"/>
  <p:tag name="IGUANATEXSIZE" val="28"/>
  <p:tag name="IGUANATEXCURSOR" val="17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3.0105"/>
  <p:tag name="ORIGINALWIDTH" val="631.5325"/>
  <p:tag name="LATEXADDIN" val="\documentclass{article}&#10;\usepackage{amsmath,amssymb}&#10;\usepackage{olo}&#10;\pagestyle{empty}&#10;\begin{document}&#10;&#10;\begin{align*}&#10;\abs{\bc{i: \begin{array}{c}\hat\vy_i = -1\\ \vy_i = -1\end{array}}}&#10;\end{align*}&#10;&#10;\end{document}"/>
  <p:tag name="IGUANATEXSIZE" val="28"/>
  <p:tag name="IGUANATEXCURSOR" val="17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.00386"/>
  <p:tag name="ORIGINALWIDTH" val="47.00244"/>
  <p:tag name="LATEXADDIN" val="\documentclass{article}&#10;\usepackage{amsmath,amssymb}&#10;\usepackage{olo}&#10;\pagestyle{empty}&#10;\begin{document}&#10;&#10;\[&#10;\hat\vy&#10;\]&#10;&#10;\end{document}"/>
  <p:tag name="IGUANATEXSIZE" val="60"/>
  <p:tag name="IGUANATEXCURSOR" val="1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.00275"/>
  <p:tag name="ORIGINALWIDTH" val="47.00244"/>
  <p:tag name="LATEXADDIN" val="\documentclass{article}&#10;\usepackage{amsmath,amssymb}&#10;\usepackage{olo}&#10;\pagestyle{empty}&#10;\begin{document}&#10;&#10;\[&#10;\vy&#10;\]&#10;&#10;\end{document}"/>
  <p:tag name="IGUANATEXSIZE" val="60"/>
  <p:tag name="IGUANATEXCURSOR" val="1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.00386"/>
  <p:tag name="ORIGINALWIDTH" val="47.00244"/>
  <p:tag name="LATEXADDIN" val="\documentclass{article}&#10;\usepackage{amsmath,amssymb}&#10;\usepackage{olo}&#10;\pagestyle{empty}&#10;\begin{document}&#10;&#10;\[&#10;\hat\vy&#10;\]&#10;&#10;\end{document}"/>
  <p:tag name="IGUANATEXSIZE" val="60"/>
  <p:tag name="IGUANATEXCURSOR" val="1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.00275"/>
  <p:tag name="ORIGINALWIDTH" val="47.00244"/>
  <p:tag name="LATEXADDIN" val="\documentclass{article}&#10;\usepackage{amsmath,amssymb}&#10;\usepackage{olo}&#10;\pagestyle{empty}&#10;\begin{document}&#10;&#10;\[&#10;\vy&#10;\]&#10;&#10;\end{document}"/>
  <p:tag name="IGUANATEXSIZE" val="60"/>
  <p:tag name="IGUANATEXCURSOR" val="1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.00386"/>
  <p:tag name="ORIGINALWIDTH" val="47.00244"/>
  <p:tag name="LATEXADDIN" val="\documentclass{article}&#10;\usepackage{amsmath,amssymb}&#10;\usepackage{olo}&#10;\pagestyle{empty}&#10;\begin{document}&#10;&#10;\[&#10;\hat\vy&#10;\]&#10;&#10;\end{document}"/>
  <p:tag name="IGUANATEXSIZE" val="60"/>
  <p:tag name="IGUANATEXCURSOR" val="115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726</TotalTime>
  <Words>5499</Words>
  <Application>Microsoft Office PowerPoint</Application>
  <PresentationFormat>Widescreen</PresentationFormat>
  <Paragraphs>475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Nexa Bold Regular</vt:lpstr>
      <vt:lpstr>Nexa Book</vt:lpstr>
      <vt:lpstr>Wingdings</vt:lpstr>
      <vt:lpstr>Metropolitan</vt:lpstr>
      <vt:lpstr>Learning with Poor Data</vt:lpstr>
      <vt:lpstr>Learning with Poor Data</vt:lpstr>
      <vt:lpstr>Learning with Imbalanced Data</vt:lpstr>
      <vt:lpstr>Imbalance is common – Binary Classfn</vt:lpstr>
      <vt:lpstr>Imbalance is common – Multi Classfn</vt:lpstr>
      <vt:lpstr>Imbalance is common – Multilabel Classfn</vt:lpstr>
      <vt:lpstr>Solutions to Label Imbalance</vt:lpstr>
      <vt:lpstr>Dataset Modification Techniques</vt:lpstr>
      <vt:lpstr>Imbalance-aware Training Techniques</vt:lpstr>
      <vt:lpstr>Imbalance-aware Training Techniques</vt:lpstr>
      <vt:lpstr>Imbalance-aware Training Techniques</vt:lpstr>
      <vt:lpstr>Imbalance-aware Training Techniques</vt:lpstr>
      <vt:lpstr>Imbalance-aware Training Techniques</vt:lpstr>
      <vt:lpstr>Hybrid Learning Strategies</vt:lpstr>
      <vt:lpstr>Learning with Weak Labels</vt:lpstr>
      <vt:lpstr>Weak Supervision in Vision</vt:lpstr>
      <vt:lpstr>Weak Supervision in NLP</vt:lpstr>
      <vt:lpstr>Weak Labels as Multi-instance Learning</vt:lpstr>
      <vt:lpstr>Solutions for Multi-instance Learning</vt:lpstr>
      <vt:lpstr>Learning with Partial Labels</vt:lpstr>
      <vt:lpstr>Active Learning</vt:lpstr>
      <vt:lpstr>Active Learning Attempt 0</vt:lpstr>
      <vt:lpstr>Active Learning via Label Propagation</vt:lpstr>
      <vt:lpstr>Active Learning via Version-space Search</vt:lpstr>
      <vt:lpstr>Active Learning</vt:lpstr>
      <vt:lpstr>Semi-supervised Learning</vt:lpstr>
      <vt:lpstr>SSL via Generative Learning</vt:lpstr>
      <vt:lpstr>SSL via Bootstrapping</vt:lpstr>
      <vt:lpstr>SSL via Regularized Label Propagation</vt:lpstr>
      <vt:lpstr>SSL via Regularized Label Propagation</vt:lpstr>
      <vt:lpstr>SSL via Transductive SVMs</vt:lpstr>
      <vt:lpstr>SSL via Transductive SVMs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84</cp:revision>
  <dcterms:created xsi:type="dcterms:W3CDTF">2018-07-30T05:08:11Z</dcterms:created>
  <dcterms:modified xsi:type="dcterms:W3CDTF">2020-05-14T08:33:44Z</dcterms:modified>
</cp:coreProperties>
</file>