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sldIdLst>
    <p:sldId id="256" r:id="rId2"/>
    <p:sldId id="285" r:id="rId3"/>
    <p:sldId id="277" r:id="rId4"/>
    <p:sldId id="278" r:id="rId5"/>
    <p:sldId id="279" r:id="rId6"/>
    <p:sldId id="280" r:id="rId7"/>
    <p:sldId id="281" r:id="rId8"/>
    <p:sldId id="282" r:id="rId9"/>
    <p:sldId id="283" r:id="rId10"/>
    <p:sldId id="284" r:id="rId11"/>
    <p:sldId id="258" r:id="rId12"/>
    <p:sldId id="259" r:id="rId13"/>
    <p:sldId id="260" r:id="rId14"/>
    <p:sldId id="261" r:id="rId15"/>
    <p:sldId id="262" r:id="rId16"/>
    <p:sldId id="263" r:id="rId17"/>
    <p:sldId id="266" r:id="rId18"/>
    <p:sldId id="264" r:id="rId19"/>
    <p:sldId id="273" r:id="rId20"/>
    <p:sldId id="267" r:id="rId21"/>
    <p:sldId id="268" r:id="rId22"/>
    <p:sldId id="269" r:id="rId23"/>
    <p:sldId id="270" r:id="rId24"/>
    <p:sldId id="271" r:id="rId25"/>
    <p:sldId id="272" r:id="rId26"/>
    <p:sldId id="274"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2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5/14/2020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5/14/2020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5/14/2020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5/14/2020</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3.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0.png"/><Relationship Id="rId3" Type="http://schemas.openxmlformats.org/officeDocument/2006/relationships/slideLayout" Target="../slideLayouts/slideLayout2.xml"/><Relationship Id="rId7" Type="http://schemas.openxmlformats.org/officeDocument/2006/relationships/image" Target="../media/image8.png"/><Relationship Id="rId12" Type="http://schemas.openxmlformats.org/officeDocument/2006/relationships/image" Target="../media/image11.png"/><Relationship Id="rId17" Type="http://schemas.openxmlformats.org/officeDocument/2006/relationships/image" Target="../media/image34.png"/><Relationship Id="rId2" Type="http://schemas.openxmlformats.org/officeDocument/2006/relationships/tags" Target="../tags/tag3.xml"/><Relationship Id="rId16" Type="http://schemas.openxmlformats.org/officeDocument/2006/relationships/image" Target="../media/image33.png"/><Relationship Id="rId1" Type="http://schemas.openxmlformats.org/officeDocument/2006/relationships/tags" Target="../tags/tag2.xml"/><Relationship Id="rId6" Type="http://schemas.openxmlformats.org/officeDocument/2006/relationships/image" Target="../media/image14.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32.png"/><Relationship Id="rId10" Type="http://schemas.openxmlformats.org/officeDocument/2006/relationships/image" Target="../media/image9.png"/><Relationship Id="rId4" Type="http://schemas.openxmlformats.org/officeDocument/2006/relationships/image" Target="../media/image29.png"/><Relationship Id="rId9" Type="http://schemas.openxmlformats.org/officeDocument/2006/relationships/image" Target="../media/image10.png"/><Relationship Id="rId1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8.png"/><Relationship Id="rId3" Type="http://schemas.openxmlformats.org/officeDocument/2006/relationships/tags" Target="../tags/tag6.xml"/><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tags" Target="../tags/tag5.xml"/><Relationship Id="rId16" Type="http://schemas.openxmlformats.org/officeDocument/2006/relationships/image" Target="../media/image43.png"/><Relationship Id="rId1" Type="http://schemas.openxmlformats.org/officeDocument/2006/relationships/tags" Target="../tags/tag4.xml"/><Relationship Id="rId6" Type="http://schemas.openxmlformats.org/officeDocument/2006/relationships/image" Target="../media/image14.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42.png"/><Relationship Id="rId10" Type="http://schemas.openxmlformats.org/officeDocument/2006/relationships/image" Target="../media/image9.png"/><Relationship Id="rId4" Type="http://schemas.openxmlformats.org/officeDocument/2006/relationships/slideLayout" Target="../slideLayouts/slideLayout2.xml"/><Relationship Id="rId9" Type="http://schemas.openxmlformats.org/officeDocument/2006/relationships/image" Target="../media/image10.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tags" Target="../tags/tag19.xml"/><Relationship Id="rId18" Type="http://schemas.openxmlformats.org/officeDocument/2006/relationships/image" Target="../media/image13.png"/><Relationship Id="rId26" Type="http://schemas.openxmlformats.org/officeDocument/2006/relationships/image" Target="../media/image31.png"/><Relationship Id="rId3" Type="http://schemas.openxmlformats.org/officeDocument/2006/relationships/tags" Target="../tags/tag9.xml"/><Relationship Id="rId21" Type="http://schemas.openxmlformats.org/officeDocument/2006/relationships/image" Target="../media/image12.png"/><Relationship Id="rId34" Type="http://schemas.openxmlformats.org/officeDocument/2006/relationships/image" Target="../media/image56.png"/><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image" Target="../media/image8.png"/><Relationship Id="rId25" Type="http://schemas.openxmlformats.org/officeDocument/2006/relationships/image" Target="../media/image44.png"/><Relationship Id="rId33" Type="http://schemas.openxmlformats.org/officeDocument/2006/relationships/image" Target="../media/image55.png"/><Relationship Id="rId2" Type="http://schemas.openxmlformats.org/officeDocument/2006/relationships/tags" Target="../tags/tag8.xml"/><Relationship Id="rId16" Type="http://schemas.openxmlformats.org/officeDocument/2006/relationships/image" Target="../media/image14.png"/><Relationship Id="rId20" Type="http://schemas.openxmlformats.org/officeDocument/2006/relationships/image" Target="../media/image9.png"/><Relationship Id="rId29" Type="http://schemas.openxmlformats.org/officeDocument/2006/relationships/image" Target="../media/image46.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image" Target="../media/image43.png"/><Relationship Id="rId32" Type="http://schemas.openxmlformats.org/officeDocument/2006/relationships/image" Target="../media/image51.png"/><Relationship Id="rId5" Type="http://schemas.openxmlformats.org/officeDocument/2006/relationships/tags" Target="../tags/tag11.xml"/><Relationship Id="rId15" Type="http://schemas.openxmlformats.org/officeDocument/2006/relationships/image" Target="../media/image7.png"/><Relationship Id="rId23" Type="http://schemas.openxmlformats.org/officeDocument/2006/relationships/image" Target="../media/image42.png"/><Relationship Id="rId28" Type="http://schemas.openxmlformats.org/officeDocument/2006/relationships/image" Target="../media/image38.png"/><Relationship Id="rId36" Type="http://schemas.openxmlformats.org/officeDocument/2006/relationships/image" Target="../media/image58.png"/><Relationship Id="rId10" Type="http://schemas.openxmlformats.org/officeDocument/2006/relationships/tags" Target="../tags/tag16.xml"/><Relationship Id="rId19" Type="http://schemas.openxmlformats.org/officeDocument/2006/relationships/image" Target="../media/image10.png"/><Relationship Id="rId31" Type="http://schemas.openxmlformats.org/officeDocument/2006/relationships/image" Target="../media/image50.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slideLayout" Target="../slideLayouts/slideLayout2.xml"/><Relationship Id="rId22" Type="http://schemas.openxmlformats.org/officeDocument/2006/relationships/image" Target="../media/image11.png"/><Relationship Id="rId27" Type="http://schemas.openxmlformats.org/officeDocument/2006/relationships/image" Target="../media/image30.png"/><Relationship Id="rId30" Type="http://schemas.openxmlformats.org/officeDocument/2006/relationships/image" Target="../media/image48.png"/><Relationship Id="rId35" Type="http://schemas.openxmlformats.org/officeDocument/2006/relationships/image" Target="../media/image57.png"/><Relationship Id="rId8" Type="http://schemas.openxmlformats.org/officeDocument/2006/relationships/tags" Target="../tags/tag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80.png"/><Relationship Id="rId18"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47.png"/><Relationship Id="rId17"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49.png"/><Relationship Id="rId1" Type="http://schemas.openxmlformats.org/officeDocument/2006/relationships/tags" Target="../tags/tag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40.png"/><Relationship Id="rId15" Type="http://schemas.openxmlformats.org/officeDocument/2006/relationships/image" Target="../media/image22.png"/><Relationship Id="rId10" Type="http://schemas.openxmlformats.org/officeDocument/2006/relationships/image" Target="../media/image20.png"/><Relationship Id="rId4" Type="http://schemas.openxmlformats.org/officeDocument/2006/relationships/image" Target="../media/image39.png"/><Relationship Id="rId9" Type="http://schemas.openxmlformats.org/officeDocument/2006/relationships/image" Target="../media/image19.png"/><Relationship Id="rId14" Type="http://schemas.openxmlformats.org/officeDocument/2006/relationships/image" Target="../media/image290.png"/></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RecSys</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Collaborative Filtering</a:t>
            </a:r>
            <a:endParaRPr lang="en-IN" dirty="0"/>
          </a:p>
        </p:txBody>
      </p:sp>
      <p:sp>
        <p:nvSpPr>
          <p:cNvPr id="3" name="Content Placeholder 2"/>
          <p:cNvSpPr>
            <a:spLocks noGrp="1"/>
          </p:cNvSpPr>
          <p:nvPr>
            <p:ph idx="1"/>
          </p:nvPr>
        </p:nvSpPr>
        <p:spPr>
          <a:xfrm>
            <a:off x="253354" y="1111624"/>
            <a:ext cx="11938646" cy="5746376"/>
          </a:xfrm>
        </p:spPr>
        <p:txBody>
          <a:bodyPr>
            <a:normAutofit/>
          </a:bodyPr>
          <a:lstStyle/>
          <a:p>
            <a:r>
              <a:rPr lang="en-IN" dirty="0">
                <a:solidFill>
                  <a:srgbClr val="00B050"/>
                </a:solidFill>
              </a:rPr>
              <a:t>Pros</a:t>
            </a:r>
          </a:p>
          <a:p>
            <a:pPr lvl="1"/>
            <a:r>
              <a:rPr lang="en-IN" dirty="0" smtClean="0">
                <a:latin typeface="+mj-lt"/>
              </a:rPr>
              <a:t>Relies </a:t>
            </a:r>
            <a:r>
              <a:rPr lang="en-IN" dirty="0">
                <a:latin typeface="+mj-lt"/>
              </a:rPr>
              <a:t>purely on behavioural data</a:t>
            </a:r>
          </a:p>
          <a:p>
            <a:pPr lvl="1"/>
            <a:r>
              <a:rPr lang="en-IN" dirty="0">
                <a:latin typeface="+mj-lt"/>
              </a:rPr>
              <a:t>Does not require users to submit personal information</a:t>
            </a:r>
          </a:p>
          <a:p>
            <a:pPr lvl="1"/>
            <a:r>
              <a:rPr lang="en-IN" dirty="0">
                <a:latin typeface="+mj-lt"/>
              </a:rPr>
              <a:t>Does not require sellers to submit item information</a:t>
            </a:r>
          </a:p>
          <a:p>
            <a:pPr lvl="1"/>
            <a:r>
              <a:rPr lang="en-IN" dirty="0">
                <a:latin typeface="+mj-lt"/>
              </a:rPr>
              <a:t>Collaborative method: lazy users benefit from active users</a:t>
            </a:r>
          </a:p>
          <a:p>
            <a:r>
              <a:rPr lang="en-IN" dirty="0">
                <a:solidFill>
                  <a:srgbClr val="FF0000"/>
                </a:solidFill>
              </a:rPr>
              <a:t>Cons</a:t>
            </a:r>
          </a:p>
          <a:p>
            <a:pPr lvl="1"/>
            <a:r>
              <a:rPr lang="en-IN" dirty="0" smtClean="0">
                <a:latin typeface="+mj-lt"/>
              </a:rPr>
              <a:t>Relies </a:t>
            </a:r>
            <a:r>
              <a:rPr lang="en-IN" dirty="0">
                <a:latin typeface="+mj-lt"/>
              </a:rPr>
              <a:t>purely on behavioural data</a:t>
            </a:r>
          </a:p>
          <a:p>
            <a:pPr lvl="1"/>
            <a:r>
              <a:rPr lang="en-IN" dirty="0">
                <a:latin typeface="+mj-lt"/>
              </a:rPr>
              <a:t>Cannot utilize user and item information even if present</a:t>
            </a:r>
          </a:p>
          <a:p>
            <a:pPr lvl="1"/>
            <a:r>
              <a:rPr lang="en-IN" dirty="0">
                <a:latin typeface="+mj-lt"/>
              </a:rPr>
              <a:t>Expensive to </a:t>
            </a:r>
            <a:r>
              <a:rPr lang="en-IN" dirty="0" err="1">
                <a:latin typeface="+mj-lt"/>
              </a:rPr>
              <a:t>recompute</a:t>
            </a:r>
            <a:r>
              <a:rPr lang="en-IN" dirty="0">
                <a:latin typeface="+mj-lt"/>
              </a:rPr>
              <a:t> matrix factorization again and again</a:t>
            </a:r>
          </a:p>
          <a:p>
            <a:pPr lvl="1"/>
            <a:r>
              <a:rPr lang="en-IN" dirty="0">
                <a:latin typeface="+mj-lt"/>
              </a:rPr>
              <a:t>Adding new users and items not </a:t>
            </a:r>
            <a:r>
              <a:rPr lang="en-IN" dirty="0" smtClean="0">
                <a:latin typeface="+mj-lt"/>
              </a:rPr>
              <a:t>straightforward (cold start problem)</a:t>
            </a:r>
            <a:endParaRPr lang="en-IN" dirty="0">
              <a:latin typeface="+mj-lt"/>
            </a:endParaRPr>
          </a:p>
          <a:p>
            <a:endParaRPr lang="en-IN" dirty="0">
              <a:latin typeface="+mj-lt"/>
            </a:endParaRPr>
          </a:p>
        </p:txBody>
      </p:sp>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spTree>
    <p:extLst>
      <p:ext uri="{BB962C8B-B14F-4D97-AF65-F5344CB8AC3E}">
        <p14:creationId xmlns:p14="http://schemas.microsoft.com/office/powerpoint/2010/main" val="185061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as Multi-label Learning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746377"/>
              </a:xfrm>
            </p:spPr>
            <p:txBody>
              <a:bodyPr>
                <a:normAutofit/>
              </a:bodyPr>
              <a:lstStyle/>
              <a:p>
                <a:r>
                  <a:rPr lang="en-IN" dirty="0" smtClean="0"/>
                  <a:t>Every user </a:t>
                </a:r>
                <a:r>
                  <a:rPr lang="en-US" dirty="0"/>
                  <a:t>represented as a vector </a:t>
                </a:r>
                <a14:m>
                  <m:oMath xmlns:m="http://schemas.openxmlformats.org/officeDocument/2006/math">
                    <m:r>
                      <a:rPr lang="en-IN" b="1">
                        <a:latin typeface="Cambria Math" panose="02040503050406030204" pitchFamily="18" charset="0"/>
                      </a:rPr>
                      <m:t>𝐱</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endParaRPr lang="en-US" dirty="0"/>
              </a:p>
              <a:p>
                <a:endParaRPr lang="en-IN" dirty="0"/>
              </a:p>
              <a:p>
                <a:endParaRPr lang="en-IN" dirty="0"/>
              </a:p>
              <a:p>
                <a14:m>
                  <m:oMath xmlns:m="http://schemas.openxmlformats.org/officeDocument/2006/math">
                    <m:r>
                      <a:rPr lang="en-IN" i="1">
                        <a:latin typeface="Cambria Math" panose="02040503050406030204" pitchFamily="18" charset="0"/>
                      </a:rPr>
                      <m:t>𝐿</m:t>
                    </m:r>
                  </m:oMath>
                </a14:m>
                <a:r>
                  <a:rPr lang="en-IN" dirty="0"/>
                  <a:t> items - every item </a:t>
                </a:r>
                <a14:m>
                  <m:oMath xmlns:m="http://schemas.openxmlformats.org/officeDocument/2006/math">
                    <m:r>
                      <a:rPr lang="en-IN" i="1">
                        <a:latin typeface="Cambria Math" panose="02040503050406030204" pitchFamily="18" charset="0"/>
                      </a:rPr>
                      <m:t>𝑗</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𝐿</m:t>
                        </m:r>
                      </m:e>
                    </m:d>
                  </m:oMath>
                </a14:m>
                <a:r>
                  <a:rPr lang="en-US" dirty="0"/>
                  <a:t> is a potential “label”</a:t>
                </a:r>
              </a:p>
              <a:p>
                <a:pPr lvl="2"/>
                <a:r>
                  <a:rPr lang="en-IN" dirty="0"/>
                  <a:t>Training data gives us </a:t>
                </a:r>
                <a14:m>
                  <m:oMath xmlns:m="http://schemas.openxmlformats.org/officeDocument/2006/math">
                    <m:sSub>
                      <m:sSubPr>
                        <m:ctrlPr>
                          <a:rPr lang="en-IN" i="1">
                            <a:latin typeface="Cambria Math" panose="02040503050406030204" pitchFamily="18" charset="0"/>
                          </a:rPr>
                        </m:ctrlPr>
                      </m:sSubPr>
                      <m:e>
                        <m:d>
                          <m:dPr>
                            <m:begChr m:val="{"/>
                            <m:endChr m:val="}"/>
                            <m:ctrlPr>
                              <a:rPr lang="en-IN" i="1">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𝐲</m:t>
                                    </m:r>
                                  </m:e>
                                  <m:sup>
                                    <m:r>
                                      <a:rPr lang="en-IN" i="1">
                                        <a:latin typeface="Cambria Math" panose="02040503050406030204" pitchFamily="18" charset="0"/>
                                      </a:rPr>
                                      <m:t>𝑖</m:t>
                                    </m:r>
                                  </m:sup>
                                </m:sSup>
                              </m:e>
                            </m:d>
                          </m:e>
                        </m:d>
                      </m:e>
                      <m:sub>
                        <m:r>
                          <a:rPr lang="en-IN" i="1">
                            <a:latin typeface="Cambria Math" panose="02040503050406030204" pitchFamily="18" charset="0"/>
                          </a:rPr>
                          <m:t>𝑖</m:t>
                        </m:r>
                        <m:r>
                          <a:rPr lang="en-IN" i="1">
                            <a:latin typeface="Cambria Math" panose="02040503050406030204" pitchFamily="18" charset="0"/>
                          </a:rPr>
                          <m:t>=1,…,</m:t>
                        </m:r>
                        <m:r>
                          <a:rPr lang="en-IN" i="1">
                            <a:latin typeface="Cambria Math" panose="02040503050406030204" pitchFamily="18" charset="0"/>
                          </a:rPr>
                          <m:t>𝑛</m:t>
                        </m:r>
                      </m:sub>
                    </m:sSub>
                  </m:oMath>
                </a14:m>
                <a:r>
                  <a:rPr lang="en-US" dirty="0"/>
                  <a:t> where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𝐲</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0,1</m:t>
                            </m:r>
                          </m:e>
                        </m:d>
                      </m:e>
                      <m:sup>
                        <m:r>
                          <a:rPr lang="en-IN" i="1">
                            <a:latin typeface="Cambria Math" panose="02040503050406030204" pitchFamily="18" charset="0"/>
                          </a:rPr>
                          <m:t>𝐿</m:t>
                        </m:r>
                      </m:sup>
                    </m:sSup>
                  </m:oMath>
                </a14:m>
                <a:endParaRPr lang="en-US" dirty="0" smtClean="0"/>
              </a:p>
              <a:p>
                <a:pPr lvl="2"/>
                <a:r>
                  <a:rPr lang="en-US" dirty="0" smtClean="0"/>
                  <a:t>Learn DT/</a:t>
                </a:r>
                <a:r>
                  <a:rPr lang="en-US" dirty="0" err="1" smtClean="0"/>
                  <a:t>LwP</a:t>
                </a:r>
                <a:r>
                  <a:rPr lang="en-US" dirty="0" smtClean="0"/>
                  <a:t>/deep models to predict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𝐲</m:t>
                        </m:r>
                      </m:e>
                      <m:sup>
                        <m:r>
                          <a:rPr lang="en-IN">
                            <a:latin typeface="Cambria Math" panose="02040503050406030204" pitchFamily="18" charset="0"/>
                          </a:rPr>
                          <m:t>𝑖</m:t>
                        </m:r>
                      </m:sup>
                    </m:sSup>
                  </m:oMath>
                </a14:m>
                <a:r>
                  <a:rPr lang="en-US" dirty="0" smtClean="0"/>
                  <a:t> using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oMath>
                </a14:m>
                <a:endParaRPr lang="en-US" dirty="0" smtClean="0"/>
              </a:p>
              <a:p>
                <a:pPr lvl="2"/>
                <a:r>
                  <a:rPr lang="en-US" b="1" dirty="0" smtClean="0"/>
                  <a:t>Recall</a:t>
                </a:r>
                <a:r>
                  <a:rPr lang="en-US" dirty="0" smtClean="0"/>
                  <a:t>: often, available info is one sided i.e. </a:t>
                </a:r>
                <a14:m>
                  <m:oMath xmlns:m="http://schemas.openxmlformats.org/officeDocument/2006/math">
                    <m:sSubSup>
                      <m:sSubSupPr>
                        <m:ctrlPr>
                          <a:rPr lang="en-IN" b="0" i="1" smtClean="0">
                            <a:latin typeface="Cambria Math" panose="02040503050406030204" pitchFamily="18" charset="0"/>
                          </a:rPr>
                        </m:ctrlPr>
                      </m:sSubSupPr>
                      <m:e>
                        <m:r>
                          <a:rPr lang="en-IN" b="1">
                            <a:latin typeface="Cambria Math" panose="02040503050406030204" pitchFamily="18" charset="0"/>
                          </a:rPr>
                          <m:t>𝐲</m:t>
                        </m:r>
                      </m:e>
                      <m:sub>
                        <m:r>
                          <a:rPr lang="en-IN" b="0" i="1" smtClean="0">
                            <a:latin typeface="Cambria Math" panose="02040503050406030204" pitchFamily="18" charset="0"/>
                          </a:rPr>
                          <m:t>𝑗</m:t>
                        </m:r>
                      </m:sub>
                      <m:sup>
                        <m:r>
                          <a:rPr lang="en-IN">
                            <a:latin typeface="Cambria Math" panose="02040503050406030204" pitchFamily="18" charset="0"/>
                          </a:rPr>
                          <m:t>𝑖</m:t>
                        </m:r>
                      </m:sup>
                    </m:sSubSup>
                    <m:r>
                      <a:rPr lang="en-IN" b="0" i="1" smtClean="0">
                        <a:latin typeface="Cambria Math" panose="02040503050406030204" pitchFamily="18" charset="0"/>
                      </a:rPr>
                      <m:t>=1</m:t>
                    </m:r>
                  </m:oMath>
                </a14:m>
                <a:r>
                  <a:rPr lang="en-US" dirty="0" smtClean="0"/>
                  <a:t> means user </a:t>
                </a:r>
                <a14:m>
                  <m:oMath xmlns:m="http://schemas.openxmlformats.org/officeDocument/2006/math">
                    <m:r>
                      <a:rPr lang="en-IN" b="0" i="1" smtClean="0">
                        <a:latin typeface="Cambria Math" panose="02040503050406030204" pitchFamily="18" charset="0"/>
                      </a:rPr>
                      <m:t>𝑖</m:t>
                    </m:r>
                  </m:oMath>
                </a14:m>
                <a:r>
                  <a:rPr lang="en-US" dirty="0" smtClean="0"/>
                  <a:t> does like item </a:t>
                </a:r>
                <a14:m>
                  <m:oMath xmlns:m="http://schemas.openxmlformats.org/officeDocument/2006/math">
                    <m:r>
                      <a:rPr lang="en-IN" b="0" i="1" smtClean="0">
                        <a:latin typeface="Cambria Math" panose="02040503050406030204" pitchFamily="18" charset="0"/>
                      </a:rPr>
                      <m:t>𝑗</m:t>
                    </m:r>
                  </m:oMath>
                </a14:m>
                <a:r>
                  <a:rPr lang="en-US" dirty="0" smtClean="0"/>
                  <a:t>. However, users mostly do not tell us anything about items that they do not like i.e. </a:t>
                </a:r>
                <a14:m>
                  <m:oMath xmlns:m="http://schemas.openxmlformats.org/officeDocument/2006/math">
                    <m:sSubSup>
                      <m:sSubSupPr>
                        <m:ctrlPr>
                          <a:rPr lang="en-IN" i="1">
                            <a:latin typeface="Cambria Math" panose="02040503050406030204" pitchFamily="18" charset="0"/>
                          </a:rPr>
                        </m:ctrlPr>
                      </m:sSubSupPr>
                      <m:e>
                        <m:r>
                          <a:rPr lang="en-IN" b="1">
                            <a:latin typeface="Cambria Math" panose="02040503050406030204" pitchFamily="18" charset="0"/>
                          </a:rPr>
                          <m:t>𝐲</m:t>
                        </m:r>
                      </m:e>
                      <m:sub>
                        <m:r>
                          <a:rPr lang="en-IN" b="0" i="1" smtClean="0">
                            <a:latin typeface="Cambria Math" panose="02040503050406030204" pitchFamily="18" charset="0"/>
                          </a:rPr>
                          <m:t>𝑘</m:t>
                        </m:r>
                      </m:sub>
                      <m:sup>
                        <m:r>
                          <a:rPr lang="en-IN">
                            <a:latin typeface="Cambria Math" panose="02040503050406030204" pitchFamily="18" charset="0"/>
                          </a:rPr>
                          <m:t>𝑖</m:t>
                        </m:r>
                      </m:sup>
                    </m:sSubSup>
                    <m:r>
                      <a:rPr lang="en-IN">
                        <a:latin typeface="Cambria Math" panose="02040503050406030204" pitchFamily="18" charset="0"/>
                      </a:rPr>
                      <m:t>=</m:t>
                    </m:r>
                    <m:r>
                      <a:rPr lang="en-IN" b="0" i="1" smtClean="0">
                        <a:latin typeface="Cambria Math" panose="02040503050406030204" pitchFamily="18" charset="0"/>
                      </a:rPr>
                      <m:t>0</m:t>
                    </m:r>
                  </m:oMath>
                </a14:m>
                <a:r>
                  <a:rPr lang="en-US" dirty="0"/>
                  <a:t> </a:t>
                </a:r>
                <a:r>
                  <a:rPr lang="en-US" dirty="0" smtClean="0"/>
                  <a:t> does not necessarily mean </a:t>
                </a:r>
                <a:r>
                  <a:rPr lang="en-US" dirty="0"/>
                  <a:t>means user </a:t>
                </a:r>
                <a14:m>
                  <m:oMath xmlns:m="http://schemas.openxmlformats.org/officeDocument/2006/math">
                    <m:r>
                      <a:rPr lang="en-IN">
                        <a:latin typeface="Cambria Math" panose="02040503050406030204" pitchFamily="18" charset="0"/>
                      </a:rPr>
                      <m:t>𝑖</m:t>
                    </m:r>
                  </m:oMath>
                </a14:m>
                <a:r>
                  <a:rPr lang="en-US" dirty="0"/>
                  <a:t> </a:t>
                </a:r>
                <a:r>
                  <a:rPr lang="en-US" dirty="0" smtClean="0"/>
                  <a:t>doesn’t  </a:t>
                </a:r>
                <a:r>
                  <a:rPr lang="en-US" dirty="0"/>
                  <a:t>like item </a:t>
                </a:r>
                <a14:m>
                  <m:oMath xmlns:m="http://schemas.openxmlformats.org/officeDocument/2006/math">
                    <m:r>
                      <a:rPr lang="en-IN" b="0" i="1" smtClean="0">
                        <a:latin typeface="Cambria Math" panose="02040503050406030204" pitchFamily="18" charset="0"/>
                      </a:rPr>
                      <m:t>𝑘</m:t>
                    </m:r>
                  </m:oMath>
                </a14:m>
                <a:endParaRPr lang="en-US" dirty="0" smtClean="0"/>
              </a:p>
              <a:p>
                <a:pPr lvl="3"/>
                <a:r>
                  <a:rPr lang="en-US" dirty="0" smtClean="0"/>
                  <a:t>Also influences what performance measures can be used. Mostly “precision” based performance measures used since recall based performance measures would require us to know the entire set of items a user likes which is unreasonable to expect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746377"/>
              </a:xfrm>
              <a:blipFill>
                <a:blip r:embed="rId2"/>
                <a:stretch>
                  <a:fillRect l="-562" t="-2439" r="-20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pic>
        <p:nvPicPr>
          <p:cNvPr id="5" name="Picture 4"/>
          <p:cNvPicPr>
            <a:picLocks noChangeAspect="1"/>
          </p:cNvPicPr>
          <p:nvPr/>
        </p:nvPicPr>
        <p:blipFill>
          <a:blip r:embed="rId3"/>
          <a:stretch>
            <a:fillRect/>
          </a:stretch>
        </p:blipFill>
        <p:spPr>
          <a:xfrm>
            <a:off x="1017323" y="1536484"/>
            <a:ext cx="715020" cy="1289015"/>
          </a:xfrm>
          <a:prstGeom prst="rect">
            <a:avLst/>
          </a:prstGeom>
        </p:spPr>
      </p:pic>
      <p:pic>
        <p:nvPicPr>
          <p:cNvPr id="6" name="Picture 5"/>
          <p:cNvPicPr>
            <a:picLocks noChangeAspect="1"/>
          </p:cNvPicPr>
          <p:nvPr/>
        </p:nvPicPr>
        <p:blipFill>
          <a:blip r:embed="rId4"/>
          <a:stretch>
            <a:fillRect/>
          </a:stretch>
        </p:blipFill>
        <p:spPr>
          <a:xfrm>
            <a:off x="2872567" y="1506794"/>
            <a:ext cx="781821" cy="1318705"/>
          </a:xfrm>
          <a:prstGeom prst="rect">
            <a:avLst/>
          </a:prstGeom>
        </p:spPr>
      </p:pic>
      <p:pic>
        <p:nvPicPr>
          <p:cNvPr id="7" name="Picture 6"/>
          <p:cNvPicPr>
            <a:picLocks noChangeAspect="1"/>
          </p:cNvPicPr>
          <p:nvPr/>
        </p:nvPicPr>
        <p:blipFill>
          <a:blip r:embed="rId5"/>
          <a:stretch>
            <a:fillRect/>
          </a:stretch>
        </p:blipFill>
        <p:spPr>
          <a:xfrm>
            <a:off x="3866990" y="1504320"/>
            <a:ext cx="781821" cy="1321179"/>
          </a:xfrm>
          <a:prstGeom prst="rect">
            <a:avLst/>
          </a:prstGeom>
        </p:spPr>
      </p:pic>
      <p:pic>
        <p:nvPicPr>
          <p:cNvPr id="8" name="Picture 7"/>
          <p:cNvPicPr>
            <a:picLocks noChangeAspect="1"/>
          </p:cNvPicPr>
          <p:nvPr/>
        </p:nvPicPr>
        <p:blipFill>
          <a:blip r:embed="rId6"/>
          <a:stretch>
            <a:fillRect/>
          </a:stretch>
        </p:blipFill>
        <p:spPr>
          <a:xfrm>
            <a:off x="1944945" y="1538958"/>
            <a:ext cx="715020" cy="1286541"/>
          </a:xfrm>
          <a:prstGeom prst="rect">
            <a:avLst/>
          </a:prstGeom>
        </p:spPr>
      </p:pic>
      <p:pic>
        <p:nvPicPr>
          <p:cNvPr id="9" name="Picture 8"/>
          <p:cNvPicPr>
            <a:picLocks noChangeAspect="1"/>
          </p:cNvPicPr>
          <p:nvPr/>
        </p:nvPicPr>
        <p:blipFill>
          <a:blip r:embed="rId7"/>
          <a:stretch>
            <a:fillRect/>
          </a:stretch>
        </p:blipFill>
        <p:spPr>
          <a:xfrm>
            <a:off x="4861413" y="1541432"/>
            <a:ext cx="717494" cy="1284067"/>
          </a:xfrm>
          <a:prstGeom prst="rect">
            <a:avLst/>
          </a:prstGeom>
        </p:spPr>
      </p:pic>
      <p:pic>
        <p:nvPicPr>
          <p:cNvPr id="10" name="Picture 9"/>
          <p:cNvPicPr>
            <a:picLocks noChangeAspect="1"/>
          </p:cNvPicPr>
          <p:nvPr/>
        </p:nvPicPr>
        <p:blipFill>
          <a:blip r:embed="rId8"/>
          <a:stretch>
            <a:fillRect/>
          </a:stretch>
        </p:blipFill>
        <p:spPr>
          <a:xfrm>
            <a:off x="8452864" y="1805262"/>
            <a:ext cx="564631" cy="625619"/>
          </a:xfrm>
          <a:prstGeom prst="rect">
            <a:avLst/>
          </a:prstGeom>
        </p:spPr>
      </p:pic>
      <p:pic>
        <p:nvPicPr>
          <p:cNvPr id="11" name="Picture 10"/>
          <p:cNvPicPr>
            <a:picLocks noChangeAspect="1"/>
          </p:cNvPicPr>
          <p:nvPr/>
        </p:nvPicPr>
        <p:blipFill>
          <a:blip r:embed="rId9"/>
          <a:stretch>
            <a:fillRect/>
          </a:stretch>
        </p:blipFill>
        <p:spPr>
          <a:xfrm>
            <a:off x="9183327" y="1873532"/>
            <a:ext cx="541022" cy="584304"/>
          </a:xfrm>
          <a:prstGeom prst="rect">
            <a:avLst/>
          </a:prstGeom>
        </p:spPr>
      </p:pic>
      <p:pic>
        <p:nvPicPr>
          <p:cNvPr id="12" name="Picture 11"/>
          <p:cNvPicPr>
            <a:picLocks noChangeAspect="1"/>
          </p:cNvPicPr>
          <p:nvPr/>
        </p:nvPicPr>
        <p:blipFill>
          <a:blip r:embed="rId10"/>
          <a:stretch>
            <a:fillRect/>
          </a:stretch>
        </p:blipFill>
        <p:spPr>
          <a:xfrm>
            <a:off x="7852247" y="1847524"/>
            <a:ext cx="434785" cy="600043"/>
          </a:xfrm>
          <a:prstGeom prst="rect">
            <a:avLst/>
          </a:prstGeom>
        </p:spPr>
      </p:pic>
      <p:pic>
        <p:nvPicPr>
          <p:cNvPr id="13" name="Picture 12"/>
          <p:cNvPicPr>
            <a:picLocks noChangeAspect="1"/>
          </p:cNvPicPr>
          <p:nvPr/>
        </p:nvPicPr>
        <p:blipFill>
          <a:blip r:embed="rId11"/>
          <a:stretch>
            <a:fillRect/>
          </a:stretch>
        </p:blipFill>
        <p:spPr>
          <a:xfrm>
            <a:off x="6475202" y="1847524"/>
            <a:ext cx="525284" cy="666933"/>
          </a:xfrm>
          <a:prstGeom prst="rect">
            <a:avLst/>
          </a:prstGeom>
        </p:spPr>
      </p:pic>
      <p:pic>
        <p:nvPicPr>
          <p:cNvPr id="14" name="Picture 13"/>
          <p:cNvPicPr>
            <a:picLocks noChangeAspect="1"/>
          </p:cNvPicPr>
          <p:nvPr/>
        </p:nvPicPr>
        <p:blipFill>
          <a:blip r:embed="rId12"/>
          <a:stretch>
            <a:fillRect/>
          </a:stretch>
        </p:blipFill>
        <p:spPr>
          <a:xfrm>
            <a:off x="7149327" y="1980810"/>
            <a:ext cx="537088" cy="519382"/>
          </a:xfrm>
          <a:prstGeom prst="rect">
            <a:avLst/>
          </a:prstGeom>
        </p:spPr>
      </p:pic>
      <p:pic>
        <p:nvPicPr>
          <p:cNvPr id="15" name="Picture 14"/>
          <p:cNvPicPr>
            <a:picLocks noChangeAspect="1"/>
          </p:cNvPicPr>
          <p:nvPr/>
        </p:nvPicPr>
        <p:blipFill>
          <a:blip r:embed="rId13"/>
          <a:stretch>
            <a:fillRect/>
          </a:stretch>
        </p:blipFill>
        <p:spPr>
          <a:xfrm>
            <a:off x="11133644" y="1896889"/>
            <a:ext cx="749271" cy="501311"/>
          </a:xfrm>
          <a:prstGeom prst="rect">
            <a:avLst/>
          </a:prstGeom>
        </p:spPr>
      </p:pic>
      <p:pic>
        <p:nvPicPr>
          <p:cNvPr id="16" name="Picture 15"/>
          <p:cNvPicPr>
            <a:picLocks noChangeAspect="1"/>
          </p:cNvPicPr>
          <p:nvPr/>
        </p:nvPicPr>
        <p:blipFill>
          <a:blip r:embed="rId14"/>
          <a:stretch>
            <a:fillRect/>
          </a:stretch>
        </p:blipFill>
        <p:spPr>
          <a:xfrm>
            <a:off x="10502928" y="1805262"/>
            <a:ext cx="479750" cy="609121"/>
          </a:xfrm>
          <a:prstGeom prst="rect">
            <a:avLst/>
          </a:prstGeom>
        </p:spPr>
      </p:pic>
      <p:pic>
        <p:nvPicPr>
          <p:cNvPr id="17" name="Picture 16"/>
          <p:cNvPicPr>
            <a:picLocks noChangeAspect="1"/>
          </p:cNvPicPr>
          <p:nvPr/>
        </p:nvPicPr>
        <p:blipFill>
          <a:blip r:embed="rId15"/>
          <a:stretch>
            <a:fillRect/>
          </a:stretch>
        </p:blipFill>
        <p:spPr>
          <a:xfrm>
            <a:off x="9890181" y="1820549"/>
            <a:ext cx="461781" cy="618104"/>
          </a:xfrm>
          <a:prstGeom prst="rect">
            <a:avLst/>
          </a:prstGeom>
        </p:spPr>
      </p:pic>
    </p:spTree>
    <p:extLst>
      <p:ext uri="{BB962C8B-B14F-4D97-AF65-F5344CB8AC3E}">
        <p14:creationId xmlns:p14="http://schemas.microsoft.com/office/powerpoint/2010/main" val="389189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using </a:t>
            </a:r>
            <a:r>
              <a:rPr lang="en-IN" dirty="0" err="1" smtClean="0"/>
              <a:t>kNN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cxnSp>
        <p:nvCxnSpPr>
          <p:cNvPr id="583" name="Straight Connector 582"/>
          <p:cNvCxnSpPr>
            <a:stCxn id="1043" idx="5"/>
            <a:endCxn id="757" idx="11"/>
          </p:cNvCxnSpPr>
          <p:nvPr/>
        </p:nvCxnSpPr>
        <p:spPr>
          <a:xfrm flipV="1">
            <a:off x="7963331" y="2733839"/>
            <a:ext cx="181800" cy="913009"/>
          </a:xfrm>
          <a:prstGeom prst="line">
            <a:avLst/>
          </a:prstGeom>
          <a:noFill/>
          <a:ln w="38100" cap="flat" cmpd="sng" algn="ctr">
            <a:solidFill>
              <a:sysClr val="windowText" lastClr="000000"/>
            </a:solidFill>
            <a:prstDash val="lgDash"/>
            <a:miter lim="800000"/>
          </a:ln>
          <a:effectLst/>
        </p:spPr>
      </p:cxnSp>
      <p:cxnSp>
        <p:nvCxnSpPr>
          <p:cNvPr id="584" name="Straight Connector 583"/>
          <p:cNvCxnSpPr>
            <a:stCxn id="1033" idx="5"/>
            <a:endCxn id="954" idx="8"/>
          </p:cNvCxnSpPr>
          <p:nvPr/>
        </p:nvCxnSpPr>
        <p:spPr>
          <a:xfrm>
            <a:off x="8075973" y="4385327"/>
            <a:ext cx="1091453" cy="916708"/>
          </a:xfrm>
          <a:prstGeom prst="line">
            <a:avLst/>
          </a:prstGeom>
          <a:noFill/>
          <a:ln w="38100" cap="flat" cmpd="sng" algn="ctr">
            <a:solidFill>
              <a:sysClr val="windowText" lastClr="000000"/>
            </a:solidFill>
            <a:prstDash val="lgDash"/>
            <a:miter lim="800000"/>
          </a:ln>
          <a:effectLst/>
        </p:spPr>
      </p:cxnSp>
      <p:cxnSp>
        <p:nvCxnSpPr>
          <p:cNvPr id="585" name="Straight Connector 584"/>
          <p:cNvCxnSpPr>
            <a:stCxn id="1033" idx="11"/>
            <a:endCxn id="845" idx="0"/>
          </p:cNvCxnSpPr>
          <p:nvPr/>
        </p:nvCxnSpPr>
        <p:spPr>
          <a:xfrm flipH="1">
            <a:off x="4799764" y="4385327"/>
            <a:ext cx="2623292" cy="881610"/>
          </a:xfrm>
          <a:prstGeom prst="line">
            <a:avLst/>
          </a:prstGeom>
          <a:noFill/>
          <a:ln w="38100" cap="flat" cmpd="sng" algn="ctr">
            <a:solidFill>
              <a:sysClr val="windowText" lastClr="000000"/>
            </a:solidFill>
            <a:prstDash val="lgDash"/>
            <a:miter lim="800000"/>
          </a:ln>
          <a:effectLst/>
        </p:spPr>
      </p:cxnSp>
      <p:sp>
        <p:nvSpPr>
          <p:cNvPr id="586" name="Rectangle 585"/>
          <p:cNvSpPr/>
          <p:nvPr/>
        </p:nvSpPr>
        <p:spPr>
          <a:xfrm>
            <a:off x="6161293" y="2599579"/>
            <a:ext cx="162318" cy="180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87" name="Rectangle 586"/>
          <p:cNvSpPr/>
          <p:nvPr/>
        </p:nvSpPr>
        <p:spPr>
          <a:xfrm>
            <a:off x="6576683" y="3793274"/>
            <a:ext cx="162318" cy="598865"/>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88" name="Rectangle 587"/>
          <p:cNvSpPr/>
          <p:nvPr/>
        </p:nvSpPr>
        <p:spPr>
          <a:xfrm>
            <a:off x="6921174" y="3236775"/>
            <a:ext cx="162318" cy="1188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89" name="Rectangle 588"/>
          <p:cNvSpPr/>
          <p:nvPr/>
        </p:nvSpPr>
        <p:spPr>
          <a:xfrm>
            <a:off x="5737546" y="3793274"/>
            <a:ext cx="162318" cy="598865"/>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90" name="Rectangle 589"/>
          <p:cNvSpPr/>
          <p:nvPr/>
        </p:nvSpPr>
        <p:spPr>
          <a:xfrm>
            <a:off x="5315207" y="3225145"/>
            <a:ext cx="162318" cy="1188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591" name="Group 590"/>
          <p:cNvGrpSpPr/>
          <p:nvPr/>
        </p:nvGrpSpPr>
        <p:grpSpPr>
          <a:xfrm>
            <a:off x="1007017" y="1128375"/>
            <a:ext cx="3208070" cy="2038819"/>
            <a:chOff x="2216180" y="279132"/>
            <a:chExt cx="3208070" cy="2038819"/>
          </a:xfrm>
        </p:grpSpPr>
        <p:grpSp>
          <p:nvGrpSpPr>
            <p:cNvPr id="592" name="Group 591"/>
            <p:cNvGrpSpPr/>
            <p:nvPr/>
          </p:nvGrpSpPr>
          <p:grpSpPr>
            <a:xfrm>
              <a:off x="2216180" y="279132"/>
              <a:ext cx="1424245" cy="2038303"/>
              <a:chOff x="4705853" y="-699278"/>
              <a:chExt cx="3568475" cy="5107009"/>
            </a:xfrm>
          </p:grpSpPr>
          <p:sp>
            <p:nvSpPr>
              <p:cNvPr id="666" name="Pie 665"/>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67" name="Pie 666"/>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68" name="Pie 667"/>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69" name="Oval 49"/>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0" name="Oval 50"/>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671" name="Chord 670"/>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2" name="Freeform 671"/>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673" name="Freeform 672"/>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4" name="Freeform 673"/>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5" name="Arc 674"/>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676" name="Group 675"/>
              <p:cNvGrpSpPr/>
              <p:nvPr/>
            </p:nvGrpSpPr>
            <p:grpSpPr>
              <a:xfrm>
                <a:off x="5503268" y="2986852"/>
                <a:ext cx="1928932" cy="1418761"/>
                <a:chOff x="3420912" y="2988971"/>
                <a:chExt cx="1928932" cy="1418761"/>
              </a:xfrm>
            </p:grpSpPr>
            <p:sp>
              <p:nvSpPr>
                <p:cNvPr id="678" name="Freeform 677"/>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9" name="Freeform 678"/>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677" name="Freeform 676"/>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grpSp>
          <p:nvGrpSpPr>
            <p:cNvPr id="593" name="Group 592"/>
            <p:cNvGrpSpPr/>
            <p:nvPr/>
          </p:nvGrpSpPr>
          <p:grpSpPr>
            <a:xfrm>
              <a:off x="3435801" y="1226450"/>
              <a:ext cx="1988449" cy="1091501"/>
              <a:chOff x="1809291" y="3181017"/>
              <a:chExt cx="1988449" cy="1091501"/>
            </a:xfrm>
          </p:grpSpPr>
          <p:grpSp>
            <p:nvGrpSpPr>
              <p:cNvPr id="594" name="Group 593"/>
              <p:cNvGrpSpPr/>
              <p:nvPr/>
            </p:nvGrpSpPr>
            <p:grpSpPr>
              <a:xfrm>
                <a:off x="2631409" y="3861046"/>
                <a:ext cx="365765" cy="374232"/>
                <a:chOff x="1197111" y="1389960"/>
                <a:chExt cx="1676237" cy="1715038"/>
              </a:xfrm>
            </p:grpSpPr>
            <p:grpSp>
              <p:nvGrpSpPr>
                <p:cNvPr id="660" name="Group 659"/>
                <p:cNvGrpSpPr/>
                <p:nvPr/>
              </p:nvGrpSpPr>
              <p:grpSpPr>
                <a:xfrm>
                  <a:off x="1197111" y="1671679"/>
                  <a:ext cx="1676237" cy="1433319"/>
                  <a:chOff x="1197111" y="1671679"/>
                  <a:chExt cx="1676237" cy="1433319"/>
                </a:xfrm>
              </p:grpSpPr>
              <p:sp>
                <p:nvSpPr>
                  <p:cNvPr id="664" name="Freeform 663"/>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65" name="Freeform 664"/>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61" name="Group 660"/>
                <p:cNvGrpSpPr/>
                <p:nvPr/>
              </p:nvGrpSpPr>
              <p:grpSpPr>
                <a:xfrm rot="2700000">
                  <a:off x="2122165" y="1174441"/>
                  <a:ext cx="426826" cy="857864"/>
                  <a:chOff x="4898239" y="1582532"/>
                  <a:chExt cx="309771" cy="622599"/>
                </a:xfrm>
              </p:grpSpPr>
              <p:sp>
                <p:nvSpPr>
                  <p:cNvPr id="662" name="Freeform 661"/>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63" name="Freeform 662"/>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595" name="Group 594"/>
              <p:cNvGrpSpPr/>
              <p:nvPr/>
            </p:nvGrpSpPr>
            <p:grpSpPr>
              <a:xfrm>
                <a:off x="2174247" y="3832677"/>
                <a:ext cx="355746" cy="430969"/>
                <a:chOff x="3467357" y="1386489"/>
                <a:chExt cx="1630321" cy="1975053"/>
              </a:xfrm>
            </p:grpSpPr>
            <p:sp>
              <p:nvSpPr>
                <p:cNvPr id="655" name="Oval 654"/>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56" name="Freeform 655"/>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57" name="Group 656"/>
                <p:cNvGrpSpPr/>
                <p:nvPr/>
              </p:nvGrpSpPr>
              <p:grpSpPr>
                <a:xfrm rot="2700000">
                  <a:off x="4357498" y="1170969"/>
                  <a:ext cx="426826" cy="857866"/>
                  <a:chOff x="4910359" y="1566848"/>
                  <a:chExt cx="309771" cy="622600"/>
                </a:xfrm>
              </p:grpSpPr>
              <p:sp>
                <p:nvSpPr>
                  <p:cNvPr id="658" name="Freeform 657"/>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59" name="Freeform 658"/>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596" name="Group 595"/>
              <p:cNvGrpSpPr/>
              <p:nvPr/>
            </p:nvGrpSpPr>
            <p:grpSpPr>
              <a:xfrm>
                <a:off x="3404978" y="3852683"/>
                <a:ext cx="392762" cy="419835"/>
                <a:chOff x="3589257" y="1246862"/>
                <a:chExt cx="1485489" cy="1587885"/>
              </a:xfrm>
            </p:grpSpPr>
            <p:cxnSp>
              <p:nvCxnSpPr>
                <p:cNvPr id="644" name="Straight Connector 643"/>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645" name="Straight Connector 644"/>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646" name="Group 645"/>
                <p:cNvGrpSpPr/>
                <p:nvPr/>
              </p:nvGrpSpPr>
              <p:grpSpPr>
                <a:xfrm>
                  <a:off x="3589257" y="2220809"/>
                  <a:ext cx="613937" cy="613938"/>
                  <a:chOff x="4607481" y="4365751"/>
                  <a:chExt cx="739649" cy="739650"/>
                </a:xfrm>
              </p:grpSpPr>
              <p:sp>
                <p:nvSpPr>
                  <p:cNvPr id="653" name="Oval 652"/>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54" name="Freeform 65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47" name="Group 646"/>
                <p:cNvGrpSpPr/>
                <p:nvPr/>
              </p:nvGrpSpPr>
              <p:grpSpPr>
                <a:xfrm>
                  <a:off x="4260773" y="2220809"/>
                  <a:ext cx="613937" cy="613938"/>
                  <a:chOff x="4607481" y="4365751"/>
                  <a:chExt cx="739649" cy="739650"/>
                </a:xfrm>
              </p:grpSpPr>
              <p:sp>
                <p:nvSpPr>
                  <p:cNvPr id="651" name="Oval 65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52" name="Freeform 65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48" name="Group 647"/>
                <p:cNvGrpSpPr/>
                <p:nvPr/>
              </p:nvGrpSpPr>
              <p:grpSpPr>
                <a:xfrm>
                  <a:off x="4189264" y="1246862"/>
                  <a:ext cx="885482" cy="428318"/>
                  <a:chOff x="4063354" y="1112562"/>
                  <a:chExt cx="885482" cy="428318"/>
                </a:xfrm>
              </p:grpSpPr>
              <p:sp>
                <p:nvSpPr>
                  <p:cNvPr id="649" name="Freeform 648"/>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50" name="Freeform 649"/>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597" name="Group 596"/>
              <p:cNvGrpSpPr/>
              <p:nvPr/>
            </p:nvGrpSpPr>
            <p:grpSpPr>
              <a:xfrm>
                <a:off x="1809291" y="3852683"/>
                <a:ext cx="293425" cy="406095"/>
                <a:chOff x="1633488" y="334932"/>
                <a:chExt cx="1344715" cy="1861064"/>
              </a:xfrm>
            </p:grpSpPr>
            <p:grpSp>
              <p:nvGrpSpPr>
                <p:cNvPr id="620" name="Group 619"/>
                <p:cNvGrpSpPr/>
                <p:nvPr/>
              </p:nvGrpSpPr>
              <p:grpSpPr>
                <a:xfrm>
                  <a:off x="1633488" y="684696"/>
                  <a:ext cx="1344715" cy="1511300"/>
                  <a:chOff x="1633488" y="684696"/>
                  <a:chExt cx="1344715" cy="1511300"/>
                </a:xfrm>
              </p:grpSpPr>
              <p:sp>
                <p:nvSpPr>
                  <p:cNvPr id="642" name="Freeform 641"/>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43" name="Freeform 642"/>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21" name="Group 620"/>
                <p:cNvGrpSpPr/>
                <p:nvPr/>
              </p:nvGrpSpPr>
              <p:grpSpPr>
                <a:xfrm>
                  <a:off x="1985367" y="334932"/>
                  <a:ext cx="643040" cy="505060"/>
                  <a:chOff x="2362639" y="273524"/>
                  <a:chExt cx="643040" cy="505060"/>
                </a:xfrm>
              </p:grpSpPr>
              <p:sp>
                <p:nvSpPr>
                  <p:cNvPr id="640" name="Freeform 639"/>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41" name="Freeform 640"/>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622" name="Oval 621"/>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3" name="Oval 622"/>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4" name="Oval 623"/>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5" name="Oval 624"/>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6" name="Oval 625"/>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7" name="Oval 626"/>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8" name="Oval 627"/>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9" name="Oval 628"/>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0" name="Oval 629"/>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1" name="Oval 630"/>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2" name="Oval 631"/>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3" name="Oval 632"/>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4" name="Oval 633"/>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5" name="Oval 634"/>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6" name="Oval 635"/>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7" name="Oval 636"/>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8" name="Oval 637"/>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9" name="Oval 638"/>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598" name="Group 597"/>
              <p:cNvGrpSpPr/>
              <p:nvPr/>
            </p:nvGrpSpPr>
            <p:grpSpPr>
              <a:xfrm>
                <a:off x="3057105" y="3768221"/>
                <a:ext cx="343148" cy="477007"/>
                <a:chOff x="5216848" y="2546882"/>
                <a:chExt cx="1572587" cy="2186039"/>
              </a:xfrm>
            </p:grpSpPr>
            <p:grpSp>
              <p:nvGrpSpPr>
                <p:cNvPr id="603" name="Group 602"/>
                <p:cNvGrpSpPr/>
                <p:nvPr/>
              </p:nvGrpSpPr>
              <p:grpSpPr>
                <a:xfrm>
                  <a:off x="5216848" y="2546882"/>
                  <a:ext cx="1572587" cy="2186039"/>
                  <a:chOff x="4589405" y="1579240"/>
                  <a:chExt cx="1572587" cy="2186039"/>
                </a:xfrm>
              </p:grpSpPr>
              <p:grpSp>
                <p:nvGrpSpPr>
                  <p:cNvPr id="605" name="Group 604"/>
                  <p:cNvGrpSpPr/>
                  <p:nvPr/>
                </p:nvGrpSpPr>
                <p:grpSpPr>
                  <a:xfrm rot="2641257">
                    <a:off x="5178361" y="1579240"/>
                    <a:ext cx="983631" cy="742452"/>
                    <a:chOff x="3510643" y="3553204"/>
                    <a:chExt cx="2496364" cy="1884275"/>
                  </a:xfrm>
                </p:grpSpPr>
                <p:sp>
                  <p:nvSpPr>
                    <p:cNvPr id="618" name="Freeform 617"/>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9" name="Freeform 618"/>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606" name="Arc 605"/>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607" name="Group 606"/>
                  <p:cNvGrpSpPr/>
                  <p:nvPr/>
                </p:nvGrpSpPr>
                <p:grpSpPr>
                  <a:xfrm>
                    <a:off x="4589405" y="2363348"/>
                    <a:ext cx="1566675" cy="1401931"/>
                    <a:chOff x="4589405" y="2363348"/>
                    <a:chExt cx="1566675" cy="1401931"/>
                  </a:xfrm>
                </p:grpSpPr>
                <p:sp>
                  <p:nvSpPr>
                    <p:cNvPr id="608" name="Oval 607"/>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09" name="Oval 608"/>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0" name="Oval 609"/>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1" name="Oval 610"/>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2" name="Oval 611"/>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3" name="Oval 612"/>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4" name="Oval 613"/>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5" name="Oval 614"/>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6" name="Oval 615"/>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7" name="Oval 616"/>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604" name="Freeform 603"/>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599" name="Rectangle 598"/>
              <p:cNvSpPr/>
              <p:nvPr/>
            </p:nvSpPr>
            <p:spPr>
              <a:xfrm>
                <a:off x="187987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00" name="Rectangle 599"/>
              <p:cNvSpPr/>
              <p:nvPr/>
            </p:nvSpPr>
            <p:spPr>
              <a:xfrm>
                <a:off x="22661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01" name="Rectangle 600"/>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602" name="Straight Connector 601"/>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grpSp>
        <p:nvGrpSpPr>
          <p:cNvPr id="680" name="Group 679"/>
          <p:cNvGrpSpPr/>
          <p:nvPr/>
        </p:nvGrpSpPr>
        <p:grpSpPr>
          <a:xfrm>
            <a:off x="7764312" y="1111624"/>
            <a:ext cx="3172730" cy="2088554"/>
            <a:chOff x="8185552" y="463931"/>
            <a:chExt cx="3172730" cy="2088554"/>
          </a:xfrm>
        </p:grpSpPr>
        <p:grpSp>
          <p:nvGrpSpPr>
            <p:cNvPr id="681" name="Group 680"/>
            <p:cNvGrpSpPr/>
            <p:nvPr/>
          </p:nvGrpSpPr>
          <p:grpSpPr>
            <a:xfrm>
              <a:off x="8185552" y="463931"/>
              <a:ext cx="1440262" cy="2061264"/>
              <a:chOff x="7452407" y="-468521"/>
              <a:chExt cx="3568475" cy="5107104"/>
            </a:xfrm>
          </p:grpSpPr>
          <p:sp>
            <p:nvSpPr>
              <p:cNvPr id="755" name="Freeform 754"/>
              <p:cNvSpPr/>
              <p:nvPr/>
            </p:nvSpPr>
            <p:spPr>
              <a:xfrm>
                <a:off x="8467284" y="1942698"/>
                <a:ext cx="1543614" cy="102687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663" h="959564">
                    <a:moveTo>
                      <a:pt x="119409" y="869"/>
                    </a:moveTo>
                    <a:cubicBezTo>
                      <a:pt x="-13698" y="419168"/>
                      <a:pt x="-45836" y="643158"/>
                      <a:pt x="75873" y="808768"/>
                    </a:cubicBezTo>
                    <a:cubicBezTo>
                      <a:pt x="223851" y="1003487"/>
                      <a:pt x="1243563" y="998061"/>
                      <a:pt x="1476248" y="858651"/>
                    </a:cubicBezTo>
                    <a:cubicBezTo>
                      <a:pt x="1630792" y="778797"/>
                      <a:pt x="1549782" y="305337"/>
                      <a:pt x="1436650" y="0"/>
                    </a:cubicBezTo>
                    <a:lnTo>
                      <a:pt x="119409" y="869"/>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756" name="Pie 755"/>
              <p:cNvSpPr/>
              <p:nvPr/>
            </p:nvSpPr>
            <p:spPr>
              <a:xfrm flipH="1">
                <a:off x="9557985"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7" name="Freeform 756"/>
              <p:cNvSpPr/>
              <p:nvPr/>
            </p:nvSpPr>
            <p:spPr>
              <a:xfrm rot="16200000">
                <a:off x="8553887" y="3075023"/>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758" name="Pie 757"/>
              <p:cNvSpPr/>
              <p:nvPr/>
            </p:nvSpPr>
            <p:spPr>
              <a:xfrm rot="10800000" flipH="1">
                <a:off x="7452407" y="-468521"/>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9" name="Pie 758"/>
              <p:cNvSpPr/>
              <p:nvPr/>
            </p:nvSpPr>
            <p:spPr>
              <a:xfrm>
                <a:off x="8495604"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60" name="Freeform 759"/>
              <p:cNvSpPr/>
              <p:nvPr/>
            </p:nvSpPr>
            <p:spPr>
              <a:xfrm>
                <a:off x="8555140" y="1473260"/>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61" name="Freeform 760"/>
              <p:cNvSpPr/>
              <p:nvPr/>
            </p:nvSpPr>
            <p:spPr>
              <a:xfrm>
                <a:off x="8554239" y="1470559"/>
                <a:ext cx="1360444" cy="80551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0444" h="805515">
                    <a:moveTo>
                      <a:pt x="681191" y="76"/>
                    </a:moveTo>
                    <a:cubicBezTo>
                      <a:pt x="1062494" y="-4951"/>
                      <a:pt x="1285302" y="238875"/>
                      <a:pt x="1348849" y="556325"/>
                    </a:cubicBezTo>
                    <a:cubicBezTo>
                      <a:pt x="1369033" y="708602"/>
                      <a:pt x="1356092" y="668371"/>
                      <a:pt x="1359024" y="767625"/>
                    </a:cubicBezTo>
                    <a:cubicBezTo>
                      <a:pt x="1022945" y="741273"/>
                      <a:pt x="757031" y="634699"/>
                      <a:pt x="678445" y="480076"/>
                    </a:cubicBezTo>
                    <a:cubicBezTo>
                      <a:pt x="604829" y="646235"/>
                      <a:pt x="340183" y="734606"/>
                      <a:pt x="10980" y="805515"/>
                    </a:cubicBezTo>
                    <a:cubicBezTo>
                      <a:pt x="4387" y="772194"/>
                      <a:pt x="-11307" y="737918"/>
                      <a:pt x="13533" y="548387"/>
                    </a:cubicBezTo>
                    <a:cubicBezTo>
                      <a:pt x="77081" y="230937"/>
                      <a:pt x="299888" y="5103"/>
                      <a:pt x="681191" y="76"/>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nvGrpSpPr>
              <p:cNvPr id="762" name="Group 761"/>
              <p:cNvGrpSpPr/>
              <p:nvPr/>
            </p:nvGrpSpPr>
            <p:grpSpPr>
              <a:xfrm>
                <a:off x="8353754" y="3323868"/>
                <a:ext cx="1761414" cy="1314715"/>
                <a:chOff x="8355938" y="3332469"/>
                <a:chExt cx="1761414" cy="1314715"/>
              </a:xfrm>
            </p:grpSpPr>
            <p:sp>
              <p:nvSpPr>
                <p:cNvPr id="764" name="Freeform 763"/>
                <p:cNvSpPr/>
                <p:nvPr/>
              </p:nvSpPr>
              <p:spPr>
                <a:xfrm rot="16200000">
                  <a:off x="8579287" y="3109120"/>
                  <a:ext cx="1314715" cy="1761414"/>
                </a:xfrm>
                <a:custGeom>
                  <a:avLst/>
                  <a:gdLst>
                    <a:gd name="connsiteX0" fmla="*/ 1314715 w 1314715"/>
                    <a:gd name="connsiteY0" fmla="*/ 1314668 h 1761414"/>
                    <a:gd name="connsiteX1" fmla="*/ 1313743 w 1314715"/>
                    <a:gd name="connsiteY1" fmla="*/ 1321892 h 1761414"/>
                    <a:gd name="connsiteX2" fmla="*/ 1087717 w 1314715"/>
                    <a:gd name="connsiteY2" fmla="*/ 1721408 h 1761414"/>
                    <a:gd name="connsiteX3" fmla="*/ 0 w 1314715"/>
                    <a:gd name="connsiteY3" fmla="*/ 1750396 h 1761414"/>
                    <a:gd name="connsiteX4" fmla="*/ 800 w 1314715"/>
                    <a:gd name="connsiteY4" fmla="*/ 1308305 h 1761414"/>
                    <a:gd name="connsiteX5" fmla="*/ 1574 w 1314715"/>
                    <a:gd name="connsiteY5" fmla="*/ 880708 h 1761414"/>
                    <a:gd name="connsiteX6" fmla="*/ 800 w 1314715"/>
                    <a:gd name="connsiteY6" fmla="*/ 453110 h 1761414"/>
                    <a:gd name="connsiteX7" fmla="*/ 0 w 1314715"/>
                    <a:gd name="connsiteY7" fmla="*/ 11019 h 1761414"/>
                    <a:gd name="connsiteX8" fmla="*/ 1087717 w 1314715"/>
                    <a:gd name="connsiteY8" fmla="*/ 40007 h 1761414"/>
                    <a:gd name="connsiteX9" fmla="*/ 1313743 w 1314715"/>
                    <a:gd name="connsiteY9" fmla="*/ 439523 h 1761414"/>
                    <a:gd name="connsiteX10" fmla="*/ 1314057 w 1314715"/>
                    <a:gd name="connsiteY10" fmla="*/ 441858 h 1761414"/>
                    <a:gd name="connsiteX11" fmla="*/ 1247846 w 1314715"/>
                    <a:gd name="connsiteY11" fmla="*/ 454442 h 1761414"/>
                    <a:gd name="connsiteX12" fmla="*/ 652353 w 1314715"/>
                    <a:gd name="connsiteY12" fmla="*/ 805728 h 1761414"/>
                    <a:gd name="connsiteX13" fmla="*/ 585117 w 1314715"/>
                    <a:gd name="connsiteY13" fmla="*/ 875840 h 1761414"/>
                    <a:gd name="connsiteX14" fmla="*/ 580589 w 1314715"/>
                    <a:gd name="connsiteY14" fmla="*/ 875840 h 1761414"/>
                    <a:gd name="connsiteX15" fmla="*/ 582853 w 1314715"/>
                    <a:gd name="connsiteY15" fmla="*/ 878201 h 1761414"/>
                    <a:gd name="connsiteX16" fmla="*/ 580589 w 1314715"/>
                    <a:gd name="connsiteY16" fmla="*/ 880561 h 1761414"/>
                    <a:gd name="connsiteX17" fmla="*/ 585117 w 1314715"/>
                    <a:gd name="connsiteY17" fmla="*/ 880561 h 1761414"/>
                    <a:gd name="connsiteX18" fmla="*/ 652353 w 1314715"/>
                    <a:gd name="connsiteY18" fmla="*/ 950673 h 1761414"/>
                    <a:gd name="connsiteX19" fmla="*/ 1247846 w 1314715"/>
                    <a:gd name="connsiteY19" fmla="*/ 130195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4715" h="1761414">
                      <a:moveTo>
                        <a:pt x="1314715" y="1314668"/>
                      </a:moveTo>
                      <a:lnTo>
                        <a:pt x="1313743" y="1321892"/>
                      </a:lnTo>
                      <a:cubicBezTo>
                        <a:pt x="1273512" y="1600712"/>
                        <a:pt x="1223926" y="1693899"/>
                        <a:pt x="1087717" y="1721408"/>
                      </a:cubicBezTo>
                      <a:cubicBezTo>
                        <a:pt x="850028" y="1744600"/>
                        <a:pt x="307538" y="1779389"/>
                        <a:pt x="0" y="1750396"/>
                      </a:cubicBezTo>
                      <a:cubicBezTo>
                        <a:pt x="267" y="1606900"/>
                        <a:pt x="534" y="1457602"/>
                        <a:pt x="800" y="1308305"/>
                      </a:cubicBezTo>
                      <a:lnTo>
                        <a:pt x="1574" y="880708"/>
                      </a:lnTo>
                      <a:lnTo>
                        <a:pt x="800" y="453110"/>
                      </a:lnTo>
                      <a:cubicBezTo>
                        <a:pt x="534" y="303813"/>
                        <a:pt x="267" y="154516"/>
                        <a:pt x="0" y="11019"/>
                      </a:cubicBezTo>
                      <a:cubicBezTo>
                        <a:pt x="307538" y="-17975"/>
                        <a:pt x="850028" y="16815"/>
                        <a:pt x="1087717" y="40007"/>
                      </a:cubicBezTo>
                      <a:cubicBezTo>
                        <a:pt x="1223926" y="67516"/>
                        <a:pt x="1273512" y="160703"/>
                        <a:pt x="1313743" y="439523"/>
                      </a:cubicBezTo>
                      <a:lnTo>
                        <a:pt x="1314057" y="441858"/>
                      </a:lnTo>
                      <a:lnTo>
                        <a:pt x="1247846" y="454442"/>
                      </a:lnTo>
                      <a:cubicBezTo>
                        <a:pt x="1048131" y="505158"/>
                        <a:pt x="852170" y="609312"/>
                        <a:pt x="652353" y="805728"/>
                      </a:cubicBezTo>
                      <a:lnTo>
                        <a:pt x="585117" y="875840"/>
                      </a:lnTo>
                      <a:lnTo>
                        <a:pt x="580589" y="875840"/>
                      </a:lnTo>
                      <a:lnTo>
                        <a:pt x="582853" y="878201"/>
                      </a:lnTo>
                      <a:lnTo>
                        <a:pt x="580589" y="880561"/>
                      </a:lnTo>
                      <a:lnTo>
                        <a:pt x="585117" y="880561"/>
                      </a:lnTo>
                      <a:lnTo>
                        <a:pt x="652353" y="950673"/>
                      </a:lnTo>
                      <a:cubicBezTo>
                        <a:pt x="852170" y="1147089"/>
                        <a:pt x="1048131" y="1251243"/>
                        <a:pt x="1247846" y="1301959"/>
                      </a:cubicBezTo>
                      <a:close/>
                    </a:path>
                  </a:pathLst>
                </a:custGeom>
                <a:solidFill>
                  <a:srgbClr val="7AB75E"/>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765" name="Freeform 764"/>
                <p:cNvSpPr/>
                <p:nvPr/>
              </p:nvSpPr>
              <p:spPr>
                <a:xfrm>
                  <a:off x="8629602" y="3332469"/>
                  <a:ext cx="1209718" cy="733791"/>
                </a:xfrm>
                <a:custGeom>
                  <a:avLst/>
                  <a:gdLst>
                    <a:gd name="connsiteX0" fmla="*/ 1038355 w 1209718"/>
                    <a:gd name="connsiteY0" fmla="*/ 1904 h 733791"/>
                    <a:gd name="connsiteX1" fmla="*/ 1060809 w 1209718"/>
                    <a:gd name="connsiteY1" fmla="*/ 20526 h 733791"/>
                    <a:gd name="connsiteX2" fmla="*/ 962575 w 1209718"/>
                    <a:gd name="connsiteY2" fmla="*/ 450157 h 733791"/>
                    <a:gd name="connsiteX3" fmla="*/ 604859 w 1209718"/>
                    <a:gd name="connsiteY3" fmla="*/ 733791 h 733791"/>
                    <a:gd name="connsiteX4" fmla="*/ 609262 w 1209718"/>
                    <a:gd name="connsiteY4" fmla="*/ 724689 h 733791"/>
                    <a:gd name="connsiteX5" fmla="*/ 674826 w 1209718"/>
                    <a:gd name="connsiteY5" fmla="*/ 661814 h 733791"/>
                    <a:gd name="connsiteX6" fmla="*/ 1026112 w 1209718"/>
                    <a:gd name="connsiteY6" fmla="*/ 66320 h 733791"/>
                    <a:gd name="connsiteX7" fmla="*/ 171364 w 1209718"/>
                    <a:gd name="connsiteY7" fmla="*/ 0 h 733791"/>
                    <a:gd name="connsiteX8" fmla="*/ 183607 w 1209718"/>
                    <a:gd name="connsiteY8" fmla="*/ 64416 h 733791"/>
                    <a:gd name="connsiteX9" fmla="*/ 534893 w 1209718"/>
                    <a:gd name="connsiteY9" fmla="*/ 659910 h 733791"/>
                    <a:gd name="connsiteX10" fmla="*/ 600457 w 1209718"/>
                    <a:gd name="connsiteY10" fmla="*/ 722785 h 733791"/>
                    <a:gd name="connsiteX11" fmla="*/ 604860 w 1209718"/>
                    <a:gd name="connsiteY11" fmla="*/ 731887 h 733791"/>
                    <a:gd name="connsiteX12" fmla="*/ 247144 w 1209718"/>
                    <a:gd name="connsiteY12" fmla="*/ 448253 h 733791"/>
                    <a:gd name="connsiteX13" fmla="*/ 148910 w 1209718"/>
                    <a:gd name="connsiteY13" fmla="*/ 18622 h 73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18" h="733791">
                      <a:moveTo>
                        <a:pt x="1038355" y="1904"/>
                      </a:moveTo>
                      <a:lnTo>
                        <a:pt x="1060809" y="20526"/>
                      </a:lnTo>
                      <a:cubicBezTo>
                        <a:pt x="1408274" y="329773"/>
                        <a:pt x="1050549" y="360197"/>
                        <a:pt x="962575" y="450157"/>
                      </a:cubicBezTo>
                      <a:cubicBezTo>
                        <a:pt x="1137553" y="661118"/>
                        <a:pt x="677531" y="726030"/>
                        <a:pt x="604859" y="733791"/>
                      </a:cubicBezTo>
                      <a:lnTo>
                        <a:pt x="609262" y="724689"/>
                      </a:lnTo>
                      <a:lnTo>
                        <a:pt x="674826" y="661814"/>
                      </a:lnTo>
                      <a:cubicBezTo>
                        <a:pt x="871242" y="461997"/>
                        <a:pt x="975396" y="266036"/>
                        <a:pt x="1026112" y="66320"/>
                      </a:cubicBezTo>
                      <a:close/>
                      <a:moveTo>
                        <a:pt x="171364" y="0"/>
                      </a:moveTo>
                      <a:lnTo>
                        <a:pt x="183607" y="64416"/>
                      </a:lnTo>
                      <a:cubicBezTo>
                        <a:pt x="234323" y="264132"/>
                        <a:pt x="338477" y="460093"/>
                        <a:pt x="534893" y="659910"/>
                      </a:cubicBezTo>
                      <a:lnTo>
                        <a:pt x="600457" y="722785"/>
                      </a:lnTo>
                      <a:lnTo>
                        <a:pt x="604860" y="731887"/>
                      </a:lnTo>
                      <a:cubicBezTo>
                        <a:pt x="532188" y="724126"/>
                        <a:pt x="72166" y="659214"/>
                        <a:pt x="247144" y="448253"/>
                      </a:cubicBezTo>
                      <a:cubicBezTo>
                        <a:pt x="159170" y="358293"/>
                        <a:pt x="-198555" y="327869"/>
                        <a:pt x="148910" y="18622"/>
                      </a:cubicBezTo>
                      <a:close/>
                    </a:path>
                  </a:pathLst>
                </a:custGeom>
                <a:solidFill>
                  <a:srgbClr val="F1C40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63" name="Freeform 762"/>
              <p:cNvSpPr/>
              <p:nvPr/>
            </p:nvSpPr>
            <p:spPr>
              <a:xfrm>
                <a:off x="9226567" y="1470462"/>
                <a:ext cx="888601" cy="3168026"/>
              </a:xfrm>
              <a:custGeom>
                <a:avLst/>
                <a:gdLst>
                  <a:gd name="connsiteX0" fmla="*/ 6679 w 888601"/>
                  <a:gd name="connsiteY0" fmla="*/ 77 h 3168026"/>
                  <a:gd name="connsiteX1" fmla="*/ 643043 w 888601"/>
                  <a:gd name="connsiteY1" fmla="*/ 441076 h 3168026"/>
                  <a:gd name="connsiteX2" fmla="*/ 651480 w 888601"/>
                  <a:gd name="connsiteY2" fmla="*/ 472145 h 3168026"/>
                  <a:gd name="connsiteX3" fmla="*/ 658579 w 888601"/>
                  <a:gd name="connsiteY3" fmla="*/ 472140 h 3168026"/>
                  <a:gd name="connsiteX4" fmla="*/ 733352 w 888601"/>
                  <a:gd name="connsiteY4" fmla="*/ 741548 h 3168026"/>
                  <a:gd name="connsiteX5" fmla="*/ 739140 w 888601"/>
                  <a:gd name="connsiteY5" fmla="*/ 772036 h 3168026"/>
                  <a:gd name="connsiteX6" fmla="*/ 739752 w 888601"/>
                  <a:gd name="connsiteY6" fmla="*/ 773370 h 3168026"/>
                  <a:gd name="connsiteX7" fmla="*/ 740425 w 888601"/>
                  <a:gd name="connsiteY7" fmla="*/ 778805 h 3168026"/>
                  <a:gd name="connsiteX8" fmla="*/ 760383 w 888601"/>
                  <a:gd name="connsiteY8" fmla="*/ 883941 h 3168026"/>
                  <a:gd name="connsiteX9" fmla="*/ 697719 w 888601"/>
                  <a:gd name="connsiteY9" fmla="*/ 1391021 h 3168026"/>
                  <a:gd name="connsiteX10" fmla="*/ 497107 w 888601"/>
                  <a:gd name="connsiteY10" fmla="*/ 1459351 h 3168026"/>
                  <a:gd name="connsiteX11" fmla="*/ 451439 w 888601"/>
                  <a:gd name="connsiteY11" fmla="*/ 1466431 h 3168026"/>
                  <a:gd name="connsiteX12" fmla="*/ 401079 w 888601"/>
                  <a:gd name="connsiteY12" fmla="*/ 1535645 h 3168026"/>
                  <a:gd name="connsiteX13" fmla="*/ 290869 w 888601"/>
                  <a:gd name="connsiteY13" fmla="*/ 1634007 h 3168026"/>
                  <a:gd name="connsiteX14" fmla="*/ 212308 w 888601"/>
                  <a:gd name="connsiteY14" fmla="*/ 1672764 h 3168026"/>
                  <a:gd name="connsiteX15" fmla="*/ 242459 w 888601"/>
                  <a:gd name="connsiteY15" fmla="*/ 1828867 h 3168026"/>
                  <a:gd name="connsiteX16" fmla="*/ 293644 w 888601"/>
                  <a:gd name="connsiteY16" fmla="*/ 1834493 h 3168026"/>
                  <a:gd name="connsiteX17" fmla="*/ 637154 w 888601"/>
                  <a:gd name="connsiteY17" fmla="*/ 1890468 h 3168026"/>
                  <a:gd name="connsiteX18" fmla="*/ 679490 w 888601"/>
                  <a:gd name="connsiteY18" fmla="*/ 1904768 h 3168026"/>
                  <a:gd name="connsiteX19" fmla="*/ 688579 w 888601"/>
                  <a:gd name="connsiteY19" fmla="*/ 1907564 h 3168026"/>
                  <a:gd name="connsiteX20" fmla="*/ 690945 w 888601"/>
                  <a:gd name="connsiteY20" fmla="*/ 1908637 h 3168026"/>
                  <a:gd name="connsiteX21" fmla="*/ 709597 w 888601"/>
                  <a:gd name="connsiteY21" fmla="*/ 1914937 h 3168026"/>
                  <a:gd name="connsiteX22" fmla="*/ 734701 w 888601"/>
                  <a:gd name="connsiteY22" fmla="*/ 1928493 h 3168026"/>
                  <a:gd name="connsiteX23" fmla="*/ 740894 w 888601"/>
                  <a:gd name="connsiteY23" fmla="*/ 1931304 h 3168026"/>
                  <a:gd name="connsiteX24" fmla="*/ 744302 w 888601"/>
                  <a:gd name="connsiteY24" fmla="*/ 1933678 h 3168026"/>
                  <a:gd name="connsiteX25" fmla="*/ 764730 w 888601"/>
                  <a:gd name="connsiteY25" fmla="*/ 1944709 h 3168026"/>
                  <a:gd name="connsiteX26" fmla="*/ 779626 w 888601"/>
                  <a:gd name="connsiteY26" fmla="*/ 1958287 h 3168026"/>
                  <a:gd name="connsiteX27" fmla="*/ 781429 w 888601"/>
                  <a:gd name="connsiteY27" fmla="*/ 1959543 h 3168026"/>
                  <a:gd name="connsiteX28" fmla="*/ 783329 w 888601"/>
                  <a:gd name="connsiteY28" fmla="*/ 1961661 h 3168026"/>
                  <a:gd name="connsiteX29" fmla="*/ 804786 w 888601"/>
                  <a:gd name="connsiteY29" fmla="*/ 1981220 h 3168026"/>
                  <a:gd name="connsiteX30" fmla="*/ 848594 w 888601"/>
                  <a:gd name="connsiteY30" fmla="*/ 2080213 h 3168026"/>
                  <a:gd name="connsiteX31" fmla="*/ 877583 w 888601"/>
                  <a:gd name="connsiteY31" fmla="*/ 3167930 h 3168026"/>
                  <a:gd name="connsiteX32" fmla="*/ 875405 w 888601"/>
                  <a:gd name="connsiteY32" fmla="*/ 3167926 h 3168026"/>
                  <a:gd name="connsiteX33" fmla="*/ 875399 w 888601"/>
                  <a:gd name="connsiteY33" fmla="*/ 3168026 h 3168026"/>
                  <a:gd name="connsiteX34" fmla="*/ 433308 w 888601"/>
                  <a:gd name="connsiteY34" fmla="*/ 3167226 h 3168026"/>
                  <a:gd name="connsiteX35" fmla="*/ 33005 w 888601"/>
                  <a:gd name="connsiteY35" fmla="*/ 3166501 h 3168026"/>
                  <a:gd name="connsiteX36" fmla="*/ 38 w 888601"/>
                  <a:gd name="connsiteY36" fmla="*/ 3167905 h 3168026"/>
                  <a:gd name="connsiteX37" fmla="*/ 0 w 888601"/>
                  <a:gd name="connsiteY37" fmla="*/ 3167903 h 3168026"/>
                  <a:gd name="connsiteX38" fmla="*/ 0 w 888601"/>
                  <a:gd name="connsiteY38" fmla="*/ 603 h 316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88601" h="3168026">
                    <a:moveTo>
                      <a:pt x="6679" y="77"/>
                    </a:moveTo>
                    <a:cubicBezTo>
                      <a:pt x="340319" y="-4322"/>
                      <a:pt x="552612" y="181808"/>
                      <a:pt x="643043" y="441076"/>
                    </a:cubicBezTo>
                    <a:lnTo>
                      <a:pt x="651480" y="472145"/>
                    </a:lnTo>
                    <a:lnTo>
                      <a:pt x="658579" y="472140"/>
                    </a:lnTo>
                    <a:cubicBezTo>
                      <a:pt x="686535" y="553829"/>
                      <a:pt x="712507" y="646762"/>
                      <a:pt x="733352" y="741548"/>
                    </a:cubicBezTo>
                    <a:lnTo>
                      <a:pt x="739140" y="772036"/>
                    </a:lnTo>
                    <a:lnTo>
                      <a:pt x="739752" y="773370"/>
                    </a:lnTo>
                    <a:lnTo>
                      <a:pt x="740425" y="778805"/>
                    </a:lnTo>
                    <a:lnTo>
                      <a:pt x="760383" y="883941"/>
                    </a:lnTo>
                    <a:cubicBezTo>
                      <a:pt x="797717" y="1119665"/>
                      <a:pt x="793193" y="1337612"/>
                      <a:pt x="697719" y="1391021"/>
                    </a:cubicBezTo>
                    <a:cubicBezTo>
                      <a:pt x="654595" y="1418994"/>
                      <a:pt x="584122" y="1441927"/>
                      <a:pt x="497107" y="1459351"/>
                    </a:cubicBezTo>
                    <a:lnTo>
                      <a:pt x="451439" y="1466431"/>
                    </a:lnTo>
                    <a:lnTo>
                      <a:pt x="401079" y="1535645"/>
                    </a:lnTo>
                    <a:cubicBezTo>
                      <a:pt x="367720" y="1573165"/>
                      <a:pt x="331048" y="1606387"/>
                      <a:pt x="290869" y="1634007"/>
                    </a:cubicBezTo>
                    <a:lnTo>
                      <a:pt x="212308" y="1672764"/>
                    </a:lnTo>
                    <a:lnTo>
                      <a:pt x="242459" y="1828867"/>
                    </a:lnTo>
                    <a:lnTo>
                      <a:pt x="293644" y="1834493"/>
                    </a:lnTo>
                    <a:cubicBezTo>
                      <a:pt x="444157" y="1851669"/>
                      <a:pt x="555312" y="1868171"/>
                      <a:pt x="637154" y="1890468"/>
                    </a:cubicBezTo>
                    <a:lnTo>
                      <a:pt x="679490" y="1904768"/>
                    </a:lnTo>
                    <a:lnTo>
                      <a:pt x="688579" y="1907564"/>
                    </a:lnTo>
                    <a:lnTo>
                      <a:pt x="690945" y="1908637"/>
                    </a:lnTo>
                    <a:lnTo>
                      <a:pt x="709597" y="1914937"/>
                    </a:lnTo>
                    <a:lnTo>
                      <a:pt x="734701" y="1928493"/>
                    </a:lnTo>
                    <a:lnTo>
                      <a:pt x="740894" y="1931304"/>
                    </a:lnTo>
                    <a:lnTo>
                      <a:pt x="744302" y="1933678"/>
                    </a:lnTo>
                    <a:lnTo>
                      <a:pt x="764730" y="1944709"/>
                    </a:lnTo>
                    <a:lnTo>
                      <a:pt x="779626" y="1958287"/>
                    </a:lnTo>
                    <a:lnTo>
                      <a:pt x="781429" y="1959543"/>
                    </a:lnTo>
                    <a:lnTo>
                      <a:pt x="783329" y="1961661"/>
                    </a:lnTo>
                    <a:lnTo>
                      <a:pt x="804786" y="1981220"/>
                    </a:lnTo>
                    <a:cubicBezTo>
                      <a:pt x="826960" y="2008126"/>
                      <a:pt x="840571" y="2040485"/>
                      <a:pt x="848594" y="2080213"/>
                    </a:cubicBezTo>
                    <a:cubicBezTo>
                      <a:pt x="871786" y="2317902"/>
                      <a:pt x="906575" y="2860392"/>
                      <a:pt x="877583" y="3167930"/>
                    </a:cubicBezTo>
                    <a:lnTo>
                      <a:pt x="875405" y="3167926"/>
                    </a:lnTo>
                    <a:lnTo>
                      <a:pt x="875399" y="3168026"/>
                    </a:lnTo>
                    <a:cubicBezTo>
                      <a:pt x="731903" y="3167759"/>
                      <a:pt x="582605" y="3167492"/>
                      <a:pt x="433308" y="3167226"/>
                    </a:cubicBezTo>
                    <a:lnTo>
                      <a:pt x="33005" y="3166501"/>
                    </a:lnTo>
                    <a:lnTo>
                      <a:pt x="38" y="3167905"/>
                    </a:lnTo>
                    <a:lnTo>
                      <a:pt x="0" y="3167903"/>
                    </a:lnTo>
                    <a:lnTo>
                      <a:pt x="0" y="603"/>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82" name="Group 681"/>
            <p:cNvGrpSpPr/>
            <p:nvPr/>
          </p:nvGrpSpPr>
          <p:grpSpPr>
            <a:xfrm>
              <a:off x="9369833" y="1460984"/>
              <a:ext cx="1988449" cy="1091501"/>
              <a:chOff x="1809291" y="3181017"/>
              <a:chExt cx="1988449" cy="1091501"/>
            </a:xfrm>
          </p:grpSpPr>
          <p:grpSp>
            <p:nvGrpSpPr>
              <p:cNvPr id="683" name="Group 682"/>
              <p:cNvGrpSpPr/>
              <p:nvPr/>
            </p:nvGrpSpPr>
            <p:grpSpPr>
              <a:xfrm>
                <a:off x="2631409" y="3861046"/>
                <a:ext cx="365765" cy="374232"/>
                <a:chOff x="1197111" y="1389960"/>
                <a:chExt cx="1676237" cy="1715038"/>
              </a:xfrm>
            </p:grpSpPr>
            <p:grpSp>
              <p:nvGrpSpPr>
                <p:cNvPr id="749" name="Group 748"/>
                <p:cNvGrpSpPr/>
                <p:nvPr/>
              </p:nvGrpSpPr>
              <p:grpSpPr>
                <a:xfrm>
                  <a:off x="1197111" y="1671679"/>
                  <a:ext cx="1676237" cy="1433319"/>
                  <a:chOff x="1197111" y="1671679"/>
                  <a:chExt cx="1676237" cy="1433319"/>
                </a:xfrm>
              </p:grpSpPr>
              <p:sp>
                <p:nvSpPr>
                  <p:cNvPr id="753" name="Freeform 752"/>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54" name="Freeform 753"/>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50" name="Group 749"/>
                <p:cNvGrpSpPr/>
                <p:nvPr/>
              </p:nvGrpSpPr>
              <p:grpSpPr>
                <a:xfrm rot="2700000">
                  <a:off x="2122165" y="1174441"/>
                  <a:ext cx="426826" cy="857864"/>
                  <a:chOff x="4898239" y="1582532"/>
                  <a:chExt cx="309771" cy="622599"/>
                </a:xfrm>
              </p:grpSpPr>
              <p:sp>
                <p:nvSpPr>
                  <p:cNvPr id="751" name="Freeform 750"/>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2" name="Freeform 751"/>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684" name="Group 683"/>
              <p:cNvGrpSpPr/>
              <p:nvPr/>
            </p:nvGrpSpPr>
            <p:grpSpPr>
              <a:xfrm>
                <a:off x="2174247" y="3832677"/>
                <a:ext cx="355746" cy="430969"/>
                <a:chOff x="3467357" y="1386489"/>
                <a:chExt cx="1630321" cy="1975053"/>
              </a:xfrm>
            </p:grpSpPr>
            <p:sp>
              <p:nvSpPr>
                <p:cNvPr id="744" name="Oval 743"/>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45" name="Freeform 744"/>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746" name="Group 745"/>
                <p:cNvGrpSpPr/>
                <p:nvPr/>
              </p:nvGrpSpPr>
              <p:grpSpPr>
                <a:xfrm rot="2700000">
                  <a:off x="4357498" y="1170969"/>
                  <a:ext cx="426826" cy="857866"/>
                  <a:chOff x="4910359" y="1566848"/>
                  <a:chExt cx="309771" cy="622600"/>
                </a:xfrm>
              </p:grpSpPr>
              <p:sp>
                <p:nvSpPr>
                  <p:cNvPr id="747" name="Freeform 746"/>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48" name="Freeform 747"/>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685" name="Group 684"/>
              <p:cNvGrpSpPr/>
              <p:nvPr/>
            </p:nvGrpSpPr>
            <p:grpSpPr>
              <a:xfrm>
                <a:off x="3404978" y="3852683"/>
                <a:ext cx="392762" cy="419835"/>
                <a:chOff x="3589257" y="1246862"/>
                <a:chExt cx="1485489" cy="1587885"/>
              </a:xfrm>
            </p:grpSpPr>
            <p:cxnSp>
              <p:nvCxnSpPr>
                <p:cNvPr id="733" name="Straight Connector 732"/>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734" name="Straight Connector 733"/>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735" name="Group 734"/>
                <p:cNvGrpSpPr/>
                <p:nvPr/>
              </p:nvGrpSpPr>
              <p:grpSpPr>
                <a:xfrm>
                  <a:off x="3589257" y="2220809"/>
                  <a:ext cx="613937" cy="613938"/>
                  <a:chOff x="4607481" y="4365751"/>
                  <a:chExt cx="739649" cy="739650"/>
                </a:xfrm>
              </p:grpSpPr>
              <p:sp>
                <p:nvSpPr>
                  <p:cNvPr id="742" name="Oval 741"/>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43" name="Freeform 742"/>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36" name="Group 735"/>
                <p:cNvGrpSpPr/>
                <p:nvPr/>
              </p:nvGrpSpPr>
              <p:grpSpPr>
                <a:xfrm>
                  <a:off x="4260773" y="2220809"/>
                  <a:ext cx="613937" cy="613938"/>
                  <a:chOff x="4607481" y="4365751"/>
                  <a:chExt cx="739649" cy="739650"/>
                </a:xfrm>
              </p:grpSpPr>
              <p:sp>
                <p:nvSpPr>
                  <p:cNvPr id="740" name="Oval 739"/>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41" name="Freeform 740"/>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37" name="Group 736"/>
                <p:cNvGrpSpPr/>
                <p:nvPr/>
              </p:nvGrpSpPr>
              <p:grpSpPr>
                <a:xfrm>
                  <a:off x="4189264" y="1246862"/>
                  <a:ext cx="885482" cy="428318"/>
                  <a:chOff x="4063354" y="1112562"/>
                  <a:chExt cx="885482" cy="428318"/>
                </a:xfrm>
              </p:grpSpPr>
              <p:sp>
                <p:nvSpPr>
                  <p:cNvPr id="738" name="Freeform 737"/>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39" name="Freeform 738"/>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686" name="Group 685"/>
              <p:cNvGrpSpPr/>
              <p:nvPr/>
            </p:nvGrpSpPr>
            <p:grpSpPr>
              <a:xfrm>
                <a:off x="1809291" y="3852683"/>
                <a:ext cx="293425" cy="406095"/>
                <a:chOff x="1633488" y="334932"/>
                <a:chExt cx="1344715" cy="1861064"/>
              </a:xfrm>
            </p:grpSpPr>
            <p:grpSp>
              <p:nvGrpSpPr>
                <p:cNvPr id="709" name="Group 708"/>
                <p:cNvGrpSpPr/>
                <p:nvPr/>
              </p:nvGrpSpPr>
              <p:grpSpPr>
                <a:xfrm>
                  <a:off x="1633488" y="684696"/>
                  <a:ext cx="1344715" cy="1511300"/>
                  <a:chOff x="1633488" y="684696"/>
                  <a:chExt cx="1344715" cy="1511300"/>
                </a:xfrm>
              </p:grpSpPr>
              <p:sp>
                <p:nvSpPr>
                  <p:cNvPr id="731" name="Freeform 730"/>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32" name="Freeform 731"/>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10" name="Group 709"/>
                <p:cNvGrpSpPr/>
                <p:nvPr/>
              </p:nvGrpSpPr>
              <p:grpSpPr>
                <a:xfrm>
                  <a:off x="1985367" y="334932"/>
                  <a:ext cx="643040" cy="505060"/>
                  <a:chOff x="2362639" y="273524"/>
                  <a:chExt cx="643040" cy="505060"/>
                </a:xfrm>
              </p:grpSpPr>
              <p:sp>
                <p:nvSpPr>
                  <p:cNvPr id="729" name="Freeform 728"/>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30" name="Freeform 729"/>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11" name="Oval 710"/>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2" name="Oval 711"/>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3" name="Oval 712"/>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4" name="Oval 713"/>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5" name="Oval 714"/>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6" name="Oval 715"/>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7" name="Oval 716"/>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8" name="Oval 717"/>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9" name="Oval 718"/>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0" name="Oval 719"/>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1" name="Oval 720"/>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2" name="Oval 721"/>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3" name="Oval 722"/>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4" name="Oval 723"/>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5" name="Oval 724"/>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6" name="Oval 725"/>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7" name="Oval 726"/>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8" name="Oval 727"/>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87" name="Group 686"/>
              <p:cNvGrpSpPr/>
              <p:nvPr/>
            </p:nvGrpSpPr>
            <p:grpSpPr>
              <a:xfrm>
                <a:off x="3057105" y="3768221"/>
                <a:ext cx="343148" cy="477007"/>
                <a:chOff x="5216848" y="2546882"/>
                <a:chExt cx="1572587" cy="2186039"/>
              </a:xfrm>
            </p:grpSpPr>
            <p:grpSp>
              <p:nvGrpSpPr>
                <p:cNvPr id="692" name="Group 691"/>
                <p:cNvGrpSpPr/>
                <p:nvPr/>
              </p:nvGrpSpPr>
              <p:grpSpPr>
                <a:xfrm>
                  <a:off x="5216848" y="2546882"/>
                  <a:ext cx="1572587" cy="2186039"/>
                  <a:chOff x="4589405" y="1579240"/>
                  <a:chExt cx="1572587" cy="2186039"/>
                </a:xfrm>
              </p:grpSpPr>
              <p:grpSp>
                <p:nvGrpSpPr>
                  <p:cNvPr id="694" name="Group 693"/>
                  <p:cNvGrpSpPr/>
                  <p:nvPr/>
                </p:nvGrpSpPr>
                <p:grpSpPr>
                  <a:xfrm rot="2641257">
                    <a:off x="5178361" y="1579240"/>
                    <a:ext cx="983631" cy="742452"/>
                    <a:chOff x="3510643" y="3553204"/>
                    <a:chExt cx="2496364" cy="1884275"/>
                  </a:xfrm>
                </p:grpSpPr>
                <p:sp>
                  <p:nvSpPr>
                    <p:cNvPr id="707" name="Freeform 706"/>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8" name="Freeform 707"/>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695" name="Arc 694"/>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696" name="Group 695"/>
                  <p:cNvGrpSpPr/>
                  <p:nvPr/>
                </p:nvGrpSpPr>
                <p:grpSpPr>
                  <a:xfrm>
                    <a:off x="4589405" y="2363348"/>
                    <a:ext cx="1566675" cy="1401931"/>
                    <a:chOff x="4589405" y="2363348"/>
                    <a:chExt cx="1566675" cy="1401931"/>
                  </a:xfrm>
                </p:grpSpPr>
                <p:sp>
                  <p:nvSpPr>
                    <p:cNvPr id="697" name="Oval 696"/>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98" name="Oval 697"/>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99" name="Oval 698"/>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0" name="Oval 699"/>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1" name="Oval 700"/>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2" name="Oval 701"/>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3" name="Oval 702"/>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4" name="Oval 703"/>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5" name="Oval 704"/>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6" name="Oval 705"/>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693" name="Freeform 692"/>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688" name="Rectangle 687"/>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89" name="Rectangle 688"/>
              <p:cNvSpPr/>
              <p:nvPr/>
            </p:nvSpPr>
            <p:spPr>
              <a:xfrm>
                <a:off x="3169669"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90" name="Rectangle 689"/>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691" name="Straight Connector 690"/>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grpSp>
        <p:nvGrpSpPr>
          <p:cNvPr id="766" name="Group 765"/>
          <p:cNvGrpSpPr/>
          <p:nvPr/>
        </p:nvGrpSpPr>
        <p:grpSpPr>
          <a:xfrm>
            <a:off x="4070029" y="4471995"/>
            <a:ext cx="3209461" cy="2091824"/>
            <a:chOff x="3617447" y="2931169"/>
            <a:chExt cx="3209461" cy="2091824"/>
          </a:xfrm>
        </p:grpSpPr>
        <p:grpSp>
          <p:nvGrpSpPr>
            <p:cNvPr id="767" name="Group 766"/>
            <p:cNvGrpSpPr/>
            <p:nvPr/>
          </p:nvGrpSpPr>
          <p:grpSpPr>
            <a:xfrm>
              <a:off x="3617447" y="2931169"/>
              <a:ext cx="1460890" cy="2090749"/>
              <a:chOff x="5942645" y="-656900"/>
              <a:chExt cx="3568475" cy="5107009"/>
            </a:xfrm>
          </p:grpSpPr>
          <p:sp>
            <p:nvSpPr>
              <p:cNvPr id="841" name="Freeform 840"/>
              <p:cNvSpPr/>
              <p:nvPr/>
            </p:nvSpPr>
            <p:spPr>
              <a:xfrm>
                <a:off x="6938331" y="1858963"/>
                <a:ext cx="1548230" cy="246900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333" h="2307166">
                    <a:moveTo>
                      <a:pt x="122766" y="0"/>
                    </a:moveTo>
                    <a:lnTo>
                      <a:pt x="0" y="2307166"/>
                    </a:lnTo>
                    <a:lnTo>
                      <a:pt x="1566333" y="2298700"/>
                    </a:lnTo>
                    <a:lnTo>
                      <a:pt x="1473200" y="16933"/>
                    </a:lnTo>
                    <a:lnTo>
                      <a:pt x="122766" y="0"/>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2" name="Freeform 841"/>
              <p:cNvSpPr/>
              <p:nvPr/>
            </p:nvSpPr>
            <p:spPr>
              <a:xfrm rot="16200000">
                <a:off x="7044125" y="2886644"/>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3" name="Pie 842"/>
              <p:cNvSpPr/>
              <p:nvPr/>
            </p:nvSpPr>
            <p:spPr>
              <a:xfrm rot="10800000" flipH="1">
                <a:off x="5942645" y="-656900"/>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44" name="Pie 843"/>
              <p:cNvSpPr/>
              <p:nvPr/>
            </p:nvSpPr>
            <p:spPr>
              <a:xfrm>
                <a:off x="6985842" y="1896604"/>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45" name="Freeform 844"/>
              <p:cNvSpPr/>
              <p:nvPr/>
            </p:nvSpPr>
            <p:spPr>
              <a:xfrm>
                <a:off x="7045378" y="1284881"/>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6" name="Freeform 845"/>
              <p:cNvSpPr/>
              <p:nvPr/>
            </p:nvSpPr>
            <p:spPr>
              <a:xfrm>
                <a:off x="7048450" y="1281413"/>
                <a:ext cx="1356472" cy="1243347"/>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472" h="1243347">
                    <a:moveTo>
                      <a:pt x="678432" y="77"/>
                    </a:moveTo>
                    <a:cubicBezTo>
                      <a:pt x="1083968" y="5157"/>
                      <a:pt x="1282543" y="238876"/>
                      <a:pt x="1346090" y="556326"/>
                    </a:cubicBezTo>
                    <a:cubicBezTo>
                      <a:pt x="1383207" y="979537"/>
                      <a:pt x="1313644" y="1101229"/>
                      <a:pt x="1250431" y="1243347"/>
                    </a:cubicBezTo>
                    <a:cubicBezTo>
                      <a:pt x="958802" y="888382"/>
                      <a:pt x="746864" y="583900"/>
                      <a:pt x="417453" y="461027"/>
                    </a:cubicBezTo>
                    <a:lnTo>
                      <a:pt x="29916" y="969028"/>
                    </a:lnTo>
                    <a:cubicBezTo>
                      <a:pt x="9036" y="891257"/>
                      <a:pt x="-14066" y="745857"/>
                      <a:pt x="10774" y="556326"/>
                    </a:cubicBezTo>
                    <a:cubicBezTo>
                      <a:pt x="74322" y="238876"/>
                      <a:pt x="272896" y="-5003"/>
                      <a:pt x="678432" y="77"/>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47" name="Freeform 846"/>
              <p:cNvSpPr/>
              <p:nvPr/>
            </p:nvSpPr>
            <p:spPr>
              <a:xfrm rot="16200000">
                <a:off x="7061859" y="2902235"/>
                <a:ext cx="1326581" cy="1761414"/>
              </a:xfrm>
              <a:custGeom>
                <a:avLst/>
                <a:gdLst>
                  <a:gd name="connsiteX0" fmla="*/ 1326581 w 1326581"/>
                  <a:gd name="connsiteY0" fmla="*/ 540853 h 1761414"/>
                  <a:gd name="connsiteX1" fmla="*/ 254712 w 1326581"/>
                  <a:gd name="connsiteY1" fmla="*/ 881375 h 1761414"/>
                  <a:gd name="connsiteX2" fmla="*/ 1326419 w 1326581"/>
                  <a:gd name="connsiteY2" fmla="*/ 1221844 h 1761414"/>
                  <a:gd name="connsiteX3" fmla="*/ 1313743 w 1326581"/>
                  <a:gd name="connsiteY3" fmla="*/ 1321892 h 1761414"/>
                  <a:gd name="connsiteX4" fmla="*/ 1087717 w 1326581"/>
                  <a:gd name="connsiteY4" fmla="*/ 1721408 h 1761414"/>
                  <a:gd name="connsiteX5" fmla="*/ 0 w 1326581"/>
                  <a:gd name="connsiteY5" fmla="*/ 1750396 h 1761414"/>
                  <a:gd name="connsiteX6" fmla="*/ 800 w 1326581"/>
                  <a:gd name="connsiteY6" fmla="*/ 1308305 h 1761414"/>
                  <a:gd name="connsiteX7" fmla="*/ 1574 w 1326581"/>
                  <a:gd name="connsiteY7" fmla="*/ 880707 h 1761414"/>
                  <a:gd name="connsiteX8" fmla="*/ 800 w 1326581"/>
                  <a:gd name="connsiteY8" fmla="*/ 453110 h 1761414"/>
                  <a:gd name="connsiteX9" fmla="*/ 0 w 1326581"/>
                  <a:gd name="connsiteY9" fmla="*/ 11018 h 1761414"/>
                  <a:gd name="connsiteX10" fmla="*/ 1087717 w 1326581"/>
                  <a:gd name="connsiteY10" fmla="*/ 40006 h 1761414"/>
                  <a:gd name="connsiteX11" fmla="*/ 1313743 w 1326581"/>
                  <a:gd name="connsiteY11" fmla="*/ 439522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6581" h="1761414">
                    <a:moveTo>
                      <a:pt x="1326581" y="540853"/>
                    </a:moveTo>
                    <a:lnTo>
                      <a:pt x="254712" y="881375"/>
                    </a:lnTo>
                    <a:lnTo>
                      <a:pt x="1326419" y="1221844"/>
                    </a:lnTo>
                    <a:lnTo>
                      <a:pt x="1313743" y="1321892"/>
                    </a:lnTo>
                    <a:cubicBezTo>
                      <a:pt x="1273512" y="1600712"/>
                      <a:pt x="1223926" y="1693898"/>
                      <a:pt x="1087717" y="1721408"/>
                    </a:cubicBezTo>
                    <a:cubicBezTo>
                      <a:pt x="850028" y="1744599"/>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23926" y="67516"/>
                      <a:pt x="1273512" y="160703"/>
                      <a:pt x="1313743" y="439522"/>
                    </a:cubicBezTo>
                    <a:close/>
                  </a:path>
                </a:pathLst>
              </a:cu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8" name="Freeform 847"/>
              <p:cNvSpPr/>
              <p:nvPr/>
            </p:nvSpPr>
            <p:spPr>
              <a:xfrm>
                <a:off x="7724775" y="1278789"/>
                <a:ext cx="884264" cy="3168619"/>
              </a:xfrm>
              <a:custGeom>
                <a:avLst/>
                <a:gdLst>
                  <a:gd name="connsiteX0" fmla="*/ 7324 w 888032"/>
                  <a:gd name="connsiteY0" fmla="*/ 0 h 3168619"/>
                  <a:gd name="connsiteX1" fmla="*/ 674982 w 888032"/>
                  <a:gd name="connsiteY1" fmla="*/ 556249 h 3168619"/>
                  <a:gd name="connsiteX2" fmla="*/ 681370 w 888032"/>
                  <a:gd name="connsiteY2" fmla="*/ 657734 h 3168619"/>
                  <a:gd name="connsiteX3" fmla="*/ 685363 w 888032"/>
                  <a:gd name="connsiteY3" fmla="*/ 660264 h 3168619"/>
                  <a:gd name="connsiteX4" fmla="*/ 683946 w 888032"/>
                  <a:gd name="connsiteY4" fmla="*/ 685629 h 3168619"/>
                  <a:gd name="connsiteX5" fmla="*/ 685363 w 888032"/>
                  <a:gd name="connsiteY5" fmla="*/ 700039 h 3168619"/>
                  <a:gd name="connsiteX6" fmla="*/ 684083 w 888032"/>
                  <a:gd name="connsiteY6" fmla="*/ 700839 h 3168619"/>
                  <a:gd name="connsiteX7" fmla="*/ 684121 w 888032"/>
                  <a:gd name="connsiteY7" fmla="*/ 701448 h 3168619"/>
                  <a:gd name="connsiteX8" fmla="*/ 684583 w 888032"/>
                  <a:gd name="connsiteY8" fmla="*/ 822153 h 3168619"/>
                  <a:gd name="connsiteX9" fmla="*/ 683875 w 888032"/>
                  <a:gd name="connsiteY9" fmla="*/ 832430 h 3168619"/>
                  <a:gd name="connsiteX10" fmla="*/ 724908 w 888032"/>
                  <a:gd name="connsiteY10" fmla="*/ 1920820 h 3168619"/>
                  <a:gd name="connsiteX11" fmla="*/ 740776 w 888032"/>
                  <a:gd name="connsiteY11" fmla="*/ 1928021 h 3168619"/>
                  <a:gd name="connsiteX12" fmla="*/ 832664 w 888032"/>
                  <a:gd name="connsiteY12" fmla="*/ 2029857 h 3168619"/>
                  <a:gd name="connsiteX13" fmla="*/ 833050 w 888032"/>
                  <a:gd name="connsiteY13" fmla="*/ 2031195 h 3168619"/>
                  <a:gd name="connsiteX14" fmla="*/ 834396 w 888032"/>
                  <a:gd name="connsiteY14" fmla="*/ 2033733 h 3168619"/>
                  <a:gd name="connsiteX15" fmla="*/ 848025 w 888032"/>
                  <a:gd name="connsiteY15" fmla="*/ 2080902 h 3168619"/>
                  <a:gd name="connsiteX16" fmla="*/ 877014 w 888032"/>
                  <a:gd name="connsiteY16" fmla="*/ 3168619 h 3168619"/>
                  <a:gd name="connsiteX17" fmla="*/ 434922 w 888032"/>
                  <a:gd name="connsiteY17" fmla="*/ 3167819 h 3168619"/>
                  <a:gd name="connsiteX18" fmla="*/ 34687 w 888032"/>
                  <a:gd name="connsiteY18" fmla="*/ 3167094 h 3168619"/>
                  <a:gd name="connsiteX19" fmla="*/ 0 w 888032"/>
                  <a:gd name="connsiteY19" fmla="*/ 3168572 h 3168619"/>
                  <a:gd name="connsiteX20" fmla="*/ 0 w 888032"/>
                  <a:gd name="connsiteY20" fmla="*/ 484 h 31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8032" h="3168619">
                    <a:moveTo>
                      <a:pt x="7324" y="0"/>
                    </a:moveTo>
                    <a:cubicBezTo>
                      <a:pt x="412860" y="5080"/>
                      <a:pt x="611435" y="238799"/>
                      <a:pt x="674982" y="556249"/>
                    </a:cubicBezTo>
                    <a:lnTo>
                      <a:pt x="681370" y="657734"/>
                    </a:lnTo>
                    <a:lnTo>
                      <a:pt x="685363" y="660264"/>
                    </a:lnTo>
                    <a:lnTo>
                      <a:pt x="683946" y="685629"/>
                    </a:lnTo>
                    <a:lnTo>
                      <a:pt x="685363" y="700039"/>
                    </a:lnTo>
                    <a:lnTo>
                      <a:pt x="684083" y="700839"/>
                    </a:lnTo>
                    <a:lnTo>
                      <a:pt x="684121" y="701448"/>
                    </a:lnTo>
                    <a:cubicBezTo>
                      <a:pt x="685648" y="745556"/>
                      <a:pt x="685728" y="785581"/>
                      <a:pt x="684583" y="822153"/>
                    </a:cubicBezTo>
                    <a:lnTo>
                      <a:pt x="683875" y="832430"/>
                    </a:lnTo>
                    <a:lnTo>
                      <a:pt x="724908" y="1920820"/>
                    </a:lnTo>
                    <a:lnTo>
                      <a:pt x="740776" y="1928021"/>
                    </a:lnTo>
                    <a:cubicBezTo>
                      <a:pt x="786967" y="1953859"/>
                      <a:pt x="815487" y="1986447"/>
                      <a:pt x="832664" y="2029857"/>
                    </a:cubicBezTo>
                    <a:lnTo>
                      <a:pt x="833050" y="2031195"/>
                    </a:lnTo>
                    <a:lnTo>
                      <a:pt x="834396" y="2033733"/>
                    </a:lnTo>
                    <a:cubicBezTo>
                      <a:pt x="840122" y="2048203"/>
                      <a:pt x="844587" y="2063876"/>
                      <a:pt x="848025" y="2080902"/>
                    </a:cubicBezTo>
                    <a:cubicBezTo>
                      <a:pt x="871217" y="2318591"/>
                      <a:pt x="906006" y="2861081"/>
                      <a:pt x="877014" y="3168619"/>
                    </a:cubicBezTo>
                    <a:cubicBezTo>
                      <a:pt x="733517" y="3168352"/>
                      <a:pt x="584220" y="3168085"/>
                      <a:pt x="434922" y="3167819"/>
                    </a:cubicBezTo>
                    <a:lnTo>
                      <a:pt x="34687" y="3167094"/>
                    </a:lnTo>
                    <a:lnTo>
                      <a:pt x="0" y="3168572"/>
                    </a:lnTo>
                    <a:lnTo>
                      <a:pt x="0" y="484"/>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68" name="Group 767"/>
            <p:cNvGrpSpPr/>
            <p:nvPr/>
          </p:nvGrpSpPr>
          <p:grpSpPr>
            <a:xfrm>
              <a:off x="4838459" y="3931492"/>
              <a:ext cx="1988449" cy="1091501"/>
              <a:chOff x="1809291" y="3181017"/>
              <a:chExt cx="1988449" cy="1091501"/>
            </a:xfrm>
          </p:grpSpPr>
          <p:grpSp>
            <p:nvGrpSpPr>
              <p:cNvPr id="769" name="Group 768"/>
              <p:cNvGrpSpPr/>
              <p:nvPr/>
            </p:nvGrpSpPr>
            <p:grpSpPr>
              <a:xfrm>
                <a:off x="2631409" y="3861046"/>
                <a:ext cx="365765" cy="374232"/>
                <a:chOff x="1197111" y="1389960"/>
                <a:chExt cx="1676237" cy="1715038"/>
              </a:xfrm>
            </p:grpSpPr>
            <p:grpSp>
              <p:nvGrpSpPr>
                <p:cNvPr id="835" name="Group 834"/>
                <p:cNvGrpSpPr/>
                <p:nvPr/>
              </p:nvGrpSpPr>
              <p:grpSpPr>
                <a:xfrm>
                  <a:off x="1197111" y="1671679"/>
                  <a:ext cx="1676237" cy="1433319"/>
                  <a:chOff x="1197111" y="1671679"/>
                  <a:chExt cx="1676237" cy="1433319"/>
                </a:xfrm>
              </p:grpSpPr>
              <p:sp>
                <p:nvSpPr>
                  <p:cNvPr id="839" name="Freeform 838"/>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0" name="Freeform 839"/>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836" name="Group 835"/>
                <p:cNvGrpSpPr/>
                <p:nvPr/>
              </p:nvGrpSpPr>
              <p:grpSpPr>
                <a:xfrm rot="2700000">
                  <a:off x="2122165" y="1174441"/>
                  <a:ext cx="426826" cy="857864"/>
                  <a:chOff x="4898239" y="1582532"/>
                  <a:chExt cx="309771" cy="622599"/>
                </a:xfrm>
              </p:grpSpPr>
              <p:sp>
                <p:nvSpPr>
                  <p:cNvPr id="837" name="Freeform 836"/>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38" name="Freeform 837"/>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770" name="Group 769"/>
              <p:cNvGrpSpPr/>
              <p:nvPr/>
            </p:nvGrpSpPr>
            <p:grpSpPr>
              <a:xfrm>
                <a:off x="2174247" y="3832677"/>
                <a:ext cx="355746" cy="430969"/>
                <a:chOff x="3467357" y="1386489"/>
                <a:chExt cx="1630321" cy="1975053"/>
              </a:xfrm>
            </p:grpSpPr>
            <p:sp>
              <p:nvSpPr>
                <p:cNvPr id="830" name="Oval 829"/>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31" name="Freeform 830"/>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832" name="Group 831"/>
                <p:cNvGrpSpPr/>
                <p:nvPr/>
              </p:nvGrpSpPr>
              <p:grpSpPr>
                <a:xfrm rot="2700000">
                  <a:off x="4357498" y="1170969"/>
                  <a:ext cx="426826" cy="857866"/>
                  <a:chOff x="4910359" y="1566848"/>
                  <a:chExt cx="309771" cy="622600"/>
                </a:xfrm>
              </p:grpSpPr>
              <p:sp>
                <p:nvSpPr>
                  <p:cNvPr id="833" name="Freeform 832"/>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34" name="Freeform 833"/>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771" name="Group 770"/>
              <p:cNvGrpSpPr/>
              <p:nvPr/>
            </p:nvGrpSpPr>
            <p:grpSpPr>
              <a:xfrm>
                <a:off x="3404978" y="3852683"/>
                <a:ext cx="392762" cy="419835"/>
                <a:chOff x="3589257" y="1246862"/>
                <a:chExt cx="1485489" cy="1587885"/>
              </a:xfrm>
            </p:grpSpPr>
            <p:cxnSp>
              <p:nvCxnSpPr>
                <p:cNvPr id="819" name="Straight Connector 818"/>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820" name="Straight Connector 819"/>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821" name="Group 820"/>
                <p:cNvGrpSpPr/>
                <p:nvPr/>
              </p:nvGrpSpPr>
              <p:grpSpPr>
                <a:xfrm>
                  <a:off x="3589257" y="2220809"/>
                  <a:ext cx="613937" cy="613938"/>
                  <a:chOff x="4607481" y="4365751"/>
                  <a:chExt cx="739649" cy="739650"/>
                </a:xfrm>
              </p:grpSpPr>
              <p:sp>
                <p:nvSpPr>
                  <p:cNvPr id="828" name="Oval 827"/>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29" name="Freeform 828"/>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822" name="Group 821"/>
                <p:cNvGrpSpPr/>
                <p:nvPr/>
              </p:nvGrpSpPr>
              <p:grpSpPr>
                <a:xfrm>
                  <a:off x="4260773" y="2220809"/>
                  <a:ext cx="613937" cy="613938"/>
                  <a:chOff x="4607481" y="4365751"/>
                  <a:chExt cx="739649" cy="739650"/>
                </a:xfrm>
              </p:grpSpPr>
              <p:sp>
                <p:nvSpPr>
                  <p:cNvPr id="826" name="Oval 825"/>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27" name="Freeform 826"/>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823" name="Group 822"/>
                <p:cNvGrpSpPr/>
                <p:nvPr/>
              </p:nvGrpSpPr>
              <p:grpSpPr>
                <a:xfrm>
                  <a:off x="4189264" y="1246862"/>
                  <a:ext cx="885482" cy="428318"/>
                  <a:chOff x="4063354" y="1112562"/>
                  <a:chExt cx="885482" cy="428318"/>
                </a:xfrm>
              </p:grpSpPr>
              <p:sp>
                <p:nvSpPr>
                  <p:cNvPr id="824" name="Freeform 823"/>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25" name="Freeform 824"/>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772" name="Group 771"/>
              <p:cNvGrpSpPr/>
              <p:nvPr/>
            </p:nvGrpSpPr>
            <p:grpSpPr>
              <a:xfrm>
                <a:off x="1809291" y="3852683"/>
                <a:ext cx="293425" cy="406095"/>
                <a:chOff x="1633488" y="334932"/>
                <a:chExt cx="1344715" cy="1861064"/>
              </a:xfrm>
            </p:grpSpPr>
            <p:grpSp>
              <p:nvGrpSpPr>
                <p:cNvPr id="795" name="Group 794"/>
                <p:cNvGrpSpPr/>
                <p:nvPr/>
              </p:nvGrpSpPr>
              <p:grpSpPr>
                <a:xfrm>
                  <a:off x="1633488" y="684696"/>
                  <a:ext cx="1344715" cy="1511300"/>
                  <a:chOff x="1633488" y="684696"/>
                  <a:chExt cx="1344715" cy="1511300"/>
                </a:xfrm>
              </p:grpSpPr>
              <p:sp>
                <p:nvSpPr>
                  <p:cNvPr id="817" name="Freeform 816"/>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8" name="Freeform 817"/>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96" name="Group 795"/>
                <p:cNvGrpSpPr/>
                <p:nvPr/>
              </p:nvGrpSpPr>
              <p:grpSpPr>
                <a:xfrm>
                  <a:off x="1985367" y="334932"/>
                  <a:ext cx="643040" cy="505060"/>
                  <a:chOff x="2362639" y="273524"/>
                  <a:chExt cx="643040" cy="505060"/>
                </a:xfrm>
              </p:grpSpPr>
              <p:sp>
                <p:nvSpPr>
                  <p:cNvPr id="815" name="Freeform 814"/>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6" name="Freeform 815"/>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97" name="Oval 796"/>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8" name="Oval 797"/>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9" name="Oval 798"/>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0" name="Oval 799"/>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1" name="Oval 800"/>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2" name="Oval 801"/>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3" name="Oval 802"/>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4" name="Oval 803"/>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5" name="Oval 804"/>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6" name="Oval 805"/>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7" name="Oval 806"/>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8" name="Oval 807"/>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9" name="Oval 808"/>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0" name="Oval 809"/>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1" name="Oval 810"/>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2" name="Oval 811"/>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3" name="Oval 812"/>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4" name="Oval 813"/>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73" name="Group 772"/>
              <p:cNvGrpSpPr/>
              <p:nvPr/>
            </p:nvGrpSpPr>
            <p:grpSpPr>
              <a:xfrm>
                <a:off x="3057105" y="3768221"/>
                <a:ext cx="343148" cy="477007"/>
                <a:chOff x="5216848" y="2546882"/>
                <a:chExt cx="1572587" cy="2186039"/>
              </a:xfrm>
            </p:grpSpPr>
            <p:grpSp>
              <p:nvGrpSpPr>
                <p:cNvPr id="778" name="Group 777"/>
                <p:cNvGrpSpPr/>
                <p:nvPr/>
              </p:nvGrpSpPr>
              <p:grpSpPr>
                <a:xfrm>
                  <a:off x="5216848" y="2546882"/>
                  <a:ext cx="1572587" cy="2186039"/>
                  <a:chOff x="4589405" y="1579240"/>
                  <a:chExt cx="1572587" cy="2186039"/>
                </a:xfrm>
              </p:grpSpPr>
              <p:grpSp>
                <p:nvGrpSpPr>
                  <p:cNvPr id="780" name="Group 779"/>
                  <p:cNvGrpSpPr/>
                  <p:nvPr/>
                </p:nvGrpSpPr>
                <p:grpSpPr>
                  <a:xfrm rot="2641257">
                    <a:off x="5178361" y="1579240"/>
                    <a:ext cx="983631" cy="742452"/>
                    <a:chOff x="3510643" y="3553204"/>
                    <a:chExt cx="2496364" cy="1884275"/>
                  </a:xfrm>
                </p:grpSpPr>
                <p:sp>
                  <p:nvSpPr>
                    <p:cNvPr id="793" name="Freeform 792"/>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4" name="Freeform 793"/>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81" name="Arc 780"/>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782" name="Group 781"/>
                  <p:cNvGrpSpPr/>
                  <p:nvPr/>
                </p:nvGrpSpPr>
                <p:grpSpPr>
                  <a:xfrm>
                    <a:off x="4589405" y="2363348"/>
                    <a:ext cx="1566675" cy="1401931"/>
                    <a:chOff x="4589405" y="2363348"/>
                    <a:chExt cx="1566675" cy="1401931"/>
                  </a:xfrm>
                </p:grpSpPr>
                <p:sp>
                  <p:nvSpPr>
                    <p:cNvPr id="783" name="Oval 782"/>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4" name="Oval 783"/>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5" name="Oval 784"/>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6" name="Oval 785"/>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7" name="Oval 786"/>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8" name="Oval 787"/>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9" name="Oval 788"/>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0" name="Oval 789"/>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1" name="Oval 790"/>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2" name="Oval 791"/>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779" name="Freeform 778"/>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74" name="Rectangle 773"/>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75" name="Rectangle 774"/>
              <p:cNvSpPr/>
              <p:nvPr/>
            </p:nvSpPr>
            <p:spPr>
              <a:xfrm>
                <a:off x="1882263"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76" name="Rectangle 775"/>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777" name="Straight Connector 776"/>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grpSp>
        <p:nvGrpSpPr>
          <p:cNvPr id="849" name="Group 848"/>
          <p:cNvGrpSpPr/>
          <p:nvPr/>
        </p:nvGrpSpPr>
        <p:grpSpPr>
          <a:xfrm>
            <a:off x="-92853" y="3070988"/>
            <a:ext cx="3204386" cy="2060067"/>
            <a:chOff x="-625136" y="3318143"/>
            <a:chExt cx="3204386" cy="2060067"/>
          </a:xfrm>
        </p:grpSpPr>
        <p:grpSp>
          <p:nvGrpSpPr>
            <p:cNvPr id="850" name="Group 849"/>
            <p:cNvGrpSpPr/>
            <p:nvPr/>
          </p:nvGrpSpPr>
          <p:grpSpPr>
            <a:xfrm>
              <a:off x="590801" y="4286709"/>
              <a:ext cx="1988449" cy="1091501"/>
              <a:chOff x="1809291" y="3181017"/>
              <a:chExt cx="1988449" cy="1091501"/>
            </a:xfrm>
          </p:grpSpPr>
          <p:grpSp>
            <p:nvGrpSpPr>
              <p:cNvPr id="862" name="Group 861"/>
              <p:cNvGrpSpPr/>
              <p:nvPr/>
            </p:nvGrpSpPr>
            <p:grpSpPr>
              <a:xfrm>
                <a:off x="2631409" y="3861046"/>
                <a:ext cx="365765" cy="374232"/>
                <a:chOff x="1197111" y="1389960"/>
                <a:chExt cx="1676237" cy="1715038"/>
              </a:xfrm>
            </p:grpSpPr>
            <p:grpSp>
              <p:nvGrpSpPr>
                <p:cNvPr id="928" name="Group 927"/>
                <p:cNvGrpSpPr/>
                <p:nvPr/>
              </p:nvGrpSpPr>
              <p:grpSpPr>
                <a:xfrm>
                  <a:off x="1197111" y="1671679"/>
                  <a:ext cx="1676237" cy="1433319"/>
                  <a:chOff x="1197111" y="1671679"/>
                  <a:chExt cx="1676237" cy="1433319"/>
                </a:xfrm>
              </p:grpSpPr>
              <p:sp>
                <p:nvSpPr>
                  <p:cNvPr id="932" name="Freeform 931"/>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33" name="Freeform 932"/>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29" name="Group 928"/>
                <p:cNvGrpSpPr/>
                <p:nvPr/>
              </p:nvGrpSpPr>
              <p:grpSpPr>
                <a:xfrm rot="2700000">
                  <a:off x="2122165" y="1174441"/>
                  <a:ext cx="426826" cy="857864"/>
                  <a:chOff x="4898239" y="1582532"/>
                  <a:chExt cx="309771" cy="622599"/>
                </a:xfrm>
              </p:grpSpPr>
              <p:sp>
                <p:nvSpPr>
                  <p:cNvPr id="930" name="Freeform 929"/>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31" name="Freeform 930"/>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863" name="Group 862"/>
              <p:cNvGrpSpPr/>
              <p:nvPr/>
            </p:nvGrpSpPr>
            <p:grpSpPr>
              <a:xfrm>
                <a:off x="2174247" y="3832677"/>
                <a:ext cx="355746" cy="430969"/>
                <a:chOff x="3467357" y="1386489"/>
                <a:chExt cx="1630321" cy="1975053"/>
              </a:xfrm>
            </p:grpSpPr>
            <p:sp>
              <p:nvSpPr>
                <p:cNvPr id="923" name="Oval 922"/>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24" name="Freeform 923"/>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925" name="Group 924"/>
                <p:cNvGrpSpPr/>
                <p:nvPr/>
              </p:nvGrpSpPr>
              <p:grpSpPr>
                <a:xfrm rot="2700000">
                  <a:off x="4357498" y="1170969"/>
                  <a:ext cx="426826" cy="857866"/>
                  <a:chOff x="4910359" y="1566848"/>
                  <a:chExt cx="309771" cy="622600"/>
                </a:xfrm>
              </p:grpSpPr>
              <p:sp>
                <p:nvSpPr>
                  <p:cNvPr id="926" name="Freeform 925"/>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27" name="Freeform 926"/>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864" name="Group 863"/>
              <p:cNvGrpSpPr/>
              <p:nvPr/>
            </p:nvGrpSpPr>
            <p:grpSpPr>
              <a:xfrm>
                <a:off x="3404978" y="3852683"/>
                <a:ext cx="392762" cy="419835"/>
                <a:chOff x="3589257" y="1246862"/>
                <a:chExt cx="1485489" cy="1587885"/>
              </a:xfrm>
            </p:grpSpPr>
            <p:cxnSp>
              <p:nvCxnSpPr>
                <p:cNvPr id="912" name="Straight Connector 911"/>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913" name="Straight Connector 912"/>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914" name="Group 913"/>
                <p:cNvGrpSpPr/>
                <p:nvPr/>
              </p:nvGrpSpPr>
              <p:grpSpPr>
                <a:xfrm>
                  <a:off x="3589257" y="2220809"/>
                  <a:ext cx="613937" cy="613938"/>
                  <a:chOff x="4607481" y="4365751"/>
                  <a:chExt cx="739649" cy="739650"/>
                </a:xfrm>
              </p:grpSpPr>
              <p:sp>
                <p:nvSpPr>
                  <p:cNvPr id="921" name="Oval 92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22" name="Freeform 92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15" name="Group 914"/>
                <p:cNvGrpSpPr/>
                <p:nvPr/>
              </p:nvGrpSpPr>
              <p:grpSpPr>
                <a:xfrm>
                  <a:off x="4260773" y="2220809"/>
                  <a:ext cx="613937" cy="613938"/>
                  <a:chOff x="4607481" y="4365751"/>
                  <a:chExt cx="739649" cy="739650"/>
                </a:xfrm>
              </p:grpSpPr>
              <p:sp>
                <p:nvSpPr>
                  <p:cNvPr id="919" name="Oval 91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20" name="Freeform 91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16" name="Group 915"/>
                <p:cNvGrpSpPr/>
                <p:nvPr/>
              </p:nvGrpSpPr>
              <p:grpSpPr>
                <a:xfrm>
                  <a:off x="4189264" y="1246862"/>
                  <a:ext cx="885482" cy="428318"/>
                  <a:chOff x="4063354" y="1112562"/>
                  <a:chExt cx="885482" cy="428318"/>
                </a:xfrm>
              </p:grpSpPr>
              <p:sp>
                <p:nvSpPr>
                  <p:cNvPr id="917" name="Freeform 916"/>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18" name="Freeform 917"/>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865" name="Group 864"/>
              <p:cNvGrpSpPr/>
              <p:nvPr/>
            </p:nvGrpSpPr>
            <p:grpSpPr>
              <a:xfrm>
                <a:off x="1809291" y="3852683"/>
                <a:ext cx="293425" cy="406095"/>
                <a:chOff x="1633488" y="334932"/>
                <a:chExt cx="1344715" cy="1861064"/>
              </a:xfrm>
            </p:grpSpPr>
            <p:grpSp>
              <p:nvGrpSpPr>
                <p:cNvPr id="888" name="Group 887"/>
                <p:cNvGrpSpPr/>
                <p:nvPr/>
              </p:nvGrpSpPr>
              <p:grpSpPr>
                <a:xfrm>
                  <a:off x="1633488" y="684696"/>
                  <a:ext cx="1344715" cy="1511300"/>
                  <a:chOff x="1633488" y="684696"/>
                  <a:chExt cx="1344715" cy="1511300"/>
                </a:xfrm>
              </p:grpSpPr>
              <p:sp>
                <p:nvSpPr>
                  <p:cNvPr id="910" name="Freeform 909"/>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11" name="Freeform 910"/>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889" name="Group 888"/>
                <p:cNvGrpSpPr/>
                <p:nvPr/>
              </p:nvGrpSpPr>
              <p:grpSpPr>
                <a:xfrm>
                  <a:off x="1985367" y="334932"/>
                  <a:ext cx="643040" cy="505060"/>
                  <a:chOff x="2362639" y="273524"/>
                  <a:chExt cx="643040" cy="505060"/>
                </a:xfrm>
              </p:grpSpPr>
              <p:sp>
                <p:nvSpPr>
                  <p:cNvPr id="908" name="Freeform 907"/>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9" name="Freeform 908"/>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890" name="Oval 889"/>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1" name="Oval 890"/>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2" name="Oval 891"/>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3" name="Oval 892"/>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4" name="Oval 893"/>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5" name="Oval 894"/>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6" name="Oval 895"/>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7" name="Oval 896"/>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8" name="Oval 897"/>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9" name="Oval 898"/>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0" name="Oval 899"/>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1" name="Oval 900"/>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2" name="Oval 901"/>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3" name="Oval 902"/>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4" name="Oval 903"/>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5" name="Oval 904"/>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6" name="Oval 905"/>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7" name="Oval 906"/>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866" name="Group 865"/>
              <p:cNvGrpSpPr/>
              <p:nvPr/>
            </p:nvGrpSpPr>
            <p:grpSpPr>
              <a:xfrm>
                <a:off x="3057105" y="3768221"/>
                <a:ext cx="343148" cy="477007"/>
                <a:chOff x="5216848" y="2546882"/>
                <a:chExt cx="1572587" cy="2186039"/>
              </a:xfrm>
            </p:grpSpPr>
            <p:grpSp>
              <p:nvGrpSpPr>
                <p:cNvPr id="871" name="Group 870"/>
                <p:cNvGrpSpPr/>
                <p:nvPr/>
              </p:nvGrpSpPr>
              <p:grpSpPr>
                <a:xfrm>
                  <a:off x="5216848" y="2546882"/>
                  <a:ext cx="1572587" cy="2186039"/>
                  <a:chOff x="4589405" y="1579240"/>
                  <a:chExt cx="1572587" cy="2186039"/>
                </a:xfrm>
              </p:grpSpPr>
              <p:grpSp>
                <p:nvGrpSpPr>
                  <p:cNvPr id="873" name="Group 872"/>
                  <p:cNvGrpSpPr/>
                  <p:nvPr/>
                </p:nvGrpSpPr>
                <p:grpSpPr>
                  <a:xfrm rot="2641257">
                    <a:off x="5178361" y="1579240"/>
                    <a:ext cx="983631" cy="742452"/>
                    <a:chOff x="3510643" y="3553204"/>
                    <a:chExt cx="2496364" cy="1884275"/>
                  </a:xfrm>
                </p:grpSpPr>
                <p:sp>
                  <p:nvSpPr>
                    <p:cNvPr id="886" name="Freeform 885"/>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7" name="Freeform 886"/>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874" name="Arc 873"/>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875" name="Group 874"/>
                  <p:cNvGrpSpPr/>
                  <p:nvPr/>
                </p:nvGrpSpPr>
                <p:grpSpPr>
                  <a:xfrm>
                    <a:off x="4589405" y="2363348"/>
                    <a:ext cx="1566675" cy="1401931"/>
                    <a:chOff x="4589405" y="2363348"/>
                    <a:chExt cx="1566675" cy="1401931"/>
                  </a:xfrm>
                </p:grpSpPr>
                <p:sp>
                  <p:nvSpPr>
                    <p:cNvPr id="876" name="Oval 875"/>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77" name="Oval 876"/>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78" name="Oval 877"/>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79" name="Oval 878"/>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0" name="Oval 879"/>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1" name="Oval 880"/>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2" name="Oval 881"/>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3" name="Oval 882"/>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4" name="Oval 883"/>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5" name="Oval 884"/>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872" name="Freeform 871"/>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867" name="Rectangle 866"/>
              <p:cNvSpPr/>
              <p:nvPr/>
            </p:nvSpPr>
            <p:spPr>
              <a:xfrm>
                <a:off x="230224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8" name="Rectangle 867"/>
              <p:cNvSpPr/>
              <p:nvPr/>
            </p:nvSpPr>
            <p:spPr>
              <a:xfrm>
                <a:off x="1882263"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9" name="Rectangle 868"/>
              <p:cNvSpPr/>
              <p:nvPr/>
            </p:nvSpPr>
            <p:spPr>
              <a:xfrm>
                <a:off x="3181567"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870" name="Straight Connector 869"/>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851" name="Group 850"/>
            <p:cNvGrpSpPr/>
            <p:nvPr/>
          </p:nvGrpSpPr>
          <p:grpSpPr>
            <a:xfrm>
              <a:off x="-625136" y="3318143"/>
              <a:ext cx="1433253" cy="2051194"/>
              <a:chOff x="3117934" y="-589604"/>
              <a:chExt cx="3568475" cy="5107009"/>
            </a:xfrm>
          </p:grpSpPr>
          <p:sp>
            <p:nvSpPr>
              <p:cNvPr id="852" name="Pie 851"/>
              <p:cNvSpPr/>
              <p:nvPr/>
            </p:nvSpPr>
            <p:spPr>
              <a:xfrm flipH="1">
                <a:off x="5223601"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53" name="Pie 852"/>
              <p:cNvSpPr/>
              <p:nvPr/>
            </p:nvSpPr>
            <p:spPr>
              <a:xfrm rot="10800000" flipH="1">
                <a:off x="3117934" y="-589604"/>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54" name="Freeform 853"/>
              <p:cNvSpPr/>
              <p:nvPr/>
            </p:nvSpPr>
            <p:spPr>
              <a:xfrm rot="16200000">
                <a:off x="4208436" y="2881428"/>
                <a:ext cx="1343020" cy="1928932"/>
              </a:xfrm>
              <a:custGeom>
                <a:avLst/>
                <a:gdLst>
                  <a:gd name="connsiteX0" fmla="*/ 1343020 w 1343020"/>
                  <a:gd name="connsiteY0" fmla="*/ 747019 h 1928932"/>
                  <a:gd name="connsiteX1" fmla="*/ 1296527 w 1343020"/>
                  <a:gd name="connsiteY1" fmla="*/ 742332 h 1928932"/>
                  <a:gd name="connsiteX2" fmla="*/ 1056103 w 1343020"/>
                  <a:gd name="connsiteY2" fmla="*/ 982756 h 1928932"/>
                  <a:gd name="connsiteX3" fmla="*/ 1296527 w 1343020"/>
                  <a:gd name="connsiteY3" fmla="*/ 1223180 h 1928932"/>
                  <a:gd name="connsiteX4" fmla="*/ 1339311 w 1343020"/>
                  <a:gd name="connsiteY4" fmla="*/ 1218867 h 1928932"/>
                  <a:gd name="connsiteX5" fmla="*/ 1333436 w 1343020"/>
                  <a:gd name="connsiteY5" fmla="*/ 1277393 h 1928932"/>
                  <a:gd name="connsiteX6" fmla="*/ 1087717 w 1343020"/>
                  <a:gd name="connsiteY6" fmla="*/ 1885121 h 1928932"/>
                  <a:gd name="connsiteX7" fmla="*/ 0 w 1343020"/>
                  <a:gd name="connsiteY7" fmla="*/ 1916866 h 1928932"/>
                  <a:gd name="connsiteX8" fmla="*/ 800 w 1343020"/>
                  <a:gd name="connsiteY8" fmla="*/ 1432730 h 1928932"/>
                  <a:gd name="connsiteX9" fmla="*/ 1574 w 1343020"/>
                  <a:gd name="connsiteY9" fmla="*/ 964466 h 1928932"/>
                  <a:gd name="connsiteX10" fmla="*/ 800 w 1343020"/>
                  <a:gd name="connsiteY10" fmla="*/ 496202 h 1928932"/>
                  <a:gd name="connsiteX11" fmla="*/ 0 w 1343020"/>
                  <a:gd name="connsiteY11" fmla="*/ 12066 h 1928932"/>
                  <a:gd name="connsiteX12" fmla="*/ 1087717 w 1343020"/>
                  <a:gd name="connsiteY12" fmla="*/ 43811 h 1928932"/>
                  <a:gd name="connsiteX13" fmla="*/ 1333436 w 1343020"/>
                  <a:gd name="connsiteY13" fmla="*/ 65154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020" h="1928932">
                    <a:moveTo>
                      <a:pt x="1343020" y="747019"/>
                    </a:moveTo>
                    <a:lnTo>
                      <a:pt x="1296527" y="742332"/>
                    </a:lnTo>
                    <a:cubicBezTo>
                      <a:pt x="1163744" y="742332"/>
                      <a:pt x="1056103" y="849973"/>
                      <a:pt x="1056103" y="982756"/>
                    </a:cubicBezTo>
                    <a:cubicBezTo>
                      <a:pt x="1056103" y="1115539"/>
                      <a:pt x="1163744" y="1223180"/>
                      <a:pt x="1296527" y="1223180"/>
                    </a:cubicBezTo>
                    <a:lnTo>
                      <a:pt x="1339311" y="1218867"/>
                    </a:lnTo>
                    <a:lnTo>
                      <a:pt x="1333436" y="1277393"/>
                    </a:lnTo>
                    <a:cubicBezTo>
                      <a:pt x="1287634" y="1716932"/>
                      <a:pt x="1246628" y="1849974"/>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46628" y="78958"/>
                      <a:pt x="1287634" y="212000"/>
                      <a:pt x="1333436" y="651540"/>
                    </a:cubicBezTo>
                    <a:close/>
                  </a:path>
                </a:pathLst>
              </a:cu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55" name="Pie 854"/>
              <p:cNvSpPr/>
              <p:nvPr/>
            </p:nvSpPr>
            <p:spPr>
              <a:xfrm>
                <a:off x="4113619"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56" name="Oval 49"/>
              <p:cNvSpPr/>
              <p:nvPr/>
            </p:nvSpPr>
            <p:spPr>
              <a:xfrm>
                <a:off x="4220668" y="1352177"/>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57" name="Oval 50"/>
              <p:cNvSpPr/>
              <p:nvPr/>
            </p:nvSpPr>
            <p:spPr>
              <a:xfrm flipV="1">
                <a:off x="4220668" y="1896605"/>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58" name="Freeform 857"/>
              <p:cNvSpPr/>
              <p:nvPr/>
            </p:nvSpPr>
            <p:spPr>
              <a:xfrm rot="5400000">
                <a:off x="4557080" y="2145107"/>
                <a:ext cx="688665" cy="1165023"/>
              </a:xfrm>
              <a:custGeom>
                <a:avLst/>
                <a:gdLst>
                  <a:gd name="connsiteX0" fmla="*/ 104 w 688665"/>
                  <a:gd name="connsiteY0" fmla="*/ 592623 h 1165023"/>
                  <a:gd name="connsiteX1" fmla="*/ 52981 w 688665"/>
                  <a:gd name="connsiteY1" fmla="*/ 379549 h 1165023"/>
                  <a:gd name="connsiteX2" fmla="*/ 119905 w 688665"/>
                  <a:gd name="connsiteY2" fmla="*/ 290141 h 1165023"/>
                  <a:gd name="connsiteX3" fmla="*/ 167246 w 688665"/>
                  <a:gd name="connsiteY3" fmla="*/ 253205 h 1165023"/>
                  <a:gd name="connsiteX4" fmla="*/ 165976 w 688665"/>
                  <a:gd name="connsiteY4" fmla="*/ 0 h 1165023"/>
                  <a:gd name="connsiteX5" fmla="*/ 298556 w 688665"/>
                  <a:gd name="connsiteY5" fmla="*/ 53566 h 1165023"/>
                  <a:gd name="connsiteX6" fmla="*/ 688665 w 688665"/>
                  <a:gd name="connsiteY6" fmla="*/ 583313 h 1165023"/>
                  <a:gd name="connsiteX7" fmla="*/ 306766 w 688665"/>
                  <a:gd name="connsiteY7" fmla="*/ 1110410 h 1165023"/>
                  <a:gd name="connsiteX8" fmla="*/ 171820 w 688665"/>
                  <a:gd name="connsiteY8" fmla="*/ 1165023 h 1165023"/>
                  <a:gd name="connsiteX9" fmla="*/ 170571 w 688665"/>
                  <a:gd name="connsiteY9" fmla="*/ 916009 h 1165023"/>
                  <a:gd name="connsiteX10" fmla="*/ 133247 w 688665"/>
                  <a:gd name="connsiteY10" fmla="*/ 889473 h 1165023"/>
                  <a:gd name="connsiteX11" fmla="*/ 62411 w 688665"/>
                  <a:gd name="connsiteY11" fmla="*/ 803132 h 1165023"/>
                  <a:gd name="connsiteX12" fmla="*/ 104 w 688665"/>
                  <a:gd name="connsiteY12" fmla="*/ 592623 h 116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665" h="1165023">
                    <a:moveTo>
                      <a:pt x="104" y="592623"/>
                    </a:moveTo>
                    <a:cubicBezTo>
                      <a:pt x="-1526" y="519415"/>
                      <a:pt x="16042" y="445781"/>
                      <a:pt x="52981" y="379549"/>
                    </a:cubicBezTo>
                    <a:cubicBezTo>
                      <a:pt x="71451" y="346433"/>
                      <a:pt x="94040" y="316465"/>
                      <a:pt x="119905" y="290141"/>
                    </a:cubicBezTo>
                    <a:lnTo>
                      <a:pt x="167246" y="253205"/>
                    </a:lnTo>
                    <a:lnTo>
                      <a:pt x="165976" y="0"/>
                    </a:lnTo>
                    <a:lnTo>
                      <a:pt x="298556" y="53566"/>
                    </a:lnTo>
                    <a:cubicBezTo>
                      <a:pt x="517134" y="160944"/>
                      <a:pt x="688664" y="331320"/>
                      <a:pt x="688665" y="583313"/>
                    </a:cubicBezTo>
                    <a:cubicBezTo>
                      <a:pt x="688665" y="835305"/>
                      <a:pt x="522608" y="1003915"/>
                      <a:pt x="306766" y="1110410"/>
                    </a:cubicBezTo>
                    <a:lnTo>
                      <a:pt x="171820" y="1165023"/>
                    </a:lnTo>
                    <a:lnTo>
                      <a:pt x="170571" y="916009"/>
                    </a:lnTo>
                    <a:lnTo>
                      <a:pt x="133247" y="889473"/>
                    </a:lnTo>
                    <a:cubicBezTo>
                      <a:pt x="106237" y="864326"/>
                      <a:pt x="82336" y="835393"/>
                      <a:pt x="62411" y="803132"/>
                    </a:cubicBezTo>
                    <a:cubicBezTo>
                      <a:pt x="22561" y="738611"/>
                      <a:pt x="1733" y="665831"/>
                      <a:pt x="104" y="592623"/>
                    </a:cubicBezTo>
                    <a:close/>
                  </a:path>
                </a:pathLst>
              </a:custGeom>
              <a:solidFill>
                <a:srgbClr val="ED7D31">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59" name="Chord 858"/>
              <p:cNvSpPr/>
              <p:nvPr/>
            </p:nvSpPr>
            <p:spPr>
              <a:xfrm rot="16200000">
                <a:off x="4710338" y="2382890"/>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0" name="Freeform 859"/>
              <p:cNvSpPr/>
              <p:nvPr/>
            </p:nvSpPr>
            <p:spPr>
              <a:xfrm>
                <a:off x="4219908" y="1266089"/>
                <a:ext cx="1366278" cy="908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278" h="908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8690" y="750629"/>
                      <a:pt x="1365542" y="776901"/>
                    </a:cubicBezTo>
                    <a:cubicBezTo>
                      <a:pt x="852803" y="1119801"/>
                      <a:pt x="518182" y="29505"/>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1" name="Freeform 860"/>
              <p:cNvSpPr/>
              <p:nvPr/>
            </p:nvSpPr>
            <p:spPr>
              <a:xfrm flipH="1">
                <a:off x="4910180" y="1266678"/>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grpSp>
      <p:grpSp>
        <p:nvGrpSpPr>
          <p:cNvPr id="934" name="Group 933"/>
          <p:cNvGrpSpPr/>
          <p:nvPr/>
        </p:nvGrpSpPr>
        <p:grpSpPr>
          <a:xfrm>
            <a:off x="8786861" y="3663400"/>
            <a:ext cx="3193816" cy="2093075"/>
            <a:chOff x="9208101" y="3015707"/>
            <a:chExt cx="3193816" cy="2093075"/>
          </a:xfrm>
        </p:grpSpPr>
        <p:grpSp>
          <p:nvGrpSpPr>
            <p:cNvPr id="935" name="Group 934"/>
            <p:cNvGrpSpPr/>
            <p:nvPr/>
          </p:nvGrpSpPr>
          <p:grpSpPr>
            <a:xfrm>
              <a:off x="10413468" y="4017281"/>
              <a:ext cx="1988449" cy="1091501"/>
              <a:chOff x="1809291" y="3181017"/>
              <a:chExt cx="1988449" cy="1091501"/>
            </a:xfrm>
          </p:grpSpPr>
          <p:grpSp>
            <p:nvGrpSpPr>
              <p:cNvPr id="958" name="Group 957"/>
              <p:cNvGrpSpPr/>
              <p:nvPr/>
            </p:nvGrpSpPr>
            <p:grpSpPr>
              <a:xfrm>
                <a:off x="2631409" y="3861046"/>
                <a:ext cx="365765" cy="374232"/>
                <a:chOff x="1197111" y="1389960"/>
                <a:chExt cx="1676237" cy="1715038"/>
              </a:xfrm>
            </p:grpSpPr>
            <p:grpSp>
              <p:nvGrpSpPr>
                <p:cNvPr id="1024" name="Group 1023"/>
                <p:cNvGrpSpPr/>
                <p:nvPr/>
              </p:nvGrpSpPr>
              <p:grpSpPr>
                <a:xfrm>
                  <a:off x="1197111" y="1671679"/>
                  <a:ext cx="1676237" cy="1433319"/>
                  <a:chOff x="1197111" y="1671679"/>
                  <a:chExt cx="1676237" cy="1433319"/>
                </a:xfrm>
              </p:grpSpPr>
              <p:sp>
                <p:nvSpPr>
                  <p:cNvPr id="1028" name="Freeform 1027"/>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29" name="Freeform 1028"/>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25" name="Group 1024"/>
                <p:cNvGrpSpPr/>
                <p:nvPr/>
              </p:nvGrpSpPr>
              <p:grpSpPr>
                <a:xfrm rot="2700000">
                  <a:off x="2122165" y="1174441"/>
                  <a:ext cx="426826" cy="857864"/>
                  <a:chOff x="4898239" y="1582532"/>
                  <a:chExt cx="309771" cy="622599"/>
                </a:xfrm>
              </p:grpSpPr>
              <p:sp>
                <p:nvSpPr>
                  <p:cNvPr id="1026" name="Freeform 1025"/>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27" name="Freeform 1026"/>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959" name="Group 958"/>
              <p:cNvGrpSpPr/>
              <p:nvPr/>
            </p:nvGrpSpPr>
            <p:grpSpPr>
              <a:xfrm>
                <a:off x="2174247" y="3832677"/>
                <a:ext cx="355746" cy="430969"/>
                <a:chOff x="3467357" y="1386489"/>
                <a:chExt cx="1630321" cy="1975053"/>
              </a:xfrm>
            </p:grpSpPr>
            <p:sp>
              <p:nvSpPr>
                <p:cNvPr id="1019" name="Oval 1018"/>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20" name="Freeform 1019"/>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021" name="Group 1020"/>
                <p:cNvGrpSpPr/>
                <p:nvPr/>
              </p:nvGrpSpPr>
              <p:grpSpPr>
                <a:xfrm rot="2700000">
                  <a:off x="4357498" y="1170969"/>
                  <a:ext cx="426826" cy="857866"/>
                  <a:chOff x="4910359" y="1566848"/>
                  <a:chExt cx="309771" cy="622600"/>
                </a:xfrm>
              </p:grpSpPr>
              <p:sp>
                <p:nvSpPr>
                  <p:cNvPr id="1022" name="Freeform 1021"/>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23" name="Freeform 1022"/>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960" name="Group 959"/>
              <p:cNvGrpSpPr/>
              <p:nvPr/>
            </p:nvGrpSpPr>
            <p:grpSpPr>
              <a:xfrm>
                <a:off x="3404978" y="3852683"/>
                <a:ext cx="392762" cy="419835"/>
                <a:chOff x="3589257" y="1246862"/>
                <a:chExt cx="1485489" cy="1587885"/>
              </a:xfrm>
            </p:grpSpPr>
            <p:cxnSp>
              <p:nvCxnSpPr>
                <p:cNvPr id="1008" name="Straight Connector 1007"/>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009" name="Straight Connector 1008"/>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010" name="Group 1009"/>
                <p:cNvGrpSpPr/>
                <p:nvPr/>
              </p:nvGrpSpPr>
              <p:grpSpPr>
                <a:xfrm>
                  <a:off x="3589257" y="2220809"/>
                  <a:ext cx="613937" cy="613938"/>
                  <a:chOff x="4607481" y="4365751"/>
                  <a:chExt cx="739649" cy="739650"/>
                </a:xfrm>
              </p:grpSpPr>
              <p:sp>
                <p:nvSpPr>
                  <p:cNvPr id="1017" name="Oval 101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18" name="Freeform 101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11" name="Group 1010"/>
                <p:cNvGrpSpPr/>
                <p:nvPr/>
              </p:nvGrpSpPr>
              <p:grpSpPr>
                <a:xfrm>
                  <a:off x="4260773" y="2220809"/>
                  <a:ext cx="613937" cy="613938"/>
                  <a:chOff x="4607481" y="4365751"/>
                  <a:chExt cx="739649" cy="739650"/>
                </a:xfrm>
              </p:grpSpPr>
              <p:sp>
                <p:nvSpPr>
                  <p:cNvPr id="1015" name="Oval 1014"/>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16" name="Freeform 1015"/>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12" name="Group 1011"/>
                <p:cNvGrpSpPr/>
                <p:nvPr/>
              </p:nvGrpSpPr>
              <p:grpSpPr>
                <a:xfrm>
                  <a:off x="4189264" y="1246862"/>
                  <a:ext cx="885482" cy="428318"/>
                  <a:chOff x="4063354" y="1112562"/>
                  <a:chExt cx="885482" cy="428318"/>
                </a:xfrm>
              </p:grpSpPr>
              <p:sp>
                <p:nvSpPr>
                  <p:cNvPr id="1013" name="Freeform 1012"/>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14" name="Freeform 1013"/>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961" name="Group 960"/>
              <p:cNvGrpSpPr/>
              <p:nvPr/>
            </p:nvGrpSpPr>
            <p:grpSpPr>
              <a:xfrm>
                <a:off x="1809291" y="3852683"/>
                <a:ext cx="293425" cy="406095"/>
                <a:chOff x="1633488" y="334932"/>
                <a:chExt cx="1344715" cy="1861064"/>
              </a:xfrm>
            </p:grpSpPr>
            <p:grpSp>
              <p:nvGrpSpPr>
                <p:cNvPr id="984" name="Group 983"/>
                <p:cNvGrpSpPr/>
                <p:nvPr/>
              </p:nvGrpSpPr>
              <p:grpSpPr>
                <a:xfrm>
                  <a:off x="1633488" y="684696"/>
                  <a:ext cx="1344715" cy="1511300"/>
                  <a:chOff x="1633488" y="684696"/>
                  <a:chExt cx="1344715" cy="1511300"/>
                </a:xfrm>
              </p:grpSpPr>
              <p:sp>
                <p:nvSpPr>
                  <p:cNvPr id="1006" name="Freeform 1005"/>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7" name="Freeform 1006"/>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85" name="Group 984"/>
                <p:cNvGrpSpPr/>
                <p:nvPr/>
              </p:nvGrpSpPr>
              <p:grpSpPr>
                <a:xfrm>
                  <a:off x="1985367" y="334932"/>
                  <a:ext cx="643040" cy="505060"/>
                  <a:chOff x="2362639" y="273524"/>
                  <a:chExt cx="643040" cy="505060"/>
                </a:xfrm>
              </p:grpSpPr>
              <p:sp>
                <p:nvSpPr>
                  <p:cNvPr id="1004" name="Freeform 1003"/>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5" name="Freeform 1004"/>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986" name="Oval 985"/>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7" name="Oval 986"/>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8" name="Oval 987"/>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9" name="Oval 988"/>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0" name="Oval 989"/>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1" name="Oval 990"/>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2" name="Oval 991"/>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3" name="Oval 992"/>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4" name="Oval 993"/>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5" name="Oval 994"/>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6" name="Oval 995"/>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7" name="Oval 996"/>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8" name="Oval 997"/>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9" name="Oval 998"/>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0" name="Oval 999"/>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1" name="Oval 1000"/>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2" name="Oval 1001"/>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3" name="Oval 1002"/>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62" name="Group 961"/>
              <p:cNvGrpSpPr/>
              <p:nvPr/>
            </p:nvGrpSpPr>
            <p:grpSpPr>
              <a:xfrm>
                <a:off x="3057105" y="3768221"/>
                <a:ext cx="343148" cy="477007"/>
                <a:chOff x="5216848" y="2546882"/>
                <a:chExt cx="1572587" cy="2186039"/>
              </a:xfrm>
            </p:grpSpPr>
            <p:grpSp>
              <p:nvGrpSpPr>
                <p:cNvPr id="967" name="Group 966"/>
                <p:cNvGrpSpPr/>
                <p:nvPr/>
              </p:nvGrpSpPr>
              <p:grpSpPr>
                <a:xfrm>
                  <a:off x="5216848" y="2546882"/>
                  <a:ext cx="1572587" cy="2186039"/>
                  <a:chOff x="4589405" y="1579240"/>
                  <a:chExt cx="1572587" cy="2186039"/>
                </a:xfrm>
              </p:grpSpPr>
              <p:grpSp>
                <p:nvGrpSpPr>
                  <p:cNvPr id="969" name="Group 968"/>
                  <p:cNvGrpSpPr/>
                  <p:nvPr/>
                </p:nvGrpSpPr>
                <p:grpSpPr>
                  <a:xfrm rot="2641257">
                    <a:off x="5178361" y="1579240"/>
                    <a:ext cx="983631" cy="742452"/>
                    <a:chOff x="3510643" y="3553204"/>
                    <a:chExt cx="2496364" cy="1884275"/>
                  </a:xfrm>
                </p:grpSpPr>
                <p:sp>
                  <p:nvSpPr>
                    <p:cNvPr id="982" name="Freeform 981"/>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3" name="Freeform 982"/>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970" name="Arc 969"/>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971" name="Group 970"/>
                  <p:cNvGrpSpPr/>
                  <p:nvPr/>
                </p:nvGrpSpPr>
                <p:grpSpPr>
                  <a:xfrm>
                    <a:off x="4589405" y="2363348"/>
                    <a:ext cx="1566675" cy="1401931"/>
                    <a:chOff x="4589405" y="2363348"/>
                    <a:chExt cx="1566675" cy="1401931"/>
                  </a:xfrm>
                </p:grpSpPr>
                <p:sp>
                  <p:nvSpPr>
                    <p:cNvPr id="972" name="Oval 971"/>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3" name="Oval 972"/>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4" name="Oval 973"/>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5" name="Oval 974"/>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6" name="Oval 975"/>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7" name="Oval 976"/>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8" name="Oval 977"/>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9" name="Oval 978"/>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0" name="Oval 979"/>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1" name="Oval 980"/>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968" name="Freeform 967"/>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963" name="Rectangle 962"/>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64" name="Rectangle 963"/>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65" name="Rectangle 964"/>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966" name="Straight Connector 965"/>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936" name="Group 935"/>
            <p:cNvGrpSpPr/>
            <p:nvPr/>
          </p:nvGrpSpPr>
          <p:grpSpPr>
            <a:xfrm>
              <a:off x="9208101" y="3015707"/>
              <a:ext cx="1454839" cy="2082951"/>
              <a:chOff x="5966916" y="1156415"/>
              <a:chExt cx="3568475" cy="5109125"/>
            </a:xfrm>
          </p:grpSpPr>
          <p:grpSp>
            <p:nvGrpSpPr>
              <p:cNvPr id="937" name="Group 936"/>
              <p:cNvGrpSpPr/>
              <p:nvPr/>
            </p:nvGrpSpPr>
            <p:grpSpPr>
              <a:xfrm>
                <a:off x="5966916" y="1156415"/>
                <a:ext cx="3568475" cy="5107009"/>
                <a:chOff x="8268772" y="1350546"/>
                <a:chExt cx="3568475" cy="5107009"/>
              </a:xfrm>
            </p:grpSpPr>
            <p:sp>
              <p:nvSpPr>
                <p:cNvPr id="939" name="Freeform 938"/>
                <p:cNvSpPr/>
                <p:nvPr/>
              </p:nvSpPr>
              <p:spPr>
                <a:xfrm>
                  <a:off x="9334061" y="3591901"/>
                  <a:ext cx="1416208" cy="1332907"/>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67229 w 1540422"/>
                    <a:gd name="connsiteY0" fmla="*/ 0 h 1104072"/>
                    <a:gd name="connsiteX1" fmla="*/ 54632 w 1540422"/>
                    <a:gd name="connsiteY1" fmla="*/ 953276 h 1104072"/>
                    <a:gd name="connsiteX2" fmla="*/ 1455007 w 1540422"/>
                    <a:gd name="connsiteY2" fmla="*/ 1003159 h 1104072"/>
                    <a:gd name="connsiteX3" fmla="*/ 1415409 w 1540422"/>
                    <a:gd name="connsiteY3" fmla="*/ 144508 h 1104072"/>
                    <a:gd name="connsiteX4" fmla="*/ 167229 w 1540422"/>
                    <a:gd name="connsiteY4" fmla="*/ 0 h 1104072"/>
                    <a:gd name="connsiteX0" fmla="*/ 167228 w 1515452"/>
                    <a:gd name="connsiteY0" fmla="*/ 32021 h 1136093"/>
                    <a:gd name="connsiteX1" fmla="*/ 54631 w 1515452"/>
                    <a:gd name="connsiteY1" fmla="*/ 985297 h 1136093"/>
                    <a:gd name="connsiteX2" fmla="*/ 1455006 w 1515452"/>
                    <a:gd name="connsiteY2" fmla="*/ 1035180 h 1136093"/>
                    <a:gd name="connsiteX3" fmla="*/ 1319044 w 1515452"/>
                    <a:gd name="connsiteY3" fmla="*/ 0 h 1136093"/>
                    <a:gd name="connsiteX4" fmla="*/ 167228 w 1515452"/>
                    <a:gd name="connsiteY4" fmla="*/ 32021 h 1136093"/>
                    <a:gd name="connsiteX0" fmla="*/ 187465 w 1535689"/>
                    <a:gd name="connsiteY0" fmla="*/ 32021 h 1136093"/>
                    <a:gd name="connsiteX1" fmla="*/ 74868 w 1535689"/>
                    <a:gd name="connsiteY1" fmla="*/ 985297 h 1136093"/>
                    <a:gd name="connsiteX2" fmla="*/ 1475243 w 1535689"/>
                    <a:gd name="connsiteY2" fmla="*/ 1035180 h 1136093"/>
                    <a:gd name="connsiteX3" fmla="*/ 1339281 w 1535689"/>
                    <a:gd name="connsiteY3" fmla="*/ 0 h 1136093"/>
                    <a:gd name="connsiteX4" fmla="*/ 187465 w 1535689"/>
                    <a:gd name="connsiteY4" fmla="*/ 32021 h 1136093"/>
                    <a:gd name="connsiteX0" fmla="*/ 187465 w 1552101"/>
                    <a:gd name="connsiteY0" fmla="*/ 32021 h 1136093"/>
                    <a:gd name="connsiteX1" fmla="*/ 74868 w 1552101"/>
                    <a:gd name="connsiteY1" fmla="*/ 985297 h 1136093"/>
                    <a:gd name="connsiteX2" fmla="*/ 1475243 w 1552101"/>
                    <a:gd name="connsiteY2" fmla="*/ 1035180 h 1136093"/>
                    <a:gd name="connsiteX3" fmla="*/ 1339281 w 1552101"/>
                    <a:gd name="connsiteY3" fmla="*/ 0 h 1136093"/>
                    <a:gd name="connsiteX4" fmla="*/ 187465 w 1552101"/>
                    <a:gd name="connsiteY4" fmla="*/ 32021 h 1136093"/>
                    <a:gd name="connsiteX0" fmla="*/ 170944 w 1535580"/>
                    <a:gd name="connsiteY0" fmla="*/ 32021 h 1136093"/>
                    <a:gd name="connsiteX1" fmla="*/ 58347 w 1535580"/>
                    <a:gd name="connsiteY1" fmla="*/ 985297 h 1136093"/>
                    <a:gd name="connsiteX2" fmla="*/ 1458722 w 1535580"/>
                    <a:gd name="connsiteY2" fmla="*/ 1035180 h 1136093"/>
                    <a:gd name="connsiteX3" fmla="*/ 1322760 w 1535580"/>
                    <a:gd name="connsiteY3" fmla="*/ 0 h 1136093"/>
                    <a:gd name="connsiteX4" fmla="*/ 170944 w 1535580"/>
                    <a:gd name="connsiteY4" fmla="*/ 32021 h 1136093"/>
                    <a:gd name="connsiteX0" fmla="*/ 140379 w 1505015"/>
                    <a:gd name="connsiteY0" fmla="*/ 32021 h 1141591"/>
                    <a:gd name="connsiteX1" fmla="*/ 83460 w 1505015"/>
                    <a:gd name="connsiteY1" fmla="*/ 997164 h 1141591"/>
                    <a:gd name="connsiteX2" fmla="*/ 1428157 w 1505015"/>
                    <a:gd name="connsiteY2" fmla="*/ 1035180 h 1141591"/>
                    <a:gd name="connsiteX3" fmla="*/ 1292195 w 1505015"/>
                    <a:gd name="connsiteY3" fmla="*/ 0 h 1141591"/>
                    <a:gd name="connsiteX4" fmla="*/ 140379 w 1505015"/>
                    <a:gd name="connsiteY4" fmla="*/ 32021 h 1141591"/>
                    <a:gd name="connsiteX0" fmla="*/ 140379 w 1505015"/>
                    <a:gd name="connsiteY0" fmla="*/ 32021 h 1093310"/>
                    <a:gd name="connsiteX1" fmla="*/ 83460 w 1505015"/>
                    <a:gd name="connsiteY1" fmla="*/ 997164 h 1093310"/>
                    <a:gd name="connsiteX2" fmla="*/ 1428157 w 1505015"/>
                    <a:gd name="connsiteY2" fmla="*/ 1035180 h 1093310"/>
                    <a:gd name="connsiteX3" fmla="*/ 1292195 w 1505015"/>
                    <a:gd name="connsiteY3" fmla="*/ 0 h 1093310"/>
                    <a:gd name="connsiteX4" fmla="*/ 140379 w 1505015"/>
                    <a:gd name="connsiteY4" fmla="*/ 32021 h 1093310"/>
                    <a:gd name="connsiteX0" fmla="*/ 111601 w 1476237"/>
                    <a:gd name="connsiteY0" fmla="*/ 32021 h 1093310"/>
                    <a:gd name="connsiteX1" fmla="*/ 54682 w 1476237"/>
                    <a:gd name="connsiteY1" fmla="*/ 997164 h 1093310"/>
                    <a:gd name="connsiteX2" fmla="*/ 1399379 w 1476237"/>
                    <a:gd name="connsiteY2" fmla="*/ 1035180 h 1093310"/>
                    <a:gd name="connsiteX3" fmla="*/ 1263417 w 1476237"/>
                    <a:gd name="connsiteY3" fmla="*/ 0 h 1093310"/>
                    <a:gd name="connsiteX4" fmla="*/ 111601 w 1476237"/>
                    <a:gd name="connsiteY4" fmla="*/ 32021 h 1093310"/>
                    <a:gd name="connsiteX0" fmla="*/ 125512 w 1490148"/>
                    <a:gd name="connsiteY0" fmla="*/ 32021 h 1110809"/>
                    <a:gd name="connsiteX1" fmla="*/ 68593 w 1490148"/>
                    <a:gd name="connsiteY1" fmla="*/ 997164 h 1110809"/>
                    <a:gd name="connsiteX2" fmla="*/ 1413290 w 1490148"/>
                    <a:gd name="connsiteY2" fmla="*/ 1035180 h 1110809"/>
                    <a:gd name="connsiteX3" fmla="*/ 1277328 w 1490148"/>
                    <a:gd name="connsiteY3" fmla="*/ 0 h 1110809"/>
                    <a:gd name="connsiteX4" fmla="*/ 125512 w 1490148"/>
                    <a:gd name="connsiteY4" fmla="*/ 32021 h 1110809"/>
                    <a:gd name="connsiteX0" fmla="*/ 116551 w 1481187"/>
                    <a:gd name="connsiteY0" fmla="*/ 32021 h 1097971"/>
                    <a:gd name="connsiteX1" fmla="*/ 80510 w 1481187"/>
                    <a:gd name="connsiteY1" fmla="*/ 952660 h 1097971"/>
                    <a:gd name="connsiteX2" fmla="*/ 1404329 w 1481187"/>
                    <a:gd name="connsiteY2" fmla="*/ 1035180 h 1097971"/>
                    <a:gd name="connsiteX3" fmla="*/ 1268367 w 1481187"/>
                    <a:gd name="connsiteY3" fmla="*/ 0 h 1097971"/>
                    <a:gd name="connsiteX4" fmla="*/ 116551 w 1481187"/>
                    <a:gd name="connsiteY4" fmla="*/ 32021 h 1097971"/>
                    <a:gd name="connsiteX0" fmla="*/ 143116 w 1507752"/>
                    <a:gd name="connsiteY0" fmla="*/ 32021 h 1094283"/>
                    <a:gd name="connsiteX1" fmla="*/ 51398 w 1507752"/>
                    <a:gd name="connsiteY1" fmla="*/ 936837 h 1094283"/>
                    <a:gd name="connsiteX2" fmla="*/ 1430894 w 1507752"/>
                    <a:gd name="connsiteY2" fmla="*/ 1035180 h 1094283"/>
                    <a:gd name="connsiteX3" fmla="*/ 1294932 w 1507752"/>
                    <a:gd name="connsiteY3" fmla="*/ 0 h 1094283"/>
                    <a:gd name="connsiteX4" fmla="*/ 143116 w 1507752"/>
                    <a:gd name="connsiteY4" fmla="*/ 32021 h 1094283"/>
                    <a:gd name="connsiteX0" fmla="*/ 138084 w 1502720"/>
                    <a:gd name="connsiteY0" fmla="*/ 32021 h 1094283"/>
                    <a:gd name="connsiteX1" fmla="*/ 46366 w 1502720"/>
                    <a:gd name="connsiteY1" fmla="*/ 936837 h 1094283"/>
                    <a:gd name="connsiteX2" fmla="*/ 1425862 w 1502720"/>
                    <a:gd name="connsiteY2" fmla="*/ 1035180 h 1094283"/>
                    <a:gd name="connsiteX3" fmla="*/ 1289900 w 1502720"/>
                    <a:gd name="connsiteY3" fmla="*/ 0 h 1094283"/>
                    <a:gd name="connsiteX4" fmla="*/ 138084 w 1502720"/>
                    <a:gd name="connsiteY4" fmla="*/ 32021 h 1094283"/>
                    <a:gd name="connsiteX0" fmla="*/ 149725 w 1514361"/>
                    <a:gd name="connsiteY0" fmla="*/ 32021 h 1102186"/>
                    <a:gd name="connsiteX1" fmla="*/ 58007 w 1514361"/>
                    <a:gd name="connsiteY1" fmla="*/ 936837 h 1102186"/>
                    <a:gd name="connsiteX2" fmla="*/ 1437503 w 1514361"/>
                    <a:gd name="connsiteY2" fmla="*/ 1035180 h 1102186"/>
                    <a:gd name="connsiteX3" fmla="*/ 1301541 w 1514361"/>
                    <a:gd name="connsiteY3" fmla="*/ 0 h 1102186"/>
                    <a:gd name="connsiteX4" fmla="*/ 149725 w 1514361"/>
                    <a:gd name="connsiteY4" fmla="*/ 32021 h 1102186"/>
                    <a:gd name="connsiteX0" fmla="*/ 207599 w 1586489"/>
                    <a:gd name="connsiteY0" fmla="*/ 32021 h 1061399"/>
                    <a:gd name="connsiteX1" fmla="*/ 115881 w 1586489"/>
                    <a:gd name="connsiteY1" fmla="*/ 936837 h 1061399"/>
                    <a:gd name="connsiteX2" fmla="*/ 1514649 w 1586489"/>
                    <a:gd name="connsiteY2" fmla="*/ 963975 h 1061399"/>
                    <a:gd name="connsiteX3" fmla="*/ 1359415 w 1586489"/>
                    <a:gd name="connsiteY3" fmla="*/ 0 h 1061399"/>
                    <a:gd name="connsiteX4" fmla="*/ 207599 w 1586489"/>
                    <a:gd name="connsiteY4" fmla="*/ 32021 h 1061399"/>
                    <a:gd name="connsiteX0" fmla="*/ 207599 w 1586489"/>
                    <a:gd name="connsiteY0" fmla="*/ 32021 h 1038775"/>
                    <a:gd name="connsiteX1" fmla="*/ 115881 w 1586489"/>
                    <a:gd name="connsiteY1" fmla="*/ 936837 h 1038775"/>
                    <a:gd name="connsiteX2" fmla="*/ 1514649 w 1586489"/>
                    <a:gd name="connsiteY2" fmla="*/ 963975 h 1038775"/>
                    <a:gd name="connsiteX3" fmla="*/ 1359415 w 1586489"/>
                    <a:gd name="connsiteY3" fmla="*/ 0 h 1038775"/>
                    <a:gd name="connsiteX4" fmla="*/ 207599 w 1586489"/>
                    <a:gd name="connsiteY4" fmla="*/ 32021 h 1038775"/>
                    <a:gd name="connsiteX0" fmla="*/ 207599 w 1573174"/>
                    <a:gd name="connsiteY0" fmla="*/ 32021 h 1055855"/>
                    <a:gd name="connsiteX1" fmla="*/ 115881 w 1573174"/>
                    <a:gd name="connsiteY1" fmla="*/ 936837 h 1055855"/>
                    <a:gd name="connsiteX2" fmla="*/ 1514649 w 1573174"/>
                    <a:gd name="connsiteY2" fmla="*/ 963975 h 1055855"/>
                    <a:gd name="connsiteX3" fmla="*/ 1359415 w 1573174"/>
                    <a:gd name="connsiteY3" fmla="*/ 0 h 1055855"/>
                    <a:gd name="connsiteX4" fmla="*/ 207599 w 1573174"/>
                    <a:gd name="connsiteY4" fmla="*/ 32021 h 1055855"/>
                    <a:gd name="connsiteX0" fmla="*/ 207599 w 1570116"/>
                    <a:gd name="connsiteY0" fmla="*/ 32021 h 1055855"/>
                    <a:gd name="connsiteX1" fmla="*/ 115881 w 1570116"/>
                    <a:gd name="connsiteY1" fmla="*/ 936837 h 1055855"/>
                    <a:gd name="connsiteX2" fmla="*/ 1514649 w 1570116"/>
                    <a:gd name="connsiteY2" fmla="*/ 963975 h 1055855"/>
                    <a:gd name="connsiteX3" fmla="*/ 1359415 w 1570116"/>
                    <a:gd name="connsiteY3" fmla="*/ 0 h 1055855"/>
                    <a:gd name="connsiteX4" fmla="*/ 207599 w 1570116"/>
                    <a:gd name="connsiteY4" fmla="*/ 32021 h 1055855"/>
                    <a:gd name="connsiteX0" fmla="*/ 207599 w 1581479"/>
                    <a:gd name="connsiteY0" fmla="*/ 32021 h 1055855"/>
                    <a:gd name="connsiteX1" fmla="*/ 115881 w 1581479"/>
                    <a:gd name="connsiteY1" fmla="*/ 936837 h 1055855"/>
                    <a:gd name="connsiteX2" fmla="*/ 1514649 w 1581479"/>
                    <a:gd name="connsiteY2" fmla="*/ 963975 h 1055855"/>
                    <a:gd name="connsiteX3" fmla="*/ 1359415 w 1581479"/>
                    <a:gd name="connsiteY3" fmla="*/ 0 h 1055855"/>
                    <a:gd name="connsiteX4" fmla="*/ 207599 w 1581479"/>
                    <a:gd name="connsiteY4" fmla="*/ 32021 h 1055855"/>
                    <a:gd name="connsiteX0" fmla="*/ 207599 w 1578405"/>
                    <a:gd name="connsiteY0" fmla="*/ 32021 h 1055855"/>
                    <a:gd name="connsiteX1" fmla="*/ 115881 w 1578405"/>
                    <a:gd name="connsiteY1" fmla="*/ 936837 h 1055855"/>
                    <a:gd name="connsiteX2" fmla="*/ 1514649 w 1578405"/>
                    <a:gd name="connsiteY2" fmla="*/ 963975 h 1055855"/>
                    <a:gd name="connsiteX3" fmla="*/ 1359415 w 1578405"/>
                    <a:gd name="connsiteY3" fmla="*/ 0 h 1055855"/>
                    <a:gd name="connsiteX4" fmla="*/ 207599 w 1578405"/>
                    <a:gd name="connsiteY4" fmla="*/ 32021 h 1055855"/>
                    <a:gd name="connsiteX0" fmla="*/ 207599 w 1614551"/>
                    <a:gd name="connsiteY0" fmla="*/ 32021 h 1074914"/>
                    <a:gd name="connsiteX1" fmla="*/ 115881 w 1614551"/>
                    <a:gd name="connsiteY1" fmla="*/ 936837 h 1074914"/>
                    <a:gd name="connsiteX2" fmla="*/ 1514649 w 1614551"/>
                    <a:gd name="connsiteY2" fmla="*/ 963975 h 1074914"/>
                    <a:gd name="connsiteX3" fmla="*/ 1359415 w 1614551"/>
                    <a:gd name="connsiteY3" fmla="*/ 0 h 1074914"/>
                    <a:gd name="connsiteX4" fmla="*/ 207599 w 1614551"/>
                    <a:gd name="connsiteY4" fmla="*/ 32021 h 1074914"/>
                    <a:gd name="connsiteX0" fmla="*/ 207599 w 1608843"/>
                    <a:gd name="connsiteY0" fmla="*/ 32021 h 1074102"/>
                    <a:gd name="connsiteX1" fmla="*/ 115881 w 1608843"/>
                    <a:gd name="connsiteY1" fmla="*/ 936837 h 1074102"/>
                    <a:gd name="connsiteX2" fmla="*/ 1514649 w 1608843"/>
                    <a:gd name="connsiteY2" fmla="*/ 963975 h 1074102"/>
                    <a:gd name="connsiteX3" fmla="*/ 1359415 w 1608843"/>
                    <a:gd name="connsiteY3" fmla="*/ 0 h 1074102"/>
                    <a:gd name="connsiteX4" fmla="*/ 207599 w 1608843"/>
                    <a:gd name="connsiteY4" fmla="*/ 32021 h 1074102"/>
                    <a:gd name="connsiteX0" fmla="*/ 122408 w 1518530"/>
                    <a:gd name="connsiteY0" fmla="*/ 32021 h 1187723"/>
                    <a:gd name="connsiteX1" fmla="*/ 184872 w 1518530"/>
                    <a:gd name="connsiteY1" fmla="*/ 1116829 h 1187723"/>
                    <a:gd name="connsiteX2" fmla="*/ 1429458 w 1518530"/>
                    <a:gd name="connsiteY2" fmla="*/ 963975 h 1187723"/>
                    <a:gd name="connsiteX3" fmla="*/ 1274224 w 1518530"/>
                    <a:gd name="connsiteY3" fmla="*/ 0 h 1187723"/>
                    <a:gd name="connsiteX4" fmla="*/ 122408 w 1518530"/>
                    <a:gd name="connsiteY4" fmla="*/ 32021 h 1187723"/>
                    <a:gd name="connsiteX0" fmla="*/ 111701 w 1393534"/>
                    <a:gd name="connsiteY0" fmla="*/ 32021 h 1245376"/>
                    <a:gd name="connsiteX1" fmla="*/ 174165 w 1393534"/>
                    <a:gd name="connsiteY1" fmla="*/ 1116829 h 1245376"/>
                    <a:gd name="connsiteX2" fmla="*/ 1215317 w 1393534"/>
                    <a:gd name="connsiteY2" fmla="*/ 1100452 h 1245376"/>
                    <a:gd name="connsiteX3" fmla="*/ 1263517 w 1393534"/>
                    <a:gd name="connsiteY3" fmla="*/ 0 h 1245376"/>
                    <a:gd name="connsiteX4" fmla="*/ 111701 w 1393534"/>
                    <a:gd name="connsiteY4" fmla="*/ 32021 h 1245376"/>
                    <a:gd name="connsiteX0" fmla="*/ 127582 w 1411399"/>
                    <a:gd name="connsiteY0" fmla="*/ 32021 h 1223565"/>
                    <a:gd name="connsiteX1" fmla="*/ 151500 w 1411399"/>
                    <a:gd name="connsiteY1" fmla="*/ 1077270 h 1223565"/>
                    <a:gd name="connsiteX2" fmla="*/ 1231198 w 1411399"/>
                    <a:gd name="connsiteY2" fmla="*/ 1100452 h 1223565"/>
                    <a:gd name="connsiteX3" fmla="*/ 1279398 w 1411399"/>
                    <a:gd name="connsiteY3" fmla="*/ 0 h 1223565"/>
                    <a:gd name="connsiteX4" fmla="*/ 127582 w 1411399"/>
                    <a:gd name="connsiteY4" fmla="*/ 32021 h 1223565"/>
                    <a:gd name="connsiteX0" fmla="*/ 140638 w 1424456"/>
                    <a:gd name="connsiteY0" fmla="*/ 32021 h 1270822"/>
                    <a:gd name="connsiteX1" fmla="*/ 164556 w 1424456"/>
                    <a:gd name="connsiteY1" fmla="*/ 1077270 h 1270822"/>
                    <a:gd name="connsiteX2" fmla="*/ 1244254 w 1424456"/>
                    <a:gd name="connsiteY2" fmla="*/ 1100452 h 1270822"/>
                    <a:gd name="connsiteX3" fmla="*/ 1292454 w 1424456"/>
                    <a:gd name="connsiteY3" fmla="*/ 0 h 1270822"/>
                    <a:gd name="connsiteX4" fmla="*/ 140638 w 1424456"/>
                    <a:gd name="connsiteY4" fmla="*/ 32021 h 1270822"/>
                    <a:gd name="connsiteX0" fmla="*/ 140638 w 1425124"/>
                    <a:gd name="connsiteY0" fmla="*/ 32021 h 1289093"/>
                    <a:gd name="connsiteX1" fmla="*/ 164556 w 1425124"/>
                    <a:gd name="connsiteY1" fmla="*/ 1077270 h 1289093"/>
                    <a:gd name="connsiteX2" fmla="*/ 1244254 w 1425124"/>
                    <a:gd name="connsiteY2" fmla="*/ 1100452 h 1289093"/>
                    <a:gd name="connsiteX3" fmla="*/ 1292454 w 1425124"/>
                    <a:gd name="connsiteY3" fmla="*/ 0 h 1289093"/>
                    <a:gd name="connsiteX4" fmla="*/ 140638 w 1425124"/>
                    <a:gd name="connsiteY4" fmla="*/ 32021 h 1289093"/>
                    <a:gd name="connsiteX0" fmla="*/ 128954 w 1423090"/>
                    <a:gd name="connsiteY0" fmla="*/ 32021 h 1250884"/>
                    <a:gd name="connsiteX1" fmla="*/ 152872 w 1423090"/>
                    <a:gd name="connsiteY1" fmla="*/ 1077270 h 1250884"/>
                    <a:gd name="connsiteX2" fmla="*/ 1256125 w 1423090"/>
                    <a:gd name="connsiteY2" fmla="*/ 1110341 h 1250884"/>
                    <a:gd name="connsiteX3" fmla="*/ 1280770 w 1423090"/>
                    <a:gd name="connsiteY3" fmla="*/ 0 h 1250884"/>
                    <a:gd name="connsiteX4" fmla="*/ 128954 w 1423090"/>
                    <a:gd name="connsiteY4" fmla="*/ 32021 h 1250884"/>
                    <a:gd name="connsiteX0" fmla="*/ 128954 w 1434737"/>
                    <a:gd name="connsiteY0" fmla="*/ 0 h 1194703"/>
                    <a:gd name="connsiteX1" fmla="*/ 152872 w 1434737"/>
                    <a:gd name="connsiteY1" fmla="*/ 1045249 h 1194703"/>
                    <a:gd name="connsiteX2" fmla="*/ 1256125 w 1434737"/>
                    <a:gd name="connsiteY2" fmla="*/ 1078320 h 1194703"/>
                    <a:gd name="connsiteX3" fmla="*/ 1300043 w 1434737"/>
                    <a:gd name="connsiteY3" fmla="*/ 11494 h 1194703"/>
                    <a:gd name="connsiteX4" fmla="*/ 128954 w 1434737"/>
                    <a:gd name="connsiteY4" fmla="*/ 0 h 1194703"/>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39775"/>
                    <a:gd name="connsiteY0" fmla="*/ 0 h 1194438"/>
                    <a:gd name="connsiteX1" fmla="*/ 152872 w 1439775"/>
                    <a:gd name="connsiteY1" fmla="*/ 1045249 h 1194438"/>
                    <a:gd name="connsiteX2" fmla="*/ 1256125 w 1439775"/>
                    <a:gd name="connsiteY2" fmla="*/ 1078320 h 1194438"/>
                    <a:gd name="connsiteX3" fmla="*/ 1317174 w 1439775"/>
                    <a:gd name="connsiteY3" fmla="*/ 15449 h 1194438"/>
                    <a:gd name="connsiteX4" fmla="*/ 128954 w 1439775"/>
                    <a:gd name="connsiteY4" fmla="*/ 0 h 1194438"/>
                    <a:gd name="connsiteX0" fmla="*/ 114130 w 1423157"/>
                    <a:gd name="connsiteY0" fmla="*/ 0 h 1227585"/>
                    <a:gd name="connsiteX1" fmla="*/ 173381 w 1423157"/>
                    <a:gd name="connsiteY1" fmla="*/ 1104587 h 1227585"/>
                    <a:gd name="connsiteX2" fmla="*/ 1241301 w 1423157"/>
                    <a:gd name="connsiteY2" fmla="*/ 1078320 h 1227585"/>
                    <a:gd name="connsiteX3" fmla="*/ 1302350 w 1423157"/>
                    <a:gd name="connsiteY3" fmla="*/ 15449 h 1227585"/>
                    <a:gd name="connsiteX4" fmla="*/ 114130 w 1423157"/>
                    <a:gd name="connsiteY4" fmla="*/ 0 h 1227585"/>
                    <a:gd name="connsiteX0" fmla="*/ 120572 w 1430413"/>
                    <a:gd name="connsiteY0" fmla="*/ 0 h 1205329"/>
                    <a:gd name="connsiteX1" fmla="*/ 163762 w 1430413"/>
                    <a:gd name="connsiteY1" fmla="*/ 1066017 h 1205329"/>
                    <a:gd name="connsiteX2" fmla="*/ 1247743 w 1430413"/>
                    <a:gd name="connsiteY2" fmla="*/ 1078320 h 1205329"/>
                    <a:gd name="connsiteX3" fmla="*/ 1308792 w 1430413"/>
                    <a:gd name="connsiteY3" fmla="*/ 15449 h 1205329"/>
                    <a:gd name="connsiteX4" fmla="*/ 120572 w 1430413"/>
                    <a:gd name="connsiteY4" fmla="*/ 0 h 1205329"/>
                    <a:gd name="connsiteX0" fmla="*/ 119171 w 1419861"/>
                    <a:gd name="connsiteY0" fmla="*/ 0 h 1223346"/>
                    <a:gd name="connsiteX1" fmla="*/ 162361 w 1419861"/>
                    <a:gd name="connsiteY1" fmla="*/ 1066017 h 1223346"/>
                    <a:gd name="connsiteX2" fmla="*/ 1220645 w 1419861"/>
                    <a:gd name="connsiteY2" fmla="*/ 1107989 h 1223346"/>
                    <a:gd name="connsiteX3" fmla="*/ 1307391 w 1419861"/>
                    <a:gd name="connsiteY3" fmla="*/ 15449 h 1223346"/>
                    <a:gd name="connsiteX4" fmla="*/ 119171 w 1419861"/>
                    <a:gd name="connsiteY4" fmla="*/ 0 h 1223346"/>
                    <a:gd name="connsiteX0" fmla="*/ 126667 w 1427357"/>
                    <a:gd name="connsiteY0" fmla="*/ 0 h 1251959"/>
                    <a:gd name="connsiteX1" fmla="*/ 169857 w 1427357"/>
                    <a:gd name="connsiteY1" fmla="*/ 1066017 h 1251959"/>
                    <a:gd name="connsiteX2" fmla="*/ 1228141 w 1427357"/>
                    <a:gd name="connsiteY2" fmla="*/ 1107989 h 1251959"/>
                    <a:gd name="connsiteX3" fmla="*/ 1314887 w 1427357"/>
                    <a:gd name="connsiteY3" fmla="*/ 15449 h 1251959"/>
                    <a:gd name="connsiteX4" fmla="*/ 126667 w 1427357"/>
                    <a:gd name="connsiteY4" fmla="*/ 0 h 1251959"/>
                    <a:gd name="connsiteX0" fmla="*/ 126667 w 1424721"/>
                    <a:gd name="connsiteY0" fmla="*/ 0 h 1271249"/>
                    <a:gd name="connsiteX1" fmla="*/ 169857 w 1424721"/>
                    <a:gd name="connsiteY1" fmla="*/ 1066017 h 1271249"/>
                    <a:gd name="connsiteX2" fmla="*/ 1228141 w 1424721"/>
                    <a:gd name="connsiteY2" fmla="*/ 1107989 h 1271249"/>
                    <a:gd name="connsiteX3" fmla="*/ 1314887 w 1424721"/>
                    <a:gd name="connsiteY3" fmla="*/ 15449 h 1271249"/>
                    <a:gd name="connsiteX4" fmla="*/ 126667 w 1424721"/>
                    <a:gd name="connsiteY4" fmla="*/ 0 h 1271249"/>
                    <a:gd name="connsiteX0" fmla="*/ 120749 w 1428874"/>
                    <a:gd name="connsiteY0" fmla="*/ 0 h 1219805"/>
                    <a:gd name="connsiteX1" fmla="*/ 163939 w 1428874"/>
                    <a:gd name="connsiteY1" fmla="*/ 1066017 h 1219805"/>
                    <a:gd name="connsiteX2" fmla="*/ 1251132 w 1428874"/>
                    <a:gd name="connsiteY2" fmla="*/ 1069419 h 1219805"/>
                    <a:gd name="connsiteX3" fmla="*/ 1308969 w 1428874"/>
                    <a:gd name="connsiteY3" fmla="*/ 15449 h 1219805"/>
                    <a:gd name="connsiteX4" fmla="*/ 120749 w 1428874"/>
                    <a:gd name="connsiteY4" fmla="*/ 0 h 1219805"/>
                    <a:gd name="connsiteX0" fmla="*/ 121454 w 1434501"/>
                    <a:gd name="connsiteY0" fmla="*/ 0 h 1216225"/>
                    <a:gd name="connsiteX1" fmla="*/ 164644 w 1434501"/>
                    <a:gd name="connsiteY1" fmla="*/ 1066017 h 1216225"/>
                    <a:gd name="connsiteX2" fmla="*/ 1264685 w 1434501"/>
                    <a:gd name="connsiteY2" fmla="*/ 1063485 h 1216225"/>
                    <a:gd name="connsiteX3" fmla="*/ 1309674 w 1434501"/>
                    <a:gd name="connsiteY3" fmla="*/ 15449 h 1216225"/>
                    <a:gd name="connsiteX4" fmla="*/ 121454 w 1434501"/>
                    <a:gd name="connsiteY4" fmla="*/ 0 h 1216225"/>
                    <a:gd name="connsiteX0" fmla="*/ 121454 w 1446052"/>
                    <a:gd name="connsiteY0" fmla="*/ 0 h 1240127"/>
                    <a:gd name="connsiteX1" fmla="*/ 164644 w 1446052"/>
                    <a:gd name="connsiteY1" fmla="*/ 1066017 h 1240127"/>
                    <a:gd name="connsiteX2" fmla="*/ 1264685 w 1446052"/>
                    <a:gd name="connsiteY2" fmla="*/ 1063485 h 1240127"/>
                    <a:gd name="connsiteX3" fmla="*/ 1309674 w 1446052"/>
                    <a:gd name="connsiteY3" fmla="*/ 15449 h 1240127"/>
                    <a:gd name="connsiteX4" fmla="*/ 121454 w 1446052"/>
                    <a:gd name="connsiteY4" fmla="*/ 0 h 1240127"/>
                    <a:gd name="connsiteX0" fmla="*/ 120046 w 1434112"/>
                    <a:gd name="connsiteY0" fmla="*/ 0 h 1240127"/>
                    <a:gd name="connsiteX1" fmla="*/ 163236 w 1434112"/>
                    <a:gd name="connsiteY1" fmla="*/ 1066017 h 1240127"/>
                    <a:gd name="connsiteX2" fmla="*/ 1237580 w 1434112"/>
                    <a:gd name="connsiteY2" fmla="*/ 1063485 h 1240127"/>
                    <a:gd name="connsiteX3" fmla="*/ 1308266 w 1434112"/>
                    <a:gd name="connsiteY3" fmla="*/ 15449 h 1240127"/>
                    <a:gd name="connsiteX4" fmla="*/ 120046 w 1434112"/>
                    <a:gd name="connsiteY4" fmla="*/ 0 h 1240127"/>
                    <a:gd name="connsiteX0" fmla="*/ 120046 w 1446584"/>
                    <a:gd name="connsiteY0" fmla="*/ 0 h 1256098"/>
                    <a:gd name="connsiteX1" fmla="*/ 163236 w 1446584"/>
                    <a:gd name="connsiteY1" fmla="*/ 1066017 h 1256098"/>
                    <a:gd name="connsiteX2" fmla="*/ 1237580 w 1446584"/>
                    <a:gd name="connsiteY2" fmla="*/ 1063485 h 1256098"/>
                    <a:gd name="connsiteX3" fmla="*/ 1308266 w 1446584"/>
                    <a:gd name="connsiteY3" fmla="*/ 15449 h 1256098"/>
                    <a:gd name="connsiteX4" fmla="*/ 120046 w 1446584"/>
                    <a:gd name="connsiteY4" fmla="*/ 0 h 1256098"/>
                    <a:gd name="connsiteX0" fmla="*/ 120046 w 1413317"/>
                    <a:gd name="connsiteY0" fmla="*/ 14220 h 1212953"/>
                    <a:gd name="connsiteX1" fmla="*/ 163236 w 1413317"/>
                    <a:gd name="connsiteY1" fmla="*/ 1080237 h 1212953"/>
                    <a:gd name="connsiteX2" fmla="*/ 1237580 w 1413317"/>
                    <a:gd name="connsiteY2" fmla="*/ 1077705 h 1212953"/>
                    <a:gd name="connsiteX3" fmla="*/ 1288994 w 1413317"/>
                    <a:gd name="connsiteY3" fmla="*/ 0 h 1212953"/>
                    <a:gd name="connsiteX4" fmla="*/ 120046 w 1413317"/>
                    <a:gd name="connsiteY4" fmla="*/ 14220 h 1212953"/>
                    <a:gd name="connsiteX0" fmla="*/ 139057 w 1434522"/>
                    <a:gd name="connsiteY0" fmla="*/ 14220 h 1255402"/>
                    <a:gd name="connsiteX1" fmla="*/ 140489 w 1434522"/>
                    <a:gd name="connsiteY1" fmla="*/ 1148476 h 1255402"/>
                    <a:gd name="connsiteX2" fmla="*/ 1256591 w 1434522"/>
                    <a:gd name="connsiteY2" fmla="*/ 1077705 h 1255402"/>
                    <a:gd name="connsiteX3" fmla="*/ 1308005 w 1434522"/>
                    <a:gd name="connsiteY3" fmla="*/ 0 h 1255402"/>
                    <a:gd name="connsiteX4" fmla="*/ 139057 w 1434522"/>
                    <a:gd name="connsiteY4" fmla="*/ 14220 h 1255402"/>
                    <a:gd name="connsiteX0" fmla="*/ 132840 w 1427627"/>
                    <a:gd name="connsiteY0" fmla="*/ 14220 h 1232305"/>
                    <a:gd name="connsiteX1" fmla="*/ 147120 w 1427627"/>
                    <a:gd name="connsiteY1" fmla="*/ 1112874 h 1232305"/>
                    <a:gd name="connsiteX2" fmla="*/ 1250374 w 1427627"/>
                    <a:gd name="connsiteY2" fmla="*/ 1077705 h 1232305"/>
                    <a:gd name="connsiteX3" fmla="*/ 1301788 w 1427627"/>
                    <a:gd name="connsiteY3" fmla="*/ 0 h 1232305"/>
                    <a:gd name="connsiteX4" fmla="*/ 132840 w 1427627"/>
                    <a:gd name="connsiteY4" fmla="*/ 14220 h 1232305"/>
                    <a:gd name="connsiteX0" fmla="*/ 142291 w 1438096"/>
                    <a:gd name="connsiteY0" fmla="*/ 14220 h 1247485"/>
                    <a:gd name="connsiteX1" fmla="*/ 137299 w 1438096"/>
                    <a:gd name="connsiteY1" fmla="*/ 1136610 h 1247485"/>
                    <a:gd name="connsiteX2" fmla="*/ 1259825 w 1438096"/>
                    <a:gd name="connsiteY2" fmla="*/ 1077705 h 1247485"/>
                    <a:gd name="connsiteX3" fmla="*/ 1311239 w 1438096"/>
                    <a:gd name="connsiteY3" fmla="*/ 0 h 1247485"/>
                    <a:gd name="connsiteX4" fmla="*/ 142291 w 1438096"/>
                    <a:gd name="connsiteY4" fmla="*/ 14220 h 1247485"/>
                    <a:gd name="connsiteX0" fmla="*/ 137472 w 1432767"/>
                    <a:gd name="connsiteY0" fmla="*/ 14220 h 1245539"/>
                    <a:gd name="connsiteX1" fmla="*/ 142116 w 1432767"/>
                    <a:gd name="connsiteY1" fmla="*/ 1133643 h 1245539"/>
                    <a:gd name="connsiteX2" fmla="*/ 1255006 w 1432767"/>
                    <a:gd name="connsiteY2" fmla="*/ 1077705 h 1245539"/>
                    <a:gd name="connsiteX3" fmla="*/ 1306420 w 1432767"/>
                    <a:gd name="connsiteY3" fmla="*/ 0 h 1245539"/>
                    <a:gd name="connsiteX4" fmla="*/ 137472 w 1432767"/>
                    <a:gd name="connsiteY4" fmla="*/ 14220 h 1245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767" h="1245539">
                      <a:moveTo>
                        <a:pt x="137472" y="14220"/>
                      </a:moveTo>
                      <a:cubicBezTo>
                        <a:pt x="-48995" y="346560"/>
                        <a:pt x="-44140" y="956396"/>
                        <a:pt x="142116" y="1133643"/>
                      </a:cubicBezTo>
                      <a:cubicBezTo>
                        <a:pt x="328372" y="1310890"/>
                        <a:pt x="1060955" y="1266646"/>
                        <a:pt x="1255006" y="1077705"/>
                      </a:cubicBezTo>
                      <a:cubicBezTo>
                        <a:pt x="1449057" y="888765"/>
                        <a:pt x="1510027" y="336983"/>
                        <a:pt x="1306420" y="0"/>
                      </a:cubicBezTo>
                      <a:lnTo>
                        <a:pt x="137472" y="14220"/>
                      </a:ln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940" name="Pie 939"/>
                <p:cNvSpPr/>
                <p:nvPr/>
              </p:nvSpPr>
              <p:spPr>
                <a:xfrm flipH="1">
                  <a:off x="10374350"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41" name="Pie 940"/>
                <p:cNvSpPr/>
                <p:nvPr/>
              </p:nvSpPr>
              <p:spPr>
                <a:xfrm rot="10800000" flipH="1">
                  <a:off x="8268772" y="1350546"/>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42" name="Pie 941"/>
                <p:cNvSpPr/>
                <p:nvPr/>
              </p:nvSpPr>
              <p:spPr>
                <a:xfrm>
                  <a:off x="9311969"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43" name="Freeform 942"/>
                <p:cNvSpPr/>
                <p:nvPr/>
              </p:nvSpPr>
              <p:spPr>
                <a:xfrm>
                  <a:off x="9371505" y="3292327"/>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44" name="Freeform 943"/>
                <p:cNvSpPr/>
                <p:nvPr/>
              </p:nvSpPr>
              <p:spPr>
                <a:xfrm>
                  <a:off x="9373664" y="3289627"/>
                  <a:ext cx="1358246" cy="90764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344011 w 1360444"/>
                    <a:gd name="connsiteY3" fmla="*/ 5181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33007"/>
                    <a:gd name="connsiteX1" fmla="*/ 1348849 w 1360444"/>
                    <a:gd name="connsiteY1" fmla="*/ 556325 h 933007"/>
                    <a:gd name="connsiteX2" fmla="*/ 1359024 w 1360444"/>
                    <a:gd name="connsiteY2" fmla="*/ 767625 h 933007"/>
                    <a:gd name="connsiteX3" fmla="*/ 332196 w 1360444"/>
                    <a:gd name="connsiteY3" fmla="*/ 926774 h 933007"/>
                    <a:gd name="connsiteX4" fmla="*/ 344011 w 1360444"/>
                    <a:gd name="connsiteY4" fmla="*/ 518176 h 933007"/>
                    <a:gd name="connsiteX5" fmla="*/ 10980 w 1360444"/>
                    <a:gd name="connsiteY5" fmla="*/ 805515 h 933007"/>
                    <a:gd name="connsiteX6" fmla="*/ 13533 w 1360444"/>
                    <a:gd name="connsiteY6" fmla="*/ 548387 h 933007"/>
                    <a:gd name="connsiteX7" fmla="*/ 681191 w 1360444"/>
                    <a:gd name="connsiteY7" fmla="*/ 76 h 933007"/>
                    <a:gd name="connsiteX0" fmla="*/ 681191 w 1360444"/>
                    <a:gd name="connsiteY0" fmla="*/ 76 h 926774"/>
                    <a:gd name="connsiteX1" fmla="*/ 1348849 w 1360444"/>
                    <a:gd name="connsiteY1" fmla="*/ 556325 h 926774"/>
                    <a:gd name="connsiteX2" fmla="*/ 1359024 w 1360444"/>
                    <a:gd name="connsiteY2" fmla="*/ 767625 h 926774"/>
                    <a:gd name="connsiteX3" fmla="*/ 332196 w 1360444"/>
                    <a:gd name="connsiteY3" fmla="*/ 926774 h 926774"/>
                    <a:gd name="connsiteX4" fmla="*/ 344011 w 1360444"/>
                    <a:gd name="connsiteY4" fmla="*/ 518176 h 926774"/>
                    <a:gd name="connsiteX5" fmla="*/ 10980 w 1360444"/>
                    <a:gd name="connsiteY5" fmla="*/ 805515 h 926774"/>
                    <a:gd name="connsiteX6" fmla="*/ 13533 w 1360444"/>
                    <a:gd name="connsiteY6" fmla="*/ 548387 h 926774"/>
                    <a:gd name="connsiteX7" fmla="*/ 681191 w 1360444"/>
                    <a:gd name="connsiteY7" fmla="*/ 76 h 926774"/>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1100355"/>
                    <a:gd name="connsiteX1" fmla="*/ 1348849 w 1360444"/>
                    <a:gd name="connsiteY1" fmla="*/ 556325 h 1100355"/>
                    <a:gd name="connsiteX2" fmla="*/ 1359024 w 1360444"/>
                    <a:gd name="connsiteY2" fmla="*/ 767625 h 1100355"/>
                    <a:gd name="connsiteX3" fmla="*/ 1022229 w 1360444"/>
                    <a:gd name="connsiteY3" fmla="*/ 456874 h 1100355"/>
                    <a:gd name="connsiteX4" fmla="*/ 531163 w 1360444"/>
                    <a:gd name="connsiteY4" fmla="*/ 1100341 h 1100355"/>
                    <a:gd name="connsiteX5" fmla="*/ 344011 w 1360444"/>
                    <a:gd name="connsiteY5" fmla="*/ 518176 h 1100355"/>
                    <a:gd name="connsiteX6" fmla="*/ 10980 w 1360444"/>
                    <a:gd name="connsiteY6" fmla="*/ 805515 h 1100355"/>
                    <a:gd name="connsiteX7" fmla="*/ 13533 w 1360444"/>
                    <a:gd name="connsiteY7" fmla="*/ 548387 h 1100355"/>
                    <a:gd name="connsiteX8" fmla="*/ 681191 w 1360444"/>
                    <a:gd name="connsiteY8" fmla="*/ 76 h 1100355"/>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48096"/>
                    <a:gd name="connsiteX1" fmla="*/ 1348849 w 1360444"/>
                    <a:gd name="connsiteY1" fmla="*/ 556325 h 948096"/>
                    <a:gd name="connsiteX2" fmla="*/ 1359024 w 1360444"/>
                    <a:gd name="connsiteY2" fmla="*/ 767625 h 948096"/>
                    <a:gd name="connsiteX3" fmla="*/ 1022229 w 1360444"/>
                    <a:gd name="connsiteY3" fmla="*/ 456874 h 948096"/>
                    <a:gd name="connsiteX4" fmla="*/ 501529 w 1360444"/>
                    <a:gd name="connsiteY4" fmla="*/ 947941 h 948096"/>
                    <a:gd name="connsiteX5" fmla="*/ 344011 w 1360444"/>
                    <a:gd name="connsiteY5" fmla="*/ 518176 h 948096"/>
                    <a:gd name="connsiteX6" fmla="*/ 10980 w 1360444"/>
                    <a:gd name="connsiteY6" fmla="*/ 805515 h 948096"/>
                    <a:gd name="connsiteX7" fmla="*/ 13533 w 1360444"/>
                    <a:gd name="connsiteY7" fmla="*/ 548387 h 948096"/>
                    <a:gd name="connsiteX8" fmla="*/ 681191 w 1360444"/>
                    <a:gd name="connsiteY8" fmla="*/ 76 h 948096"/>
                    <a:gd name="connsiteX0" fmla="*/ 681191 w 1360444"/>
                    <a:gd name="connsiteY0" fmla="*/ 76 h 947941"/>
                    <a:gd name="connsiteX1" fmla="*/ 1348849 w 1360444"/>
                    <a:gd name="connsiteY1" fmla="*/ 556325 h 947941"/>
                    <a:gd name="connsiteX2" fmla="*/ 1359024 w 1360444"/>
                    <a:gd name="connsiteY2" fmla="*/ 767625 h 947941"/>
                    <a:gd name="connsiteX3" fmla="*/ 1022229 w 1360444"/>
                    <a:gd name="connsiteY3" fmla="*/ 456874 h 947941"/>
                    <a:gd name="connsiteX4" fmla="*/ 501529 w 1360444"/>
                    <a:gd name="connsiteY4" fmla="*/ 947941 h 947941"/>
                    <a:gd name="connsiteX5" fmla="*/ 344011 w 1360444"/>
                    <a:gd name="connsiteY5" fmla="*/ 518176 h 947941"/>
                    <a:gd name="connsiteX6" fmla="*/ 10980 w 1360444"/>
                    <a:gd name="connsiteY6" fmla="*/ 805515 h 947941"/>
                    <a:gd name="connsiteX7" fmla="*/ 13533 w 1360444"/>
                    <a:gd name="connsiteY7" fmla="*/ 548387 h 947941"/>
                    <a:gd name="connsiteX8" fmla="*/ 681191 w 1360444"/>
                    <a:gd name="connsiteY8" fmla="*/ 76 h 947941"/>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484596 w 1360444"/>
                    <a:gd name="connsiteY4" fmla="*/ 765908 h 805515"/>
                    <a:gd name="connsiteX5" fmla="*/ 344011 w 1360444"/>
                    <a:gd name="connsiteY5" fmla="*/ 518176 h 805515"/>
                    <a:gd name="connsiteX6" fmla="*/ 10980 w 1360444"/>
                    <a:gd name="connsiteY6" fmla="*/ 805515 h 805515"/>
                    <a:gd name="connsiteX7" fmla="*/ 13533 w 1360444"/>
                    <a:gd name="connsiteY7" fmla="*/ 548387 h 805515"/>
                    <a:gd name="connsiteX8" fmla="*/ 681191 w 1360444"/>
                    <a:gd name="connsiteY8" fmla="*/ 76 h 805515"/>
                    <a:gd name="connsiteX0" fmla="*/ 676855 w 1356108"/>
                    <a:gd name="connsiteY0" fmla="*/ 76 h 902882"/>
                    <a:gd name="connsiteX1" fmla="*/ 1344513 w 1356108"/>
                    <a:gd name="connsiteY1" fmla="*/ 556325 h 902882"/>
                    <a:gd name="connsiteX2" fmla="*/ 1354688 w 1356108"/>
                    <a:gd name="connsiteY2" fmla="*/ 767625 h 902882"/>
                    <a:gd name="connsiteX3" fmla="*/ 1017893 w 1356108"/>
                    <a:gd name="connsiteY3" fmla="*/ 456874 h 902882"/>
                    <a:gd name="connsiteX4" fmla="*/ 480260 w 1356108"/>
                    <a:gd name="connsiteY4" fmla="*/ 765908 h 902882"/>
                    <a:gd name="connsiteX5" fmla="*/ 339675 w 1356108"/>
                    <a:gd name="connsiteY5" fmla="*/ 518176 h 902882"/>
                    <a:gd name="connsiteX6" fmla="*/ 23577 w 1356108"/>
                    <a:gd name="connsiteY6" fmla="*/ 902882 h 902882"/>
                    <a:gd name="connsiteX7" fmla="*/ 9197 w 1356108"/>
                    <a:gd name="connsiteY7" fmla="*/ 548387 h 902882"/>
                    <a:gd name="connsiteX8" fmla="*/ 676855 w 1356108"/>
                    <a:gd name="connsiteY8" fmla="*/ 76 h 902882"/>
                    <a:gd name="connsiteX0" fmla="*/ 678131 w 1357384"/>
                    <a:gd name="connsiteY0" fmla="*/ 76 h 907645"/>
                    <a:gd name="connsiteX1" fmla="*/ 1345789 w 1357384"/>
                    <a:gd name="connsiteY1" fmla="*/ 556325 h 907645"/>
                    <a:gd name="connsiteX2" fmla="*/ 1355964 w 1357384"/>
                    <a:gd name="connsiteY2" fmla="*/ 767625 h 907645"/>
                    <a:gd name="connsiteX3" fmla="*/ 1019169 w 1357384"/>
                    <a:gd name="connsiteY3" fmla="*/ 456874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5120"/>
                    <a:gd name="connsiteY0" fmla="*/ 76 h 907645"/>
                    <a:gd name="connsiteX1" fmla="*/ 1345789 w 1355120"/>
                    <a:gd name="connsiteY1" fmla="*/ 556325 h 907645"/>
                    <a:gd name="connsiteX2" fmla="*/ 1349614 w 1355120"/>
                    <a:gd name="connsiteY2" fmla="*/ 872400 h 907645"/>
                    <a:gd name="connsiteX3" fmla="*/ 1001706 w 1355120"/>
                    <a:gd name="connsiteY3" fmla="*/ 402899 h 907645"/>
                    <a:gd name="connsiteX4" fmla="*/ 481536 w 1355120"/>
                    <a:gd name="connsiteY4" fmla="*/ 765908 h 907645"/>
                    <a:gd name="connsiteX5" fmla="*/ 340951 w 1355120"/>
                    <a:gd name="connsiteY5" fmla="*/ 518176 h 907645"/>
                    <a:gd name="connsiteX6" fmla="*/ 18503 w 1355120"/>
                    <a:gd name="connsiteY6" fmla="*/ 907645 h 907645"/>
                    <a:gd name="connsiteX7" fmla="*/ 10473 w 1355120"/>
                    <a:gd name="connsiteY7" fmla="*/ 548387 h 907645"/>
                    <a:gd name="connsiteX8" fmla="*/ 678131 w 1355120"/>
                    <a:gd name="connsiteY8" fmla="*/ 76 h 907645"/>
                    <a:gd name="connsiteX0" fmla="*/ 678131 w 1358957"/>
                    <a:gd name="connsiteY0" fmla="*/ 76 h 907645"/>
                    <a:gd name="connsiteX1" fmla="*/ 1345789 w 1358957"/>
                    <a:gd name="connsiteY1" fmla="*/ 556325 h 907645"/>
                    <a:gd name="connsiteX2" fmla="*/ 1349614 w 1358957"/>
                    <a:gd name="connsiteY2" fmla="*/ 872400 h 907645"/>
                    <a:gd name="connsiteX3" fmla="*/ 1001706 w 1358957"/>
                    <a:gd name="connsiteY3" fmla="*/ 402899 h 907645"/>
                    <a:gd name="connsiteX4" fmla="*/ 481536 w 1358957"/>
                    <a:gd name="connsiteY4" fmla="*/ 765908 h 907645"/>
                    <a:gd name="connsiteX5" fmla="*/ 340951 w 1358957"/>
                    <a:gd name="connsiteY5" fmla="*/ 518176 h 907645"/>
                    <a:gd name="connsiteX6" fmla="*/ 18503 w 1358957"/>
                    <a:gd name="connsiteY6" fmla="*/ 907645 h 907645"/>
                    <a:gd name="connsiteX7" fmla="*/ 10473 w 1358957"/>
                    <a:gd name="connsiteY7" fmla="*/ 548387 h 907645"/>
                    <a:gd name="connsiteX8" fmla="*/ 678131 w 1358957"/>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1001706 w 1358246"/>
                    <a:gd name="connsiteY3" fmla="*/ 4028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03281 w 1358246"/>
                    <a:gd name="connsiteY3" fmla="*/ 420361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8246" h="907645">
                      <a:moveTo>
                        <a:pt x="678131" y="76"/>
                      </a:moveTo>
                      <a:cubicBezTo>
                        <a:pt x="1059434" y="-4951"/>
                        <a:pt x="1282242" y="238875"/>
                        <a:pt x="1345789" y="556325"/>
                      </a:cubicBezTo>
                      <a:cubicBezTo>
                        <a:pt x="1365973" y="708602"/>
                        <a:pt x="1357794" y="776321"/>
                        <a:pt x="1348026" y="875575"/>
                      </a:cubicBezTo>
                      <a:cubicBezTo>
                        <a:pt x="1281595" y="890750"/>
                        <a:pt x="978787" y="701649"/>
                        <a:pt x="903281" y="420361"/>
                      </a:cubicBezTo>
                      <a:cubicBezTo>
                        <a:pt x="740434" y="653438"/>
                        <a:pt x="539009" y="752516"/>
                        <a:pt x="481536" y="765908"/>
                      </a:cubicBezTo>
                      <a:cubicBezTo>
                        <a:pt x="507142" y="613141"/>
                        <a:pt x="480566" y="514751"/>
                        <a:pt x="450489" y="484839"/>
                      </a:cubicBezTo>
                      <a:cubicBezTo>
                        <a:pt x="376873" y="650998"/>
                        <a:pt x="181019" y="793874"/>
                        <a:pt x="18503" y="907645"/>
                      </a:cubicBezTo>
                      <a:cubicBezTo>
                        <a:pt x="11910" y="874324"/>
                        <a:pt x="-14367" y="737918"/>
                        <a:pt x="10473" y="548387"/>
                      </a:cubicBezTo>
                      <a:cubicBezTo>
                        <a:pt x="74021" y="230937"/>
                        <a:pt x="296828" y="5103"/>
                        <a:pt x="678131" y="76"/>
                      </a:cubicBez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nvGrpSpPr>
                <p:cNvPr id="945" name="Group 944"/>
                <p:cNvGrpSpPr/>
                <p:nvPr/>
              </p:nvGrpSpPr>
              <p:grpSpPr>
                <a:xfrm>
                  <a:off x="9162225" y="5119314"/>
                  <a:ext cx="1761414" cy="1338240"/>
                  <a:chOff x="7445103" y="5119314"/>
                  <a:chExt cx="1761414" cy="1338240"/>
                </a:xfrm>
              </p:grpSpPr>
              <p:sp>
                <p:nvSpPr>
                  <p:cNvPr id="954" name="Freeform 953"/>
                  <p:cNvSpPr/>
                  <p:nvPr/>
                </p:nvSpPr>
                <p:spPr>
                  <a:xfrm rot="16200000">
                    <a:off x="7656690" y="4907727"/>
                    <a:ext cx="1338240" cy="1761414"/>
                  </a:xfrm>
                  <a:custGeom>
                    <a:avLst/>
                    <a:gdLst>
                      <a:gd name="connsiteX0" fmla="*/ 1338240 w 1338240"/>
                      <a:gd name="connsiteY0" fmla="*/ 1122754 h 1761414"/>
                      <a:gd name="connsiteX1" fmla="*/ 1333436 w 1338240"/>
                      <a:gd name="connsiteY1" fmla="*/ 1166458 h 1761414"/>
                      <a:gd name="connsiteX2" fmla="*/ 1087717 w 1338240"/>
                      <a:gd name="connsiteY2" fmla="*/ 1721408 h 1761414"/>
                      <a:gd name="connsiteX3" fmla="*/ 0 w 1338240"/>
                      <a:gd name="connsiteY3" fmla="*/ 1750396 h 1761414"/>
                      <a:gd name="connsiteX4" fmla="*/ 800 w 1338240"/>
                      <a:gd name="connsiteY4" fmla="*/ 1308305 h 1761414"/>
                      <a:gd name="connsiteX5" fmla="*/ 1574 w 1338240"/>
                      <a:gd name="connsiteY5" fmla="*/ 880707 h 1761414"/>
                      <a:gd name="connsiteX6" fmla="*/ 800 w 1338240"/>
                      <a:gd name="connsiteY6" fmla="*/ 453110 h 1761414"/>
                      <a:gd name="connsiteX7" fmla="*/ 0 w 1338240"/>
                      <a:gd name="connsiteY7" fmla="*/ 11018 h 1761414"/>
                      <a:gd name="connsiteX8" fmla="*/ 1087717 w 1338240"/>
                      <a:gd name="connsiteY8" fmla="*/ 40006 h 1761414"/>
                      <a:gd name="connsiteX9" fmla="*/ 1333436 w 1338240"/>
                      <a:gd name="connsiteY9" fmla="*/ 594957 h 1761414"/>
                      <a:gd name="connsiteX10" fmla="*/ 1338240 w 1338240"/>
                      <a:gd name="connsiteY10" fmla="*/ 638660 h 1761414"/>
                      <a:gd name="connsiteX11" fmla="*/ 1324721 w 1338240"/>
                      <a:gd name="connsiteY11" fmla="*/ 663144 h 1761414"/>
                      <a:gd name="connsiteX12" fmla="*/ 1280248 w 1338240"/>
                      <a:gd name="connsiteY12" fmla="*/ 880707 h 1761414"/>
                      <a:gd name="connsiteX13" fmla="*/ 1324721 w 1338240"/>
                      <a:gd name="connsiteY13" fmla="*/ 109826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240" h="1761414">
                        <a:moveTo>
                          <a:pt x="1338240" y="1122754"/>
                        </a:moveTo>
                        <a:lnTo>
                          <a:pt x="1333436" y="1166458"/>
                        </a:lnTo>
                        <a:cubicBezTo>
                          <a:pt x="1287634" y="1567825"/>
                          <a:pt x="1246628" y="1689314"/>
                          <a:pt x="1087717" y="1721408"/>
                        </a:cubicBezTo>
                        <a:cubicBezTo>
                          <a:pt x="850028" y="1744600"/>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46628" y="72101"/>
                          <a:pt x="1287634" y="193589"/>
                          <a:pt x="1333436" y="594957"/>
                        </a:cubicBezTo>
                        <a:lnTo>
                          <a:pt x="1338240" y="638660"/>
                        </a:lnTo>
                        <a:lnTo>
                          <a:pt x="1324721" y="663144"/>
                        </a:lnTo>
                        <a:cubicBezTo>
                          <a:pt x="1296643" y="725249"/>
                          <a:pt x="1280248" y="800117"/>
                          <a:pt x="1280248" y="880707"/>
                        </a:cubicBezTo>
                        <a:cubicBezTo>
                          <a:pt x="1280248" y="961297"/>
                          <a:pt x="1296643" y="1036165"/>
                          <a:pt x="1324721" y="1098269"/>
                        </a:cubicBezTo>
                        <a:close/>
                      </a:path>
                    </a:pathLst>
                  </a:custGeom>
                  <a:solidFill>
                    <a:srgbClr val="C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955" name="Oval 954"/>
                  <p:cNvSpPr/>
                  <p:nvPr/>
                </p:nvSpPr>
                <p:spPr>
                  <a:xfrm>
                    <a:off x="8271835" y="527003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56" name="Oval 955"/>
                  <p:cNvSpPr/>
                  <p:nvPr/>
                </p:nvSpPr>
                <p:spPr>
                  <a:xfrm>
                    <a:off x="8271835" y="546053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57" name="Oval 956"/>
                  <p:cNvSpPr/>
                  <p:nvPr/>
                </p:nvSpPr>
                <p:spPr>
                  <a:xfrm>
                    <a:off x="8271835" y="564954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946" name="Oval 945"/>
                <p:cNvSpPr/>
                <p:nvPr/>
              </p:nvSpPr>
              <p:spPr>
                <a:xfrm>
                  <a:off x="9407536" y="4760512"/>
                  <a:ext cx="241176" cy="406689"/>
                </a:xfrm>
                <a:prstGeom prst="ellipse">
                  <a:avLst/>
                </a:pr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47" name="Oval 946"/>
                <p:cNvSpPr/>
                <p:nvPr/>
              </p:nvSpPr>
              <p:spPr>
                <a:xfrm>
                  <a:off x="9407536" y="5094399"/>
                  <a:ext cx="241176" cy="406689"/>
                </a:xfrm>
                <a:prstGeom prst="ellipse">
                  <a:avLst/>
                </a:pr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48" name="Oval 130"/>
                <p:cNvSpPr/>
                <p:nvPr/>
              </p:nvSpPr>
              <p:spPr>
                <a:xfrm>
                  <a:off x="9421767" y="5447387"/>
                  <a:ext cx="212714" cy="396095"/>
                </a:xfrm>
                <a:custGeom>
                  <a:avLst/>
                  <a:gdLst>
                    <a:gd name="connsiteX0" fmla="*/ 0 w 241176"/>
                    <a:gd name="connsiteY0" fmla="*/ 203345 h 406689"/>
                    <a:gd name="connsiteX1" fmla="*/ 120588 w 241176"/>
                    <a:gd name="connsiteY1" fmla="*/ 0 h 406689"/>
                    <a:gd name="connsiteX2" fmla="*/ 241176 w 241176"/>
                    <a:gd name="connsiteY2" fmla="*/ 203345 h 406689"/>
                    <a:gd name="connsiteX3" fmla="*/ 120588 w 241176"/>
                    <a:gd name="connsiteY3" fmla="*/ 406690 h 406689"/>
                    <a:gd name="connsiteX4" fmla="*/ 0 w 241176"/>
                    <a:gd name="connsiteY4" fmla="*/ 203345 h 406689"/>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25301"/>
                    <a:gd name="connsiteY0" fmla="*/ 209046 h 412391"/>
                    <a:gd name="connsiteX1" fmla="*/ 120588 w 225301"/>
                    <a:gd name="connsiteY1" fmla="*/ 5701 h 412391"/>
                    <a:gd name="connsiteX2" fmla="*/ 225301 w 225301"/>
                    <a:gd name="connsiteY2" fmla="*/ 113796 h 412391"/>
                    <a:gd name="connsiteX3" fmla="*/ 120588 w 225301"/>
                    <a:gd name="connsiteY3" fmla="*/ 412391 h 412391"/>
                    <a:gd name="connsiteX4" fmla="*/ 0 w 225301"/>
                    <a:gd name="connsiteY4" fmla="*/ 209046 h 412391"/>
                    <a:gd name="connsiteX0" fmla="*/ 0 w 206251"/>
                    <a:gd name="connsiteY0" fmla="*/ 108116 h 406711"/>
                    <a:gd name="connsiteX1" fmla="*/ 101538 w 206251"/>
                    <a:gd name="connsiteY1" fmla="*/ 21 h 406711"/>
                    <a:gd name="connsiteX2" fmla="*/ 206251 w 206251"/>
                    <a:gd name="connsiteY2" fmla="*/ 108116 h 406711"/>
                    <a:gd name="connsiteX3" fmla="*/ 101538 w 206251"/>
                    <a:gd name="connsiteY3" fmla="*/ 406711 h 406711"/>
                    <a:gd name="connsiteX4" fmla="*/ 0 w 206251"/>
                    <a:gd name="connsiteY4" fmla="*/ 108116 h 40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51" h="406711">
                      <a:moveTo>
                        <a:pt x="0" y="108116"/>
                      </a:moveTo>
                      <a:cubicBezTo>
                        <a:pt x="0" y="-4188"/>
                        <a:pt x="67163" y="21"/>
                        <a:pt x="101538" y="21"/>
                      </a:cubicBezTo>
                      <a:cubicBezTo>
                        <a:pt x="135913" y="21"/>
                        <a:pt x="206251" y="-4188"/>
                        <a:pt x="206251" y="108116"/>
                      </a:cubicBezTo>
                      <a:cubicBezTo>
                        <a:pt x="206251" y="220420"/>
                        <a:pt x="180837" y="336861"/>
                        <a:pt x="101538" y="406711"/>
                      </a:cubicBezTo>
                      <a:cubicBezTo>
                        <a:pt x="25414" y="340036"/>
                        <a:pt x="0" y="220420"/>
                        <a:pt x="0" y="108116"/>
                      </a:cubicBez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49" name="Arc 948"/>
                <p:cNvSpPr/>
                <p:nvPr/>
              </p:nvSpPr>
              <p:spPr>
                <a:xfrm>
                  <a:off x="9407536" y="5270035"/>
                  <a:ext cx="248673" cy="213108"/>
                </a:xfrm>
                <a:prstGeom prst="arc">
                  <a:avLst>
                    <a:gd name="adj1" fmla="val 2503663"/>
                    <a:gd name="adj2" fmla="val 8465752"/>
                  </a:avLst>
                </a:prstGeom>
                <a:noFill/>
                <a:ln w="38100" cap="rnd" cmpd="sng" algn="ctr">
                  <a:solidFill>
                    <a:srgbClr val="DF5FB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950" name="Group 949"/>
                <p:cNvGrpSpPr/>
                <p:nvPr/>
              </p:nvGrpSpPr>
              <p:grpSpPr>
                <a:xfrm>
                  <a:off x="9596616" y="4128389"/>
                  <a:ext cx="891097" cy="337852"/>
                  <a:chOff x="7653969" y="3860004"/>
                  <a:chExt cx="891097" cy="337852"/>
                </a:xfrm>
              </p:grpSpPr>
              <p:sp>
                <p:nvSpPr>
                  <p:cNvPr id="951" name="Freeform 950"/>
                  <p:cNvSpPr/>
                  <p:nvPr/>
                </p:nvSpPr>
                <p:spPr>
                  <a:xfrm>
                    <a:off x="7653969"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52" name="Arc 951"/>
                  <p:cNvSpPr/>
                  <p:nvPr/>
                </p:nvSpPr>
                <p:spPr>
                  <a:xfrm>
                    <a:off x="7908260" y="3911261"/>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53" name="Freeform 952"/>
                  <p:cNvSpPr/>
                  <p:nvPr/>
                </p:nvSpPr>
                <p:spPr>
                  <a:xfrm>
                    <a:off x="8215603"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938" name="Freeform 937"/>
              <p:cNvSpPr/>
              <p:nvPr/>
            </p:nvSpPr>
            <p:spPr>
              <a:xfrm>
                <a:off x="7731551" y="3097613"/>
                <a:ext cx="890611" cy="3167927"/>
              </a:xfrm>
              <a:custGeom>
                <a:avLst/>
                <a:gdLst>
                  <a:gd name="connsiteX0" fmla="*/ 18767 w 890611"/>
                  <a:gd name="connsiteY0" fmla="*/ 76 h 3167927"/>
                  <a:gd name="connsiteX1" fmla="*/ 547787 w 890611"/>
                  <a:gd name="connsiteY1" fmla="*/ 239495 h 3167927"/>
                  <a:gd name="connsiteX2" fmla="*/ 588098 w 890611"/>
                  <a:gd name="connsiteY2" fmla="*/ 302330 h 3167927"/>
                  <a:gd name="connsiteX3" fmla="*/ 592354 w 890611"/>
                  <a:gd name="connsiteY3" fmla="*/ 302274 h 3167927"/>
                  <a:gd name="connsiteX4" fmla="*/ 601611 w 890611"/>
                  <a:gd name="connsiteY4" fmla="*/ 323395 h 3167927"/>
                  <a:gd name="connsiteX5" fmla="*/ 608915 w 890611"/>
                  <a:gd name="connsiteY5" fmla="*/ 334780 h 3167927"/>
                  <a:gd name="connsiteX6" fmla="*/ 686425 w 890611"/>
                  <a:gd name="connsiteY6" fmla="*/ 556325 h 3167927"/>
                  <a:gd name="connsiteX7" fmla="*/ 688317 w 890611"/>
                  <a:gd name="connsiteY7" fmla="*/ 574833 h 3167927"/>
                  <a:gd name="connsiteX8" fmla="*/ 696291 w 890611"/>
                  <a:gd name="connsiteY8" fmla="*/ 606181 h 3167927"/>
                  <a:gd name="connsiteX9" fmla="*/ 706027 w 890611"/>
                  <a:gd name="connsiteY9" fmla="*/ 691331 h 3167927"/>
                  <a:gd name="connsiteX10" fmla="*/ 722439 w 890611"/>
                  <a:gd name="connsiteY10" fmla="*/ 709248 h 3167927"/>
                  <a:gd name="connsiteX11" fmla="*/ 760826 w 890611"/>
                  <a:gd name="connsiteY11" fmla="*/ 845928 h 3167927"/>
                  <a:gd name="connsiteX12" fmla="*/ 713794 w 890611"/>
                  <a:gd name="connsiteY12" fmla="*/ 980448 h 3167927"/>
                  <a:gd name="connsiteX13" fmla="*/ 708593 w 890611"/>
                  <a:gd name="connsiteY13" fmla="*/ 985391 h 3167927"/>
                  <a:gd name="connsiteX14" fmla="*/ 694970 w 890611"/>
                  <a:gd name="connsiteY14" fmla="*/ 1096894 h 3167927"/>
                  <a:gd name="connsiteX15" fmla="*/ 541535 w 890611"/>
                  <a:gd name="connsiteY15" fmla="*/ 1455575 h 3167927"/>
                  <a:gd name="connsiteX16" fmla="*/ 446749 w 890611"/>
                  <a:gd name="connsiteY16" fmla="*/ 1523979 h 3167927"/>
                  <a:gd name="connsiteX17" fmla="*/ 404648 w 890611"/>
                  <a:gd name="connsiteY17" fmla="*/ 1543246 h 3167927"/>
                  <a:gd name="connsiteX18" fmla="*/ 302957 w 890611"/>
                  <a:gd name="connsiteY18" fmla="*/ 1634005 h 3167927"/>
                  <a:gd name="connsiteX19" fmla="*/ 224396 w 890611"/>
                  <a:gd name="connsiteY19" fmla="*/ 1672762 h 3167927"/>
                  <a:gd name="connsiteX20" fmla="*/ 254765 w 890611"/>
                  <a:gd name="connsiteY20" fmla="*/ 1829996 h 3167927"/>
                  <a:gd name="connsiteX21" fmla="*/ 295655 w 890611"/>
                  <a:gd name="connsiteY21" fmla="*/ 1834491 h 3167927"/>
                  <a:gd name="connsiteX22" fmla="*/ 850605 w 890611"/>
                  <a:gd name="connsiteY22" fmla="*/ 2080210 h 3167927"/>
                  <a:gd name="connsiteX23" fmla="*/ 879593 w 890611"/>
                  <a:gd name="connsiteY23" fmla="*/ 3167927 h 3167927"/>
                  <a:gd name="connsiteX24" fmla="*/ 437502 w 890611"/>
                  <a:gd name="connsiteY24" fmla="*/ 3167127 h 3167927"/>
                  <a:gd name="connsiteX25" fmla="*/ 28669 w 890611"/>
                  <a:gd name="connsiteY25" fmla="*/ 3166387 h 3167927"/>
                  <a:gd name="connsiteX26" fmla="*/ 12126 w 890611"/>
                  <a:gd name="connsiteY26" fmla="*/ 3167904 h 3167927"/>
                  <a:gd name="connsiteX27" fmla="*/ 0 w 890611"/>
                  <a:gd name="connsiteY27" fmla="*/ 3166639 h 3167927"/>
                  <a:gd name="connsiteX28" fmla="*/ 0 w 890611"/>
                  <a:gd name="connsiteY28" fmla="*/ 1735 h 316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0611" h="3167927">
                    <a:moveTo>
                      <a:pt x="18767" y="76"/>
                    </a:moveTo>
                    <a:cubicBezTo>
                      <a:pt x="257082" y="-3066"/>
                      <a:pt x="433484" y="91000"/>
                      <a:pt x="547787" y="239495"/>
                    </a:cubicBezTo>
                    <a:lnTo>
                      <a:pt x="588098" y="302330"/>
                    </a:lnTo>
                    <a:lnTo>
                      <a:pt x="592354" y="302274"/>
                    </a:lnTo>
                    <a:lnTo>
                      <a:pt x="601611" y="323395"/>
                    </a:lnTo>
                    <a:lnTo>
                      <a:pt x="608915" y="334780"/>
                    </a:lnTo>
                    <a:cubicBezTo>
                      <a:pt x="644698" y="402201"/>
                      <a:pt x="670538" y="476962"/>
                      <a:pt x="686425" y="556325"/>
                    </a:cubicBezTo>
                    <a:lnTo>
                      <a:pt x="688317" y="574833"/>
                    </a:lnTo>
                    <a:lnTo>
                      <a:pt x="696291" y="606181"/>
                    </a:lnTo>
                    <a:lnTo>
                      <a:pt x="706027" y="691331"/>
                    </a:lnTo>
                    <a:lnTo>
                      <a:pt x="722439" y="709248"/>
                    </a:lnTo>
                    <a:cubicBezTo>
                      <a:pt x="748159" y="748146"/>
                      <a:pt x="762325" y="795778"/>
                      <a:pt x="760826" y="845928"/>
                    </a:cubicBezTo>
                    <a:cubicBezTo>
                      <a:pt x="759317" y="896432"/>
                      <a:pt x="742110" y="943278"/>
                      <a:pt x="713794" y="980448"/>
                    </a:cubicBezTo>
                    <a:lnTo>
                      <a:pt x="708593" y="985391"/>
                    </a:lnTo>
                    <a:lnTo>
                      <a:pt x="694970" y="1096894"/>
                    </a:lnTo>
                    <a:cubicBezTo>
                      <a:pt x="666893" y="1249326"/>
                      <a:pt x="613463" y="1379752"/>
                      <a:pt x="541535" y="1455575"/>
                    </a:cubicBezTo>
                    <a:cubicBezTo>
                      <a:pt x="517559" y="1480849"/>
                      <a:pt x="485265" y="1503704"/>
                      <a:pt x="446749" y="1523979"/>
                    </a:cubicBezTo>
                    <a:lnTo>
                      <a:pt x="404648" y="1543246"/>
                    </a:lnTo>
                    <a:lnTo>
                      <a:pt x="302957" y="1634005"/>
                    </a:lnTo>
                    <a:lnTo>
                      <a:pt x="224396" y="1672762"/>
                    </a:lnTo>
                    <a:lnTo>
                      <a:pt x="254765" y="1829996"/>
                    </a:lnTo>
                    <a:lnTo>
                      <a:pt x="295655" y="1834491"/>
                    </a:lnTo>
                    <a:cubicBezTo>
                      <a:pt x="697022" y="1880293"/>
                      <a:pt x="818511" y="1921299"/>
                      <a:pt x="850605" y="2080210"/>
                    </a:cubicBezTo>
                    <a:cubicBezTo>
                      <a:pt x="873797" y="2317899"/>
                      <a:pt x="908586" y="2860389"/>
                      <a:pt x="879593" y="3167927"/>
                    </a:cubicBezTo>
                    <a:cubicBezTo>
                      <a:pt x="736096" y="3167660"/>
                      <a:pt x="586799" y="3167393"/>
                      <a:pt x="437502" y="3167127"/>
                    </a:cubicBezTo>
                    <a:lnTo>
                      <a:pt x="28669" y="3166387"/>
                    </a:lnTo>
                    <a:lnTo>
                      <a:pt x="12126" y="3167904"/>
                    </a:lnTo>
                    <a:lnTo>
                      <a:pt x="0" y="3166639"/>
                    </a:lnTo>
                    <a:lnTo>
                      <a:pt x="0" y="173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030" name="Group 1029"/>
          <p:cNvGrpSpPr/>
          <p:nvPr/>
        </p:nvGrpSpPr>
        <p:grpSpPr>
          <a:xfrm>
            <a:off x="7056664" y="2824567"/>
            <a:ext cx="1385700" cy="1983139"/>
            <a:chOff x="8204649" y="681572"/>
            <a:chExt cx="3568475" cy="5107009"/>
          </a:xfrm>
        </p:grpSpPr>
        <p:sp>
          <p:nvSpPr>
            <p:cNvPr id="1031" name="Oval 164"/>
            <p:cNvSpPr/>
            <p:nvPr/>
          </p:nvSpPr>
          <p:spPr>
            <a:xfrm>
              <a:off x="9230242" y="2606821"/>
              <a:ext cx="1504606" cy="1533821"/>
            </a:xfrm>
            <a:custGeom>
              <a:avLst/>
              <a:gdLst>
                <a:gd name="connsiteX0" fmla="*/ 0 w 1648538"/>
                <a:gd name="connsiteY0" fmla="*/ 1075924 h 2151847"/>
                <a:gd name="connsiteX1" fmla="*/ 824269 w 1648538"/>
                <a:gd name="connsiteY1" fmla="*/ 0 h 2151847"/>
                <a:gd name="connsiteX2" fmla="*/ 1648538 w 1648538"/>
                <a:gd name="connsiteY2" fmla="*/ 1075924 h 2151847"/>
                <a:gd name="connsiteX3" fmla="*/ 824269 w 1648538"/>
                <a:gd name="connsiteY3" fmla="*/ 2151848 h 2151847"/>
                <a:gd name="connsiteX4" fmla="*/ 0 w 1648538"/>
                <a:gd name="connsiteY4" fmla="*/ 1075924 h 2151847"/>
                <a:gd name="connsiteX0" fmla="*/ 1 w 1648539"/>
                <a:gd name="connsiteY0" fmla="*/ 464945 h 1540869"/>
                <a:gd name="connsiteX1" fmla="*/ 820036 w 1648539"/>
                <a:gd name="connsiteY1" fmla="*/ 15554 h 1540869"/>
                <a:gd name="connsiteX2" fmla="*/ 1648539 w 1648539"/>
                <a:gd name="connsiteY2" fmla="*/ 464945 h 1540869"/>
                <a:gd name="connsiteX3" fmla="*/ 824270 w 1648539"/>
                <a:gd name="connsiteY3" fmla="*/ 1540869 h 1540869"/>
                <a:gd name="connsiteX4" fmla="*/ 1 w 1648539"/>
                <a:gd name="connsiteY4" fmla="*/ 464945 h 1540869"/>
                <a:gd name="connsiteX0" fmla="*/ 1 w 1631606"/>
                <a:gd name="connsiteY0" fmla="*/ 450268 h 1526667"/>
                <a:gd name="connsiteX1" fmla="*/ 820036 w 1631606"/>
                <a:gd name="connsiteY1" fmla="*/ 877 h 1526667"/>
                <a:gd name="connsiteX2" fmla="*/ 1631606 w 1631606"/>
                <a:gd name="connsiteY2" fmla="*/ 547635 h 1526667"/>
                <a:gd name="connsiteX3" fmla="*/ 824270 w 1631606"/>
                <a:gd name="connsiteY3" fmla="*/ 1526192 h 1526667"/>
                <a:gd name="connsiteX4" fmla="*/ 1 w 1631606"/>
                <a:gd name="connsiteY4" fmla="*/ 450268 h 1526667"/>
                <a:gd name="connsiteX0" fmla="*/ 1 w 1563873"/>
                <a:gd name="connsiteY0" fmla="*/ 817316 h 1544341"/>
                <a:gd name="connsiteX1" fmla="*/ 752303 w 1563873"/>
                <a:gd name="connsiteY1" fmla="*/ 16558 h 1544341"/>
                <a:gd name="connsiteX2" fmla="*/ 1563873 w 1563873"/>
                <a:gd name="connsiteY2" fmla="*/ 563316 h 1544341"/>
                <a:gd name="connsiteX3" fmla="*/ 756537 w 1563873"/>
                <a:gd name="connsiteY3" fmla="*/ 1541873 h 1544341"/>
                <a:gd name="connsiteX4" fmla="*/ 1 w 1563873"/>
                <a:gd name="connsiteY4" fmla="*/ 817316 h 1544341"/>
                <a:gd name="connsiteX0" fmla="*/ 1 w 1563873"/>
                <a:gd name="connsiteY0" fmla="*/ 805363 h 1532388"/>
                <a:gd name="connsiteX1" fmla="*/ 752303 w 1563873"/>
                <a:gd name="connsiteY1" fmla="*/ 4605 h 1532388"/>
                <a:gd name="connsiteX2" fmla="*/ 1563873 w 1563873"/>
                <a:gd name="connsiteY2" fmla="*/ 551363 h 1532388"/>
                <a:gd name="connsiteX3" fmla="*/ 756537 w 1563873"/>
                <a:gd name="connsiteY3" fmla="*/ 1529920 h 1532388"/>
                <a:gd name="connsiteX4" fmla="*/ 1 w 1563873"/>
                <a:gd name="connsiteY4" fmla="*/ 805363 h 1532388"/>
                <a:gd name="connsiteX0" fmla="*/ 830 w 1564702"/>
                <a:gd name="connsiteY0" fmla="*/ 807266 h 1535644"/>
                <a:gd name="connsiteX1" fmla="*/ 753132 w 1564702"/>
                <a:gd name="connsiteY1" fmla="*/ 6508 h 1535644"/>
                <a:gd name="connsiteX2" fmla="*/ 1564702 w 1564702"/>
                <a:gd name="connsiteY2" fmla="*/ 553266 h 1535644"/>
                <a:gd name="connsiteX3" fmla="*/ 757366 w 1564702"/>
                <a:gd name="connsiteY3" fmla="*/ 1531823 h 1535644"/>
                <a:gd name="connsiteX4" fmla="*/ 830 w 1564702"/>
                <a:gd name="connsiteY4" fmla="*/ 807266 h 1535644"/>
                <a:gd name="connsiteX0" fmla="*/ 2 w 1563874"/>
                <a:gd name="connsiteY0" fmla="*/ 807211 h 1535546"/>
                <a:gd name="connsiteX1" fmla="*/ 752304 w 1563874"/>
                <a:gd name="connsiteY1" fmla="*/ 6453 h 1535546"/>
                <a:gd name="connsiteX2" fmla="*/ 1563874 w 1563874"/>
                <a:gd name="connsiteY2" fmla="*/ 553211 h 1535546"/>
                <a:gd name="connsiteX3" fmla="*/ 756538 w 1563874"/>
                <a:gd name="connsiteY3" fmla="*/ 1531768 h 1535546"/>
                <a:gd name="connsiteX4" fmla="*/ 2 w 1563874"/>
                <a:gd name="connsiteY4" fmla="*/ 807211 h 1535546"/>
                <a:gd name="connsiteX0" fmla="*/ 2 w 1563874"/>
                <a:gd name="connsiteY0" fmla="*/ 807211 h 1531902"/>
                <a:gd name="connsiteX1" fmla="*/ 752304 w 1563874"/>
                <a:gd name="connsiteY1" fmla="*/ 6453 h 1531902"/>
                <a:gd name="connsiteX2" fmla="*/ 1563874 w 1563874"/>
                <a:gd name="connsiteY2" fmla="*/ 553211 h 1531902"/>
                <a:gd name="connsiteX3" fmla="*/ 756538 w 1563874"/>
                <a:gd name="connsiteY3" fmla="*/ 1531768 h 1531902"/>
                <a:gd name="connsiteX4" fmla="*/ 2 w 1563874"/>
                <a:gd name="connsiteY4" fmla="*/ 807211 h 1531902"/>
                <a:gd name="connsiteX0" fmla="*/ 1 w 1508840"/>
                <a:gd name="connsiteY0" fmla="*/ 800775 h 1525381"/>
                <a:gd name="connsiteX1" fmla="*/ 752303 w 1508840"/>
                <a:gd name="connsiteY1" fmla="*/ 17 h 1525381"/>
                <a:gd name="connsiteX2" fmla="*/ 1508840 w 1508840"/>
                <a:gd name="connsiteY2" fmla="*/ 817708 h 1525381"/>
                <a:gd name="connsiteX3" fmla="*/ 756537 w 1508840"/>
                <a:gd name="connsiteY3" fmla="*/ 1525332 h 1525381"/>
                <a:gd name="connsiteX4" fmla="*/ 1 w 1508840"/>
                <a:gd name="connsiteY4" fmla="*/ 800775 h 1525381"/>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74 h 1525336"/>
                <a:gd name="connsiteX1" fmla="*/ 752303 w 1504607"/>
                <a:gd name="connsiteY1" fmla="*/ 16 h 1525336"/>
                <a:gd name="connsiteX2" fmla="*/ 1504607 w 1504607"/>
                <a:gd name="connsiteY2" fmla="*/ 792307 h 1525336"/>
                <a:gd name="connsiteX3" fmla="*/ 756537 w 1504607"/>
                <a:gd name="connsiteY3" fmla="*/ 1525331 h 1525336"/>
                <a:gd name="connsiteX4" fmla="*/ 1 w 1504607"/>
                <a:gd name="connsiteY4" fmla="*/ 800774 h 1525336"/>
                <a:gd name="connsiteX0" fmla="*/ 1 w 1504607"/>
                <a:gd name="connsiteY0" fmla="*/ 800774 h 1525336"/>
                <a:gd name="connsiteX1" fmla="*/ 752303 w 1504607"/>
                <a:gd name="connsiteY1" fmla="*/ 16 h 1525336"/>
                <a:gd name="connsiteX2" fmla="*/ 1504607 w 1504607"/>
                <a:gd name="connsiteY2" fmla="*/ 792307 h 1525336"/>
                <a:gd name="connsiteX3" fmla="*/ 756537 w 1504607"/>
                <a:gd name="connsiteY3" fmla="*/ 1525331 h 1525336"/>
                <a:gd name="connsiteX4" fmla="*/ 1 w 1504607"/>
                <a:gd name="connsiteY4" fmla="*/ 800774 h 1525336"/>
                <a:gd name="connsiteX0" fmla="*/ 1 w 1504607"/>
                <a:gd name="connsiteY0" fmla="*/ 801511 h 1526073"/>
                <a:gd name="connsiteX1" fmla="*/ 752303 w 1504607"/>
                <a:gd name="connsiteY1" fmla="*/ 753 h 1526073"/>
                <a:gd name="connsiteX2" fmla="*/ 1504607 w 1504607"/>
                <a:gd name="connsiteY2" fmla="*/ 793044 h 1526073"/>
                <a:gd name="connsiteX3" fmla="*/ 756537 w 1504607"/>
                <a:gd name="connsiteY3" fmla="*/ 1526068 h 1526073"/>
                <a:gd name="connsiteX4" fmla="*/ 1 w 1504607"/>
                <a:gd name="connsiteY4" fmla="*/ 801511 h 1526073"/>
                <a:gd name="connsiteX0" fmla="*/ 1 w 1504607"/>
                <a:gd name="connsiteY0" fmla="*/ 801511 h 1526073"/>
                <a:gd name="connsiteX1" fmla="*/ 752303 w 1504607"/>
                <a:gd name="connsiteY1" fmla="*/ 753 h 1526073"/>
                <a:gd name="connsiteX2" fmla="*/ 1504607 w 1504607"/>
                <a:gd name="connsiteY2" fmla="*/ 793044 h 1526073"/>
                <a:gd name="connsiteX3" fmla="*/ 756537 w 1504607"/>
                <a:gd name="connsiteY3" fmla="*/ 1526068 h 1526073"/>
                <a:gd name="connsiteX4" fmla="*/ 1 w 1504607"/>
                <a:gd name="connsiteY4" fmla="*/ 801511 h 1526073"/>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0 w 1504606"/>
                <a:gd name="connsiteY0" fmla="*/ 800785 h 1525347"/>
                <a:gd name="connsiteX1" fmla="*/ 752302 w 1504606"/>
                <a:gd name="connsiteY1" fmla="*/ 27 h 1525347"/>
                <a:gd name="connsiteX2" fmla="*/ 1504606 w 1504606"/>
                <a:gd name="connsiteY2" fmla="*/ 792318 h 1525347"/>
                <a:gd name="connsiteX3" fmla="*/ 756536 w 1504606"/>
                <a:gd name="connsiteY3" fmla="*/ 1525342 h 1525347"/>
                <a:gd name="connsiteX4" fmla="*/ 0 w 1504606"/>
                <a:gd name="connsiteY4" fmla="*/ 800785 h 1525347"/>
                <a:gd name="connsiteX0" fmla="*/ 0 w 1504606"/>
                <a:gd name="connsiteY0" fmla="*/ 800796 h 1525358"/>
                <a:gd name="connsiteX1" fmla="*/ 752302 w 1504606"/>
                <a:gd name="connsiteY1" fmla="*/ 38 h 1525358"/>
                <a:gd name="connsiteX2" fmla="*/ 1504606 w 1504606"/>
                <a:gd name="connsiteY2" fmla="*/ 792329 h 1525358"/>
                <a:gd name="connsiteX3" fmla="*/ 756536 w 1504606"/>
                <a:gd name="connsiteY3" fmla="*/ 1525353 h 1525358"/>
                <a:gd name="connsiteX4" fmla="*/ 0 w 1504606"/>
                <a:gd name="connsiteY4" fmla="*/ 800796 h 1525358"/>
                <a:gd name="connsiteX0" fmla="*/ 0 w 1504606"/>
                <a:gd name="connsiteY0" fmla="*/ 809261 h 1533823"/>
                <a:gd name="connsiteX1" fmla="*/ 752302 w 1504606"/>
                <a:gd name="connsiteY1" fmla="*/ 36 h 1533823"/>
                <a:gd name="connsiteX2" fmla="*/ 1504606 w 1504606"/>
                <a:gd name="connsiteY2" fmla="*/ 800794 h 1533823"/>
                <a:gd name="connsiteX3" fmla="*/ 756536 w 1504606"/>
                <a:gd name="connsiteY3" fmla="*/ 1533818 h 1533823"/>
                <a:gd name="connsiteX4" fmla="*/ 0 w 1504606"/>
                <a:gd name="connsiteY4" fmla="*/ 809261 h 1533823"/>
                <a:gd name="connsiteX0" fmla="*/ 0 w 1504606"/>
                <a:gd name="connsiteY0" fmla="*/ 809261 h 1533823"/>
                <a:gd name="connsiteX1" fmla="*/ 752302 w 1504606"/>
                <a:gd name="connsiteY1" fmla="*/ 36 h 1533823"/>
                <a:gd name="connsiteX2" fmla="*/ 1504606 w 1504606"/>
                <a:gd name="connsiteY2" fmla="*/ 800794 h 1533823"/>
                <a:gd name="connsiteX3" fmla="*/ 756536 w 1504606"/>
                <a:gd name="connsiteY3" fmla="*/ 1533818 h 1533823"/>
                <a:gd name="connsiteX4" fmla="*/ 0 w 1504606"/>
                <a:gd name="connsiteY4" fmla="*/ 809261 h 1533823"/>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06" h="1533821">
                  <a:moveTo>
                    <a:pt x="0" y="809259"/>
                  </a:moveTo>
                  <a:cubicBezTo>
                    <a:pt x="11994" y="174039"/>
                    <a:pt x="323734" y="-2788"/>
                    <a:pt x="752302" y="34"/>
                  </a:cubicBezTo>
                  <a:cubicBezTo>
                    <a:pt x="1180870" y="2856"/>
                    <a:pt x="1500373" y="168476"/>
                    <a:pt x="1504606" y="800792"/>
                  </a:cubicBezTo>
                  <a:cubicBezTo>
                    <a:pt x="1504606" y="1306108"/>
                    <a:pt x="1007304" y="1532405"/>
                    <a:pt x="756536" y="1533816"/>
                  </a:cubicBezTo>
                  <a:cubicBezTo>
                    <a:pt x="505768" y="1535227"/>
                    <a:pt x="705" y="1258212"/>
                    <a:pt x="0" y="809259"/>
                  </a:cubicBez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2" name="Pie 1031"/>
            <p:cNvSpPr/>
            <p:nvPr/>
          </p:nvSpPr>
          <p:spPr>
            <a:xfrm flipH="1">
              <a:off x="10310316" y="3235076"/>
              <a:ext cx="421816"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33" name="Freeform 1032"/>
            <p:cNvSpPr/>
            <p:nvPr/>
          </p:nvSpPr>
          <p:spPr>
            <a:xfrm rot="16200000">
              <a:off x="9306129" y="4225116"/>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4" name="Pie 1033"/>
            <p:cNvSpPr/>
            <p:nvPr/>
          </p:nvSpPr>
          <p:spPr>
            <a:xfrm rot="10800000" flipH="1">
              <a:off x="8204649" y="68157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35" name="Pie 1034"/>
            <p:cNvSpPr/>
            <p:nvPr/>
          </p:nvSpPr>
          <p:spPr>
            <a:xfrm>
              <a:off x="9238748" y="3235076"/>
              <a:ext cx="428709"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36" name="Freeform 1035"/>
            <p:cNvSpPr/>
            <p:nvPr/>
          </p:nvSpPr>
          <p:spPr>
            <a:xfrm>
              <a:off x="9307383" y="2623353"/>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7" name="Freeform 1036"/>
            <p:cNvSpPr/>
            <p:nvPr/>
          </p:nvSpPr>
          <p:spPr>
            <a:xfrm>
              <a:off x="9419765" y="4444313"/>
              <a:ext cx="1138241" cy="1338770"/>
            </a:xfrm>
            <a:custGeom>
              <a:avLst/>
              <a:gdLst>
                <a:gd name="connsiteX0" fmla="*/ 330361 w 1138241"/>
                <a:gd name="connsiteY0" fmla="*/ 0 h 1338770"/>
                <a:gd name="connsiteX1" fmla="*/ 341082 w 1138241"/>
                <a:gd name="connsiteY1" fmla="*/ 34537 h 1338770"/>
                <a:gd name="connsiteX2" fmla="*/ 567731 w 1138241"/>
                <a:gd name="connsiteY2" fmla="*/ 184770 h 1338770"/>
                <a:gd name="connsiteX3" fmla="*/ 794381 w 1138241"/>
                <a:gd name="connsiteY3" fmla="*/ 34537 h 1338770"/>
                <a:gd name="connsiteX4" fmla="*/ 804801 w 1138241"/>
                <a:gd name="connsiteY4" fmla="*/ 968 h 1338770"/>
                <a:gd name="connsiteX5" fmla="*/ 930424 w 1138241"/>
                <a:gd name="connsiteY5" fmla="*/ 15656 h 1338770"/>
                <a:gd name="connsiteX6" fmla="*/ 1128561 w 1138241"/>
                <a:gd name="connsiteY6" fmla="*/ 46816 h 1338770"/>
                <a:gd name="connsiteX7" fmla="*/ 1138241 w 1138241"/>
                <a:gd name="connsiteY7" fmla="*/ 49309 h 1338770"/>
                <a:gd name="connsiteX8" fmla="*/ 1138241 w 1138241"/>
                <a:gd name="connsiteY8" fmla="*/ 1338770 h 1338770"/>
                <a:gd name="connsiteX9" fmla="*/ 990478 w 1138241"/>
                <a:gd name="connsiteY9" fmla="*/ 1338506 h 1338770"/>
                <a:gd name="connsiteX10" fmla="*/ 562881 w 1138241"/>
                <a:gd name="connsiteY10" fmla="*/ 1337732 h 1338770"/>
                <a:gd name="connsiteX11" fmla="*/ 135283 w 1138241"/>
                <a:gd name="connsiteY11" fmla="*/ 1338506 h 1338770"/>
                <a:gd name="connsiteX12" fmla="*/ 0 w 1138241"/>
                <a:gd name="connsiteY12" fmla="*/ 1338748 h 1338770"/>
                <a:gd name="connsiteX13" fmla="*/ 0 w 1138241"/>
                <a:gd name="connsiteY13" fmla="*/ 46292 h 1338770"/>
                <a:gd name="connsiteX14" fmla="*/ 55789 w 1138241"/>
                <a:gd name="connsiteY14" fmla="*/ 35861 h 1338770"/>
                <a:gd name="connsiteX15" fmla="*/ 235190 w 1138241"/>
                <a:gd name="connsiteY15" fmla="*/ 10764 h 133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8241" h="1338770">
                  <a:moveTo>
                    <a:pt x="330361" y="0"/>
                  </a:moveTo>
                  <a:lnTo>
                    <a:pt x="341082" y="34537"/>
                  </a:lnTo>
                  <a:cubicBezTo>
                    <a:pt x="378423" y="122823"/>
                    <a:pt x="465843" y="184770"/>
                    <a:pt x="567731" y="184770"/>
                  </a:cubicBezTo>
                  <a:cubicBezTo>
                    <a:pt x="669620" y="184770"/>
                    <a:pt x="757039" y="122823"/>
                    <a:pt x="794381" y="34537"/>
                  </a:cubicBezTo>
                  <a:lnTo>
                    <a:pt x="804801" y="968"/>
                  </a:lnTo>
                  <a:lnTo>
                    <a:pt x="930424" y="15656"/>
                  </a:lnTo>
                  <a:cubicBezTo>
                    <a:pt x="1008072" y="25458"/>
                    <a:pt x="1073492" y="35442"/>
                    <a:pt x="1128561" y="46816"/>
                  </a:cubicBezTo>
                  <a:lnTo>
                    <a:pt x="1138241" y="49309"/>
                  </a:lnTo>
                  <a:lnTo>
                    <a:pt x="1138241" y="1338770"/>
                  </a:lnTo>
                  <a:lnTo>
                    <a:pt x="990478" y="1338506"/>
                  </a:lnTo>
                  <a:lnTo>
                    <a:pt x="562881" y="1337732"/>
                  </a:lnTo>
                  <a:lnTo>
                    <a:pt x="135283" y="1338506"/>
                  </a:lnTo>
                  <a:lnTo>
                    <a:pt x="0" y="1338748"/>
                  </a:lnTo>
                  <a:lnTo>
                    <a:pt x="0" y="46292"/>
                  </a:lnTo>
                  <a:lnTo>
                    <a:pt x="55789" y="35861"/>
                  </a:lnTo>
                  <a:cubicBezTo>
                    <a:pt x="107605" y="27043"/>
                    <a:pt x="167043" y="18910"/>
                    <a:pt x="235190" y="10764"/>
                  </a:cubicBezTo>
                  <a:close/>
                </a:path>
              </a:pathLst>
            </a:cu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8" name="Freeform 1037"/>
            <p:cNvSpPr/>
            <p:nvPr/>
          </p:nvSpPr>
          <p:spPr>
            <a:xfrm>
              <a:off x="9305275" y="2605982"/>
              <a:ext cx="1370758" cy="696648"/>
            </a:xfrm>
            <a:custGeom>
              <a:avLst/>
              <a:gdLst>
                <a:gd name="connsiteX0" fmla="*/ 1370753 w 1370758"/>
                <a:gd name="connsiteY0" fmla="*/ 679036 h 696648"/>
                <a:gd name="connsiteX1" fmla="*/ 1363008 w 1370758"/>
                <a:gd name="connsiteY1" fmla="*/ 696648 h 696648"/>
                <a:gd name="connsiteX2" fmla="*/ 1361587 w 1370758"/>
                <a:gd name="connsiteY2" fmla="*/ 682238 h 696648"/>
                <a:gd name="connsiteX3" fmla="*/ 1361755 w 1370758"/>
                <a:gd name="connsiteY3" fmla="*/ 679234 h 696648"/>
                <a:gd name="connsiteX4" fmla="*/ 681504 w 1370758"/>
                <a:gd name="connsiteY4" fmla="*/ 0 h 696648"/>
                <a:gd name="connsiteX5" fmla="*/ 1349162 w 1370758"/>
                <a:gd name="connsiteY5" fmla="*/ 556249 h 696648"/>
                <a:gd name="connsiteX6" fmla="*/ 1358825 w 1370758"/>
                <a:gd name="connsiteY6" fmla="*/ 654229 h 696648"/>
                <a:gd name="connsiteX7" fmla="*/ 1363008 w 1370758"/>
                <a:gd name="connsiteY7" fmla="*/ 656873 h 696648"/>
                <a:gd name="connsiteX8" fmla="*/ 1361755 w 1370758"/>
                <a:gd name="connsiteY8" fmla="*/ 679234 h 696648"/>
                <a:gd name="connsiteX9" fmla="*/ 1065775 w 1370758"/>
                <a:gd name="connsiteY9" fmla="*/ 685727 h 696648"/>
                <a:gd name="connsiteX10" fmla="*/ 1094294 w 1370758"/>
                <a:gd name="connsiteY10" fmla="*/ 530758 h 696648"/>
                <a:gd name="connsiteX11" fmla="*/ 987615 w 1370758"/>
                <a:gd name="connsiteY11" fmla="*/ 687442 h 696648"/>
                <a:gd name="connsiteX12" fmla="*/ 708897 w 1370758"/>
                <a:gd name="connsiteY12" fmla="*/ 693556 h 696648"/>
                <a:gd name="connsiteX13" fmla="*/ 629762 w 1370758"/>
                <a:gd name="connsiteY13" fmla="*/ 540469 h 696648"/>
                <a:gd name="connsiteX14" fmla="*/ 639179 w 1370758"/>
                <a:gd name="connsiteY14" fmla="*/ 693827 h 696648"/>
                <a:gd name="connsiteX15" fmla="*/ 379341 w 1370758"/>
                <a:gd name="connsiteY15" fmla="*/ 692097 h 696648"/>
                <a:gd name="connsiteX16" fmla="*/ 391116 w 1370758"/>
                <a:gd name="connsiteY16" fmla="*/ 544198 h 696648"/>
                <a:gd name="connsiteX17" fmla="*/ 311888 w 1370758"/>
                <a:gd name="connsiteY17" fmla="*/ 690889 h 696648"/>
                <a:gd name="connsiteX18" fmla="*/ 1580 w 1370758"/>
                <a:gd name="connsiteY18" fmla="*/ 680629 h 696648"/>
                <a:gd name="connsiteX19" fmla="*/ 0 w 1370758"/>
                <a:gd name="connsiteY19" fmla="*/ 656873 h 696648"/>
                <a:gd name="connsiteX20" fmla="*/ 4331 w 1370758"/>
                <a:gd name="connsiteY20" fmla="*/ 652738 h 696648"/>
                <a:gd name="connsiteX21" fmla="*/ 13846 w 1370758"/>
                <a:gd name="connsiteY21" fmla="*/ 556249 h 696648"/>
                <a:gd name="connsiteX22" fmla="*/ 681504 w 1370758"/>
                <a:gd name="connsiteY22" fmla="*/ 0 h 6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70758" h="696648">
                  <a:moveTo>
                    <a:pt x="1370753" y="679036"/>
                  </a:moveTo>
                  <a:cubicBezTo>
                    <a:pt x="1370993" y="684907"/>
                    <a:pt x="1362768" y="690777"/>
                    <a:pt x="1363008" y="696648"/>
                  </a:cubicBezTo>
                  <a:lnTo>
                    <a:pt x="1361587" y="682238"/>
                  </a:lnTo>
                  <a:lnTo>
                    <a:pt x="1361755" y="679234"/>
                  </a:lnTo>
                  <a:close/>
                  <a:moveTo>
                    <a:pt x="681504" y="0"/>
                  </a:moveTo>
                  <a:cubicBezTo>
                    <a:pt x="1163240" y="0"/>
                    <a:pt x="1285615" y="238799"/>
                    <a:pt x="1349162" y="556249"/>
                  </a:cubicBezTo>
                  <a:lnTo>
                    <a:pt x="1358825" y="654229"/>
                  </a:lnTo>
                  <a:lnTo>
                    <a:pt x="1363008" y="656873"/>
                  </a:lnTo>
                  <a:lnTo>
                    <a:pt x="1361755" y="679234"/>
                  </a:lnTo>
                  <a:lnTo>
                    <a:pt x="1065775" y="685727"/>
                  </a:lnTo>
                  <a:lnTo>
                    <a:pt x="1094294" y="530758"/>
                  </a:lnTo>
                  <a:lnTo>
                    <a:pt x="987615" y="687442"/>
                  </a:lnTo>
                  <a:lnTo>
                    <a:pt x="708897" y="693556"/>
                  </a:lnTo>
                  <a:lnTo>
                    <a:pt x="629762" y="540469"/>
                  </a:lnTo>
                  <a:lnTo>
                    <a:pt x="639179" y="693827"/>
                  </a:lnTo>
                  <a:lnTo>
                    <a:pt x="379341" y="692097"/>
                  </a:lnTo>
                  <a:lnTo>
                    <a:pt x="391116" y="544198"/>
                  </a:lnTo>
                  <a:lnTo>
                    <a:pt x="311888" y="690889"/>
                  </a:lnTo>
                  <a:lnTo>
                    <a:pt x="1580" y="680629"/>
                  </a:lnTo>
                  <a:lnTo>
                    <a:pt x="0" y="656873"/>
                  </a:lnTo>
                  <a:lnTo>
                    <a:pt x="4331" y="652738"/>
                  </a:lnTo>
                  <a:lnTo>
                    <a:pt x="13846" y="556249"/>
                  </a:lnTo>
                  <a:cubicBezTo>
                    <a:pt x="77394" y="238799"/>
                    <a:pt x="199768" y="0"/>
                    <a:pt x="681504" y="0"/>
                  </a:cubicBez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039" name="Freeform 1038"/>
            <p:cNvSpPr/>
            <p:nvPr/>
          </p:nvSpPr>
          <p:spPr>
            <a:xfrm>
              <a:off x="10618134" y="2889508"/>
              <a:ext cx="502920" cy="921924"/>
            </a:xfrm>
            <a:custGeom>
              <a:avLst/>
              <a:gdLst>
                <a:gd name="connsiteX0" fmla="*/ 0 w 741680"/>
                <a:gd name="connsiteY0" fmla="*/ 15240 h 86360"/>
                <a:gd name="connsiteX1" fmla="*/ 741680 w 741680"/>
                <a:gd name="connsiteY1" fmla="*/ 0 h 86360"/>
                <a:gd name="connsiteX2" fmla="*/ 40640 w 741680"/>
                <a:gd name="connsiteY2" fmla="*/ 86360 h 86360"/>
                <a:gd name="connsiteX3" fmla="*/ 0 w 741680"/>
                <a:gd name="connsiteY3" fmla="*/ 15240 h 86360"/>
                <a:gd name="connsiteX0" fmla="*/ 0 w 741680"/>
                <a:gd name="connsiteY0" fmla="*/ 133840 h 204960"/>
                <a:gd name="connsiteX1" fmla="*/ 741680 w 741680"/>
                <a:gd name="connsiteY1" fmla="*/ 118600 h 204960"/>
                <a:gd name="connsiteX2" fmla="*/ 40640 w 741680"/>
                <a:gd name="connsiteY2" fmla="*/ 204960 h 204960"/>
                <a:gd name="connsiteX3" fmla="*/ 0 w 741680"/>
                <a:gd name="connsiteY3" fmla="*/ 133840 h 204960"/>
                <a:gd name="connsiteX0" fmla="*/ 0 w 640080"/>
                <a:gd name="connsiteY0" fmla="*/ 62184 h 610846"/>
                <a:gd name="connsiteX1" fmla="*/ 640080 w 640080"/>
                <a:gd name="connsiteY1" fmla="*/ 610824 h 610846"/>
                <a:gd name="connsiteX2" fmla="*/ 40640 w 640080"/>
                <a:gd name="connsiteY2" fmla="*/ 133304 h 610846"/>
                <a:gd name="connsiteX3" fmla="*/ 0 w 640080"/>
                <a:gd name="connsiteY3" fmla="*/ 62184 h 610846"/>
                <a:gd name="connsiteX0" fmla="*/ 0 w 624840"/>
                <a:gd name="connsiteY0" fmla="*/ 62184 h 610846"/>
                <a:gd name="connsiteX1" fmla="*/ 624840 w 624840"/>
                <a:gd name="connsiteY1" fmla="*/ 610824 h 610846"/>
                <a:gd name="connsiteX2" fmla="*/ 25400 w 624840"/>
                <a:gd name="connsiteY2" fmla="*/ 133304 h 610846"/>
                <a:gd name="connsiteX3" fmla="*/ 0 w 624840"/>
                <a:gd name="connsiteY3" fmla="*/ 62184 h 610846"/>
                <a:gd name="connsiteX0" fmla="*/ 0 w 624840"/>
                <a:gd name="connsiteY0" fmla="*/ 16897 h 565565"/>
                <a:gd name="connsiteX1" fmla="*/ 624840 w 624840"/>
                <a:gd name="connsiteY1" fmla="*/ 565537 h 565565"/>
                <a:gd name="connsiteX2" fmla="*/ 25400 w 624840"/>
                <a:gd name="connsiteY2" fmla="*/ 88017 h 565565"/>
                <a:gd name="connsiteX3" fmla="*/ 0 w 624840"/>
                <a:gd name="connsiteY3" fmla="*/ 16897 h 565565"/>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466483"/>
                <a:gd name="connsiteY0" fmla="*/ 18477 h 780477"/>
                <a:gd name="connsiteX1" fmla="*/ 365760 w 466483"/>
                <a:gd name="connsiteY1" fmla="*/ 780477 h 780477"/>
                <a:gd name="connsiteX2" fmla="*/ 25400 w 466483"/>
                <a:gd name="connsiteY2" fmla="*/ 89597 h 780477"/>
                <a:gd name="connsiteX3" fmla="*/ 0 w 466483"/>
                <a:gd name="connsiteY3" fmla="*/ 18477 h 780477"/>
                <a:gd name="connsiteX0" fmla="*/ 0 w 544283"/>
                <a:gd name="connsiteY0" fmla="*/ 16494 h 864854"/>
                <a:gd name="connsiteX1" fmla="*/ 472440 w 544283"/>
                <a:gd name="connsiteY1" fmla="*/ 864854 h 864854"/>
                <a:gd name="connsiteX2" fmla="*/ 25400 w 544283"/>
                <a:gd name="connsiteY2" fmla="*/ 87614 h 864854"/>
                <a:gd name="connsiteX3" fmla="*/ 0 w 544283"/>
                <a:gd name="connsiteY3" fmla="*/ 16494 h 864854"/>
                <a:gd name="connsiteX0" fmla="*/ 0 w 472440"/>
                <a:gd name="connsiteY0" fmla="*/ 16394 h 864754"/>
                <a:gd name="connsiteX1" fmla="*/ 472440 w 472440"/>
                <a:gd name="connsiteY1" fmla="*/ 864754 h 864754"/>
                <a:gd name="connsiteX2" fmla="*/ 25400 w 472440"/>
                <a:gd name="connsiteY2" fmla="*/ 87514 h 864754"/>
                <a:gd name="connsiteX3" fmla="*/ 0 w 472440"/>
                <a:gd name="connsiteY3" fmla="*/ 16394 h 864754"/>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75109"/>
                <a:gd name="connsiteX1" fmla="*/ 523240 w 523240"/>
                <a:gd name="connsiteY1" fmla="*/ 869731 h 875109"/>
                <a:gd name="connsiteX2" fmla="*/ 25400 w 523240"/>
                <a:gd name="connsiteY2" fmla="*/ 87411 h 875109"/>
                <a:gd name="connsiteX3" fmla="*/ 0 w 523240"/>
                <a:gd name="connsiteY3" fmla="*/ 16291 h 875109"/>
                <a:gd name="connsiteX0" fmla="*/ 0 w 523240"/>
                <a:gd name="connsiteY0" fmla="*/ 16291 h 873718"/>
                <a:gd name="connsiteX1" fmla="*/ 523240 w 523240"/>
                <a:gd name="connsiteY1" fmla="*/ 869731 h 873718"/>
                <a:gd name="connsiteX2" fmla="*/ 25400 w 523240"/>
                <a:gd name="connsiteY2" fmla="*/ 87411 h 873718"/>
                <a:gd name="connsiteX3" fmla="*/ 0 w 523240"/>
                <a:gd name="connsiteY3" fmla="*/ 16291 h 873718"/>
                <a:gd name="connsiteX0" fmla="*/ 0 w 523240"/>
                <a:gd name="connsiteY0" fmla="*/ 16291 h 875499"/>
                <a:gd name="connsiteX1" fmla="*/ 523240 w 523240"/>
                <a:gd name="connsiteY1" fmla="*/ 869731 h 875499"/>
                <a:gd name="connsiteX2" fmla="*/ 25400 w 523240"/>
                <a:gd name="connsiteY2" fmla="*/ 87411 h 875499"/>
                <a:gd name="connsiteX3" fmla="*/ 0 w 523240"/>
                <a:gd name="connsiteY3" fmla="*/ 16291 h 875499"/>
                <a:gd name="connsiteX0" fmla="*/ 0 w 523240"/>
                <a:gd name="connsiteY0" fmla="*/ 14601 h 873809"/>
                <a:gd name="connsiteX1" fmla="*/ 523240 w 523240"/>
                <a:gd name="connsiteY1" fmla="*/ 868041 h 873809"/>
                <a:gd name="connsiteX2" fmla="*/ 25400 w 523240"/>
                <a:gd name="connsiteY2" fmla="*/ 85721 h 873809"/>
                <a:gd name="connsiteX3" fmla="*/ 0 w 523240"/>
                <a:gd name="connsiteY3" fmla="*/ 14601 h 873809"/>
                <a:gd name="connsiteX0" fmla="*/ 0 w 523240"/>
                <a:gd name="connsiteY0" fmla="*/ 14601 h 874286"/>
                <a:gd name="connsiteX1" fmla="*/ 523240 w 523240"/>
                <a:gd name="connsiteY1" fmla="*/ 868041 h 874286"/>
                <a:gd name="connsiteX2" fmla="*/ 35560 w 523240"/>
                <a:gd name="connsiteY2" fmla="*/ 156841 h 874286"/>
                <a:gd name="connsiteX3" fmla="*/ 0 w 523240"/>
                <a:gd name="connsiteY3" fmla="*/ 14601 h 874286"/>
                <a:gd name="connsiteX0" fmla="*/ 0 w 523240"/>
                <a:gd name="connsiteY0" fmla="*/ 14601 h 873466"/>
                <a:gd name="connsiteX1" fmla="*/ 523240 w 523240"/>
                <a:gd name="connsiteY1" fmla="*/ 868041 h 873466"/>
                <a:gd name="connsiteX2" fmla="*/ 35560 w 523240"/>
                <a:gd name="connsiteY2" fmla="*/ 156841 h 873466"/>
                <a:gd name="connsiteX3" fmla="*/ 0 w 523240"/>
                <a:gd name="connsiteY3" fmla="*/ 14601 h 873466"/>
                <a:gd name="connsiteX0" fmla="*/ 0 w 523240"/>
                <a:gd name="connsiteY0" fmla="*/ 14601 h 901944"/>
                <a:gd name="connsiteX1" fmla="*/ 523240 w 523240"/>
                <a:gd name="connsiteY1" fmla="*/ 868041 h 901944"/>
                <a:gd name="connsiteX2" fmla="*/ 35560 w 523240"/>
                <a:gd name="connsiteY2" fmla="*/ 156841 h 901944"/>
                <a:gd name="connsiteX3" fmla="*/ 0 w 523240"/>
                <a:gd name="connsiteY3" fmla="*/ 14601 h 901944"/>
                <a:gd name="connsiteX0" fmla="*/ 0 w 609600"/>
                <a:gd name="connsiteY0" fmla="*/ 14601 h 901944"/>
                <a:gd name="connsiteX1" fmla="*/ 609600 w 609600"/>
                <a:gd name="connsiteY1" fmla="*/ 868041 h 901944"/>
                <a:gd name="connsiteX2" fmla="*/ 35560 w 609600"/>
                <a:gd name="connsiteY2" fmla="*/ 156841 h 901944"/>
                <a:gd name="connsiteX3" fmla="*/ 0 w 609600"/>
                <a:gd name="connsiteY3" fmla="*/ 14601 h 901944"/>
                <a:gd name="connsiteX0" fmla="*/ 0 w 609600"/>
                <a:gd name="connsiteY0" fmla="*/ 13489 h 900832"/>
                <a:gd name="connsiteX1" fmla="*/ 609600 w 609600"/>
                <a:gd name="connsiteY1" fmla="*/ 866929 h 900832"/>
                <a:gd name="connsiteX2" fmla="*/ 35560 w 609600"/>
                <a:gd name="connsiteY2" fmla="*/ 155729 h 900832"/>
                <a:gd name="connsiteX3" fmla="*/ 0 w 609600"/>
                <a:gd name="connsiteY3" fmla="*/ 13489 h 900832"/>
                <a:gd name="connsiteX0" fmla="*/ 0 w 477520"/>
                <a:gd name="connsiteY0" fmla="*/ 12948 h 939855"/>
                <a:gd name="connsiteX1" fmla="*/ 477520 w 477520"/>
                <a:gd name="connsiteY1" fmla="*/ 907028 h 939855"/>
                <a:gd name="connsiteX2" fmla="*/ 35560 w 477520"/>
                <a:gd name="connsiteY2" fmla="*/ 155188 h 939855"/>
                <a:gd name="connsiteX3" fmla="*/ 0 w 477520"/>
                <a:gd name="connsiteY3" fmla="*/ 12948 h 939855"/>
                <a:gd name="connsiteX0" fmla="*/ 0 w 502920"/>
                <a:gd name="connsiteY0" fmla="*/ 12884 h 944741"/>
                <a:gd name="connsiteX1" fmla="*/ 502920 w 502920"/>
                <a:gd name="connsiteY1" fmla="*/ 912044 h 944741"/>
                <a:gd name="connsiteX2" fmla="*/ 35560 w 502920"/>
                <a:gd name="connsiteY2" fmla="*/ 155124 h 944741"/>
                <a:gd name="connsiteX3" fmla="*/ 0 w 502920"/>
                <a:gd name="connsiteY3" fmla="*/ 12884 h 944741"/>
                <a:gd name="connsiteX0" fmla="*/ 0 w 502920"/>
                <a:gd name="connsiteY0" fmla="*/ 12821 h 944678"/>
                <a:gd name="connsiteX1" fmla="*/ 502920 w 502920"/>
                <a:gd name="connsiteY1" fmla="*/ 911981 h 944678"/>
                <a:gd name="connsiteX2" fmla="*/ 35560 w 502920"/>
                <a:gd name="connsiteY2" fmla="*/ 155061 h 944678"/>
                <a:gd name="connsiteX3" fmla="*/ 0 w 502920"/>
                <a:gd name="connsiteY3" fmla="*/ 12821 h 94467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2191 h 934048"/>
                <a:gd name="connsiteX1" fmla="*/ 502920 w 502920"/>
                <a:gd name="connsiteY1" fmla="*/ 901351 h 934048"/>
                <a:gd name="connsiteX2" fmla="*/ 35560 w 502920"/>
                <a:gd name="connsiteY2" fmla="*/ 144431 h 934048"/>
                <a:gd name="connsiteX3" fmla="*/ 0 w 502920"/>
                <a:gd name="connsiteY3" fmla="*/ 2191 h 93404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19551"/>
                <a:gd name="connsiteX1" fmla="*/ 502920 w 502920"/>
                <a:gd name="connsiteY1" fmla="*/ 900953 h 919551"/>
                <a:gd name="connsiteX2" fmla="*/ 35560 w 502920"/>
                <a:gd name="connsiteY2" fmla="*/ 144033 h 919551"/>
                <a:gd name="connsiteX3" fmla="*/ 0 w 502920"/>
                <a:gd name="connsiteY3" fmla="*/ 1793 h 919551"/>
                <a:gd name="connsiteX0" fmla="*/ 0 w 502920"/>
                <a:gd name="connsiteY0" fmla="*/ 1793 h 921924"/>
                <a:gd name="connsiteX1" fmla="*/ 502920 w 502920"/>
                <a:gd name="connsiteY1" fmla="*/ 900953 h 921924"/>
                <a:gd name="connsiteX2" fmla="*/ 35560 w 502920"/>
                <a:gd name="connsiteY2" fmla="*/ 144033 h 921924"/>
                <a:gd name="connsiteX3" fmla="*/ 0 w 502920"/>
                <a:gd name="connsiteY3" fmla="*/ 1793 h 921924"/>
              </a:gdLst>
              <a:ahLst/>
              <a:cxnLst>
                <a:cxn ang="0">
                  <a:pos x="connsiteX0" y="connsiteY0"/>
                </a:cxn>
                <a:cxn ang="0">
                  <a:pos x="connsiteX1" y="connsiteY1"/>
                </a:cxn>
                <a:cxn ang="0">
                  <a:pos x="connsiteX2" y="connsiteY2"/>
                </a:cxn>
                <a:cxn ang="0">
                  <a:pos x="connsiteX3" y="connsiteY3"/>
                </a:cxn>
              </a:cxnLst>
              <a:rect l="l" t="t" r="r" b="b"/>
              <a:pathLst>
                <a:path w="502920" h="921924">
                  <a:moveTo>
                    <a:pt x="0" y="1793"/>
                  </a:moveTo>
                  <a:cubicBezTo>
                    <a:pt x="612987" y="-43927"/>
                    <a:pt x="321733" y="799353"/>
                    <a:pt x="502920" y="900953"/>
                  </a:cubicBezTo>
                  <a:cubicBezTo>
                    <a:pt x="3387" y="1071980"/>
                    <a:pt x="306493" y="140646"/>
                    <a:pt x="35560" y="144033"/>
                  </a:cubicBezTo>
                  <a:lnTo>
                    <a:pt x="0" y="1793"/>
                  </a:ln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0" name="Freeform 1039"/>
            <p:cNvSpPr/>
            <p:nvPr/>
          </p:nvSpPr>
          <p:spPr>
            <a:xfrm rot="20673039">
              <a:off x="10570378" y="2778189"/>
              <a:ext cx="147633" cy="334026"/>
            </a:xfrm>
            <a:custGeom>
              <a:avLst/>
              <a:gdLst>
                <a:gd name="connsiteX0" fmla="*/ 0 w 272953"/>
                <a:gd name="connsiteY0" fmla="*/ 0 h 617567"/>
                <a:gd name="connsiteX1" fmla="*/ 272952 w 272953"/>
                <a:gd name="connsiteY1" fmla="*/ 0 h 617567"/>
                <a:gd name="connsiteX2" fmla="*/ 161988 w 272953"/>
                <a:gd name="connsiteY2" fmla="*/ 308782 h 617567"/>
                <a:gd name="connsiteX3" fmla="*/ 272953 w 272953"/>
                <a:gd name="connsiteY3" fmla="*/ 617567 h 617567"/>
                <a:gd name="connsiteX4" fmla="*/ 1 w 272953"/>
                <a:gd name="connsiteY4" fmla="*/ 617567 h 617567"/>
                <a:gd name="connsiteX5" fmla="*/ 110965 w 272953"/>
                <a:gd name="connsiteY5" fmla="*/ 308785 h 61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953" h="617567">
                  <a:moveTo>
                    <a:pt x="0" y="0"/>
                  </a:moveTo>
                  <a:lnTo>
                    <a:pt x="272952" y="0"/>
                  </a:lnTo>
                  <a:lnTo>
                    <a:pt x="161988" y="308782"/>
                  </a:lnTo>
                  <a:lnTo>
                    <a:pt x="272953" y="617567"/>
                  </a:lnTo>
                  <a:lnTo>
                    <a:pt x="1" y="617567"/>
                  </a:lnTo>
                  <a:lnTo>
                    <a:pt x="110965" y="308785"/>
                  </a:lnTo>
                  <a:close/>
                </a:path>
              </a:pathLst>
            </a:custGeom>
            <a:solidFill>
              <a:srgbClr val="D6009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1" name="Freeform 1040"/>
            <p:cNvSpPr/>
            <p:nvPr/>
          </p:nvSpPr>
          <p:spPr>
            <a:xfrm flipH="1">
              <a:off x="8856848" y="2889508"/>
              <a:ext cx="502920" cy="921924"/>
            </a:xfrm>
            <a:custGeom>
              <a:avLst/>
              <a:gdLst>
                <a:gd name="connsiteX0" fmla="*/ 0 w 741680"/>
                <a:gd name="connsiteY0" fmla="*/ 15240 h 86360"/>
                <a:gd name="connsiteX1" fmla="*/ 741680 w 741680"/>
                <a:gd name="connsiteY1" fmla="*/ 0 h 86360"/>
                <a:gd name="connsiteX2" fmla="*/ 40640 w 741680"/>
                <a:gd name="connsiteY2" fmla="*/ 86360 h 86360"/>
                <a:gd name="connsiteX3" fmla="*/ 0 w 741680"/>
                <a:gd name="connsiteY3" fmla="*/ 15240 h 86360"/>
                <a:gd name="connsiteX0" fmla="*/ 0 w 741680"/>
                <a:gd name="connsiteY0" fmla="*/ 133840 h 204960"/>
                <a:gd name="connsiteX1" fmla="*/ 741680 w 741680"/>
                <a:gd name="connsiteY1" fmla="*/ 118600 h 204960"/>
                <a:gd name="connsiteX2" fmla="*/ 40640 w 741680"/>
                <a:gd name="connsiteY2" fmla="*/ 204960 h 204960"/>
                <a:gd name="connsiteX3" fmla="*/ 0 w 741680"/>
                <a:gd name="connsiteY3" fmla="*/ 133840 h 204960"/>
                <a:gd name="connsiteX0" fmla="*/ 0 w 640080"/>
                <a:gd name="connsiteY0" fmla="*/ 62184 h 610846"/>
                <a:gd name="connsiteX1" fmla="*/ 640080 w 640080"/>
                <a:gd name="connsiteY1" fmla="*/ 610824 h 610846"/>
                <a:gd name="connsiteX2" fmla="*/ 40640 w 640080"/>
                <a:gd name="connsiteY2" fmla="*/ 133304 h 610846"/>
                <a:gd name="connsiteX3" fmla="*/ 0 w 640080"/>
                <a:gd name="connsiteY3" fmla="*/ 62184 h 610846"/>
                <a:gd name="connsiteX0" fmla="*/ 0 w 624840"/>
                <a:gd name="connsiteY0" fmla="*/ 62184 h 610846"/>
                <a:gd name="connsiteX1" fmla="*/ 624840 w 624840"/>
                <a:gd name="connsiteY1" fmla="*/ 610824 h 610846"/>
                <a:gd name="connsiteX2" fmla="*/ 25400 w 624840"/>
                <a:gd name="connsiteY2" fmla="*/ 133304 h 610846"/>
                <a:gd name="connsiteX3" fmla="*/ 0 w 624840"/>
                <a:gd name="connsiteY3" fmla="*/ 62184 h 610846"/>
                <a:gd name="connsiteX0" fmla="*/ 0 w 624840"/>
                <a:gd name="connsiteY0" fmla="*/ 16897 h 565565"/>
                <a:gd name="connsiteX1" fmla="*/ 624840 w 624840"/>
                <a:gd name="connsiteY1" fmla="*/ 565537 h 565565"/>
                <a:gd name="connsiteX2" fmla="*/ 25400 w 624840"/>
                <a:gd name="connsiteY2" fmla="*/ 88017 h 565565"/>
                <a:gd name="connsiteX3" fmla="*/ 0 w 624840"/>
                <a:gd name="connsiteY3" fmla="*/ 16897 h 565565"/>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466483"/>
                <a:gd name="connsiteY0" fmla="*/ 18477 h 780477"/>
                <a:gd name="connsiteX1" fmla="*/ 365760 w 466483"/>
                <a:gd name="connsiteY1" fmla="*/ 780477 h 780477"/>
                <a:gd name="connsiteX2" fmla="*/ 25400 w 466483"/>
                <a:gd name="connsiteY2" fmla="*/ 89597 h 780477"/>
                <a:gd name="connsiteX3" fmla="*/ 0 w 466483"/>
                <a:gd name="connsiteY3" fmla="*/ 18477 h 780477"/>
                <a:gd name="connsiteX0" fmla="*/ 0 w 544283"/>
                <a:gd name="connsiteY0" fmla="*/ 16494 h 864854"/>
                <a:gd name="connsiteX1" fmla="*/ 472440 w 544283"/>
                <a:gd name="connsiteY1" fmla="*/ 864854 h 864854"/>
                <a:gd name="connsiteX2" fmla="*/ 25400 w 544283"/>
                <a:gd name="connsiteY2" fmla="*/ 87614 h 864854"/>
                <a:gd name="connsiteX3" fmla="*/ 0 w 544283"/>
                <a:gd name="connsiteY3" fmla="*/ 16494 h 864854"/>
                <a:gd name="connsiteX0" fmla="*/ 0 w 472440"/>
                <a:gd name="connsiteY0" fmla="*/ 16394 h 864754"/>
                <a:gd name="connsiteX1" fmla="*/ 472440 w 472440"/>
                <a:gd name="connsiteY1" fmla="*/ 864754 h 864754"/>
                <a:gd name="connsiteX2" fmla="*/ 25400 w 472440"/>
                <a:gd name="connsiteY2" fmla="*/ 87514 h 864754"/>
                <a:gd name="connsiteX3" fmla="*/ 0 w 472440"/>
                <a:gd name="connsiteY3" fmla="*/ 16394 h 864754"/>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75109"/>
                <a:gd name="connsiteX1" fmla="*/ 523240 w 523240"/>
                <a:gd name="connsiteY1" fmla="*/ 869731 h 875109"/>
                <a:gd name="connsiteX2" fmla="*/ 25400 w 523240"/>
                <a:gd name="connsiteY2" fmla="*/ 87411 h 875109"/>
                <a:gd name="connsiteX3" fmla="*/ 0 w 523240"/>
                <a:gd name="connsiteY3" fmla="*/ 16291 h 875109"/>
                <a:gd name="connsiteX0" fmla="*/ 0 w 523240"/>
                <a:gd name="connsiteY0" fmla="*/ 16291 h 873718"/>
                <a:gd name="connsiteX1" fmla="*/ 523240 w 523240"/>
                <a:gd name="connsiteY1" fmla="*/ 869731 h 873718"/>
                <a:gd name="connsiteX2" fmla="*/ 25400 w 523240"/>
                <a:gd name="connsiteY2" fmla="*/ 87411 h 873718"/>
                <a:gd name="connsiteX3" fmla="*/ 0 w 523240"/>
                <a:gd name="connsiteY3" fmla="*/ 16291 h 873718"/>
                <a:gd name="connsiteX0" fmla="*/ 0 w 523240"/>
                <a:gd name="connsiteY0" fmla="*/ 16291 h 875499"/>
                <a:gd name="connsiteX1" fmla="*/ 523240 w 523240"/>
                <a:gd name="connsiteY1" fmla="*/ 869731 h 875499"/>
                <a:gd name="connsiteX2" fmla="*/ 25400 w 523240"/>
                <a:gd name="connsiteY2" fmla="*/ 87411 h 875499"/>
                <a:gd name="connsiteX3" fmla="*/ 0 w 523240"/>
                <a:gd name="connsiteY3" fmla="*/ 16291 h 875499"/>
                <a:gd name="connsiteX0" fmla="*/ 0 w 523240"/>
                <a:gd name="connsiteY0" fmla="*/ 14601 h 873809"/>
                <a:gd name="connsiteX1" fmla="*/ 523240 w 523240"/>
                <a:gd name="connsiteY1" fmla="*/ 868041 h 873809"/>
                <a:gd name="connsiteX2" fmla="*/ 25400 w 523240"/>
                <a:gd name="connsiteY2" fmla="*/ 85721 h 873809"/>
                <a:gd name="connsiteX3" fmla="*/ 0 w 523240"/>
                <a:gd name="connsiteY3" fmla="*/ 14601 h 873809"/>
                <a:gd name="connsiteX0" fmla="*/ 0 w 523240"/>
                <a:gd name="connsiteY0" fmla="*/ 14601 h 874286"/>
                <a:gd name="connsiteX1" fmla="*/ 523240 w 523240"/>
                <a:gd name="connsiteY1" fmla="*/ 868041 h 874286"/>
                <a:gd name="connsiteX2" fmla="*/ 35560 w 523240"/>
                <a:gd name="connsiteY2" fmla="*/ 156841 h 874286"/>
                <a:gd name="connsiteX3" fmla="*/ 0 w 523240"/>
                <a:gd name="connsiteY3" fmla="*/ 14601 h 874286"/>
                <a:gd name="connsiteX0" fmla="*/ 0 w 523240"/>
                <a:gd name="connsiteY0" fmla="*/ 14601 h 873466"/>
                <a:gd name="connsiteX1" fmla="*/ 523240 w 523240"/>
                <a:gd name="connsiteY1" fmla="*/ 868041 h 873466"/>
                <a:gd name="connsiteX2" fmla="*/ 35560 w 523240"/>
                <a:gd name="connsiteY2" fmla="*/ 156841 h 873466"/>
                <a:gd name="connsiteX3" fmla="*/ 0 w 523240"/>
                <a:gd name="connsiteY3" fmla="*/ 14601 h 873466"/>
                <a:gd name="connsiteX0" fmla="*/ 0 w 523240"/>
                <a:gd name="connsiteY0" fmla="*/ 14601 h 901944"/>
                <a:gd name="connsiteX1" fmla="*/ 523240 w 523240"/>
                <a:gd name="connsiteY1" fmla="*/ 868041 h 901944"/>
                <a:gd name="connsiteX2" fmla="*/ 35560 w 523240"/>
                <a:gd name="connsiteY2" fmla="*/ 156841 h 901944"/>
                <a:gd name="connsiteX3" fmla="*/ 0 w 523240"/>
                <a:gd name="connsiteY3" fmla="*/ 14601 h 901944"/>
                <a:gd name="connsiteX0" fmla="*/ 0 w 609600"/>
                <a:gd name="connsiteY0" fmla="*/ 14601 h 901944"/>
                <a:gd name="connsiteX1" fmla="*/ 609600 w 609600"/>
                <a:gd name="connsiteY1" fmla="*/ 868041 h 901944"/>
                <a:gd name="connsiteX2" fmla="*/ 35560 w 609600"/>
                <a:gd name="connsiteY2" fmla="*/ 156841 h 901944"/>
                <a:gd name="connsiteX3" fmla="*/ 0 w 609600"/>
                <a:gd name="connsiteY3" fmla="*/ 14601 h 901944"/>
                <a:gd name="connsiteX0" fmla="*/ 0 w 609600"/>
                <a:gd name="connsiteY0" fmla="*/ 13489 h 900832"/>
                <a:gd name="connsiteX1" fmla="*/ 609600 w 609600"/>
                <a:gd name="connsiteY1" fmla="*/ 866929 h 900832"/>
                <a:gd name="connsiteX2" fmla="*/ 35560 w 609600"/>
                <a:gd name="connsiteY2" fmla="*/ 155729 h 900832"/>
                <a:gd name="connsiteX3" fmla="*/ 0 w 609600"/>
                <a:gd name="connsiteY3" fmla="*/ 13489 h 900832"/>
                <a:gd name="connsiteX0" fmla="*/ 0 w 477520"/>
                <a:gd name="connsiteY0" fmla="*/ 12948 h 939855"/>
                <a:gd name="connsiteX1" fmla="*/ 477520 w 477520"/>
                <a:gd name="connsiteY1" fmla="*/ 907028 h 939855"/>
                <a:gd name="connsiteX2" fmla="*/ 35560 w 477520"/>
                <a:gd name="connsiteY2" fmla="*/ 155188 h 939855"/>
                <a:gd name="connsiteX3" fmla="*/ 0 w 477520"/>
                <a:gd name="connsiteY3" fmla="*/ 12948 h 939855"/>
                <a:gd name="connsiteX0" fmla="*/ 0 w 502920"/>
                <a:gd name="connsiteY0" fmla="*/ 12884 h 944741"/>
                <a:gd name="connsiteX1" fmla="*/ 502920 w 502920"/>
                <a:gd name="connsiteY1" fmla="*/ 912044 h 944741"/>
                <a:gd name="connsiteX2" fmla="*/ 35560 w 502920"/>
                <a:gd name="connsiteY2" fmla="*/ 155124 h 944741"/>
                <a:gd name="connsiteX3" fmla="*/ 0 w 502920"/>
                <a:gd name="connsiteY3" fmla="*/ 12884 h 944741"/>
                <a:gd name="connsiteX0" fmla="*/ 0 w 502920"/>
                <a:gd name="connsiteY0" fmla="*/ 12821 h 944678"/>
                <a:gd name="connsiteX1" fmla="*/ 502920 w 502920"/>
                <a:gd name="connsiteY1" fmla="*/ 911981 h 944678"/>
                <a:gd name="connsiteX2" fmla="*/ 35560 w 502920"/>
                <a:gd name="connsiteY2" fmla="*/ 155061 h 944678"/>
                <a:gd name="connsiteX3" fmla="*/ 0 w 502920"/>
                <a:gd name="connsiteY3" fmla="*/ 12821 h 94467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2191 h 934048"/>
                <a:gd name="connsiteX1" fmla="*/ 502920 w 502920"/>
                <a:gd name="connsiteY1" fmla="*/ 901351 h 934048"/>
                <a:gd name="connsiteX2" fmla="*/ 35560 w 502920"/>
                <a:gd name="connsiteY2" fmla="*/ 144431 h 934048"/>
                <a:gd name="connsiteX3" fmla="*/ 0 w 502920"/>
                <a:gd name="connsiteY3" fmla="*/ 2191 h 93404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19551"/>
                <a:gd name="connsiteX1" fmla="*/ 502920 w 502920"/>
                <a:gd name="connsiteY1" fmla="*/ 900953 h 919551"/>
                <a:gd name="connsiteX2" fmla="*/ 35560 w 502920"/>
                <a:gd name="connsiteY2" fmla="*/ 144033 h 919551"/>
                <a:gd name="connsiteX3" fmla="*/ 0 w 502920"/>
                <a:gd name="connsiteY3" fmla="*/ 1793 h 919551"/>
                <a:gd name="connsiteX0" fmla="*/ 0 w 502920"/>
                <a:gd name="connsiteY0" fmla="*/ 1793 h 921924"/>
                <a:gd name="connsiteX1" fmla="*/ 502920 w 502920"/>
                <a:gd name="connsiteY1" fmla="*/ 900953 h 921924"/>
                <a:gd name="connsiteX2" fmla="*/ 35560 w 502920"/>
                <a:gd name="connsiteY2" fmla="*/ 144033 h 921924"/>
                <a:gd name="connsiteX3" fmla="*/ 0 w 502920"/>
                <a:gd name="connsiteY3" fmla="*/ 1793 h 921924"/>
              </a:gdLst>
              <a:ahLst/>
              <a:cxnLst>
                <a:cxn ang="0">
                  <a:pos x="connsiteX0" y="connsiteY0"/>
                </a:cxn>
                <a:cxn ang="0">
                  <a:pos x="connsiteX1" y="connsiteY1"/>
                </a:cxn>
                <a:cxn ang="0">
                  <a:pos x="connsiteX2" y="connsiteY2"/>
                </a:cxn>
                <a:cxn ang="0">
                  <a:pos x="connsiteX3" y="connsiteY3"/>
                </a:cxn>
              </a:cxnLst>
              <a:rect l="l" t="t" r="r" b="b"/>
              <a:pathLst>
                <a:path w="502920" h="921924">
                  <a:moveTo>
                    <a:pt x="0" y="1793"/>
                  </a:moveTo>
                  <a:cubicBezTo>
                    <a:pt x="612987" y="-43927"/>
                    <a:pt x="321733" y="799353"/>
                    <a:pt x="502920" y="900953"/>
                  </a:cubicBezTo>
                  <a:cubicBezTo>
                    <a:pt x="3387" y="1071980"/>
                    <a:pt x="306493" y="140646"/>
                    <a:pt x="35560" y="144033"/>
                  </a:cubicBezTo>
                  <a:lnTo>
                    <a:pt x="0" y="1793"/>
                  </a:ln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2" name="Freeform 1041"/>
            <p:cNvSpPr/>
            <p:nvPr/>
          </p:nvSpPr>
          <p:spPr>
            <a:xfrm rot="484826">
              <a:off x="9255068" y="2818881"/>
              <a:ext cx="147633" cy="334026"/>
            </a:xfrm>
            <a:custGeom>
              <a:avLst/>
              <a:gdLst>
                <a:gd name="connsiteX0" fmla="*/ 0 w 272953"/>
                <a:gd name="connsiteY0" fmla="*/ 0 h 617567"/>
                <a:gd name="connsiteX1" fmla="*/ 272952 w 272953"/>
                <a:gd name="connsiteY1" fmla="*/ 0 h 617567"/>
                <a:gd name="connsiteX2" fmla="*/ 161988 w 272953"/>
                <a:gd name="connsiteY2" fmla="*/ 308782 h 617567"/>
                <a:gd name="connsiteX3" fmla="*/ 272953 w 272953"/>
                <a:gd name="connsiteY3" fmla="*/ 617567 h 617567"/>
                <a:gd name="connsiteX4" fmla="*/ 1 w 272953"/>
                <a:gd name="connsiteY4" fmla="*/ 617567 h 617567"/>
                <a:gd name="connsiteX5" fmla="*/ 110965 w 272953"/>
                <a:gd name="connsiteY5" fmla="*/ 308785 h 61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953" h="617567">
                  <a:moveTo>
                    <a:pt x="0" y="0"/>
                  </a:moveTo>
                  <a:lnTo>
                    <a:pt x="272952" y="0"/>
                  </a:lnTo>
                  <a:lnTo>
                    <a:pt x="161988" y="308782"/>
                  </a:lnTo>
                  <a:lnTo>
                    <a:pt x="272953" y="617567"/>
                  </a:lnTo>
                  <a:lnTo>
                    <a:pt x="1" y="617567"/>
                  </a:lnTo>
                  <a:lnTo>
                    <a:pt x="110965" y="308785"/>
                  </a:lnTo>
                  <a:close/>
                </a:path>
              </a:pathLst>
            </a:custGeom>
            <a:solidFill>
              <a:srgbClr val="D6009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3" name="Freeform 1042"/>
            <p:cNvSpPr/>
            <p:nvPr/>
          </p:nvSpPr>
          <p:spPr>
            <a:xfrm>
              <a:off x="9969016" y="2605982"/>
              <a:ext cx="1145753" cy="3182599"/>
            </a:xfrm>
            <a:custGeom>
              <a:avLst/>
              <a:gdLst>
                <a:gd name="connsiteX0" fmla="*/ 11478 w 1145753"/>
                <a:gd name="connsiteY0" fmla="*/ 0 h 3182599"/>
                <a:gd name="connsiteX1" fmla="*/ 246534 w 1145753"/>
                <a:gd name="connsiteY1" fmla="*/ 24130 h 3182599"/>
                <a:gd name="connsiteX2" fmla="*/ 276055 w 1145753"/>
                <a:gd name="connsiteY2" fmla="*/ 32556 h 3182599"/>
                <a:gd name="connsiteX3" fmla="*/ 304998 w 1145753"/>
                <a:gd name="connsiteY3" fmla="*/ 38263 h 3182599"/>
                <a:gd name="connsiteX4" fmla="*/ 567013 w 1145753"/>
                <a:gd name="connsiteY4" fmla="*/ 188773 h 3182599"/>
                <a:gd name="connsiteX5" fmla="*/ 570494 w 1145753"/>
                <a:gd name="connsiteY5" fmla="*/ 193141 h 3182599"/>
                <a:gd name="connsiteX6" fmla="*/ 695552 w 1145753"/>
                <a:gd name="connsiteY6" fmla="*/ 158578 h 3182599"/>
                <a:gd name="connsiteX7" fmla="*/ 685939 w 1145753"/>
                <a:gd name="connsiteY7" fmla="*/ 285915 h 3182599"/>
                <a:gd name="connsiteX8" fmla="*/ 747508 w 1145753"/>
                <a:gd name="connsiteY8" fmla="*/ 286767 h 3182599"/>
                <a:gd name="connsiteX9" fmla="*/ 1145753 w 1145753"/>
                <a:gd name="connsiteY9" fmla="*/ 1184479 h 3182599"/>
                <a:gd name="connsiteX10" fmla="*/ 776827 w 1145753"/>
                <a:gd name="connsiteY10" fmla="*/ 504455 h 3182599"/>
                <a:gd name="connsiteX11" fmla="*/ 766232 w 1145753"/>
                <a:gd name="connsiteY11" fmla="*/ 485592 h 3182599"/>
                <a:gd name="connsiteX12" fmla="*/ 725898 w 1145753"/>
                <a:gd name="connsiteY12" fmla="*/ 496740 h 3182599"/>
                <a:gd name="connsiteX13" fmla="*/ 750213 w 1145753"/>
                <a:gd name="connsiteY13" fmla="*/ 635847 h 3182599"/>
                <a:gd name="connsiteX14" fmla="*/ 759547 w 1145753"/>
                <a:gd name="connsiteY14" fmla="*/ 801631 h 3182599"/>
                <a:gd name="connsiteX15" fmla="*/ 756176 w 1145753"/>
                <a:gd name="connsiteY15" fmla="*/ 856254 h 3182599"/>
                <a:gd name="connsiteX16" fmla="*/ 756722 w 1145753"/>
                <a:gd name="connsiteY16" fmla="*/ 860637 h 3182599"/>
                <a:gd name="connsiteX17" fmla="*/ 755505 w 1145753"/>
                <a:gd name="connsiteY17" fmla="*/ 867123 h 3182599"/>
                <a:gd name="connsiteX18" fmla="*/ 753901 w 1145753"/>
                <a:gd name="connsiteY18" fmla="*/ 893121 h 3182599"/>
                <a:gd name="connsiteX19" fmla="*/ 626637 w 1145753"/>
                <a:gd name="connsiteY19" fmla="*/ 1208916 h 3182599"/>
                <a:gd name="connsiteX20" fmla="*/ 579145 w 1145753"/>
                <a:gd name="connsiteY20" fmla="*/ 1263643 h 3182599"/>
                <a:gd name="connsiteX21" fmla="*/ 571887 w 1145753"/>
                <a:gd name="connsiteY21" fmla="*/ 1284027 h 3182599"/>
                <a:gd name="connsiteX22" fmla="*/ 299020 w 1145753"/>
                <a:gd name="connsiteY22" fmla="*/ 1648676 h 3182599"/>
                <a:gd name="connsiteX23" fmla="*/ 218196 w 1145753"/>
                <a:gd name="connsiteY23" fmla="*/ 1688448 h 3182599"/>
                <a:gd name="connsiteX24" fmla="*/ 248074 w 1145753"/>
                <a:gd name="connsiteY24" fmla="*/ 1843138 h 3182599"/>
                <a:gd name="connsiteX25" fmla="*/ 249265 w 1145753"/>
                <a:gd name="connsiteY25" fmla="*/ 1839299 h 3182599"/>
                <a:gd name="connsiteX26" fmla="*/ 374888 w 1145753"/>
                <a:gd name="connsiteY26" fmla="*/ 1853987 h 3182599"/>
                <a:gd name="connsiteX27" fmla="*/ 573025 w 1145753"/>
                <a:gd name="connsiteY27" fmla="*/ 1885147 h 3182599"/>
                <a:gd name="connsiteX28" fmla="*/ 582705 w 1145753"/>
                <a:gd name="connsiteY28" fmla="*/ 1887640 h 3182599"/>
                <a:gd name="connsiteX29" fmla="*/ 582705 w 1145753"/>
                <a:gd name="connsiteY29" fmla="*/ 1891666 h 3182599"/>
                <a:gd name="connsiteX30" fmla="*/ 642845 w 1145753"/>
                <a:gd name="connsiteY30" fmla="*/ 1905137 h 3182599"/>
                <a:gd name="connsiteX31" fmla="*/ 854286 w 1145753"/>
                <a:gd name="connsiteY31" fmla="*/ 2094882 h 3182599"/>
                <a:gd name="connsiteX32" fmla="*/ 883274 w 1145753"/>
                <a:gd name="connsiteY32" fmla="*/ 3182599 h 3182599"/>
                <a:gd name="connsiteX33" fmla="*/ 441183 w 1145753"/>
                <a:gd name="connsiteY33" fmla="*/ 3181799 h 3182599"/>
                <a:gd name="connsiteX34" fmla="*/ 22464 w 1145753"/>
                <a:gd name="connsiteY34" fmla="*/ 3181041 h 3182599"/>
                <a:gd name="connsiteX35" fmla="*/ 5731 w 1145753"/>
                <a:gd name="connsiteY35" fmla="*/ 3182574 h 3182599"/>
                <a:gd name="connsiteX36" fmla="*/ 0 w 1145753"/>
                <a:gd name="connsiteY36" fmla="*/ 3181976 h 3182599"/>
                <a:gd name="connsiteX37" fmla="*/ 0 w 1145753"/>
                <a:gd name="connsiteY37" fmla="*/ 368 h 318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5753" h="3182599">
                  <a:moveTo>
                    <a:pt x="11478" y="0"/>
                  </a:moveTo>
                  <a:cubicBezTo>
                    <a:pt x="101804" y="0"/>
                    <a:pt x="179495" y="8395"/>
                    <a:pt x="246534" y="24130"/>
                  </a:cubicBezTo>
                  <a:lnTo>
                    <a:pt x="276055" y="32556"/>
                  </a:lnTo>
                  <a:lnTo>
                    <a:pt x="304998" y="38263"/>
                  </a:lnTo>
                  <a:cubicBezTo>
                    <a:pt x="406571" y="67292"/>
                    <a:pt x="495438" y="115208"/>
                    <a:pt x="567013" y="188773"/>
                  </a:cubicBezTo>
                  <a:lnTo>
                    <a:pt x="570494" y="193141"/>
                  </a:lnTo>
                  <a:lnTo>
                    <a:pt x="695552" y="158578"/>
                  </a:lnTo>
                  <a:lnTo>
                    <a:pt x="685939" y="285915"/>
                  </a:lnTo>
                  <a:lnTo>
                    <a:pt x="747508" y="286767"/>
                  </a:lnTo>
                  <a:cubicBezTo>
                    <a:pt x="1221259" y="342112"/>
                    <a:pt x="975890" y="1089229"/>
                    <a:pt x="1145753" y="1184479"/>
                  </a:cubicBezTo>
                  <a:cubicBezTo>
                    <a:pt x="735980" y="1324775"/>
                    <a:pt x="866313" y="723278"/>
                    <a:pt x="776827" y="504455"/>
                  </a:cubicBezTo>
                  <a:lnTo>
                    <a:pt x="766232" y="485592"/>
                  </a:lnTo>
                  <a:lnTo>
                    <a:pt x="725898" y="496740"/>
                  </a:lnTo>
                  <a:lnTo>
                    <a:pt x="750213" y="635847"/>
                  </a:lnTo>
                  <a:cubicBezTo>
                    <a:pt x="755982" y="687174"/>
                    <a:pt x="759150" y="742352"/>
                    <a:pt x="759547" y="801631"/>
                  </a:cubicBezTo>
                  <a:lnTo>
                    <a:pt x="756176" y="856254"/>
                  </a:lnTo>
                  <a:lnTo>
                    <a:pt x="756722" y="860637"/>
                  </a:lnTo>
                  <a:lnTo>
                    <a:pt x="755505" y="867123"/>
                  </a:lnTo>
                  <a:lnTo>
                    <a:pt x="753901" y="893121"/>
                  </a:lnTo>
                  <a:cubicBezTo>
                    <a:pt x="738276" y="1017219"/>
                    <a:pt x="691310" y="1122153"/>
                    <a:pt x="626637" y="1208916"/>
                  </a:cubicBezTo>
                  <a:lnTo>
                    <a:pt x="579145" y="1263643"/>
                  </a:lnTo>
                  <a:lnTo>
                    <a:pt x="571887" y="1284027"/>
                  </a:lnTo>
                  <a:cubicBezTo>
                    <a:pt x="509065" y="1432540"/>
                    <a:pt x="419864" y="1565817"/>
                    <a:pt x="299020" y="1648676"/>
                  </a:cubicBezTo>
                  <a:lnTo>
                    <a:pt x="218196" y="1688448"/>
                  </a:lnTo>
                  <a:lnTo>
                    <a:pt x="248074" y="1843138"/>
                  </a:lnTo>
                  <a:lnTo>
                    <a:pt x="249265" y="1839299"/>
                  </a:lnTo>
                  <a:lnTo>
                    <a:pt x="374888" y="1853987"/>
                  </a:lnTo>
                  <a:cubicBezTo>
                    <a:pt x="452536" y="1863789"/>
                    <a:pt x="517956" y="1873773"/>
                    <a:pt x="573025" y="1885147"/>
                  </a:cubicBezTo>
                  <a:lnTo>
                    <a:pt x="582705" y="1887640"/>
                  </a:lnTo>
                  <a:lnTo>
                    <a:pt x="582705" y="1891666"/>
                  </a:lnTo>
                  <a:lnTo>
                    <a:pt x="642845" y="1905137"/>
                  </a:lnTo>
                  <a:cubicBezTo>
                    <a:pt x="779249" y="1942300"/>
                    <a:pt x="834227" y="1995563"/>
                    <a:pt x="854286" y="2094882"/>
                  </a:cubicBezTo>
                  <a:cubicBezTo>
                    <a:pt x="877478" y="2332571"/>
                    <a:pt x="912267" y="2875061"/>
                    <a:pt x="883274" y="3182599"/>
                  </a:cubicBezTo>
                  <a:cubicBezTo>
                    <a:pt x="739777" y="3182332"/>
                    <a:pt x="590480" y="3182065"/>
                    <a:pt x="441183" y="3181799"/>
                  </a:cubicBezTo>
                  <a:lnTo>
                    <a:pt x="22464" y="3181041"/>
                  </a:lnTo>
                  <a:lnTo>
                    <a:pt x="5731" y="3182574"/>
                  </a:lnTo>
                  <a:lnTo>
                    <a:pt x="0" y="3181976"/>
                  </a:lnTo>
                  <a:lnTo>
                    <a:pt x="0" y="368"/>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44" name="Group 1043"/>
          <p:cNvGrpSpPr/>
          <p:nvPr/>
        </p:nvGrpSpPr>
        <p:grpSpPr>
          <a:xfrm>
            <a:off x="5225823" y="4380478"/>
            <a:ext cx="1988449" cy="504297"/>
            <a:chOff x="5647063" y="3732785"/>
            <a:chExt cx="1988449" cy="504297"/>
          </a:xfrm>
        </p:grpSpPr>
        <p:grpSp>
          <p:nvGrpSpPr>
            <p:cNvPr id="1045" name="Group 1044"/>
            <p:cNvGrpSpPr/>
            <p:nvPr/>
          </p:nvGrpSpPr>
          <p:grpSpPr>
            <a:xfrm>
              <a:off x="6469181" y="3825610"/>
              <a:ext cx="365765" cy="374232"/>
              <a:chOff x="1197111" y="1389960"/>
              <a:chExt cx="1676237" cy="1715038"/>
            </a:xfrm>
          </p:grpSpPr>
          <p:grpSp>
            <p:nvGrpSpPr>
              <p:cNvPr id="1108" name="Group 1107"/>
              <p:cNvGrpSpPr/>
              <p:nvPr/>
            </p:nvGrpSpPr>
            <p:grpSpPr>
              <a:xfrm>
                <a:off x="1197111" y="1671679"/>
                <a:ext cx="1676237" cy="1433319"/>
                <a:chOff x="1197111" y="1671679"/>
                <a:chExt cx="1676237" cy="1433319"/>
              </a:xfrm>
            </p:grpSpPr>
            <p:sp>
              <p:nvSpPr>
                <p:cNvPr id="1112" name="Freeform 1111"/>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13" name="Freeform 1112"/>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09" name="Group 1108"/>
              <p:cNvGrpSpPr/>
              <p:nvPr/>
            </p:nvGrpSpPr>
            <p:grpSpPr>
              <a:xfrm rot="2700000">
                <a:off x="2122165" y="1174441"/>
                <a:ext cx="426826" cy="857864"/>
                <a:chOff x="4898239" y="1582532"/>
                <a:chExt cx="309771" cy="622599"/>
              </a:xfrm>
            </p:grpSpPr>
            <p:sp>
              <p:nvSpPr>
                <p:cNvPr id="1110" name="Freeform 1109"/>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11" name="Freeform 1110"/>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046" name="Group 1045"/>
            <p:cNvGrpSpPr/>
            <p:nvPr/>
          </p:nvGrpSpPr>
          <p:grpSpPr>
            <a:xfrm>
              <a:off x="6012019" y="3797241"/>
              <a:ext cx="355746" cy="430969"/>
              <a:chOff x="3467357" y="1386489"/>
              <a:chExt cx="1630321" cy="1975053"/>
            </a:xfrm>
          </p:grpSpPr>
          <p:sp>
            <p:nvSpPr>
              <p:cNvPr id="1103" name="Oval 1102"/>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04" name="Freeform 1103"/>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105" name="Group 1104"/>
              <p:cNvGrpSpPr/>
              <p:nvPr/>
            </p:nvGrpSpPr>
            <p:grpSpPr>
              <a:xfrm rot="2700000">
                <a:off x="4357498" y="1170969"/>
                <a:ext cx="426826" cy="857866"/>
                <a:chOff x="4910359" y="1566848"/>
                <a:chExt cx="309771" cy="622600"/>
              </a:xfrm>
            </p:grpSpPr>
            <p:sp>
              <p:nvSpPr>
                <p:cNvPr id="1106" name="Freeform 1105"/>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07" name="Freeform 1106"/>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047" name="Group 1046"/>
            <p:cNvGrpSpPr/>
            <p:nvPr/>
          </p:nvGrpSpPr>
          <p:grpSpPr>
            <a:xfrm>
              <a:off x="7242750" y="3817247"/>
              <a:ext cx="392762" cy="419835"/>
              <a:chOff x="3589257" y="1246862"/>
              <a:chExt cx="1485489" cy="1587885"/>
            </a:xfrm>
          </p:grpSpPr>
          <p:cxnSp>
            <p:nvCxnSpPr>
              <p:cNvPr id="1092" name="Straight Connector 1091"/>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093" name="Straight Connector 1092"/>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094" name="Group 1093"/>
              <p:cNvGrpSpPr/>
              <p:nvPr/>
            </p:nvGrpSpPr>
            <p:grpSpPr>
              <a:xfrm>
                <a:off x="3589257" y="2220809"/>
                <a:ext cx="613937" cy="613938"/>
                <a:chOff x="4607481" y="4365751"/>
                <a:chExt cx="739649" cy="739650"/>
              </a:xfrm>
            </p:grpSpPr>
            <p:sp>
              <p:nvSpPr>
                <p:cNvPr id="1101" name="Oval 110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02" name="Freeform 110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95" name="Group 1094"/>
              <p:cNvGrpSpPr/>
              <p:nvPr/>
            </p:nvGrpSpPr>
            <p:grpSpPr>
              <a:xfrm>
                <a:off x="4260773" y="2220809"/>
                <a:ext cx="613937" cy="613938"/>
                <a:chOff x="4607481" y="4365751"/>
                <a:chExt cx="739649" cy="739650"/>
              </a:xfrm>
            </p:grpSpPr>
            <p:sp>
              <p:nvSpPr>
                <p:cNvPr id="1099" name="Oval 109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00" name="Freeform 109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96" name="Group 1095"/>
              <p:cNvGrpSpPr/>
              <p:nvPr/>
            </p:nvGrpSpPr>
            <p:grpSpPr>
              <a:xfrm>
                <a:off x="4189264" y="1246862"/>
                <a:ext cx="885482" cy="428318"/>
                <a:chOff x="4063354" y="1112562"/>
                <a:chExt cx="885482" cy="428318"/>
              </a:xfrm>
            </p:grpSpPr>
            <p:sp>
              <p:nvSpPr>
                <p:cNvPr id="1097" name="Freeform 1096"/>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98" name="Freeform 1097"/>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048" name="Group 1047"/>
            <p:cNvGrpSpPr/>
            <p:nvPr/>
          </p:nvGrpSpPr>
          <p:grpSpPr>
            <a:xfrm>
              <a:off x="5647063" y="3817247"/>
              <a:ext cx="293425" cy="406095"/>
              <a:chOff x="1633488" y="334932"/>
              <a:chExt cx="1344715" cy="1861064"/>
            </a:xfrm>
          </p:grpSpPr>
          <p:grpSp>
            <p:nvGrpSpPr>
              <p:cNvPr id="1068" name="Group 1067"/>
              <p:cNvGrpSpPr/>
              <p:nvPr/>
            </p:nvGrpSpPr>
            <p:grpSpPr>
              <a:xfrm>
                <a:off x="1633488" y="684696"/>
                <a:ext cx="1344715" cy="1511300"/>
                <a:chOff x="1633488" y="684696"/>
                <a:chExt cx="1344715" cy="1511300"/>
              </a:xfrm>
            </p:grpSpPr>
            <p:sp>
              <p:nvSpPr>
                <p:cNvPr id="1090" name="Freeform 1089"/>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91" name="Freeform 1090"/>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69" name="Group 1068"/>
              <p:cNvGrpSpPr/>
              <p:nvPr/>
            </p:nvGrpSpPr>
            <p:grpSpPr>
              <a:xfrm>
                <a:off x="1985367" y="334932"/>
                <a:ext cx="643040" cy="505060"/>
                <a:chOff x="2362639" y="273524"/>
                <a:chExt cx="643040" cy="505060"/>
              </a:xfrm>
            </p:grpSpPr>
            <p:sp>
              <p:nvSpPr>
                <p:cNvPr id="1088" name="Freeform 1087"/>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9" name="Freeform 1088"/>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070" name="Oval 1069"/>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1" name="Oval 1070"/>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2" name="Oval 1071"/>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3" name="Oval 1072"/>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4" name="Oval 1073"/>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5" name="Oval 1074"/>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6" name="Oval 1075"/>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7" name="Oval 1076"/>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8" name="Oval 1077"/>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9" name="Oval 1078"/>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0" name="Oval 1079"/>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1" name="Oval 1080"/>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2" name="Oval 1081"/>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3" name="Oval 1082"/>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4" name="Oval 1083"/>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5" name="Oval 1084"/>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6" name="Oval 1085"/>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7" name="Oval 1086"/>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49" name="Group 1048"/>
            <p:cNvGrpSpPr/>
            <p:nvPr/>
          </p:nvGrpSpPr>
          <p:grpSpPr>
            <a:xfrm>
              <a:off x="6894877" y="3732785"/>
              <a:ext cx="343148" cy="477007"/>
              <a:chOff x="5216848" y="2546882"/>
              <a:chExt cx="1572587" cy="2186039"/>
            </a:xfrm>
          </p:grpSpPr>
          <p:grpSp>
            <p:nvGrpSpPr>
              <p:cNvPr id="1051" name="Group 1050"/>
              <p:cNvGrpSpPr/>
              <p:nvPr/>
            </p:nvGrpSpPr>
            <p:grpSpPr>
              <a:xfrm>
                <a:off x="5216848" y="2546882"/>
                <a:ext cx="1572587" cy="2186039"/>
                <a:chOff x="4589405" y="1579240"/>
                <a:chExt cx="1572587" cy="2186039"/>
              </a:xfrm>
            </p:grpSpPr>
            <p:grpSp>
              <p:nvGrpSpPr>
                <p:cNvPr id="1053" name="Group 1052"/>
                <p:cNvGrpSpPr/>
                <p:nvPr/>
              </p:nvGrpSpPr>
              <p:grpSpPr>
                <a:xfrm rot="2641257">
                  <a:off x="5178361" y="1579240"/>
                  <a:ext cx="983631" cy="742452"/>
                  <a:chOff x="3510643" y="3553204"/>
                  <a:chExt cx="2496364" cy="1884275"/>
                </a:xfrm>
              </p:grpSpPr>
              <p:sp>
                <p:nvSpPr>
                  <p:cNvPr id="1066" name="Freeform 1065"/>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7" name="Freeform 1066"/>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054" name="Arc 1053"/>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055" name="Group 1054"/>
                <p:cNvGrpSpPr/>
                <p:nvPr/>
              </p:nvGrpSpPr>
              <p:grpSpPr>
                <a:xfrm>
                  <a:off x="4589405" y="2363348"/>
                  <a:ext cx="1566675" cy="1401931"/>
                  <a:chOff x="4589405" y="2363348"/>
                  <a:chExt cx="1566675" cy="1401931"/>
                </a:xfrm>
              </p:grpSpPr>
              <p:sp>
                <p:nvSpPr>
                  <p:cNvPr id="1056" name="Oval 1055"/>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57" name="Oval 1056"/>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58" name="Oval 1057"/>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59" name="Oval 1058"/>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0" name="Oval 1059"/>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1" name="Oval 1060"/>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2" name="Oval 1061"/>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3" name="Oval 1062"/>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4" name="Oval 1063"/>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5" name="Oval 1064"/>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052" name="Freeform 1051"/>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1050" name="Straight Connector 1049"/>
            <p:cNvCxnSpPr/>
            <p:nvPr/>
          </p:nvCxnSpPr>
          <p:spPr>
            <a:xfrm>
              <a:off x="5647321" y="3753820"/>
              <a:ext cx="1982805" cy="0"/>
            </a:xfrm>
            <a:prstGeom prst="line">
              <a:avLst/>
            </a:prstGeom>
            <a:noFill/>
            <a:ln w="38100" cap="flat" cmpd="sng" algn="ctr">
              <a:solidFill>
                <a:sysClr val="windowText" lastClr="000000"/>
              </a:solidFill>
              <a:prstDash val="solid"/>
              <a:miter lim="800000"/>
            </a:ln>
            <a:effectLst/>
          </p:spPr>
        </p:cxnSp>
      </p:grpSp>
      <mc:AlternateContent xmlns:mc="http://schemas.openxmlformats.org/markup-compatibility/2006" xmlns:a14="http://schemas.microsoft.com/office/drawing/2010/main">
        <mc:Choice Requires="a14">
          <p:sp>
            <p:nvSpPr>
              <p:cNvPr id="1114" name="TextBox 1113"/>
              <p:cNvSpPr txBox="1"/>
              <p:nvPr/>
            </p:nvSpPr>
            <p:spPr>
              <a:xfrm>
                <a:off x="9134847" y="6169762"/>
                <a:ext cx="2540405" cy="461665"/>
              </a:xfrm>
              <a:prstGeom prst="rect">
                <a:avLst/>
              </a:prstGeom>
              <a:noFill/>
            </p:spPr>
            <p:txBody>
              <a:bodyPr wrap="square" rtlCol="0">
                <a:spAutoFit/>
              </a:bodyPr>
              <a:lstStyle/>
              <a:p>
                <a:pPr algn="ctr"/>
                <a14:m>
                  <m:oMath xmlns:m="http://schemas.openxmlformats.org/officeDocument/2006/math">
                    <m:r>
                      <a:rPr lang="en-IN" sz="2400" i="1" dirty="0" smtClean="0">
                        <a:solidFill>
                          <a:prstClr val="black"/>
                        </a:solidFill>
                        <a:latin typeface="Cambria Math" panose="02040503050406030204" pitchFamily="18" charset="0"/>
                      </a:rPr>
                      <m:t>𝑘</m:t>
                    </m:r>
                    <m:r>
                      <a:rPr lang="en-IN" sz="2400" i="1" dirty="0" smtClean="0">
                        <a:solidFill>
                          <a:prstClr val="black"/>
                        </a:solidFill>
                        <a:latin typeface="Cambria Math" panose="02040503050406030204" pitchFamily="18" charset="0"/>
                      </a:rPr>
                      <m:t>=3</m:t>
                    </m:r>
                  </m:oMath>
                </a14:m>
                <a:r>
                  <a:rPr lang="en-US" sz="2400" dirty="0" smtClean="0">
                    <a:solidFill>
                      <a:prstClr val="black"/>
                    </a:solidFill>
                    <a:latin typeface="Nexa Bold Regular" panose="02000000000000000000" pitchFamily="2" charset="0"/>
                  </a:rPr>
                  <a:t> </a:t>
                </a:r>
                <a:r>
                  <a:rPr lang="en-US" sz="2400" dirty="0" smtClean="0">
                    <a:solidFill>
                      <a:prstClr val="black"/>
                    </a:solidFill>
                    <a:latin typeface="+mj-lt"/>
                  </a:rPr>
                  <a:t>neighbors</a:t>
                </a:r>
                <a:endParaRPr lang="en-US" sz="2400" dirty="0">
                  <a:solidFill>
                    <a:prstClr val="black"/>
                  </a:solidFill>
                  <a:latin typeface="+mj-lt"/>
                </a:endParaRPr>
              </a:p>
            </p:txBody>
          </p:sp>
        </mc:Choice>
        <mc:Fallback xmlns="">
          <p:sp>
            <p:nvSpPr>
              <p:cNvPr id="1114" name="TextBox 1113"/>
              <p:cNvSpPr txBox="1">
                <a:spLocks noRot="1" noChangeAspect="1" noMove="1" noResize="1" noEditPoints="1" noAdjustHandles="1" noChangeArrowheads="1" noChangeShapeType="1" noTextEdit="1"/>
              </p:cNvSpPr>
              <p:nvPr/>
            </p:nvSpPr>
            <p:spPr>
              <a:xfrm>
                <a:off x="9134847" y="6169762"/>
                <a:ext cx="2540405" cy="461665"/>
              </a:xfrm>
              <a:prstGeom prst="rect">
                <a:avLst/>
              </a:prstGeom>
              <a:blipFill>
                <a:blip r:embed="rId2"/>
                <a:stretch>
                  <a:fillRect t="-11842" b="-27632"/>
                </a:stretch>
              </a:blipFill>
            </p:spPr>
            <p:txBody>
              <a:bodyPr/>
              <a:lstStyle/>
              <a:p>
                <a:r>
                  <a:rPr lang="en-IN">
                    <a:noFill/>
                  </a:rPr>
                  <a:t> </a:t>
                </a:r>
              </a:p>
            </p:txBody>
          </p:sp>
        </mc:Fallback>
      </mc:AlternateContent>
      <p:grpSp>
        <p:nvGrpSpPr>
          <p:cNvPr id="1115" name="Group 1114"/>
          <p:cNvGrpSpPr/>
          <p:nvPr/>
        </p:nvGrpSpPr>
        <p:grpSpPr>
          <a:xfrm>
            <a:off x="5158364" y="3529925"/>
            <a:ext cx="2048465" cy="1346059"/>
            <a:chOff x="5629730" y="2418302"/>
            <a:chExt cx="2048465" cy="1346059"/>
          </a:xfrm>
        </p:grpSpPr>
        <p:sp>
          <p:nvSpPr>
            <p:cNvPr id="1116" name="Oval 1115"/>
            <p:cNvSpPr/>
            <p:nvPr/>
          </p:nvSpPr>
          <p:spPr>
            <a:xfrm>
              <a:off x="5629730" y="2418302"/>
              <a:ext cx="2048465" cy="1346059"/>
            </a:xfrm>
            <a:prstGeom prst="ellipse">
              <a:avLst/>
            </a:prstGeom>
            <a:solidFill>
              <a:srgbClr val="FADEC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117" name="Group 1116"/>
            <p:cNvGrpSpPr/>
            <p:nvPr/>
          </p:nvGrpSpPr>
          <p:grpSpPr>
            <a:xfrm>
              <a:off x="6706346" y="3101535"/>
              <a:ext cx="365765" cy="374232"/>
              <a:chOff x="1197111" y="1389960"/>
              <a:chExt cx="1676237" cy="1715038"/>
            </a:xfrm>
          </p:grpSpPr>
          <p:grpSp>
            <p:nvGrpSpPr>
              <p:cNvPr id="1155" name="Group 1154"/>
              <p:cNvGrpSpPr/>
              <p:nvPr/>
            </p:nvGrpSpPr>
            <p:grpSpPr>
              <a:xfrm>
                <a:off x="1197111" y="1671679"/>
                <a:ext cx="1676237" cy="1433319"/>
                <a:chOff x="1197111" y="1671679"/>
                <a:chExt cx="1676237" cy="1433319"/>
              </a:xfrm>
            </p:grpSpPr>
            <p:sp>
              <p:nvSpPr>
                <p:cNvPr id="1159" name="Freeform 1158"/>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0" name="Freeform 1159"/>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56" name="Group 1155"/>
              <p:cNvGrpSpPr/>
              <p:nvPr/>
            </p:nvGrpSpPr>
            <p:grpSpPr>
              <a:xfrm rot="2700000">
                <a:off x="2122165" y="1174441"/>
                <a:ext cx="426826" cy="857864"/>
                <a:chOff x="4898239" y="1582532"/>
                <a:chExt cx="309771" cy="622599"/>
              </a:xfrm>
            </p:grpSpPr>
            <p:sp>
              <p:nvSpPr>
                <p:cNvPr id="1157" name="Freeform 1156"/>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58" name="Freeform 1157"/>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118" name="Group 1117"/>
            <p:cNvGrpSpPr/>
            <p:nvPr/>
          </p:nvGrpSpPr>
          <p:grpSpPr>
            <a:xfrm>
              <a:off x="6453028" y="2537221"/>
              <a:ext cx="392762" cy="419835"/>
              <a:chOff x="3589257" y="1246862"/>
              <a:chExt cx="1485489" cy="1587885"/>
            </a:xfrm>
          </p:grpSpPr>
          <p:cxnSp>
            <p:nvCxnSpPr>
              <p:cNvPr id="1144" name="Straight Connector 1143"/>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145" name="Straight Connector 1144"/>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146" name="Group 1145"/>
              <p:cNvGrpSpPr/>
              <p:nvPr/>
            </p:nvGrpSpPr>
            <p:grpSpPr>
              <a:xfrm>
                <a:off x="3589257" y="2220809"/>
                <a:ext cx="613937" cy="613938"/>
                <a:chOff x="4607481" y="4365751"/>
                <a:chExt cx="739649" cy="739650"/>
              </a:xfrm>
            </p:grpSpPr>
            <p:sp>
              <p:nvSpPr>
                <p:cNvPr id="1153" name="Oval 1152"/>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4" name="Freeform 115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47" name="Group 1146"/>
              <p:cNvGrpSpPr/>
              <p:nvPr/>
            </p:nvGrpSpPr>
            <p:grpSpPr>
              <a:xfrm>
                <a:off x="4260773" y="2220809"/>
                <a:ext cx="613937" cy="613938"/>
                <a:chOff x="4607481" y="4365751"/>
                <a:chExt cx="739649" cy="739650"/>
              </a:xfrm>
            </p:grpSpPr>
            <p:sp>
              <p:nvSpPr>
                <p:cNvPr id="1151" name="Oval 115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2" name="Freeform 115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48" name="Group 1147"/>
              <p:cNvGrpSpPr/>
              <p:nvPr/>
            </p:nvGrpSpPr>
            <p:grpSpPr>
              <a:xfrm>
                <a:off x="4189264" y="1246862"/>
                <a:ext cx="885482" cy="428318"/>
                <a:chOff x="4063354" y="1112562"/>
                <a:chExt cx="885482" cy="428318"/>
              </a:xfrm>
            </p:grpSpPr>
            <p:sp>
              <p:nvSpPr>
                <p:cNvPr id="1149" name="Freeform 1148"/>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50" name="Freeform 1149"/>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119" name="Group 1118"/>
            <p:cNvGrpSpPr/>
            <p:nvPr/>
          </p:nvGrpSpPr>
          <p:grpSpPr>
            <a:xfrm>
              <a:off x="6223139" y="3083800"/>
              <a:ext cx="293425" cy="406095"/>
              <a:chOff x="1633488" y="334932"/>
              <a:chExt cx="1344715" cy="1861064"/>
            </a:xfrm>
          </p:grpSpPr>
          <p:grpSp>
            <p:nvGrpSpPr>
              <p:cNvPr id="1120" name="Group 1119"/>
              <p:cNvGrpSpPr/>
              <p:nvPr/>
            </p:nvGrpSpPr>
            <p:grpSpPr>
              <a:xfrm>
                <a:off x="1633488" y="684696"/>
                <a:ext cx="1344715" cy="1511300"/>
                <a:chOff x="1633488" y="684696"/>
                <a:chExt cx="1344715" cy="1511300"/>
              </a:xfrm>
            </p:grpSpPr>
            <p:sp>
              <p:nvSpPr>
                <p:cNvPr id="1142" name="Freeform 1141"/>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43" name="Freeform 1142"/>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21" name="Group 1120"/>
              <p:cNvGrpSpPr/>
              <p:nvPr/>
            </p:nvGrpSpPr>
            <p:grpSpPr>
              <a:xfrm>
                <a:off x="1985367" y="334932"/>
                <a:ext cx="643040" cy="505060"/>
                <a:chOff x="2362639" y="273524"/>
                <a:chExt cx="643040" cy="505060"/>
              </a:xfrm>
            </p:grpSpPr>
            <p:sp>
              <p:nvSpPr>
                <p:cNvPr id="1140" name="Freeform 1139"/>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41" name="Freeform 1140"/>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122" name="Oval 1121"/>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3" name="Oval 1122"/>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4" name="Oval 1123"/>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5" name="Oval 1124"/>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6" name="Oval 1125"/>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7" name="Oval 1126"/>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8" name="Oval 1127"/>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9" name="Oval 1128"/>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0" name="Oval 1129"/>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1" name="Oval 1130"/>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2" name="Oval 1131"/>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3" name="Oval 1132"/>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4" name="Oval 1133"/>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5" name="Oval 1134"/>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6" name="Oval 1135"/>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7" name="Oval 1136"/>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8" name="Oval 1137"/>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9" name="Oval 1138"/>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161" name="Group 1160"/>
          <p:cNvGrpSpPr/>
          <p:nvPr/>
        </p:nvGrpSpPr>
        <p:grpSpPr>
          <a:xfrm>
            <a:off x="10538265" y="100542"/>
            <a:ext cx="1468606" cy="1238929"/>
            <a:chOff x="12383748" y="1219011"/>
            <a:chExt cx="1862104" cy="1570887"/>
          </a:xfrm>
        </p:grpSpPr>
        <p:sp>
          <p:nvSpPr>
            <p:cNvPr id="1162" name="Freeform 1161"/>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3" name="Freeform 1162"/>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4" name="Freeform 1163"/>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5" name="Oval 1164"/>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6" name="Oval 1165"/>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167" name="Rectangular Callout 1166"/>
              <p:cNvSpPr/>
              <p:nvPr/>
            </p:nvSpPr>
            <p:spPr>
              <a:xfrm>
                <a:off x="626991" y="88445"/>
                <a:ext cx="9780146" cy="1213891"/>
              </a:xfrm>
              <a:prstGeom prst="wedgeRectCallout">
                <a:avLst>
                  <a:gd name="adj1" fmla="val 57695"/>
                  <a:gd name="adj2" fmla="val 4627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Find neighbors using the feature vectors corresponding to the users i.e.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𝐱</m:t>
                        </m:r>
                      </m:e>
                      <m:sup>
                        <m:r>
                          <a:rPr lang="en-IN" sz="2400" b="0" i="1" smtClean="0">
                            <a:solidFill>
                              <a:schemeClr val="tx1"/>
                            </a:solidFill>
                            <a:latin typeface="Cambria Math" panose="02040503050406030204" pitchFamily="18" charset="0"/>
                          </a:rPr>
                          <m:t>𝑖</m:t>
                        </m:r>
                      </m:sup>
                    </m:sSup>
                  </m:oMath>
                </a14:m>
                <a:r>
                  <a:rPr lang="en-US" sz="2400" dirty="0" smtClean="0">
                    <a:solidFill>
                      <a:schemeClr val="tx1"/>
                    </a:solidFill>
                    <a:latin typeface="+mj-lt"/>
                  </a:rPr>
                  <a:t> e.g. Euclidean/</a:t>
                </a:r>
                <a:r>
                  <a:rPr lang="en-US" sz="2400" dirty="0" err="1" smtClean="0">
                    <a:solidFill>
                      <a:schemeClr val="tx1"/>
                    </a:solidFill>
                    <a:latin typeface="+mj-lt"/>
                  </a:rPr>
                  <a:t>Mahalanobis</a:t>
                </a:r>
                <a:r>
                  <a:rPr lang="en-US" sz="2400" dirty="0" smtClean="0">
                    <a:solidFill>
                      <a:schemeClr val="tx1"/>
                    </a:solidFill>
                    <a:latin typeface="+mj-lt"/>
                  </a:rPr>
                  <a:t> distance. Once neighbors are known, find out which labels are popular in the neighborhood and recommend top blah labels</a:t>
                </a:r>
                <a:endParaRPr lang="en-US" sz="2400" dirty="0">
                  <a:solidFill>
                    <a:schemeClr val="tx1"/>
                  </a:solidFill>
                  <a:latin typeface="+mj-lt"/>
                </a:endParaRPr>
              </a:p>
            </p:txBody>
          </p:sp>
        </mc:Choice>
        <mc:Fallback xmlns="">
          <p:sp>
            <p:nvSpPr>
              <p:cNvPr id="1167" name="Rectangular Callout 1166"/>
              <p:cNvSpPr>
                <a:spLocks noRot="1" noChangeAspect="1" noMove="1" noResize="1" noEditPoints="1" noAdjustHandles="1" noChangeArrowheads="1" noChangeShapeType="1" noTextEdit="1"/>
              </p:cNvSpPr>
              <p:nvPr/>
            </p:nvSpPr>
            <p:spPr>
              <a:xfrm>
                <a:off x="626991" y="88445"/>
                <a:ext cx="9780146" cy="1213891"/>
              </a:xfrm>
              <a:prstGeom prst="wedgeRectCallout">
                <a:avLst>
                  <a:gd name="adj1" fmla="val 57695"/>
                  <a:gd name="adj2" fmla="val 46279"/>
                </a:avLst>
              </a:prstGeom>
              <a:blipFill>
                <a:blip r:embed="rId3"/>
                <a:stretch>
                  <a:fillRect l="-404" t="-976" b="-9268"/>
                </a:stretch>
              </a:blipFill>
              <a:ln w="38100">
                <a:solidFill>
                  <a:schemeClr val="accent1"/>
                </a:solidFill>
              </a:ln>
            </p:spPr>
            <p:txBody>
              <a:bodyPr/>
              <a:lstStyle/>
              <a:p>
                <a:r>
                  <a:rPr lang="en-IN">
                    <a:noFill/>
                  </a:rPr>
                  <a:t> </a:t>
                </a:r>
              </a:p>
            </p:txBody>
          </p:sp>
        </mc:Fallback>
      </mc:AlternateContent>
      <p:pic>
        <p:nvPicPr>
          <p:cNvPr id="1168" name="Picture 11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24603" y="1561950"/>
            <a:ext cx="1783306" cy="1783306"/>
          </a:xfrm>
          <a:prstGeom prst="rect">
            <a:avLst/>
          </a:prstGeom>
        </p:spPr>
      </p:pic>
      <mc:AlternateContent xmlns:mc="http://schemas.openxmlformats.org/markup-compatibility/2006" xmlns:a14="http://schemas.microsoft.com/office/drawing/2010/main">
        <mc:Choice Requires="a14">
          <p:sp>
            <p:nvSpPr>
              <p:cNvPr id="1169" name="Rectangular Callout 1168"/>
              <p:cNvSpPr/>
              <p:nvPr/>
            </p:nvSpPr>
            <p:spPr>
              <a:xfrm>
                <a:off x="1657590" y="1562880"/>
                <a:ext cx="8910882" cy="1583789"/>
              </a:xfrm>
              <a:prstGeom prst="wedgeRectCallout">
                <a:avLst>
                  <a:gd name="adj1" fmla="val 57652"/>
                  <a:gd name="adj2" fmla="val 3031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May similarly use </a:t>
                </a:r>
                <a:r>
                  <a:rPr lang="en-IN" sz="2400" dirty="0" err="1" smtClean="0">
                    <a:solidFill>
                      <a:schemeClr val="tx1"/>
                    </a:solidFill>
                    <a:latin typeface="+mj-lt"/>
                  </a:rPr>
                  <a:t>LwP</a:t>
                </a:r>
                <a:r>
                  <a:rPr lang="en-IN" sz="2400" dirty="0" smtClean="0">
                    <a:solidFill>
                      <a:schemeClr val="tx1"/>
                    </a:solidFill>
                    <a:latin typeface="+mj-lt"/>
                  </a:rPr>
                  <a:t> methods for recommendation too. Average the feature vectors of all users who like a label as the “prototype” of that label – total of </a:t>
                </a:r>
                <a14:m>
                  <m:oMath xmlns:m="http://schemas.openxmlformats.org/officeDocument/2006/math">
                    <m:r>
                      <a:rPr lang="en-IN" sz="2400" b="0" i="1" smtClean="0">
                        <a:solidFill>
                          <a:schemeClr val="tx1"/>
                        </a:solidFill>
                        <a:latin typeface="Cambria Math" panose="02040503050406030204" pitchFamily="18" charset="0"/>
                      </a:rPr>
                      <m:t>𝐿</m:t>
                    </m:r>
                  </m:oMath>
                </a14:m>
                <a:r>
                  <a:rPr lang="en-US" sz="2400" dirty="0" smtClean="0">
                    <a:solidFill>
                      <a:schemeClr val="tx1"/>
                    </a:solidFill>
                    <a:latin typeface="+mj-lt"/>
                  </a:rPr>
                  <a:t> prototypes. At test time, recommend whichever labels are such that their prototypes are close to the test feature vector</a:t>
                </a:r>
                <a:endParaRPr lang="en-US" sz="2400" dirty="0">
                  <a:solidFill>
                    <a:schemeClr val="tx1"/>
                  </a:solidFill>
                  <a:latin typeface="+mj-lt"/>
                </a:endParaRPr>
              </a:p>
            </p:txBody>
          </p:sp>
        </mc:Choice>
        <mc:Fallback xmlns="">
          <p:sp>
            <p:nvSpPr>
              <p:cNvPr id="1169" name="Rectangular Callout 1168"/>
              <p:cNvSpPr>
                <a:spLocks noRot="1" noChangeAspect="1" noMove="1" noResize="1" noEditPoints="1" noAdjustHandles="1" noChangeArrowheads="1" noChangeShapeType="1" noTextEdit="1"/>
              </p:cNvSpPr>
              <p:nvPr/>
            </p:nvSpPr>
            <p:spPr>
              <a:xfrm>
                <a:off x="1657590" y="1562880"/>
                <a:ext cx="8910882" cy="1583789"/>
              </a:xfrm>
              <a:prstGeom prst="wedgeRectCallout">
                <a:avLst>
                  <a:gd name="adj1" fmla="val 57652"/>
                  <a:gd name="adj2" fmla="val 30317"/>
                </a:avLst>
              </a:prstGeom>
              <a:blipFill>
                <a:blip r:embed="rId5"/>
                <a:stretch>
                  <a:fillRect l="-570" t="-752" b="-6767"/>
                </a:stretch>
              </a:blipFill>
              <a:ln w="38100">
                <a:solidFill>
                  <a:schemeClr val="accent1"/>
                </a:solidFill>
              </a:ln>
            </p:spPr>
            <p:txBody>
              <a:bodyPr/>
              <a:lstStyle/>
              <a:p>
                <a:r>
                  <a:rPr lang="en-IN">
                    <a:noFill/>
                  </a:rPr>
                  <a:t> </a:t>
                </a:r>
              </a:p>
            </p:txBody>
          </p:sp>
        </mc:Fallback>
      </mc:AlternateContent>
      <p:pic>
        <p:nvPicPr>
          <p:cNvPr id="1170" name="Picture 11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19838" y="3417494"/>
            <a:ext cx="1660208" cy="1660208"/>
          </a:xfrm>
          <a:prstGeom prst="rect">
            <a:avLst/>
          </a:prstGeom>
        </p:spPr>
      </p:pic>
      <p:sp>
        <p:nvSpPr>
          <p:cNvPr id="1171" name="Rectangular Callout 1170"/>
          <p:cNvSpPr/>
          <p:nvPr/>
        </p:nvSpPr>
        <p:spPr>
          <a:xfrm>
            <a:off x="5857633" y="3373076"/>
            <a:ext cx="4724054" cy="1136418"/>
          </a:xfrm>
          <a:prstGeom prst="wedgeRectCallout">
            <a:avLst>
              <a:gd name="adj1" fmla="val 63994"/>
              <a:gd name="adj2" fmla="val 5663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err="1" smtClean="0">
                <a:solidFill>
                  <a:schemeClr val="tx1"/>
                </a:solidFill>
                <a:latin typeface="+mj-lt"/>
              </a:rPr>
              <a:t>LwP</a:t>
            </a:r>
            <a:r>
              <a:rPr lang="en-IN" sz="2400" dirty="0" smtClean="0">
                <a:solidFill>
                  <a:schemeClr val="tx1"/>
                </a:solidFill>
                <a:latin typeface="+mj-lt"/>
              </a:rPr>
              <a:t>/</a:t>
            </a:r>
            <a:r>
              <a:rPr lang="en-IN" sz="2400" dirty="0" err="1" smtClean="0">
                <a:solidFill>
                  <a:schemeClr val="tx1"/>
                </a:solidFill>
                <a:latin typeface="+mj-lt"/>
              </a:rPr>
              <a:t>kNN</a:t>
            </a:r>
            <a:r>
              <a:rPr lang="en-IN" sz="2400" dirty="0" smtClean="0">
                <a:solidFill>
                  <a:schemeClr val="tx1"/>
                </a:solidFill>
                <a:latin typeface="+mj-lt"/>
              </a:rPr>
              <a:t> methods may give better performance for rare labels which have extremely few users liking them</a:t>
            </a:r>
            <a:endParaRPr lang="en-IN" sz="2400" dirty="0">
              <a:solidFill>
                <a:schemeClr val="tx1"/>
              </a:solidFill>
              <a:latin typeface="+mj-lt"/>
            </a:endParaRPr>
          </a:p>
        </p:txBody>
      </p:sp>
    </p:spTree>
    <p:extLst>
      <p:ext uri="{BB962C8B-B14F-4D97-AF65-F5344CB8AC3E}">
        <p14:creationId xmlns:p14="http://schemas.microsoft.com/office/powerpoint/2010/main" val="201267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14"/>
                                        </p:tgtEl>
                                        <p:attrNameLst>
                                          <p:attrName>style.visibility</p:attrName>
                                        </p:attrNameLst>
                                      </p:cBhvr>
                                      <p:to>
                                        <p:strVal val="visible"/>
                                      </p:to>
                                    </p:set>
                                    <p:animEffect transition="in" filter="fade">
                                      <p:cBhvr>
                                        <p:cTn id="31" dur="500"/>
                                        <p:tgtEl>
                                          <p:spTgt spid="1114"/>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585"/>
                                        </p:tgtEl>
                                        <p:attrNameLst>
                                          <p:attrName>style.visibility</p:attrName>
                                        </p:attrNameLst>
                                      </p:cBhvr>
                                      <p:to>
                                        <p:strVal val="visible"/>
                                      </p:to>
                                    </p:set>
                                    <p:animEffect transition="in" filter="wipe(right)">
                                      <p:cBhvr>
                                        <p:cTn id="35" dur="500"/>
                                        <p:tgtEl>
                                          <p:spTgt spid="585"/>
                                        </p:tgtEl>
                                      </p:cBhvr>
                                    </p:animEffect>
                                  </p:childTnLst>
                                </p:cTn>
                              </p:par>
                              <p:par>
                                <p:cTn id="36" presetID="22" presetClass="entr" presetSubtype="4" fill="hold" nodeType="withEffect">
                                  <p:stCondLst>
                                    <p:cond delay="0"/>
                                  </p:stCondLst>
                                  <p:childTnLst>
                                    <p:set>
                                      <p:cBhvr>
                                        <p:cTn id="37" dur="1" fill="hold">
                                          <p:stCondLst>
                                            <p:cond delay="0"/>
                                          </p:stCondLst>
                                        </p:cTn>
                                        <p:tgtEl>
                                          <p:spTgt spid="583"/>
                                        </p:tgtEl>
                                        <p:attrNameLst>
                                          <p:attrName>style.visibility</p:attrName>
                                        </p:attrNameLst>
                                      </p:cBhvr>
                                      <p:to>
                                        <p:strVal val="visible"/>
                                      </p:to>
                                    </p:set>
                                    <p:animEffect transition="in" filter="wipe(down)">
                                      <p:cBhvr>
                                        <p:cTn id="38" dur="500"/>
                                        <p:tgtEl>
                                          <p:spTgt spid="583"/>
                                        </p:tgtEl>
                                      </p:cBhvr>
                                    </p:animEffect>
                                  </p:childTnLst>
                                </p:cTn>
                              </p:par>
                              <p:par>
                                <p:cTn id="39" presetID="22" presetClass="entr" presetSubtype="1" fill="hold" nodeType="withEffect">
                                  <p:stCondLst>
                                    <p:cond delay="0"/>
                                  </p:stCondLst>
                                  <p:childTnLst>
                                    <p:set>
                                      <p:cBhvr>
                                        <p:cTn id="40" dur="1" fill="hold">
                                          <p:stCondLst>
                                            <p:cond delay="0"/>
                                          </p:stCondLst>
                                        </p:cTn>
                                        <p:tgtEl>
                                          <p:spTgt spid="584"/>
                                        </p:tgtEl>
                                        <p:attrNameLst>
                                          <p:attrName>style.visibility</p:attrName>
                                        </p:attrNameLst>
                                      </p:cBhvr>
                                      <p:to>
                                        <p:strVal val="visible"/>
                                      </p:to>
                                    </p:set>
                                    <p:animEffect transition="in" filter="wipe(up)">
                                      <p:cBhvr>
                                        <p:cTn id="41" dur="500"/>
                                        <p:tgtEl>
                                          <p:spTgt spid="58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161"/>
                                        </p:tgtEl>
                                        <p:attrNameLst>
                                          <p:attrName>style.visibility</p:attrName>
                                        </p:attrNameLst>
                                      </p:cBhvr>
                                      <p:to>
                                        <p:strVal val="visible"/>
                                      </p:to>
                                    </p:set>
                                  </p:childTnLst>
                                </p:cTn>
                              </p:par>
                            </p:childTnLst>
                          </p:cTn>
                        </p:par>
                        <p:par>
                          <p:cTn id="46" fill="hold">
                            <p:stCondLst>
                              <p:cond delay="0"/>
                            </p:stCondLst>
                            <p:childTnLst>
                              <p:par>
                                <p:cTn id="47" presetID="22" presetClass="entr" presetSubtype="2" fill="hold" grpId="0" nodeType="afterEffect">
                                  <p:stCondLst>
                                    <p:cond delay="0"/>
                                  </p:stCondLst>
                                  <p:childTnLst>
                                    <p:set>
                                      <p:cBhvr>
                                        <p:cTn id="48" dur="1" fill="hold">
                                          <p:stCondLst>
                                            <p:cond delay="0"/>
                                          </p:stCondLst>
                                        </p:cTn>
                                        <p:tgtEl>
                                          <p:spTgt spid="1167"/>
                                        </p:tgtEl>
                                        <p:attrNameLst>
                                          <p:attrName>style.visibility</p:attrName>
                                        </p:attrNameLst>
                                      </p:cBhvr>
                                      <p:to>
                                        <p:strVal val="visible"/>
                                      </p:to>
                                    </p:set>
                                    <p:animEffect transition="in" filter="wipe(right)">
                                      <p:cBhvr>
                                        <p:cTn id="49" dur="500"/>
                                        <p:tgtEl>
                                          <p:spTgt spid="116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44"/>
                                        </p:tgtEl>
                                        <p:attrNameLst>
                                          <p:attrName>style.visibility</p:attrName>
                                        </p:attrNameLst>
                                      </p:cBhvr>
                                      <p:to>
                                        <p:strVal val="visible"/>
                                      </p:to>
                                    </p:set>
                                    <p:animEffect transition="in" filter="fade">
                                      <p:cBhvr>
                                        <p:cTn id="54" dur="500"/>
                                        <p:tgtEl>
                                          <p:spTgt spid="104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590"/>
                                        </p:tgtEl>
                                        <p:attrNameLst>
                                          <p:attrName>style.visibility</p:attrName>
                                        </p:attrNameLst>
                                      </p:cBhvr>
                                      <p:to>
                                        <p:strVal val="visible"/>
                                      </p:to>
                                    </p:set>
                                    <p:animEffect transition="in" filter="wipe(down)">
                                      <p:cBhvr>
                                        <p:cTn id="59" dur="500"/>
                                        <p:tgtEl>
                                          <p:spTgt spid="59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89"/>
                                        </p:tgtEl>
                                        <p:attrNameLst>
                                          <p:attrName>style.visibility</p:attrName>
                                        </p:attrNameLst>
                                      </p:cBhvr>
                                      <p:to>
                                        <p:strVal val="visible"/>
                                      </p:to>
                                    </p:set>
                                    <p:animEffect transition="in" filter="wipe(down)">
                                      <p:cBhvr>
                                        <p:cTn id="62" dur="500"/>
                                        <p:tgtEl>
                                          <p:spTgt spid="589"/>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6"/>
                                        </p:tgtEl>
                                        <p:attrNameLst>
                                          <p:attrName>style.visibility</p:attrName>
                                        </p:attrNameLst>
                                      </p:cBhvr>
                                      <p:to>
                                        <p:strVal val="visible"/>
                                      </p:to>
                                    </p:set>
                                    <p:animEffect transition="in" filter="wipe(down)">
                                      <p:cBhvr>
                                        <p:cTn id="65" dur="500"/>
                                        <p:tgtEl>
                                          <p:spTgt spid="58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87"/>
                                        </p:tgtEl>
                                        <p:attrNameLst>
                                          <p:attrName>style.visibility</p:attrName>
                                        </p:attrNameLst>
                                      </p:cBhvr>
                                      <p:to>
                                        <p:strVal val="visible"/>
                                      </p:to>
                                    </p:set>
                                    <p:animEffect transition="in" filter="wipe(down)">
                                      <p:cBhvr>
                                        <p:cTn id="68" dur="500"/>
                                        <p:tgtEl>
                                          <p:spTgt spid="58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588"/>
                                        </p:tgtEl>
                                        <p:attrNameLst>
                                          <p:attrName>style.visibility</p:attrName>
                                        </p:attrNameLst>
                                      </p:cBhvr>
                                      <p:to>
                                        <p:strVal val="visible"/>
                                      </p:to>
                                    </p:set>
                                    <p:animEffect transition="in" filter="wipe(down)">
                                      <p:cBhvr>
                                        <p:cTn id="71" dur="500"/>
                                        <p:tgtEl>
                                          <p:spTgt spid="58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1044"/>
                                        </p:tgtEl>
                                      </p:cBhvr>
                                    </p:animEffect>
                                    <p:set>
                                      <p:cBhvr>
                                        <p:cTn id="76" dur="1" fill="hold">
                                          <p:stCondLst>
                                            <p:cond delay="499"/>
                                          </p:stCondLst>
                                        </p:cTn>
                                        <p:tgtEl>
                                          <p:spTgt spid="104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590"/>
                                        </p:tgtEl>
                                      </p:cBhvr>
                                    </p:animEffect>
                                    <p:set>
                                      <p:cBhvr>
                                        <p:cTn id="79" dur="1" fill="hold">
                                          <p:stCondLst>
                                            <p:cond delay="499"/>
                                          </p:stCondLst>
                                        </p:cTn>
                                        <p:tgtEl>
                                          <p:spTgt spid="590"/>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589"/>
                                        </p:tgtEl>
                                      </p:cBhvr>
                                    </p:animEffect>
                                    <p:set>
                                      <p:cBhvr>
                                        <p:cTn id="82" dur="1" fill="hold">
                                          <p:stCondLst>
                                            <p:cond delay="499"/>
                                          </p:stCondLst>
                                        </p:cTn>
                                        <p:tgtEl>
                                          <p:spTgt spid="589"/>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586"/>
                                        </p:tgtEl>
                                      </p:cBhvr>
                                    </p:animEffect>
                                    <p:set>
                                      <p:cBhvr>
                                        <p:cTn id="85" dur="1" fill="hold">
                                          <p:stCondLst>
                                            <p:cond delay="499"/>
                                          </p:stCondLst>
                                        </p:cTn>
                                        <p:tgtEl>
                                          <p:spTgt spid="586"/>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587"/>
                                        </p:tgtEl>
                                      </p:cBhvr>
                                    </p:animEffect>
                                    <p:set>
                                      <p:cBhvr>
                                        <p:cTn id="88" dur="1" fill="hold">
                                          <p:stCondLst>
                                            <p:cond delay="499"/>
                                          </p:stCondLst>
                                        </p:cTn>
                                        <p:tgtEl>
                                          <p:spTgt spid="587"/>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588"/>
                                        </p:tgtEl>
                                      </p:cBhvr>
                                    </p:animEffect>
                                    <p:set>
                                      <p:cBhvr>
                                        <p:cTn id="91" dur="1" fill="hold">
                                          <p:stCondLst>
                                            <p:cond delay="499"/>
                                          </p:stCondLst>
                                        </p:cTn>
                                        <p:tgtEl>
                                          <p:spTgt spid="588"/>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1115"/>
                                        </p:tgtEl>
                                        <p:attrNameLst>
                                          <p:attrName>style.visibility</p:attrName>
                                        </p:attrNameLst>
                                      </p:cBhvr>
                                      <p:to>
                                        <p:strVal val="visible"/>
                                      </p:to>
                                    </p:set>
                                    <p:animEffect transition="in" filter="fade">
                                      <p:cBhvr>
                                        <p:cTn id="94" dur="500"/>
                                        <p:tgtEl>
                                          <p:spTgt spid="1115"/>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68"/>
                                        </p:tgtEl>
                                        <p:attrNameLst>
                                          <p:attrName>style.visibility</p:attrName>
                                        </p:attrNameLst>
                                      </p:cBhvr>
                                      <p:to>
                                        <p:strVal val="visible"/>
                                      </p:to>
                                    </p:set>
                                  </p:childTnLst>
                                </p:cTn>
                              </p:par>
                            </p:childTnLst>
                          </p:cTn>
                        </p:par>
                        <p:par>
                          <p:cTn id="99" fill="hold">
                            <p:stCondLst>
                              <p:cond delay="0"/>
                            </p:stCondLst>
                            <p:childTnLst>
                              <p:par>
                                <p:cTn id="100" presetID="22" presetClass="entr" presetSubtype="2" fill="hold" grpId="0" nodeType="afterEffect">
                                  <p:stCondLst>
                                    <p:cond delay="0"/>
                                  </p:stCondLst>
                                  <p:childTnLst>
                                    <p:set>
                                      <p:cBhvr>
                                        <p:cTn id="101" dur="1" fill="hold">
                                          <p:stCondLst>
                                            <p:cond delay="0"/>
                                          </p:stCondLst>
                                        </p:cTn>
                                        <p:tgtEl>
                                          <p:spTgt spid="1169"/>
                                        </p:tgtEl>
                                        <p:attrNameLst>
                                          <p:attrName>style.visibility</p:attrName>
                                        </p:attrNameLst>
                                      </p:cBhvr>
                                      <p:to>
                                        <p:strVal val="visible"/>
                                      </p:to>
                                    </p:set>
                                    <p:animEffect transition="in" filter="wipe(right)">
                                      <p:cBhvr>
                                        <p:cTn id="102" dur="500"/>
                                        <p:tgtEl>
                                          <p:spTgt spid="1169"/>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70"/>
                                        </p:tgtEl>
                                        <p:attrNameLst>
                                          <p:attrName>style.visibility</p:attrName>
                                        </p:attrNameLst>
                                      </p:cBhvr>
                                      <p:to>
                                        <p:strVal val="visible"/>
                                      </p:to>
                                    </p:set>
                                  </p:childTnLst>
                                </p:cTn>
                              </p:par>
                            </p:childTnLst>
                          </p:cTn>
                        </p:par>
                        <p:par>
                          <p:cTn id="107" fill="hold">
                            <p:stCondLst>
                              <p:cond delay="0"/>
                            </p:stCondLst>
                            <p:childTnLst>
                              <p:par>
                                <p:cTn id="108" presetID="22" presetClass="entr" presetSubtype="2" fill="hold" grpId="0" nodeType="afterEffect">
                                  <p:stCondLst>
                                    <p:cond delay="0"/>
                                  </p:stCondLst>
                                  <p:childTnLst>
                                    <p:set>
                                      <p:cBhvr>
                                        <p:cTn id="109" dur="1" fill="hold">
                                          <p:stCondLst>
                                            <p:cond delay="0"/>
                                          </p:stCondLst>
                                        </p:cTn>
                                        <p:tgtEl>
                                          <p:spTgt spid="1171"/>
                                        </p:tgtEl>
                                        <p:attrNameLst>
                                          <p:attrName>style.visibility</p:attrName>
                                        </p:attrNameLst>
                                      </p:cBhvr>
                                      <p:to>
                                        <p:strVal val="visible"/>
                                      </p:to>
                                    </p:set>
                                    <p:animEffect transition="in" filter="wipe(right)">
                                      <p:cBhvr>
                                        <p:cTn id="110" dur="500"/>
                                        <p:tgtEl>
                                          <p:spTgt spid="1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 grpId="0" animBg="1"/>
      <p:bldP spid="586" grpId="1" animBg="1"/>
      <p:bldP spid="587" grpId="0" animBg="1"/>
      <p:bldP spid="587" grpId="1" animBg="1"/>
      <p:bldP spid="588" grpId="0" animBg="1"/>
      <p:bldP spid="588" grpId="1" animBg="1"/>
      <p:bldP spid="589" grpId="0" animBg="1"/>
      <p:bldP spid="589" grpId="1" animBg="1"/>
      <p:bldP spid="590" grpId="0" animBg="1"/>
      <p:bldP spid="590" grpId="1" animBg="1"/>
      <p:bldP spid="1114" grpId="0"/>
      <p:bldP spid="1167" grpId="0" animBg="1"/>
      <p:bldP spid="1169" grpId="0" animBg="1"/>
      <p:bldP spid="11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using DT</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
        <p:nvSpPr>
          <p:cNvPr id="1154" name="Oval 1153"/>
          <p:cNvSpPr/>
          <p:nvPr/>
        </p:nvSpPr>
        <p:spPr>
          <a:xfrm>
            <a:off x="5940456" y="1942534"/>
            <a:ext cx="311085" cy="311085"/>
          </a:xfrm>
          <a:prstGeom prst="ellipse">
            <a:avLst/>
          </a:prstGeom>
          <a:solidFill>
            <a:sysClr val="windowText" lastClr="00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5" name="Oval 1154"/>
          <p:cNvSpPr/>
          <p:nvPr/>
        </p:nvSpPr>
        <p:spPr>
          <a:xfrm>
            <a:off x="5940456" y="1942534"/>
            <a:ext cx="311085" cy="311085"/>
          </a:xfrm>
          <a:prstGeom prst="ellipse">
            <a:avLst/>
          </a:prstGeom>
          <a:solidFill>
            <a:sysClr val="windowText" lastClr="00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6" name="Rounded Rectangle 1155"/>
          <p:cNvSpPr/>
          <p:nvPr/>
        </p:nvSpPr>
        <p:spPr>
          <a:xfrm>
            <a:off x="5656886" y="245319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7" name="Rounded Rectangle 1156"/>
          <p:cNvSpPr/>
          <p:nvPr/>
        </p:nvSpPr>
        <p:spPr>
          <a:xfrm>
            <a:off x="1800714" y="3670333"/>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8" name="Rounded Rectangle 1157"/>
          <p:cNvSpPr/>
          <p:nvPr/>
        </p:nvSpPr>
        <p:spPr>
          <a:xfrm>
            <a:off x="5656886" y="3670333"/>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9" name="Rounded Rectangle 1158"/>
          <p:cNvSpPr/>
          <p:nvPr/>
        </p:nvSpPr>
        <p:spPr>
          <a:xfrm>
            <a:off x="9513058" y="3670333"/>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0" name="Rounded Rectangle 1159"/>
          <p:cNvSpPr/>
          <p:nvPr/>
        </p:nvSpPr>
        <p:spPr>
          <a:xfrm>
            <a:off x="10477102"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1" name="Rounded Rectangle 1160"/>
          <p:cNvSpPr/>
          <p:nvPr/>
        </p:nvSpPr>
        <p:spPr>
          <a:xfrm>
            <a:off x="10955185"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2" name="Rounded Rectangle 1161"/>
          <p:cNvSpPr/>
          <p:nvPr/>
        </p:nvSpPr>
        <p:spPr>
          <a:xfrm>
            <a:off x="9999019"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3" name="Rounded Rectangle 1162"/>
          <p:cNvSpPr/>
          <p:nvPr/>
        </p:nvSpPr>
        <p:spPr>
          <a:xfrm>
            <a:off x="8549015"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4" name="Rounded Rectangle 1163"/>
          <p:cNvSpPr/>
          <p:nvPr/>
        </p:nvSpPr>
        <p:spPr>
          <a:xfrm>
            <a:off x="9027098"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5" name="Rounded Rectangle 1164"/>
          <p:cNvSpPr/>
          <p:nvPr/>
        </p:nvSpPr>
        <p:spPr>
          <a:xfrm>
            <a:off x="8070932"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6" name="Rounded Rectangle 1165"/>
          <p:cNvSpPr/>
          <p:nvPr/>
        </p:nvSpPr>
        <p:spPr>
          <a:xfrm>
            <a:off x="6620929"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7" name="Rounded Rectangle 1166"/>
          <p:cNvSpPr/>
          <p:nvPr/>
        </p:nvSpPr>
        <p:spPr>
          <a:xfrm>
            <a:off x="7099012"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8" name="Rounded Rectangle 1167"/>
          <p:cNvSpPr/>
          <p:nvPr/>
        </p:nvSpPr>
        <p:spPr>
          <a:xfrm>
            <a:off x="6142846"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9" name="Rounded Rectangle 1168"/>
          <p:cNvSpPr/>
          <p:nvPr/>
        </p:nvSpPr>
        <p:spPr>
          <a:xfrm>
            <a:off x="4692843"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0" name="Rounded Rectangle 1169"/>
          <p:cNvSpPr/>
          <p:nvPr/>
        </p:nvSpPr>
        <p:spPr>
          <a:xfrm>
            <a:off x="5170926"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1" name="Rounded Rectangle 1170"/>
          <p:cNvSpPr/>
          <p:nvPr/>
        </p:nvSpPr>
        <p:spPr>
          <a:xfrm>
            <a:off x="4214760"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2" name="Rounded Rectangle 1171"/>
          <p:cNvSpPr/>
          <p:nvPr/>
        </p:nvSpPr>
        <p:spPr>
          <a:xfrm>
            <a:off x="2764757"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3" name="Rounded Rectangle 1172"/>
          <p:cNvSpPr/>
          <p:nvPr/>
        </p:nvSpPr>
        <p:spPr>
          <a:xfrm>
            <a:off x="3242840"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4" name="Rounded Rectangle 1173"/>
          <p:cNvSpPr/>
          <p:nvPr/>
        </p:nvSpPr>
        <p:spPr>
          <a:xfrm>
            <a:off x="2286674"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5" name="Rounded Rectangle 1174"/>
          <p:cNvSpPr/>
          <p:nvPr/>
        </p:nvSpPr>
        <p:spPr>
          <a:xfrm>
            <a:off x="836671"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6" name="Rounded Rectangle 1175"/>
          <p:cNvSpPr/>
          <p:nvPr/>
        </p:nvSpPr>
        <p:spPr>
          <a:xfrm>
            <a:off x="1314754"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7" name="Rounded Rectangle 1176"/>
          <p:cNvSpPr/>
          <p:nvPr/>
        </p:nvSpPr>
        <p:spPr>
          <a:xfrm>
            <a:off x="358588"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178" name="Straight Arrow Connector 1177"/>
          <p:cNvCxnSpPr>
            <a:stCxn id="1156" idx="1"/>
            <a:endCxn id="1157" idx="0"/>
          </p:cNvCxnSpPr>
          <p:nvPr/>
        </p:nvCxnSpPr>
        <p:spPr>
          <a:xfrm flipH="1">
            <a:off x="2239828" y="2708253"/>
            <a:ext cx="3417058"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79" name="Straight Arrow Connector 1178"/>
          <p:cNvCxnSpPr>
            <a:stCxn id="1156" idx="3"/>
            <a:endCxn id="1159" idx="0"/>
          </p:cNvCxnSpPr>
          <p:nvPr/>
        </p:nvCxnSpPr>
        <p:spPr>
          <a:xfrm>
            <a:off x="6535113" y="2708253"/>
            <a:ext cx="3417059"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0" name="Straight Arrow Connector 1179"/>
          <p:cNvCxnSpPr>
            <a:stCxn id="1156" idx="2"/>
            <a:endCxn id="1158" idx="0"/>
          </p:cNvCxnSpPr>
          <p:nvPr/>
        </p:nvCxnSpPr>
        <p:spPr>
          <a:xfrm>
            <a:off x="6096000" y="2963315"/>
            <a:ext cx="0" cy="70701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1" name="Straight Arrow Connector 1180"/>
          <p:cNvCxnSpPr>
            <a:stCxn id="1157" idx="1"/>
            <a:endCxn id="1175" idx="0"/>
          </p:cNvCxnSpPr>
          <p:nvPr/>
        </p:nvCxnSpPr>
        <p:spPr>
          <a:xfrm flipH="1">
            <a:off x="1275785" y="3925396"/>
            <a:ext cx="524929"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2" name="Straight Arrow Connector 1181"/>
          <p:cNvCxnSpPr>
            <a:stCxn id="1157" idx="3"/>
            <a:endCxn id="1172" idx="0"/>
          </p:cNvCxnSpPr>
          <p:nvPr/>
        </p:nvCxnSpPr>
        <p:spPr>
          <a:xfrm>
            <a:off x="2678941" y="3925396"/>
            <a:ext cx="524930"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3" name="Straight Arrow Connector 1182"/>
          <p:cNvCxnSpPr>
            <a:stCxn id="1158" idx="3"/>
            <a:endCxn id="1166" idx="0"/>
          </p:cNvCxnSpPr>
          <p:nvPr/>
        </p:nvCxnSpPr>
        <p:spPr>
          <a:xfrm>
            <a:off x="6535113" y="3925396"/>
            <a:ext cx="524930"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4" name="Straight Arrow Connector 1183"/>
          <p:cNvCxnSpPr>
            <a:stCxn id="1158" idx="1"/>
            <a:endCxn id="1169" idx="0"/>
          </p:cNvCxnSpPr>
          <p:nvPr/>
        </p:nvCxnSpPr>
        <p:spPr>
          <a:xfrm flipH="1">
            <a:off x="5131957" y="3925396"/>
            <a:ext cx="524929"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5" name="Straight Arrow Connector 1184"/>
          <p:cNvCxnSpPr>
            <a:stCxn id="1159" idx="1"/>
            <a:endCxn id="1163" idx="0"/>
          </p:cNvCxnSpPr>
          <p:nvPr/>
        </p:nvCxnSpPr>
        <p:spPr>
          <a:xfrm flipH="1">
            <a:off x="8988129" y="3925396"/>
            <a:ext cx="524929"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6" name="Straight Arrow Connector 1185"/>
          <p:cNvCxnSpPr>
            <a:stCxn id="1159" idx="3"/>
            <a:endCxn id="1160" idx="0"/>
          </p:cNvCxnSpPr>
          <p:nvPr/>
        </p:nvCxnSpPr>
        <p:spPr>
          <a:xfrm>
            <a:off x="10391285" y="3925396"/>
            <a:ext cx="524931"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7" name="Straight Arrow Connector 1186"/>
          <p:cNvCxnSpPr>
            <a:stCxn id="1175" idx="2"/>
            <a:endCxn id="1177" idx="0"/>
          </p:cNvCxnSpPr>
          <p:nvPr/>
        </p:nvCxnSpPr>
        <p:spPr>
          <a:xfrm flipH="1">
            <a:off x="797702"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8" name="Straight Arrow Connector 1187"/>
          <p:cNvCxnSpPr>
            <a:stCxn id="1172" idx="2"/>
            <a:endCxn id="1174" idx="0"/>
          </p:cNvCxnSpPr>
          <p:nvPr/>
        </p:nvCxnSpPr>
        <p:spPr>
          <a:xfrm flipH="1">
            <a:off x="2725788"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9" name="Straight Arrow Connector 1188"/>
          <p:cNvCxnSpPr>
            <a:stCxn id="1169" idx="2"/>
            <a:endCxn id="1171" idx="0"/>
          </p:cNvCxnSpPr>
          <p:nvPr/>
        </p:nvCxnSpPr>
        <p:spPr>
          <a:xfrm flipH="1">
            <a:off x="4653874"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0" name="Straight Arrow Connector 1189"/>
          <p:cNvCxnSpPr>
            <a:stCxn id="1166" idx="2"/>
            <a:endCxn id="1168" idx="0"/>
          </p:cNvCxnSpPr>
          <p:nvPr/>
        </p:nvCxnSpPr>
        <p:spPr>
          <a:xfrm flipH="1">
            <a:off x="6581960"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1" name="Straight Arrow Connector 1190"/>
          <p:cNvCxnSpPr>
            <a:stCxn id="1163" idx="2"/>
            <a:endCxn id="1165" idx="0"/>
          </p:cNvCxnSpPr>
          <p:nvPr/>
        </p:nvCxnSpPr>
        <p:spPr>
          <a:xfrm flipH="1">
            <a:off x="8510046"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2" name="Straight Arrow Connector 1191"/>
          <p:cNvCxnSpPr>
            <a:stCxn id="1160" idx="2"/>
            <a:endCxn id="1162" idx="0"/>
          </p:cNvCxnSpPr>
          <p:nvPr/>
        </p:nvCxnSpPr>
        <p:spPr>
          <a:xfrm flipH="1">
            <a:off x="10438133"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3" name="Straight Arrow Connector 1192"/>
          <p:cNvCxnSpPr>
            <a:stCxn id="1175" idx="2"/>
            <a:endCxn id="1176" idx="0"/>
          </p:cNvCxnSpPr>
          <p:nvPr/>
        </p:nvCxnSpPr>
        <p:spPr>
          <a:xfrm>
            <a:off x="1275785"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4" name="Straight Arrow Connector 1193"/>
          <p:cNvCxnSpPr>
            <a:stCxn id="1172" idx="2"/>
            <a:endCxn id="1173" idx="0"/>
          </p:cNvCxnSpPr>
          <p:nvPr/>
        </p:nvCxnSpPr>
        <p:spPr>
          <a:xfrm>
            <a:off x="3203871"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5" name="Straight Arrow Connector 1194"/>
          <p:cNvCxnSpPr>
            <a:stCxn id="1169" idx="2"/>
            <a:endCxn id="1170" idx="0"/>
          </p:cNvCxnSpPr>
          <p:nvPr/>
        </p:nvCxnSpPr>
        <p:spPr>
          <a:xfrm>
            <a:off x="5131957"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6" name="Straight Arrow Connector 1195"/>
          <p:cNvCxnSpPr>
            <a:stCxn id="1166" idx="2"/>
            <a:endCxn id="1167" idx="0"/>
          </p:cNvCxnSpPr>
          <p:nvPr/>
        </p:nvCxnSpPr>
        <p:spPr>
          <a:xfrm>
            <a:off x="7060043"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7" name="Straight Arrow Connector 1196"/>
          <p:cNvCxnSpPr>
            <a:stCxn id="1163" idx="2"/>
            <a:endCxn id="1164" idx="0"/>
          </p:cNvCxnSpPr>
          <p:nvPr/>
        </p:nvCxnSpPr>
        <p:spPr>
          <a:xfrm>
            <a:off x="8988129"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8" name="Straight Arrow Connector 1197"/>
          <p:cNvCxnSpPr>
            <a:stCxn id="1160" idx="2"/>
            <a:endCxn id="1161" idx="0"/>
          </p:cNvCxnSpPr>
          <p:nvPr/>
        </p:nvCxnSpPr>
        <p:spPr>
          <a:xfrm>
            <a:off x="10916216"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grpSp>
        <p:nvGrpSpPr>
          <p:cNvPr id="1199" name="Group 1198"/>
          <p:cNvGrpSpPr/>
          <p:nvPr/>
        </p:nvGrpSpPr>
        <p:grpSpPr>
          <a:xfrm>
            <a:off x="3304698" y="6152598"/>
            <a:ext cx="754507" cy="414165"/>
            <a:chOff x="1809291" y="3181017"/>
            <a:chExt cx="1988449" cy="1091501"/>
          </a:xfrm>
        </p:grpSpPr>
        <p:grpSp>
          <p:nvGrpSpPr>
            <p:cNvPr id="1200" name="Group 1199"/>
            <p:cNvGrpSpPr/>
            <p:nvPr/>
          </p:nvGrpSpPr>
          <p:grpSpPr>
            <a:xfrm>
              <a:off x="2631409" y="3861046"/>
              <a:ext cx="365765" cy="374232"/>
              <a:chOff x="1197111" y="1389960"/>
              <a:chExt cx="1676237" cy="1715038"/>
            </a:xfrm>
          </p:grpSpPr>
          <p:grpSp>
            <p:nvGrpSpPr>
              <p:cNvPr id="1266" name="Group 1265"/>
              <p:cNvGrpSpPr/>
              <p:nvPr/>
            </p:nvGrpSpPr>
            <p:grpSpPr>
              <a:xfrm>
                <a:off x="1197111" y="1671679"/>
                <a:ext cx="1676237" cy="1433319"/>
                <a:chOff x="1197111" y="1671679"/>
                <a:chExt cx="1676237" cy="1433319"/>
              </a:xfrm>
            </p:grpSpPr>
            <p:sp>
              <p:nvSpPr>
                <p:cNvPr id="1270" name="Freeform 1269"/>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71" name="Freeform 1270"/>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67" name="Group 1266"/>
              <p:cNvGrpSpPr/>
              <p:nvPr/>
            </p:nvGrpSpPr>
            <p:grpSpPr>
              <a:xfrm rot="2700000">
                <a:off x="2122165" y="1174441"/>
                <a:ext cx="426826" cy="857864"/>
                <a:chOff x="4898239" y="1582532"/>
                <a:chExt cx="309771" cy="622599"/>
              </a:xfrm>
            </p:grpSpPr>
            <p:sp>
              <p:nvSpPr>
                <p:cNvPr id="1268" name="Freeform 1267"/>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69" name="Freeform 1268"/>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01" name="Group 1200"/>
            <p:cNvGrpSpPr/>
            <p:nvPr/>
          </p:nvGrpSpPr>
          <p:grpSpPr>
            <a:xfrm>
              <a:off x="2174247" y="3832677"/>
              <a:ext cx="355746" cy="430969"/>
              <a:chOff x="3467357" y="1386489"/>
              <a:chExt cx="1630321" cy="1975053"/>
            </a:xfrm>
          </p:grpSpPr>
          <p:sp>
            <p:nvSpPr>
              <p:cNvPr id="1261" name="Oval 1260"/>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62" name="Freeform 1261"/>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263" name="Group 1262"/>
              <p:cNvGrpSpPr/>
              <p:nvPr/>
            </p:nvGrpSpPr>
            <p:grpSpPr>
              <a:xfrm rot="2700000">
                <a:off x="4357498" y="1170969"/>
                <a:ext cx="426826" cy="857866"/>
                <a:chOff x="4910359" y="1566848"/>
                <a:chExt cx="309771" cy="622600"/>
              </a:xfrm>
            </p:grpSpPr>
            <p:sp>
              <p:nvSpPr>
                <p:cNvPr id="1264" name="Freeform 1263"/>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65" name="Freeform 1264"/>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02" name="Group 1201"/>
            <p:cNvGrpSpPr/>
            <p:nvPr/>
          </p:nvGrpSpPr>
          <p:grpSpPr>
            <a:xfrm>
              <a:off x="3404978" y="3852683"/>
              <a:ext cx="392762" cy="419835"/>
              <a:chOff x="3589257" y="1246862"/>
              <a:chExt cx="1485489" cy="1587885"/>
            </a:xfrm>
          </p:grpSpPr>
          <p:cxnSp>
            <p:nvCxnSpPr>
              <p:cNvPr id="1250" name="Straight Connector 1249"/>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251" name="Straight Connector 1250"/>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252" name="Group 1251"/>
              <p:cNvGrpSpPr/>
              <p:nvPr/>
            </p:nvGrpSpPr>
            <p:grpSpPr>
              <a:xfrm>
                <a:off x="3589257" y="2220809"/>
                <a:ext cx="613937" cy="613938"/>
                <a:chOff x="4607481" y="4365751"/>
                <a:chExt cx="739649" cy="739650"/>
              </a:xfrm>
            </p:grpSpPr>
            <p:sp>
              <p:nvSpPr>
                <p:cNvPr id="1259" name="Oval 125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60" name="Freeform 125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53" name="Group 1252"/>
              <p:cNvGrpSpPr/>
              <p:nvPr/>
            </p:nvGrpSpPr>
            <p:grpSpPr>
              <a:xfrm>
                <a:off x="4260773" y="2220809"/>
                <a:ext cx="613937" cy="613938"/>
                <a:chOff x="4607481" y="4365751"/>
                <a:chExt cx="739649" cy="739650"/>
              </a:xfrm>
            </p:grpSpPr>
            <p:sp>
              <p:nvSpPr>
                <p:cNvPr id="1257" name="Oval 125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58" name="Freeform 125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54" name="Group 1253"/>
              <p:cNvGrpSpPr/>
              <p:nvPr/>
            </p:nvGrpSpPr>
            <p:grpSpPr>
              <a:xfrm>
                <a:off x="4189264" y="1246862"/>
                <a:ext cx="885482" cy="428318"/>
                <a:chOff x="4063354" y="1112562"/>
                <a:chExt cx="885482" cy="428318"/>
              </a:xfrm>
            </p:grpSpPr>
            <p:sp>
              <p:nvSpPr>
                <p:cNvPr id="1255" name="Freeform 1254"/>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56" name="Freeform 1255"/>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03" name="Group 1202"/>
            <p:cNvGrpSpPr/>
            <p:nvPr/>
          </p:nvGrpSpPr>
          <p:grpSpPr>
            <a:xfrm>
              <a:off x="1809291" y="3852683"/>
              <a:ext cx="293425" cy="406095"/>
              <a:chOff x="1633488" y="334932"/>
              <a:chExt cx="1344715" cy="1861064"/>
            </a:xfrm>
          </p:grpSpPr>
          <p:grpSp>
            <p:nvGrpSpPr>
              <p:cNvPr id="1226" name="Group 1225"/>
              <p:cNvGrpSpPr/>
              <p:nvPr/>
            </p:nvGrpSpPr>
            <p:grpSpPr>
              <a:xfrm>
                <a:off x="1633488" y="684696"/>
                <a:ext cx="1344715" cy="1511300"/>
                <a:chOff x="1633488" y="684696"/>
                <a:chExt cx="1344715" cy="1511300"/>
              </a:xfrm>
            </p:grpSpPr>
            <p:sp>
              <p:nvSpPr>
                <p:cNvPr id="1248" name="Freeform 1247"/>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9" name="Freeform 1248"/>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27" name="Group 1226"/>
              <p:cNvGrpSpPr/>
              <p:nvPr/>
            </p:nvGrpSpPr>
            <p:grpSpPr>
              <a:xfrm>
                <a:off x="1985367" y="334932"/>
                <a:ext cx="643040" cy="505060"/>
                <a:chOff x="2362639" y="273524"/>
                <a:chExt cx="643040" cy="505060"/>
              </a:xfrm>
            </p:grpSpPr>
            <p:sp>
              <p:nvSpPr>
                <p:cNvPr id="1246" name="Freeform 1245"/>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7" name="Freeform 1246"/>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28" name="Oval 1227"/>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9" name="Oval 1228"/>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0" name="Oval 1229"/>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1" name="Oval 1230"/>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2" name="Oval 1231"/>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3" name="Oval 1232"/>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4" name="Oval 1233"/>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5" name="Oval 1234"/>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6" name="Oval 1235"/>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7" name="Oval 1236"/>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8" name="Oval 1237"/>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9" name="Oval 1238"/>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0" name="Oval 1239"/>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1" name="Oval 1240"/>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2" name="Oval 1241"/>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3" name="Oval 1242"/>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4" name="Oval 1243"/>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5" name="Oval 1244"/>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04" name="Group 1203"/>
            <p:cNvGrpSpPr/>
            <p:nvPr/>
          </p:nvGrpSpPr>
          <p:grpSpPr>
            <a:xfrm>
              <a:off x="3057105" y="3768221"/>
              <a:ext cx="343148" cy="477007"/>
              <a:chOff x="5216848" y="2546882"/>
              <a:chExt cx="1572587" cy="2186039"/>
            </a:xfrm>
          </p:grpSpPr>
          <p:grpSp>
            <p:nvGrpSpPr>
              <p:cNvPr id="1209" name="Group 1208"/>
              <p:cNvGrpSpPr/>
              <p:nvPr/>
            </p:nvGrpSpPr>
            <p:grpSpPr>
              <a:xfrm>
                <a:off x="5216848" y="2546882"/>
                <a:ext cx="1572587" cy="2186039"/>
                <a:chOff x="4589405" y="1579240"/>
                <a:chExt cx="1572587" cy="2186039"/>
              </a:xfrm>
            </p:grpSpPr>
            <p:grpSp>
              <p:nvGrpSpPr>
                <p:cNvPr id="1211" name="Group 1210"/>
                <p:cNvGrpSpPr/>
                <p:nvPr/>
              </p:nvGrpSpPr>
              <p:grpSpPr>
                <a:xfrm rot="2641257">
                  <a:off x="5178361" y="1579240"/>
                  <a:ext cx="983631" cy="742452"/>
                  <a:chOff x="3510643" y="3553204"/>
                  <a:chExt cx="2496364" cy="1884275"/>
                </a:xfrm>
              </p:grpSpPr>
              <p:sp>
                <p:nvSpPr>
                  <p:cNvPr id="1224" name="Freeform 1223"/>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5" name="Freeform 1224"/>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12" name="Arc 1211"/>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213" name="Group 1212"/>
                <p:cNvGrpSpPr/>
                <p:nvPr/>
              </p:nvGrpSpPr>
              <p:grpSpPr>
                <a:xfrm>
                  <a:off x="4589405" y="2363348"/>
                  <a:ext cx="1566675" cy="1401931"/>
                  <a:chOff x="4589405" y="2363348"/>
                  <a:chExt cx="1566675" cy="1401931"/>
                </a:xfrm>
              </p:grpSpPr>
              <p:sp>
                <p:nvSpPr>
                  <p:cNvPr id="1214" name="Oval 1213"/>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5" name="Oval 1214"/>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6" name="Oval 1215"/>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7" name="Oval 1216"/>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8" name="Oval 1217"/>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9" name="Oval 1218"/>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0" name="Oval 1219"/>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1" name="Oval 1220"/>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2" name="Oval 1221"/>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3" name="Oval 1222"/>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210" name="Freeform 1209"/>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05" name="Rectangle 1204"/>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06" name="Rectangle 1205"/>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07" name="Rectangle 1206"/>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208" name="Straight Connector 1207"/>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272" name="Group 1271"/>
          <p:cNvGrpSpPr/>
          <p:nvPr/>
        </p:nvGrpSpPr>
        <p:grpSpPr>
          <a:xfrm>
            <a:off x="4268629" y="6155808"/>
            <a:ext cx="754507" cy="414165"/>
            <a:chOff x="1809291" y="3181017"/>
            <a:chExt cx="1988449" cy="1091501"/>
          </a:xfrm>
        </p:grpSpPr>
        <p:grpSp>
          <p:nvGrpSpPr>
            <p:cNvPr id="1273" name="Group 1272"/>
            <p:cNvGrpSpPr/>
            <p:nvPr/>
          </p:nvGrpSpPr>
          <p:grpSpPr>
            <a:xfrm>
              <a:off x="2631409" y="3861046"/>
              <a:ext cx="365765" cy="374232"/>
              <a:chOff x="1197111" y="1389960"/>
              <a:chExt cx="1676237" cy="1715038"/>
            </a:xfrm>
          </p:grpSpPr>
          <p:grpSp>
            <p:nvGrpSpPr>
              <p:cNvPr id="1339" name="Group 1338"/>
              <p:cNvGrpSpPr/>
              <p:nvPr/>
            </p:nvGrpSpPr>
            <p:grpSpPr>
              <a:xfrm>
                <a:off x="1197111" y="1671679"/>
                <a:ext cx="1676237" cy="1433319"/>
                <a:chOff x="1197111" y="1671679"/>
                <a:chExt cx="1676237" cy="1433319"/>
              </a:xfrm>
            </p:grpSpPr>
            <p:sp>
              <p:nvSpPr>
                <p:cNvPr id="1343" name="Freeform 1342"/>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44" name="Freeform 1343"/>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40" name="Group 1339"/>
              <p:cNvGrpSpPr/>
              <p:nvPr/>
            </p:nvGrpSpPr>
            <p:grpSpPr>
              <a:xfrm rot="2700000">
                <a:off x="2122165" y="1174441"/>
                <a:ext cx="426826" cy="857864"/>
                <a:chOff x="4898239" y="1582532"/>
                <a:chExt cx="309771" cy="622599"/>
              </a:xfrm>
            </p:grpSpPr>
            <p:sp>
              <p:nvSpPr>
                <p:cNvPr id="1341" name="Freeform 1340"/>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42" name="Freeform 1341"/>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74" name="Group 1273"/>
            <p:cNvGrpSpPr/>
            <p:nvPr/>
          </p:nvGrpSpPr>
          <p:grpSpPr>
            <a:xfrm>
              <a:off x="2174247" y="3832677"/>
              <a:ext cx="355746" cy="430969"/>
              <a:chOff x="3467357" y="1386489"/>
              <a:chExt cx="1630321" cy="1975053"/>
            </a:xfrm>
          </p:grpSpPr>
          <p:sp>
            <p:nvSpPr>
              <p:cNvPr id="1334" name="Oval 1333"/>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5" name="Freeform 1334"/>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336" name="Group 1335"/>
              <p:cNvGrpSpPr/>
              <p:nvPr/>
            </p:nvGrpSpPr>
            <p:grpSpPr>
              <a:xfrm rot="2700000">
                <a:off x="4357498" y="1170969"/>
                <a:ext cx="426826" cy="857866"/>
                <a:chOff x="4910359" y="1566848"/>
                <a:chExt cx="309771" cy="622600"/>
              </a:xfrm>
            </p:grpSpPr>
            <p:sp>
              <p:nvSpPr>
                <p:cNvPr id="1337" name="Freeform 1336"/>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38" name="Freeform 1337"/>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75" name="Group 1274"/>
            <p:cNvGrpSpPr/>
            <p:nvPr/>
          </p:nvGrpSpPr>
          <p:grpSpPr>
            <a:xfrm>
              <a:off x="3404978" y="3852683"/>
              <a:ext cx="392762" cy="419835"/>
              <a:chOff x="3589257" y="1246862"/>
              <a:chExt cx="1485489" cy="1587885"/>
            </a:xfrm>
          </p:grpSpPr>
          <p:cxnSp>
            <p:nvCxnSpPr>
              <p:cNvPr id="1323" name="Straight Connector 1322"/>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324" name="Straight Connector 1323"/>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325" name="Group 1324"/>
              <p:cNvGrpSpPr/>
              <p:nvPr/>
            </p:nvGrpSpPr>
            <p:grpSpPr>
              <a:xfrm>
                <a:off x="3589257" y="2220809"/>
                <a:ext cx="613937" cy="613938"/>
                <a:chOff x="4607481" y="4365751"/>
                <a:chExt cx="739649" cy="739650"/>
              </a:xfrm>
            </p:grpSpPr>
            <p:sp>
              <p:nvSpPr>
                <p:cNvPr id="1332" name="Oval 1331"/>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3" name="Freeform 1332"/>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26" name="Group 1325"/>
              <p:cNvGrpSpPr/>
              <p:nvPr/>
            </p:nvGrpSpPr>
            <p:grpSpPr>
              <a:xfrm>
                <a:off x="4260773" y="2220809"/>
                <a:ext cx="613937" cy="613938"/>
                <a:chOff x="4607481" y="4365751"/>
                <a:chExt cx="739649" cy="739650"/>
              </a:xfrm>
            </p:grpSpPr>
            <p:sp>
              <p:nvSpPr>
                <p:cNvPr id="1330" name="Oval 1329"/>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1" name="Freeform 1330"/>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27" name="Group 1326"/>
              <p:cNvGrpSpPr/>
              <p:nvPr/>
            </p:nvGrpSpPr>
            <p:grpSpPr>
              <a:xfrm>
                <a:off x="4189264" y="1246862"/>
                <a:ext cx="885482" cy="428318"/>
                <a:chOff x="4063354" y="1112562"/>
                <a:chExt cx="885482" cy="428318"/>
              </a:xfrm>
            </p:grpSpPr>
            <p:sp>
              <p:nvSpPr>
                <p:cNvPr id="1328" name="Freeform 1327"/>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29" name="Freeform 1328"/>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76" name="Group 1275"/>
            <p:cNvGrpSpPr/>
            <p:nvPr/>
          </p:nvGrpSpPr>
          <p:grpSpPr>
            <a:xfrm>
              <a:off x="1809291" y="3852683"/>
              <a:ext cx="293425" cy="406095"/>
              <a:chOff x="1633488" y="334932"/>
              <a:chExt cx="1344715" cy="1861064"/>
            </a:xfrm>
          </p:grpSpPr>
          <p:grpSp>
            <p:nvGrpSpPr>
              <p:cNvPr id="1299" name="Group 1298"/>
              <p:cNvGrpSpPr/>
              <p:nvPr/>
            </p:nvGrpSpPr>
            <p:grpSpPr>
              <a:xfrm>
                <a:off x="1633488" y="684696"/>
                <a:ext cx="1344715" cy="1511300"/>
                <a:chOff x="1633488" y="684696"/>
                <a:chExt cx="1344715" cy="1511300"/>
              </a:xfrm>
            </p:grpSpPr>
            <p:sp>
              <p:nvSpPr>
                <p:cNvPr id="1321" name="Freeform 1320"/>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22" name="Freeform 1321"/>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00" name="Group 1299"/>
              <p:cNvGrpSpPr/>
              <p:nvPr/>
            </p:nvGrpSpPr>
            <p:grpSpPr>
              <a:xfrm>
                <a:off x="1985367" y="334932"/>
                <a:ext cx="643040" cy="505060"/>
                <a:chOff x="2362639" y="273524"/>
                <a:chExt cx="643040" cy="505060"/>
              </a:xfrm>
            </p:grpSpPr>
            <p:sp>
              <p:nvSpPr>
                <p:cNvPr id="1319" name="Freeform 1318"/>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20" name="Freeform 1319"/>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301" name="Oval 1300"/>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2" name="Oval 1301"/>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3" name="Oval 1302"/>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4" name="Oval 1303"/>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5" name="Oval 1304"/>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6" name="Oval 1305"/>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7" name="Oval 1306"/>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8" name="Oval 1307"/>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9" name="Oval 1308"/>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0" name="Oval 1309"/>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1" name="Oval 1310"/>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2" name="Oval 1311"/>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3" name="Oval 1312"/>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4" name="Oval 1313"/>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5" name="Oval 1314"/>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6" name="Oval 1315"/>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7" name="Oval 1316"/>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8" name="Oval 1317"/>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77" name="Group 1276"/>
            <p:cNvGrpSpPr/>
            <p:nvPr/>
          </p:nvGrpSpPr>
          <p:grpSpPr>
            <a:xfrm>
              <a:off x="3057105" y="3768221"/>
              <a:ext cx="343148" cy="477007"/>
              <a:chOff x="5216848" y="2546882"/>
              <a:chExt cx="1572587" cy="2186039"/>
            </a:xfrm>
          </p:grpSpPr>
          <p:grpSp>
            <p:nvGrpSpPr>
              <p:cNvPr id="1282" name="Group 1281"/>
              <p:cNvGrpSpPr/>
              <p:nvPr/>
            </p:nvGrpSpPr>
            <p:grpSpPr>
              <a:xfrm>
                <a:off x="5216848" y="2546882"/>
                <a:ext cx="1572587" cy="2186039"/>
                <a:chOff x="4589405" y="1579240"/>
                <a:chExt cx="1572587" cy="2186039"/>
              </a:xfrm>
            </p:grpSpPr>
            <p:grpSp>
              <p:nvGrpSpPr>
                <p:cNvPr id="1284" name="Group 1283"/>
                <p:cNvGrpSpPr/>
                <p:nvPr/>
              </p:nvGrpSpPr>
              <p:grpSpPr>
                <a:xfrm rot="2641257">
                  <a:off x="5178361" y="1579240"/>
                  <a:ext cx="983631" cy="742452"/>
                  <a:chOff x="3510643" y="3553204"/>
                  <a:chExt cx="2496364" cy="1884275"/>
                </a:xfrm>
              </p:grpSpPr>
              <p:sp>
                <p:nvSpPr>
                  <p:cNvPr id="1297" name="Freeform 1296"/>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8" name="Freeform 1297"/>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85" name="Arc 1284"/>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286" name="Group 1285"/>
                <p:cNvGrpSpPr/>
                <p:nvPr/>
              </p:nvGrpSpPr>
              <p:grpSpPr>
                <a:xfrm>
                  <a:off x="4589405" y="2363348"/>
                  <a:ext cx="1566675" cy="1401931"/>
                  <a:chOff x="4589405" y="2363348"/>
                  <a:chExt cx="1566675" cy="1401931"/>
                </a:xfrm>
              </p:grpSpPr>
              <p:sp>
                <p:nvSpPr>
                  <p:cNvPr id="1287" name="Oval 1286"/>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88" name="Oval 1287"/>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89" name="Oval 1288"/>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0" name="Oval 1289"/>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1" name="Oval 1290"/>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2" name="Oval 1291"/>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3" name="Oval 1292"/>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4" name="Oval 1293"/>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5" name="Oval 1294"/>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6" name="Oval 1295"/>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283" name="Freeform 1282"/>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78" name="Rectangle 1277"/>
            <p:cNvSpPr/>
            <p:nvPr/>
          </p:nvSpPr>
          <p:spPr>
            <a:xfrm>
              <a:off x="187987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79" name="Rectangle 1278"/>
            <p:cNvSpPr/>
            <p:nvPr/>
          </p:nvSpPr>
          <p:spPr>
            <a:xfrm>
              <a:off x="22661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80" name="Rectangle 1279"/>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281" name="Straight Connector 1280"/>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345" name="Group 1344"/>
          <p:cNvGrpSpPr/>
          <p:nvPr/>
        </p:nvGrpSpPr>
        <p:grpSpPr>
          <a:xfrm>
            <a:off x="9096835" y="6155808"/>
            <a:ext cx="754507" cy="414165"/>
            <a:chOff x="1809291" y="3181017"/>
            <a:chExt cx="1988449" cy="1091501"/>
          </a:xfrm>
        </p:grpSpPr>
        <p:grpSp>
          <p:nvGrpSpPr>
            <p:cNvPr id="1346" name="Group 1345"/>
            <p:cNvGrpSpPr/>
            <p:nvPr/>
          </p:nvGrpSpPr>
          <p:grpSpPr>
            <a:xfrm>
              <a:off x="2631409" y="3861046"/>
              <a:ext cx="365765" cy="374232"/>
              <a:chOff x="1197111" y="1389960"/>
              <a:chExt cx="1676237" cy="1715038"/>
            </a:xfrm>
          </p:grpSpPr>
          <p:grpSp>
            <p:nvGrpSpPr>
              <p:cNvPr id="1412" name="Group 1411"/>
              <p:cNvGrpSpPr/>
              <p:nvPr/>
            </p:nvGrpSpPr>
            <p:grpSpPr>
              <a:xfrm>
                <a:off x="1197111" y="1671679"/>
                <a:ext cx="1676237" cy="1433319"/>
                <a:chOff x="1197111" y="1671679"/>
                <a:chExt cx="1676237" cy="1433319"/>
              </a:xfrm>
            </p:grpSpPr>
            <p:sp>
              <p:nvSpPr>
                <p:cNvPr id="1416" name="Freeform 1415"/>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17" name="Freeform 1416"/>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13" name="Group 1412"/>
              <p:cNvGrpSpPr/>
              <p:nvPr/>
            </p:nvGrpSpPr>
            <p:grpSpPr>
              <a:xfrm rot="2700000">
                <a:off x="2122165" y="1174441"/>
                <a:ext cx="426826" cy="857864"/>
                <a:chOff x="4898239" y="1582532"/>
                <a:chExt cx="309771" cy="622599"/>
              </a:xfrm>
            </p:grpSpPr>
            <p:sp>
              <p:nvSpPr>
                <p:cNvPr id="1414" name="Freeform 1413"/>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15" name="Freeform 1414"/>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347" name="Group 1346"/>
            <p:cNvGrpSpPr/>
            <p:nvPr/>
          </p:nvGrpSpPr>
          <p:grpSpPr>
            <a:xfrm>
              <a:off x="2174247" y="3832677"/>
              <a:ext cx="355746" cy="430969"/>
              <a:chOff x="3467357" y="1386489"/>
              <a:chExt cx="1630321" cy="1975053"/>
            </a:xfrm>
          </p:grpSpPr>
          <p:sp>
            <p:nvSpPr>
              <p:cNvPr id="1407" name="Oval 1406"/>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08" name="Freeform 1407"/>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409" name="Group 1408"/>
              <p:cNvGrpSpPr/>
              <p:nvPr/>
            </p:nvGrpSpPr>
            <p:grpSpPr>
              <a:xfrm rot="2700000">
                <a:off x="4357498" y="1170969"/>
                <a:ext cx="426826" cy="857866"/>
                <a:chOff x="4910359" y="1566848"/>
                <a:chExt cx="309771" cy="622600"/>
              </a:xfrm>
            </p:grpSpPr>
            <p:sp>
              <p:nvSpPr>
                <p:cNvPr id="1410" name="Freeform 1409"/>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11" name="Freeform 1410"/>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348" name="Group 1347"/>
            <p:cNvGrpSpPr/>
            <p:nvPr/>
          </p:nvGrpSpPr>
          <p:grpSpPr>
            <a:xfrm>
              <a:off x="3404978" y="3852683"/>
              <a:ext cx="392762" cy="419835"/>
              <a:chOff x="3589257" y="1246862"/>
              <a:chExt cx="1485489" cy="1587885"/>
            </a:xfrm>
          </p:grpSpPr>
          <p:cxnSp>
            <p:nvCxnSpPr>
              <p:cNvPr id="1396" name="Straight Connector 1395"/>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397" name="Straight Connector 1396"/>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398" name="Group 1397"/>
              <p:cNvGrpSpPr/>
              <p:nvPr/>
            </p:nvGrpSpPr>
            <p:grpSpPr>
              <a:xfrm>
                <a:off x="3589257" y="2220809"/>
                <a:ext cx="613937" cy="613938"/>
                <a:chOff x="4607481" y="4365751"/>
                <a:chExt cx="739649" cy="739650"/>
              </a:xfrm>
            </p:grpSpPr>
            <p:sp>
              <p:nvSpPr>
                <p:cNvPr id="1405" name="Oval 1404"/>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06" name="Freeform 1405"/>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99" name="Group 1398"/>
              <p:cNvGrpSpPr/>
              <p:nvPr/>
            </p:nvGrpSpPr>
            <p:grpSpPr>
              <a:xfrm>
                <a:off x="4260773" y="2220809"/>
                <a:ext cx="613937" cy="613938"/>
                <a:chOff x="4607481" y="4365751"/>
                <a:chExt cx="739649" cy="739650"/>
              </a:xfrm>
            </p:grpSpPr>
            <p:sp>
              <p:nvSpPr>
                <p:cNvPr id="1403" name="Oval 1402"/>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04" name="Freeform 140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00" name="Group 1399"/>
              <p:cNvGrpSpPr/>
              <p:nvPr/>
            </p:nvGrpSpPr>
            <p:grpSpPr>
              <a:xfrm>
                <a:off x="4189264" y="1246862"/>
                <a:ext cx="885482" cy="428318"/>
                <a:chOff x="4063354" y="1112562"/>
                <a:chExt cx="885482" cy="428318"/>
              </a:xfrm>
            </p:grpSpPr>
            <p:sp>
              <p:nvSpPr>
                <p:cNvPr id="1401" name="Freeform 1400"/>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02" name="Freeform 1401"/>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349" name="Group 1348"/>
            <p:cNvGrpSpPr/>
            <p:nvPr/>
          </p:nvGrpSpPr>
          <p:grpSpPr>
            <a:xfrm>
              <a:off x="1809291" y="3852683"/>
              <a:ext cx="293425" cy="406095"/>
              <a:chOff x="1633488" y="334932"/>
              <a:chExt cx="1344715" cy="1861064"/>
            </a:xfrm>
          </p:grpSpPr>
          <p:grpSp>
            <p:nvGrpSpPr>
              <p:cNvPr id="1372" name="Group 1371"/>
              <p:cNvGrpSpPr/>
              <p:nvPr/>
            </p:nvGrpSpPr>
            <p:grpSpPr>
              <a:xfrm>
                <a:off x="1633488" y="684696"/>
                <a:ext cx="1344715" cy="1511300"/>
                <a:chOff x="1633488" y="684696"/>
                <a:chExt cx="1344715" cy="1511300"/>
              </a:xfrm>
            </p:grpSpPr>
            <p:sp>
              <p:nvSpPr>
                <p:cNvPr id="1394" name="Freeform 1393"/>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95" name="Freeform 1394"/>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73" name="Group 1372"/>
              <p:cNvGrpSpPr/>
              <p:nvPr/>
            </p:nvGrpSpPr>
            <p:grpSpPr>
              <a:xfrm>
                <a:off x="1985367" y="334932"/>
                <a:ext cx="643040" cy="505060"/>
                <a:chOff x="2362639" y="273524"/>
                <a:chExt cx="643040" cy="505060"/>
              </a:xfrm>
            </p:grpSpPr>
            <p:sp>
              <p:nvSpPr>
                <p:cNvPr id="1392" name="Freeform 1391"/>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93" name="Freeform 1392"/>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374" name="Oval 1373"/>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5" name="Oval 1374"/>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6" name="Oval 1375"/>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7" name="Oval 1376"/>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8" name="Oval 1377"/>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9" name="Oval 1378"/>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0" name="Oval 1379"/>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1" name="Oval 1380"/>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2" name="Oval 1381"/>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3" name="Oval 1382"/>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4" name="Oval 1383"/>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5" name="Oval 1384"/>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6" name="Oval 1385"/>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7" name="Oval 1386"/>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8" name="Oval 1387"/>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9" name="Oval 1388"/>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90" name="Oval 1389"/>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91" name="Oval 1390"/>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50" name="Group 1349"/>
            <p:cNvGrpSpPr/>
            <p:nvPr/>
          </p:nvGrpSpPr>
          <p:grpSpPr>
            <a:xfrm>
              <a:off x="3057105" y="3768221"/>
              <a:ext cx="343148" cy="477007"/>
              <a:chOff x="5216848" y="2546882"/>
              <a:chExt cx="1572587" cy="2186039"/>
            </a:xfrm>
          </p:grpSpPr>
          <p:grpSp>
            <p:nvGrpSpPr>
              <p:cNvPr id="1355" name="Group 1354"/>
              <p:cNvGrpSpPr/>
              <p:nvPr/>
            </p:nvGrpSpPr>
            <p:grpSpPr>
              <a:xfrm>
                <a:off x="5216848" y="2546882"/>
                <a:ext cx="1572587" cy="2186039"/>
                <a:chOff x="4589405" y="1579240"/>
                <a:chExt cx="1572587" cy="2186039"/>
              </a:xfrm>
            </p:grpSpPr>
            <p:grpSp>
              <p:nvGrpSpPr>
                <p:cNvPr id="1357" name="Group 1356"/>
                <p:cNvGrpSpPr/>
                <p:nvPr/>
              </p:nvGrpSpPr>
              <p:grpSpPr>
                <a:xfrm rot="2641257">
                  <a:off x="5178361" y="1579240"/>
                  <a:ext cx="983631" cy="742452"/>
                  <a:chOff x="3510643" y="3553204"/>
                  <a:chExt cx="2496364" cy="1884275"/>
                </a:xfrm>
              </p:grpSpPr>
              <p:sp>
                <p:nvSpPr>
                  <p:cNvPr id="1370" name="Freeform 1369"/>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1" name="Freeform 1370"/>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358" name="Arc 1357"/>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359" name="Group 1358"/>
                <p:cNvGrpSpPr/>
                <p:nvPr/>
              </p:nvGrpSpPr>
              <p:grpSpPr>
                <a:xfrm>
                  <a:off x="4589405" y="2363348"/>
                  <a:ext cx="1566675" cy="1401931"/>
                  <a:chOff x="4589405" y="2363348"/>
                  <a:chExt cx="1566675" cy="1401931"/>
                </a:xfrm>
              </p:grpSpPr>
              <p:sp>
                <p:nvSpPr>
                  <p:cNvPr id="1360" name="Oval 1359"/>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1" name="Oval 1360"/>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2" name="Oval 1361"/>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3" name="Oval 1362"/>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4" name="Oval 1363"/>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5" name="Oval 1364"/>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6" name="Oval 1365"/>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7" name="Oval 1366"/>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8" name="Oval 1367"/>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9" name="Oval 1368"/>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356" name="Freeform 1355"/>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351" name="Rectangle 1350"/>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52" name="Rectangle 1351"/>
            <p:cNvSpPr/>
            <p:nvPr/>
          </p:nvSpPr>
          <p:spPr>
            <a:xfrm>
              <a:off x="3169669"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53" name="Rectangle 1352"/>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354" name="Straight Connector 1353"/>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418" name="Group 1417"/>
          <p:cNvGrpSpPr/>
          <p:nvPr/>
        </p:nvGrpSpPr>
        <p:grpSpPr>
          <a:xfrm>
            <a:off x="1375472" y="6155808"/>
            <a:ext cx="754507" cy="414165"/>
            <a:chOff x="1809291" y="3181017"/>
            <a:chExt cx="1988449" cy="1091501"/>
          </a:xfrm>
        </p:grpSpPr>
        <p:grpSp>
          <p:nvGrpSpPr>
            <p:cNvPr id="1419" name="Group 1418"/>
            <p:cNvGrpSpPr/>
            <p:nvPr/>
          </p:nvGrpSpPr>
          <p:grpSpPr>
            <a:xfrm>
              <a:off x="2631409" y="3861046"/>
              <a:ext cx="365765" cy="374232"/>
              <a:chOff x="1197111" y="1389960"/>
              <a:chExt cx="1676237" cy="1715038"/>
            </a:xfrm>
          </p:grpSpPr>
          <p:grpSp>
            <p:nvGrpSpPr>
              <p:cNvPr id="1485" name="Group 1484"/>
              <p:cNvGrpSpPr/>
              <p:nvPr/>
            </p:nvGrpSpPr>
            <p:grpSpPr>
              <a:xfrm>
                <a:off x="1197111" y="1671679"/>
                <a:ext cx="1676237" cy="1433319"/>
                <a:chOff x="1197111" y="1671679"/>
                <a:chExt cx="1676237" cy="1433319"/>
              </a:xfrm>
            </p:grpSpPr>
            <p:sp>
              <p:nvSpPr>
                <p:cNvPr id="1489" name="Freeform 1488"/>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90" name="Freeform 1489"/>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86" name="Group 1485"/>
              <p:cNvGrpSpPr/>
              <p:nvPr/>
            </p:nvGrpSpPr>
            <p:grpSpPr>
              <a:xfrm rot="2700000">
                <a:off x="2122165" y="1174441"/>
                <a:ext cx="426826" cy="857864"/>
                <a:chOff x="4898239" y="1582532"/>
                <a:chExt cx="309771" cy="622599"/>
              </a:xfrm>
            </p:grpSpPr>
            <p:sp>
              <p:nvSpPr>
                <p:cNvPr id="1487" name="Freeform 1486"/>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88" name="Freeform 1487"/>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20" name="Group 1419"/>
            <p:cNvGrpSpPr/>
            <p:nvPr/>
          </p:nvGrpSpPr>
          <p:grpSpPr>
            <a:xfrm>
              <a:off x="2174247" y="3832677"/>
              <a:ext cx="355746" cy="430969"/>
              <a:chOff x="3467357" y="1386489"/>
              <a:chExt cx="1630321" cy="1975053"/>
            </a:xfrm>
          </p:grpSpPr>
          <p:sp>
            <p:nvSpPr>
              <p:cNvPr id="1480" name="Oval 1479"/>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81" name="Freeform 1480"/>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482" name="Group 1481"/>
              <p:cNvGrpSpPr/>
              <p:nvPr/>
            </p:nvGrpSpPr>
            <p:grpSpPr>
              <a:xfrm rot="2700000">
                <a:off x="4357498" y="1170969"/>
                <a:ext cx="426826" cy="857866"/>
                <a:chOff x="4910359" y="1566848"/>
                <a:chExt cx="309771" cy="622600"/>
              </a:xfrm>
            </p:grpSpPr>
            <p:sp>
              <p:nvSpPr>
                <p:cNvPr id="1483" name="Freeform 1482"/>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84" name="Freeform 1483"/>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21" name="Group 1420"/>
            <p:cNvGrpSpPr/>
            <p:nvPr/>
          </p:nvGrpSpPr>
          <p:grpSpPr>
            <a:xfrm>
              <a:off x="3404978" y="3852683"/>
              <a:ext cx="392762" cy="419835"/>
              <a:chOff x="3589257" y="1246862"/>
              <a:chExt cx="1485489" cy="1587885"/>
            </a:xfrm>
          </p:grpSpPr>
          <p:cxnSp>
            <p:nvCxnSpPr>
              <p:cNvPr id="1469" name="Straight Connector 1468"/>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470" name="Straight Connector 1469"/>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471" name="Group 1470"/>
              <p:cNvGrpSpPr/>
              <p:nvPr/>
            </p:nvGrpSpPr>
            <p:grpSpPr>
              <a:xfrm>
                <a:off x="3589257" y="2220809"/>
                <a:ext cx="613937" cy="613938"/>
                <a:chOff x="4607481" y="4365751"/>
                <a:chExt cx="739649" cy="739650"/>
              </a:xfrm>
            </p:grpSpPr>
            <p:sp>
              <p:nvSpPr>
                <p:cNvPr id="1478" name="Oval 1477"/>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79" name="Freeform 1478"/>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72" name="Group 1471"/>
              <p:cNvGrpSpPr/>
              <p:nvPr/>
            </p:nvGrpSpPr>
            <p:grpSpPr>
              <a:xfrm>
                <a:off x="4260773" y="2220809"/>
                <a:ext cx="613937" cy="613938"/>
                <a:chOff x="4607481" y="4365751"/>
                <a:chExt cx="739649" cy="739650"/>
              </a:xfrm>
            </p:grpSpPr>
            <p:sp>
              <p:nvSpPr>
                <p:cNvPr id="1476" name="Oval 1475"/>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77" name="Freeform 1476"/>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73" name="Group 1472"/>
              <p:cNvGrpSpPr/>
              <p:nvPr/>
            </p:nvGrpSpPr>
            <p:grpSpPr>
              <a:xfrm>
                <a:off x="4189264" y="1246862"/>
                <a:ext cx="885482" cy="428318"/>
                <a:chOff x="4063354" y="1112562"/>
                <a:chExt cx="885482" cy="428318"/>
              </a:xfrm>
            </p:grpSpPr>
            <p:sp>
              <p:nvSpPr>
                <p:cNvPr id="1474" name="Freeform 1473"/>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75" name="Freeform 1474"/>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22" name="Group 1421"/>
            <p:cNvGrpSpPr/>
            <p:nvPr/>
          </p:nvGrpSpPr>
          <p:grpSpPr>
            <a:xfrm>
              <a:off x="1809291" y="3852683"/>
              <a:ext cx="293425" cy="406095"/>
              <a:chOff x="1633488" y="334932"/>
              <a:chExt cx="1344715" cy="1861064"/>
            </a:xfrm>
          </p:grpSpPr>
          <p:grpSp>
            <p:nvGrpSpPr>
              <p:cNvPr id="1445" name="Group 1444"/>
              <p:cNvGrpSpPr/>
              <p:nvPr/>
            </p:nvGrpSpPr>
            <p:grpSpPr>
              <a:xfrm>
                <a:off x="1633488" y="684696"/>
                <a:ext cx="1344715" cy="1511300"/>
                <a:chOff x="1633488" y="684696"/>
                <a:chExt cx="1344715" cy="1511300"/>
              </a:xfrm>
            </p:grpSpPr>
            <p:sp>
              <p:nvSpPr>
                <p:cNvPr id="1467" name="Freeform 1466"/>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8" name="Freeform 1467"/>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46" name="Group 1445"/>
              <p:cNvGrpSpPr/>
              <p:nvPr/>
            </p:nvGrpSpPr>
            <p:grpSpPr>
              <a:xfrm>
                <a:off x="1985367" y="334932"/>
                <a:ext cx="643040" cy="505060"/>
                <a:chOff x="2362639" y="273524"/>
                <a:chExt cx="643040" cy="505060"/>
              </a:xfrm>
            </p:grpSpPr>
            <p:sp>
              <p:nvSpPr>
                <p:cNvPr id="1465" name="Freeform 1464"/>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6" name="Freeform 1465"/>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447" name="Oval 1446"/>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8" name="Oval 1447"/>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9" name="Oval 1448"/>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0" name="Oval 1449"/>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1" name="Oval 1450"/>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2" name="Oval 1451"/>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3" name="Oval 1452"/>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4" name="Oval 1453"/>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5" name="Oval 1454"/>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6" name="Oval 1455"/>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7" name="Oval 1456"/>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8" name="Oval 1457"/>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9" name="Oval 1458"/>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0" name="Oval 1459"/>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1" name="Oval 1460"/>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2" name="Oval 1461"/>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3" name="Oval 1462"/>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4" name="Oval 1463"/>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23" name="Group 1422"/>
            <p:cNvGrpSpPr/>
            <p:nvPr/>
          </p:nvGrpSpPr>
          <p:grpSpPr>
            <a:xfrm>
              <a:off x="3057105" y="3768221"/>
              <a:ext cx="343148" cy="477007"/>
              <a:chOff x="5216848" y="2546882"/>
              <a:chExt cx="1572587" cy="2186039"/>
            </a:xfrm>
          </p:grpSpPr>
          <p:grpSp>
            <p:nvGrpSpPr>
              <p:cNvPr id="1428" name="Group 1427"/>
              <p:cNvGrpSpPr/>
              <p:nvPr/>
            </p:nvGrpSpPr>
            <p:grpSpPr>
              <a:xfrm>
                <a:off x="5216848" y="2546882"/>
                <a:ext cx="1572587" cy="2186039"/>
                <a:chOff x="4589405" y="1579240"/>
                <a:chExt cx="1572587" cy="2186039"/>
              </a:xfrm>
            </p:grpSpPr>
            <p:grpSp>
              <p:nvGrpSpPr>
                <p:cNvPr id="1430" name="Group 1429"/>
                <p:cNvGrpSpPr/>
                <p:nvPr/>
              </p:nvGrpSpPr>
              <p:grpSpPr>
                <a:xfrm rot="2641257">
                  <a:off x="5178361" y="1579240"/>
                  <a:ext cx="983631" cy="742452"/>
                  <a:chOff x="3510643" y="3553204"/>
                  <a:chExt cx="2496364" cy="1884275"/>
                </a:xfrm>
              </p:grpSpPr>
              <p:sp>
                <p:nvSpPr>
                  <p:cNvPr id="1443" name="Freeform 1442"/>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4" name="Freeform 1443"/>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431" name="Arc 1430"/>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432" name="Group 1431"/>
                <p:cNvGrpSpPr/>
                <p:nvPr/>
              </p:nvGrpSpPr>
              <p:grpSpPr>
                <a:xfrm>
                  <a:off x="4589405" y="2363348"/>
                  <a:ext cx="1566675" cy="1401931"/>
                  <a:chOff x="4589405" y="2363348"/>
                  <a:chExt cx="1566675" cy="1401931"/>
                </a:xfrm>
              </p:grpSpPr>
              <p:sp>
                <p:nvSpPr>
                  <p:cNvPr id="1433" name="Oval 1432"/>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4" name="Oval 1433"/>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5" name="Oval 1434"/>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6" name="Oval 1435"/>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7" name="Oval 1436"/>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8" name="Oval 1437"/>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9" name="Oval 1438"/>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0" name="Oval 1439"/>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1" name="Oval 1440"/>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2" name="Oval 1441"/>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429" name="Freeform 1428"/>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424" name="Rectangle 1423"/>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25" name="Rectangle 1424"/>
            <p:cNvSpPr/>
            <p:nvPr/>
          </p:nvSpPr>
          <p:spPr>
            <a:xfrm>
              <a:off x="1882263"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26" name="Rectangle 1425"/>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427" name="Straight Connector 1426"/>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491" name="Group 1490"/>
          <p:cNvGrpSpPr/>
          <p:nvPr/>
        </p:nvGrpSpPr>
        <p:grpSpPr>
          <a:xfrm>
            <a:off x="412571" y="6155808"/>
            <a:ext cx="754507" cy="414165"/>
            <a:chOff x="1809291" y="3181017"/>
            <a:chExt cx="1988449" cy="1091501"/>
          </a:xfrm>
        </p:grpSpPr>
        <p:grpSp>
          <p:nvGrpSpPr>
            <p:cNvPr id="1492" name="Group 1491"/>
            <p:cNvGrpSpPr/>
            <p:nvPr/>
          </p:nvGrpSpPr>
          <p:grpSpPr>
            <a:xfrm>
              <a:off x="2631409" y="3861046"/>
              <a:ext cx="365765" cy="374232"/>
              <a:chOff x="1197111" y="1389960"/>
              <a:chExt cx="1676237" cy="1715038"/>
            </a:xfrm>
          </p:grpSpPr>
          <p:grpSp>
            <p:nvGrpSpPr>
              <p:cNvPr id="1558" name="Group 1557"/>
              <p:cNvGrpSpPr/>
              <p:nvPr/>
            </p:nvGrpSpPr>
            <p:grpSpPr>
              <a:xfrm>
                <a:off x="1197111" y="1671679"/>
                <a:ext cx="1676237" cy="1433319"/>
                <a:chOff x="1197111" y="1671679"/>
                <a:chExt cx="1676237" cy="1433319"/>
              </a:xfrm>
            </p:grpSpPr>
            <p:sp>
              <p:nvSpPr>
                <p:cNvPr id="1562" name="Freeform 1561"/>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63" name="Freeform 1562"/>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59" name="Group 1558"/>
              <p:cNvGrpSpPr/>
              <p:nvPr/>
            </p:nvGrpSpPr>
            <p:grpSpPr>
              <a:xfrm rot="2700000">
                <a:off x="2122165" y="1174441"/>
                <a:ext cx="426826" cy="857864"/>
                <a:chOff x="4898239" y="1582532"/>
                <a:chExt cx="309771" cy="622599"/>
              </a:xfrm>
            </p:grpSpPr>
            <p:sp>
              <p:nvSpPr>
                <p:cNvPr id="1560" name="Freeform 1559"/>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561" name="Freeform 1560"/>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93" name="Group 1492"/>
            <p:cNvGrpSpPr/>
            <p:nvPr/>
          </p:nvGrpSpPr>
          <p:grpSpPr>
            <a:xfrm>
              <a:off x="2174247" y="3832677"/>
              <a:ext cx="355746" cy="430969"/>
              <a:chOff x="3467357" y="1386489"/>
              <a:chExt cx="1630321" cy="1975053"/>
            </a:xfrm>
          </p:grpSpPr>
          <p:sp>
            <p:nvSpPr>
              <p:cNvPr id="1553" name="Oval 1552"/>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4" name="Freeform 1553"/>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555" name="Group 1554"/>
              <p:cNvGrpSpPr/>
              <p:nvPr/>
            </p:nvGrpSpPr>
            <p:grpSpPr>
              <a:xfrm rot="2700000">
                <a:off x="4357498" y="1170969"/>
                <a:ext cx="426826" cy="857866"/>
                <a:chOff x="4910359" y="1566848"/>
                <a:chExt cx="309771" cy="622600"/>
              </a:xfrm>
            </p:grpSpPr>
            <p:sp>
              <p:nvSpPr>
                <p:cNvPr id="1556" name="Freeform 1555"/>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557" name="Freeform 1556"/>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94" name="Group 1493"/>
            <p:cNvGrpSpPr/>
            <p:nvPr/>
          </p:nvGrpSpPr>
          <p:grpSpPr>
            <a:xfrm>
              <a:off x="3404978" y="3852683"/>
              <a:ext cx="392762" cy="419835"/>
              <a:chOff x="3589257" y="1246862"/>
              <a:chExt cx="1485489" cy="1587885"/>
            </a:xfrm>
          </p:grpSpPr>
          <p:cxnSp>
            <p:nvCxnSpPr>
              <p:cNvPr id="1542" name="Straight Connector 1541"/>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543" name="Straight Connector 1542"/>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544" name="Group 1543"/>
              <p:cNvGrpSpPr/>
              <p:nvPr/>
            </p:nvGrpSpPr>
            <p:grpSpPr>
              <a:xfrm>
                <a:off x="3589257" y="2220809"/>
                <a:ext cx="613937" cy="613938"/>
                <a:chOff x="4607481" y="4365751"/>
                <a:chExt cx="739649" cy="739650"/>
              </a:xfrm>
            </p:grpSpPr>
            <p:sp>
              <p:nvSpPr>
                <p:cNvPr id="1551" name="Oval 155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2" name="Freeform 155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45" name="Group 1544"/>
              <p:cNvGrpSpPr/>
              <p:nvPr/>
            </p:nvGrpSpPr>
            <p:grpSpPr>
              <a:xfrm>
                <a:off x="4260773" y="2220809"/>
                <a:ext cx="613937" cy="613938"/>
                <a:chOff x="4607481" y="4365751"/>
                <a:chExt cx="739649" cy="739650"/>
              </a:xfrm>
            </p:grpSpPr>
            <p:sp>
              <p:nvSpPr>
                <p:cNvPr id="1549" name="Oval 154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0" name="Freeform 154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46" name="Group 1545"/>
              <p:cNvGrpSpPr/>
              <p:nvPr/>
            </p:nvGrpSpPr>
            <p:grpSpPr>
              <a:xfrm>
                <a:off x="4189264" y="1246862"/>
                <a:ext cx="885482" cy="428318"/>
                <a:chOff x="4063354" y="1112562"/>
                <a:chExt cx="885482" cy="428318"/>
              </a:xfrm>
            </p:grpSpPr>
            <p:sp>
              <p:nvSpPr>
                <p:cNvPr id="1547" name="Freeform 1546"/>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548" name="Freeform 1547"/>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95" name="Group 1494"/>
            <p:cNvGrpSpPr/>
            <p:nvPr/>
          </p:nvGrpSpPr>
          <p:grpSpPr>
            <a:xfrm>
              <a:off x="1809291" y="3852683"/>
              <a:ext cx="293425" cy="406095"/>
              <a:chOff x="1633488" y="334932"/>
              <a:chExt cx="1344715" cy="1861064"/>
            </a:xfrm>
          </p:grpSpPr>
          <p:grpSp>
            <p:nvGrpSpPr>
              <p:cNvPr id="1518" name="Group 1517"/>
              <p:cNvGrpSpPr/>
              <p:nvPr/>
            </p:nvGrpSpPr>
            <p:grpSpPr>
              <a:xfrm>
                <a:off x="1633488" y="684696"/>
                <a:ext cx="1344715" cy="1511300"/>
                <a:chOff x="1633488" y="684696"/>
                <a:chExt cx="1344715" cy="1511300"/>
              </a:xfrm>
            </p:grpSpPr>
            <p:sp>
              <p:nvSpPr>
                <p:cNvPr id="1540" name="Freeform 1539"/>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41" name="Freeform 1540"/>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19" name="Group 1518"/>
              <p:cNvGrpSpPr/>
              <p:nvPr/>
            </p:nvGrpSpPr>
            <p:grpSpPr>
              <a:xfrm>
                <a:off x="1985367" y="334932"/>
                <a:ext cx="643040" cy="505060"/>
                <a:chOff x="2362639" y="273524"/>
                <a:chExt cx="643040" cy="505060"/>
              </a:xfrm>
            </p:grpSpPr>
            <p:sp>
              <p:nvSpPr>
                <p:cNvPr id="1538" name="Freeform 1537"/>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9" name="Freeform 1538"/>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20" name="Oval 1519"/>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1" name="Oval 1520"/>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2" name="Oval 1521"/>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3" name="Oval 1522"/>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4" name="Oval 1523"/>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5" name="Oval 1524"/>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6" name="Oval 1525"/>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7" name="Oval 1526"/>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8" name="Oval 1527"/>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9" name="Oval 1528"/>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0" name="Oval 1529"/>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1" name="Oval 1530"/>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2" name="Oval 1531"/>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3" name="Oval 1532"/>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4" name="Oval 1533"/>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5" name="Oval 1534"/>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6" name="Oval 1535"/>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7" name="Oval 1536"/>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96" name="Group 1495"/>
            <p:cNvGrpSpPr/>
            <p:nvPr/>
          </p:nvGrpSpPr>
          <p:grpSpPr>
            <a:xfrm>
              <a:off x="3057105" y="3768221"/>
              <a:ext cx="343148" cy="477007"/>
              <a:chOff x="5216848" y="2546882"/>
              <a:chExt cx="1572587" cy="2186039"/>
            </a:xfrm>
          </p:grpSpPr>
          <p:grpSp>
            <p:nvGrpSpPr>
              <p:cNvPr id="1501" name="Group 1500"/>
              <p:cNvGrpSpPr/>
              <p:nvPr/>
            </p:nvGrpSpPr>
            <p:grpSpPr>
              <a:xfrm>
                <a:off x="5216848" y="2546882"/>
                <a:ext cx="1572587" cy="2186039"/>
                <a:chOff x="4589405" y="1579240"/>
                <a:chExt cx="1572587" cy="2186039"/>
              </a:xfrm>
            </p:grpSpPr>
            <p:grpSp>
              <p:nvGrpSpPr>
                <p:cNvPr id="1503" name="Group 1502"/>
                <p:cNvGrpSpPr/>
                <p:nvPr/>
              </p:nvGrpSpPr>
              <p:grpSpPr>
                <a:xfrm rot="2641257">
                  <a:off x="5178361" y="1579240"/>
                  <a:ext cx="983631" cy="742452"/>
                  <a:chOff x="3510643" y="3553204"/>
                  <a:chExt cx="2496364" cy="1884275"/>
                </a:xfrm>
              </p:grpSpPr>
              <p:sp>
                <p:nvSpPr>
                  <p:cNvPr id="1516" name="Freeform 1515"/>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7" name="Freeform 1516"/>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04" name="Arc 1503"/>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505" name="Group 1504"/>
                <p:cNvGrpSpPr/>
                <p:nvPr/>
              </p:nvGrpSpPr>
              <p:grpSpPr>
                <a:xfrm>
                  <a:off x="4589405" y="2363348"/>
                  <a:ext cx="1566675" cy="1401931"/>
                  <a:chOff x="4589405" y="2363348"/>
                  <a:chExt cx="1566675" cy="1401931"/>
                </a:xfrm>
              </p:grpSpPr>
              <p:sp>
                <p:nvSpPr>
                  <p:cNvPr id="1506" name="Oval 1505"/>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07" name="Oval 1506"/>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08" name="Oval 1507"/>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09" name="Oval 1508"/>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0" name="Oval 1509"/>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1" name="Oval 1510"/>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2" name="Oval 1511"/>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3" name="Oval 1512"/>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4" name="Oval 1513"/>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5" name="Oval 1514"/>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502" name="Freeform 1501"/>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497" name="Rectangle 1496"/>
            <p:cNvSpPr/>
            <p:nvPr/>
          </p:nvSpPr>
          <p:spPr>
            <a:xfrm>
              <a:off x="230224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98" name="Rectangle 1497"/>
            <p:cNvSpPr/>
            <p:nvPr/>
          </p:nvSpPr>
          <p:spPr>
            <a:xfrm>
              <a:off x="1882263"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99" name="Rectangle 1498"/>
            <p:cNvSpPr/>
            <p:nvPr/>
          </p:nvSpPr>
          <p:spPr>
            <a:xfrm>
              <a:off x="3181567"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500" name="Straight Connector 1499"/>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564" name="Group 1563"/>
          <p:cNvGrpSpPr/>
          <p:nvPr/>
        </p:nvGrpSpPr>
        <p:grpSpPr>
          <a:xfrm>
            <a:off x="8123433" y="6138468"/>
            <a:ext cx="754507" cy="414165"/>
            <a:chOff x="1809291" y="3181017"/>
            <a:chExt cx="1988449" cy="1091501"/>
          </a:xfrm>
        </p:grpSpPr>
        <p:grpSp>
          <p:nvGrpSpPr>
            <p:cNvPr id="1565" name="Group 1564"/>
            <p:cNvGrpSpPr/>
            <p:nvPr/>
          </p:nvGrpSpPr>
          <p:grpSpPr>
            <a:xfrm>
              <a:off x="2631409" y="3861046"/>
              <a:ext cx="365765" cy="374232"/>
              <a:chOff x="1197111" y="1389960"/>
              <a:chExt cx="1676237" cy="1715038"/>
            </a:xfrm>
          </p:grpSpPr>
          <p:grpSp>
            <p:nvGrpSpPr>
              <p:cNvPr id="1631" name="Group 1630"/>
              <p:cNvGrpSpPr/>
              <p:nvPr/>
            </p:nvGrpSpPr>
            <p:grpSpPr>
              <a:xfrm>
                <a:off x="1197111" y="1671679"/>
                <a:ext cx="1676237" cy="1433319"/>
                <a:chOff x="1197111" y="1671679"/>
                <a:chExt cx="1676237" cy="1433319"/>
              </a:xfrm>
            </p:grpSpPr>
            <p:sp>
              <p:nvSpPr>
                <p:cNvPr id="1635" name="Freeform 1634"/>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36" name="Freeform 1635"/>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32" name="Group 1631"/>
              <p:cNvGrpSpPr/>
              <p:nvPr/>
            </p:nvGrpSpPr>
            <p:grpSpPr>
              <a:xfrm rot="2700000">
                <a:off x="2122165" y="1174441"/>
                <a:ext cx="426826" cy="857864"/>
                <a:chOff x="4898239" y="1582532"/>
                <a:chExt cx="309771" cy="622599"/>
              </a:xfrm>
            </p:grpSpPr>
            <p:sp>
              <p:nvSpPr>
                <p:cNvPr id="1633" name="Freeform 1632"/>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634" name="Freeform 1633"/>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566" name="Group 1565"/>
            <p:cNvGrpSpPr/>
            <p:nvPr/>
          </p:nvGrpSpPr>
          <p:grpSpPr>
            <a:xfrm>
              <a:off x="2174247" y="3832677"/>
              <a:ext cx="355746" cy="430969"/>
              <a:chOff x="3467357" y="1386489"/>
              <a:chExt cx="1630321" cy="1975053"/>
            </a:xfrm>
          </p:grpSpPr>
          <p:sp>
            <p:nvSpPr>
              <p:cNvPr id="1626" name="Oval 1625"/>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27" name="Freeform 1626"/>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628" name="Group 1627"/>
              <p:cNvGrpSpPr/>
              <p:nvPr/>
            </p:nvGrpSpPr>
            <p:grpSpPr>
              <a:xfrm rot="2700000">
                <a:off x="4357498" y="1170969"/>
                <a:ext cx="426826" cy="857866"/>
                <a:chOff x="4910359" y="1566848"/>
                <a:chExt cx="309771" cy="622600"/>
              </a:xfrm>
            </p:grpSpPr>
            <p:sp>
              <p:nvSpPr>
                <p:cNvPr id="1629" name="Freeform 1628"/>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630" name="Freeform 1629"/>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567" name="Group 1566"/>
            <p:cNvGrpSpPr/>
            <p:nvPr/>
          </p:nvGrpSpPr>
          <p:grpSpPr>
            <a:xfrm>
              <a:off x="3404978" y="3852683"/>
              <a:ext cx="392762" cy="419835"/>
              <a:chOff x="3589257" y="1246862"/>
              <a:chExt cx="1485489" cy="1587885"/>
            </a:xfrm>
          </p:grpSpPr>
          <p:cxnSp>
            <p:nvCxnSpPr>
              <p:cNvPr id="1615" name="Straight Connector 1614"/>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616" name="Straight Connector 1615"/>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617" name="Group 1616"/>
              <p:cNvGrpSpPr/>
              <p:nvPr/>
            </p:nvGrpSpPr>
            <p:grpSpPr>
              <a:xfrm>
                <a:off x="3589257" y="2220809"/>
                <a:ext cx="613937" cy="613938"/>
                <a:chOff x="4607481" y="4365751"/>
                <a:chExt cx="739649" cy="739650"/>
              </a:xfrm>
            </p:grpSpPr>
            <p:sp>
              <p:nvSpPr>
                <p:cNvPr id="1624" name="Oval 1623"/>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25" name="Freeform 1624"/>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18" name="Group 1617"/>
              <p:cNvGrpSpPr/>
              <p:nvPr/>
            </p:nvGrpSpPr>
            <p:grpSpPr>
              <a:xfrm>
                <a:off x="4260773" y="2220809"/>
                <a:ext cx="613937" cy="613938"/>
                <a:chOff x="4607481" y="4365751"/>
                <a:chExt cx="739649" cy="739650"/>
              </a:xfrm>
            </p:grpSpPr>
            <p:sp>
              <p:nvSpPr>
                <p:cNvPr id="1622" name="Oval 1621"/>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23" name="Freeform 1622"/>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19" name="Group 1618"/>
              <p:cNvGrpSpPr/>
              <p:nvPr/>
            </p:nvGrpSpPr>
            <p:grpSpPr>
              <a:xfrm>
                <a:off x="4189264" y="1246862"/>
                <a:ext cx="885482" cy="428318"/>
                <a:chOff x="4063354" y="1112562"/>
                <a:chExt cx="885482" cy="428318"/>
              </a:xfrm>
            </p:grpSpPr>
            <p:sp>
              <p:nvSpPr>
                <p:cNvPr id="1620" name="Freeform 1619"/>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621" name="Freeform 1620"/>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568" name="Group 1567"/>
            <p:cNvGrpSpPr/>
            <p:nvPr/>
          </p:nvGrpSpPr>
          <p:grpSpPr>
            <a:xfrm>
              <a:off x="1809291" y="3852683"/>
              <a:ext cx="293425" cy="406095"/>
              <a:chOff x="1633488" y="334932"/>
              <a:chExt cx="1344715" cy="1861064"/>
            </a:xfrm>
          </p:grpSpPr>
          <p:grpSp>
            <p:nvGrpSpPr>
              <p:cNvPr id="1591" name="Group 1590"/>
              <p:cNvGrpSpPr/>
              <p:nvPr/>
            </p:nvGrpSpPr>
            <p:grpSpPr>
              <a:xfrm>
                <a:off x="1633488" y="684696"/>
                <a:ext cx="1344715" cy="1511300"/>
                <a:chOff x="1633488" y="684696"/>
                <a:chExt cx="1344715" cy="1511300"/>
              </a:xfrm>
            </p:grpSpPr>
            <p:sp>
              <p:nvSpPr>
                <p:cNvPr id="1613" name="Freeform 1612"/>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14" name="Freeform 1613"/>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92" name="Group 1591"/>
              <p:cNvGrpSpPr/>
              <p:nvPr/>
            </p:nvGrpSpPr>
            <p:grpSpPr>
              <a:xfrm>
                <a:off x="1985367" y="334932"/>
                <a:ext cx="643040" cy="505060"/>
                <a:chOff x="2362639" y="273524"/>
                <a:chExt cx="643040" cy="505060"/>
              </a:xfrm>
            </p:grpSpPr>
            <p:sp>
              <p:nvSpPr>
                <p:cNvPr id="1611" name="Freeform 1610"/>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12" name="Freeform 1611"/>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93" name="Oval 1592"/>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4" name="Oval 1593"/>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5" name="Oval 1594"/>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6" name="Oval 1595"/>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7" name="Oval 1596"/>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8" name="Oval 1597"/>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9" name="Oval 1598"/>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0" name="Oval 1599"/>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1" name="Oval 1600"/>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2" name="Oval 1601"/>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3" name="Oval 1602"/>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4" name="Oval 1603"/>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5" name="Oval 1604"/>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6" name="Oval 1605"/>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7" name="Oval 1606"/>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8" name="Oval 1607"/>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9" name="Oval 1608"/>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10" name="Oval 1609"/>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69" name="Group 1568"/>
            <p:cNvGrpSpPr/>
            <p:nvPr/>
          </p:nvGrpSpPr>
          <p:grpSpPr>
            <a:xfrm>
              <a:off x="3057105" y="3768221"/>
              <a:ext cx="343148" cy="477007"/>
              <a:chOff x="5216848" y="2546882"/>
              <a:chExt cx="1572587" cy="2186039"/>
            </a:xfrm>
          </p:grpSpPr>
          <p:grpSp>
            <p:nvGrpSpPr>
              <p:cNvPr id="1574" name="Group 1573"/>
              <p:cNvGrpSpPr/>
              <p:nvPr/>
            </p:nvGrpSpPr>
            <p:grpSpPr>
              <a:xfrm>
                <a:off x="5216848" y="2546882"/>
                <a:ext cx="1572587" cy="2186039"/>
                <a:chOff x="4589405" y="1579240"/>
                <a:chExt cx="1572587" cy="2186039"/>
              </a:xfrm>
            </p:grpSpPr>
            <p:grpSp>
              <p:nvGrpSpPr>
                <p:cNvPr id="1576" name="Group 1575"/>
                <p:cNvGrpSpPr/>
                <p:nvPr/>
              </p:nvGrpSpPr>
              <p:grpSpPr>
                <a:xfrm rot="2641257">
                  <a:off x="5178361" y="1579240"/>
                  <a:ext cx="983631" cy="742452"/>
                  <a:chOff x="3510643" y="3553204"/>
                  <a:chExt cx="2496364" cy="1884275"/>
                </a:xfrm>
              </p:grpSpPr>
              <p:sp>
                <p:nvSpPr>
                  <p:cNvPr id="1589" name="Freeform 1588"/>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0" name="Freeform 1589"/>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77" name="Arc 1576"/>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578" name="Group 1577"/>
                <p:cNvGrpSpPr/>
                <p:nvPr/>
              </p:nvGrpSpPr>
              <p:grpSpPr>
                <a:xfrm>
                  <a:off x="4589405" y="2363348"/>
                  <a:ext cx="1566675" cy="1401931"/>
                  <a:chOff x="4589405" y="2363348"/>
                  <a:chExt cx="1566675" cy="1401931"/>
                </a:xfrm>
              </p:grpSpPr>
              <p:sp>
                <p:nvSpPr>
                  <p:cNvPr id="1579" name="Oval 1578"/>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0" name="Oval 1579"/>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1" name="Oval 1580"/>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2" name="Oval 1581"/>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3" name="Oval 1582"/>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4" name="Oval 1583"/>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5" name="Oval 1584"/>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6" name="Oval 1585"/>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7" name="Oval 1586"/>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8" name="Oval 1587"/>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575" name="Freeform 1574"/>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70" name="Rectangle 1569"/>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71" name="Rectangle 1570"/>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72" name="Rectangle 1571"/>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573" name="Straight Connector 1572"/>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637" name="Group 1636"/>
          <p:cNvGrpSpPr/>
          <p:nvPr/>
        </p:nvGrpSpPr>
        <p:grpSpPr>
          <a:xfrm>
            <a:off x="2356155" y="6155808"/>
            <a:ext cx="754507" cy="414165"/>
            <a:chOff x="1809291" y="3181017"/>
            <a:chExt cx="1988449" cy="1091501"/>
          </a:xfrm>
        </p:grpSpPr>
        <p:grpSp>
          <p:nvGrpSpPr>
            <p:cNvPr id="1638" name="Group 1637"/>
            <p:cNvGrpSpPr/>
            <p:nvPr/>
          </p:nvGrpSpPr>
          <p:grpSpPr>
            <a:xfrm>
              <a:off x="2631409" y="3861046"/>
              <a:ext cx="365765" cy="374232"/>
              <a:chOff x="1197111" y="1389960"/>
              <a:chExt cx="1676237" cy="1715038"/>
            </a:xfrm>
          </p:grpSpPr>
          <p:grpSp>
            <p:nvGrpSpPr>
              <p:cNvPr id="1704" name="Group 1703"/>
              <p:cNvGrpSpPr/>
              <p:nvPr/>
            </p:nvGrpSpPr>
            <p:grpSpPr>
              <a:xfrm>
                <a:off x="1197111" y="1671679"/>
                <a:ext cx="1676237" cy="1433319"/>
                <a:chOff x="1197111" y="1671679"/>
                <a:chExt cx="1676237" cy="1433319"/>
              </a:xfrm>
            </p:grpSpPr>
            <p:sp>
              <p:nvSpPr>
                <p:cNvPr id="1708" name="Freeform 1707"/>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09" name="Freeform 1708"/>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05" name="Group 1704"/>
              <p:cNvGrpSpPr/>
              <p:nvPr/>
            </p:nvGrpSpPr>
            <p:grpSpPr>
              <a:xfrm rot="2700000">
                <a:off x="2122165" y="1174441"/>
                <a:ext cx="426826" cy="857864"/>
                <a:chOff x="4898239" y="1582532"/>
                <a:chExt cx="309771" cy="622599"/>
              </a:xfrm>
            </p:grpSpPr>
            <p:sp>
              <p:nvSpPr>
                <p:cNvPr id="1706" name="Freeform 1705"/>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707" name="Freeform 1706"/>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639" name="Group 1638"/>
            <p:cNvGrpSpPr/>
            <p:nvPr/>
          </p:nvGrpSpPr>
          <p:grpSpPr>
            <a:xfrm>
              <a:off x="2174247" y="3832677"/>
              <a:ext cx="355746" cy="430969"/>
              <a:chOff x="3467357" y="1386489"/>
              <a:chExt cx="1630321" cy="1975053"/>
            </a:xfrm>
          </p:grpSpPr>
          <p:sp>
            <p:nvSpPr>
              <p:cNvPr id="1699" name="Oval 1698"/>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00" name="Freeform 1699"/>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701" name="Group 1700"/>
              <p:cNvGrpSpPr/>
              <p:nvPr/>
            </p:nvGrpSpPr>
            <p:grpSpPr>
              <a:xfrm rot="2700000">
                <a:off x="4357498" y="1170969"/>
                <a:ext cx="426826" cy="857866"/>
                <a:chOff x="4910359" y="1566848"/>
                <a:chExt cx="309771" cy="622600"/>
              </a:xfrm>
            </p:grpSpPr>
            <p:sp>
              <p:nvSpPr>
                <p:cNvPr id="1702" name="Freeform 1701"/>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703" name="Freeform 1702"/>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640" name="Group 1639"/>
            <p:cNvGrpSpPr/>
            <p:nvPr/>
          </p:nvGrpSpPr>
          <p:grpSpPr>
            <a:xfrm>
              <a:off x="3404978" y="3852683"/>
              <a:ext cx="392762" cy="419835"/>
              <a:chOff x="3589257" y="1246862"/>
              <a:chExt cx="1485489" cy="1587885"/>
            </a:xfrm>
          </p:grpSpPr>
          <p:cxnSp>
            <p:nvCxnSpPr>
              <p:cNvPr id="1688" name="Straight Connector 1687"/>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689" name="Straight Connector 1688"/>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690" name="Group 1689"/>
              <p:cNvGrpSpPr/>
              <p:nvPr/>
            </p:nvGrpSpPr>
            <p:grpSpPr>
              <a:xfrm>
                <a:off x="3589257" y="2220809"/>
                <a:ext cx="613937" cy="613938"/>
                <a:chOff x="4607481" y="4365751"/>
                <a:chExt cx="739649" cy="739650"/>
              </a:xfrm>
            </p:grpSpPr>
            <p:sp>
              <p:nvSpPr>
                <p:cNvPr id="1697" name="Oval 169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98" name="Freeform 169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91" name="Group 1690"/>
              <p:cNvGrpSpPr/>
              <p:nvPr/>
            </p:nvGrpSpPr>
            <p:grpSpPr>
              <a:xfrm>
                <a:off x="4260773" y="2220809"/>
                <a:ext cx="613937" cy="613938"/>
                <a:chOff x="4607481" y="4365751"/>
                <a:chExt cx="739649" cy="739650"/>
              </a:xfrm>
            </p:grpSpPr>
            <p:sp>
              <p:nvSpPr>
                <p:cNvPr id="1695" name="Oval 1694"/>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96" name="Freeform 1695"/>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92" name="Group 1691"/>
              <p:cNvGrpSpPr/>
              <p:nvPr/>
            </p:nvGrpSpPr>
            <p:grpSpPr>
              <a:xfrm>
                <a:off x="4189264" y="1246862"/>
                <a:ext cx="885482" cy="428318"/>
                <a:chOff x="4063354" y="1112562"/>
                <a:chExt cx="885482" cy="428318"/>
              </a:xfrm>
            </p:grpSpPr>
            <p:sp>
              <p:nvSpPr>
                <p:cNvPr id="1693" name="Freeform 1692"/>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694" name="Freeform 1693"/>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641" name="Group 1640"/>
            <p:cNvGrpSpPr/>
            <p:nvPr/>
          </p:nvGrpSpPr>
          <p:grpSpPr>
            <a:xfrm>
              <a:off x="1809291" y="3852683"/>
              <a:ext cx="293425" cy="406095"/>
              <a:chOff x="1633488" y="334932"/>
              <a:chExt cx="1344715" cy="1861064"/>
            </a:xfrm>
          </p:grpSpPr>
          <p:grpSp>
            <p:nvGrpSpPr>
              <p:cNvPr id="1664" name="Group 1663"/>
              <p:cNvGrpSpPr/>
              <p:nvPr/>
            </p:nvGrpSpPr>
            <p:grpSpPr>
              <a:xfrm>
                <a:off x="1633488" y="684696"/>
                <a:ext cx="1344715" cy="1511300"/>
                <a:chOff x="1633488" y="684696"/>
                <a:chExt cx="1344715" cy="1511300"/>
              </a:xfrm>
            </p:grpSpPr>
            <p:sp>
              <p:nvSpPr>
                <p:cNvPr id="1686" name="Freeform 1685"/>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7" name="Freeform 1686"/>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65" name="Group 1664"/>
              <p:cNvGrpSpPr/>
              <p:nvPr/>
            </p:nvGrpSpPr>
            <p:grpSpPr>
              <a:xfrm>
                <a:off x="1985367" y="334932"/>
                <a:ext cx="643040" cy="505060"/>
                <a:chOff x="2362639" y="273524"/>
                <a:chExt cx="643040" cy="505060"/>
              </a:xfrm>
            </p:grpSpPr>
            <p:sp>
              <p:nvSpPr>
                <p:cNvPr id="1684" name="Freeform 1683"/>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5" name="Freeform 1684"/>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666" name="Oval 1665"/>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7" name="Oval 1666"/>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8" name="Oval 1667"/>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9" name="Oval 1668"/>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0" name="Oval 1669"/>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1" name="Oval 1670"/>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2" name="Oval 1671"/>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3" name="Oval 1672"/>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4" name="Oval 1673"/>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5" name="Oval 1674"/>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6" name="Oval 1675"/>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7" name="Oval 1676"/>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8" name="Oval 1677"/>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9" name="Oval 1678"/>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0" name="Oval 1679"/>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1" name="Oval 1680"/>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2" name="Oval 1681"/>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3" name="Oval 1682"/>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42" name="Group 1641"/>
            <p:cNvGrpSpPr/>
            <p:nvPr/>
          </p:nvGrpSpPr>
          <p:grpSpPr>
            <a:xfrm>
              <a:off x="3057105" y="3768221"/>
              <a:ext cx="343148" cy="477007"/>
              <a:chOff x="5216848" y="2546882"/>
              <a:chExt cx="1572587" cy="2186039"/>
            </a:xfrm>
          </p:grpSpPr>
          <p:grpSp>
            <p:nvGrpSpPr>
              <p:cNvPr id="1647" name="Group 1646"/>
              <p:cNvGrpSpPr/>
              <p:nvPr/>
            </p:nvGrpSpPr>
            <p:grpSpPr>
              <a:xfrm>
                <a:off x="5216848" y="2546882"/>
                <a:ext cx="1572587" cy="2186039"/>
                <a:chOff x="4589405" y="1579240"/>
                <a:chExt cx="1572587" cy="2186039"/>
              </a:xfrm>
            </p:grpSpPr>
            <p:grpSp>
              <p:nvGrpSpPr>
                <p:cNvPr id="1649" name="Group 1648"/>
                <p:cNvGrpSpPr/>
                <p:nvPr/>
              </p:nvGrpSpPr>
              <p:grpSpPr>
                <a:xfrm rot="2641257">
                  <a:off x="5178361" y="1579240"/>
                  <a:ext cx="983631" cy="742452"/>
                  <a:chOff x="3510643" y="3553204"/>
                  <a:chExt cx="2496364" cy="1884275"/>
                </a:xfrm>
              </p:grpSpPr>
              <p:sp>
                <p:nvSpPr>
                  <p:cNvPr id="1662" name="Freeform 1661"/>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3" name="Freeform 1662"/>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650" name="Arc 1649"/>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651" name="Group 1650"/>
                <p:cNvGrpSpPr/>
                <p:nvPr/>
              </p:nvGrpSpPr>
              <p:grpSpPr>
                <a:xfrm>
                  <a:off x="4589405" y="2363348"/>
                  <a:ext cx="1566675" cy="1401931"/>
                  <a:chOff x="4589405" y="2363348"/>
                  <a:chExt cx="1566675" cy="1401931"/>
                </a:xfrm>
              </p:grpSpPr>
              <p:sp>
                <p:nvSpPr>
                  <p:cNvPr id="1652" name="Oval 1651"/>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3" name="Oval 1652"/>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4" name="Oval 1653"/>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5" name="Oval 1654"/>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6" name="Oval 1655"/>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7" name="Oval 1656"/>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8" name="Oval 1657"/>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9" name="Oval 1658"/>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0" name="Oval 1659"/>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1" name="Oval 1660"/>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648" name="Freeform 1647"/>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643" name="Rectangle 1642"/>
            <p:cNvSpPr/>
            <p:nvPr/>
          </p:nvSpPr>
          <p:spPr>
            <a:xfrm>
              <a:off x="187987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44" name="Rectangle 1643"/>
            <p:cNvSpPr/>
            <p:nvPr/>
          </p:nvSpPr>
          <p:spPr>
            <a:xfrm>
              <a:off x="22661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45" name="Rectangle 1644"/>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646" name="Straight Connector 1645"/>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710" name="Group 1709"/>
          <p:cNvGrpSpPr/>
          <p:nvPr/>
        </p:nvGrpSpPr>
        <p:grpSpPr>
          <a:xfrm>
            <a:off x="5229312" y="6138468"/>
            <a:ext cx="754507" cy="414165"/>
            <a:chOff x="1809291" y="3181017"/>
            <a:chExt cx="1988449" cy="1091501"/>
          </a:xfrm>
        </p:grpSpPr>
        <p:grpSp>
          <p:nvGrpSpPr>
            <p:cNvPr id="1711" name="Group 1710"/>
            <p:cNvGrpSpPr/>
            <p:nvPr/>
          </p:nvGrpSpPr>
          <p:grpSpPr>
            <a:xfrm>
              <a:off x="2631409" y="3861046"/>
              <a:ext cx="365765" cy="374232"/>
              <a:chOff x="1197111" y="1389960"/>
              <a:chExt cx="1676237" cy="1715038"/>
            </a:xfrm>
          </p:grpSpPr>
          <p:grpSp>
            <p:nvGrpSpPr>
              <p:cNvPr id="1777" name="Group 1776"/>
              <p:cNvGrpSpPr/>
              <p:nvPr/>
            </p:nvGrpSpPr>
            <p:grpSpPr>
              <a:xfrm>
                <a:off x="1197111" y="1671679"/>
                <a:ext cx="1676237" cy="1433319"/>
                <a:chOff x="1197111" y="1671679"/>
                <a:chExt cx="1676237" cy="1433319"/>
              </a:xfrm>
            </p:grpSpPr>
            <p:sp>
              <p:nvSpPr>
                <p:cNvPr id="1781" name="Freeform 1780"/>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82" name="Freeform 1781"/>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78" name="Group 1777"/>
              <p:cNvGrpSpPr/>
              <p:nvPr/>
            </p:nvGrpSpPr>
            <p:grpSpPr>
              <a:xfrm rot="2700000">
                <a:off x="2122165" y="1174441"/>
                <a:ext cx="426826" cy="857864"/>
                <a:chOff x="4898239" y="1582532"/>
                <a:chExt cx="309771" cy="622599"/>
              </a:xfrm>
            </p:grpSpPr>
            <p:sp>
              <p:nvSpPr>
                <p:cNvPr id="1779" name="Freeform 1778"/>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780" name="Freeform 1779"/>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12" name="Group 1711"/>
            <p:cNvGrpSpPr/>
            <p:nvPr/>
          </p:nvGrpSpPr>
          <p:grpSpPr>
            <a:xfrm>
              <a:off x="2174247" y="3832677"/>
              <a:ext cx="355746" cy="430969"/>
              <a:chOff x="3467357" y="1386489"/>
              <a:chExt cx="1630321" cy="1975053"/>
            </a:xfrm>
          </p:grpSpPr>
          <p:sp>
            <p:nvSpPr>
              <p:cNvPr id="1772" name="Oval 1771"/>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73" name="Freeform 1772"/>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774" name="Group 1773"/>
              <p:cNvGrpSpPr/>
              <p:nvPr/>
            </p:nvGrpSpPr>
            <p:grpSpPr>
              <a:xfrm rot="2700000">
                <a:off x="4357498" y="1170969"/>
                <a:ext cx="426826" cy="857866"/>
                <a:chOff x="4910359" y="1566848"/>
                <a:chExt cx="309771" cy="622600"/>
              </a:xfrm>
            </p:grpSpPr>
            <p:sp>
              <p:nvSpPr>
                <p:cNvPr id="1775" name="Freeform 1774"/>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776" name="Freeform 1775"/>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13" name="Group 1712"/>
            <p:cNvGrpSpPr/>
            <p:nvPr/>
          </p:nvGrpSpPr>
          <p:grpSpPr>
            <a:xfrm>
              <a:off x="3404978" y="3852683"/>
              <a:ext cx="392762" cy="419835"/>
              <a:chOff x="3589257" y="1246862"/>
              <a:chExt cx="1485489" cy="1587885"/>
            </a:xfrm>
          </p:grpSpPr>
          <p:cxnSp>
            <p:nvCxnSpPr>
              <p:cNvPr id="1761" name="Straight Connector 1760"/>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762" name="Straight Connector 1761"/>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763" name="Group 1762"/>
              <p:cNvGrpSpPr/>
              <p:nvPr/>
            </p:nvGrpSpPr>
            <p:grpSpPr>
              <a:xfrm>
                <a:off x="3589257" y="2220809"/>
                <a:ext cx="613937" cy="613938"/>
                <a:chOff x="4607481" y="4365751"/>
                <a:chExt cx="739649" cy="739650"/>
              </a:xfrm>
            </p:grpSpPr>
            <p:sp>
              <p:nvSpPr>
                <p:cNvPr id="1770" name="Oval 1769"/>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71" name="Freeform 1770"/>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64" name="Group 1763"/>
              <p:cNvGrpSpPr/>
              <p:nvPr/>
            </p:nvGrpSpPr>
            <p:grpSpPr>
              <a:xfrm>
                <a:off x="4260773" y="2220809"/>
                <a:ext cx="613937" cy="613938"/>
                <a:chOff x="4607481" y="4365751"/>
                <a:chExt cx="739649" cy="739650"/>
              </a:xfrm>
            </p:grpSpPr>
            <p:sp>
              <p:nvSpPr>
                <p:cNvPr id="1768" name="Oval 1767"/>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69" name="Freeform 1768"/>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65" name="Group 1764"/>
              <p:cNvGrpSpPr/>
              <p:nvPr/>
            </p:nvGrpSpPr>
            <p:grpSpPr>
              <a:xfrm>
                <a:off x="4189264" y="1246862"/>
                <a:ext cx="885482" cy="428318"/>
                <a:chOff x="4063354" y="1112562"/>
                <a:chExt cx="885482" cy="428318"/>
              </a:xfrm>
            </p:grpSpPr>
            <p:sp>
              <p:nvSpPr>
                <p:cNvPr id="1766" name="Freeform 1765"/>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767" name="Freeform 1766"/>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14" name="Group 1713"/>
            <p:cNvGrpSpPr/>
            <p:nvPr/>
          </p:nvGrpSpPr>
          <p:grpSpPr>
            <a:xfrm>
              <a:off x="1809291" y="3852683"/>
              <a:ext cx="293425" cy="406095"/>
              <a:chOff x="1633488" y="334932"/>
              <a:chExt cx="1344715" cy="1861064"/>
            </a:xfrm>
          </p:grpSpPr>
          <p:grpSp>
            <p:nvGrpSpPr>
              <p:cNvPr id="1737" name="Group 1736"/>
              <p:cNvGrpSpPr/>
              <p:nvPr/>
            </p:nvGrpSpPr>
            <p:grpSpPr>
              <a:xfrm>
                <a:off x="1633488" y="684696"/>
                <a:ext cx="1344715" cy="1511300"/>
                <a:chOff x="1633488" y="684696"/>
                <a:chExt cx="1344715" cy="1511300"/>
              </a:xfrm>
            </p:grpSpPr>
            <p:sp>
              <p:nvSpPr>
                <p:cNvPr id="1759" name="Freeform 1758"/>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60" name="Freeform 1759"/>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38" name="Group 1737"/>
              <p:cNvGrpSpPr/>
              <p:nvPr/>
            </p:nvGrpSpPr>
            <p:grpSpPr>
              <a:xfrm>
                <a:off x="1985367" y="334932"/>
                <a:ext cx="643040" cy="505060"/>
                <a:chOff x="2362639" y="273524"/>
                <a:chExt cx="643040" cy="505060"/>
              </a:xfrm>
            </p:grpSpPr>
            <p:sp>
              <p:nvSpPr>
                <p:cNvPr id="1757" name="Freeform 1756"/>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8" name="Freeform 1757"/>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39" name="Oval 1738"/>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0" name="Oval 1739"/>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1" name="Oval 1740"/>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2" name="Oval 1741"/>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3" name="Oval 1742"/>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4" name="Oval 1743"/>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5" name="Oval 1744"/>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6" name="Oval 1745"/>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7" name="Oval 1746"/>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8" name="Oval 1747"/>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9" name="Oval 1748"/>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0" name="Oval 1749"/>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1" name="Oval 1750"/>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2" name="Oval 1751"/>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3" name="Oval 1752"/>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4" name="Oval 1753"/>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5" name="Oval 1754"/>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6" name="Oval 1755"/>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15" name="Group 1714"/>
            <p:cNvGrpSpPr/>
            <p:nvPr/>
          </p:nvGrpSpPr>
          <p:grpSpPr>
            <a:xfrm>
              <a:off x="3057105" y="3768221"/>
              <a:ext cx="343148" cy="477007"/>
              <a:chOff x="5216848" y="2546882"/>
              <a:chExt cx="1572587" cy="2186039"/>
            </a:xfrm>
          </p:grpSpPr>
          <p:grpSp>
            <p:nvGrpSpPr>
              <p:cNvPr id="1720" name="Group 1719"/>
              <p:cNvGrpSpPr/>
              <p:nvPr/>
            </p:nvGrpSpPr>
            <p:grpSpPr>
              <a:xfrm>
                <a:off x="5216848" y="2546882"/>
                <a:ext cx="1572587" cy="2186039"/>
                <a:chOff x="4589405" y="1579240"/>
                <a:chExt cx="1572587" cy="2186039"/>
              </a:xfrm>
            </p:grpSpPr>
            <p:grpSp>
              <p:nvGrpSpPr>
                <p:cNvPr id="1722" name="Group 1721"/>
                <p:cNvGrpSpPr/>
                <p:nvPr/>
              </p:nvGrpSpPr>
              <p:grpSpPr>
                <a:xfrm rot="2641257">
                  <a:off x="5178361" y="1579240"/>
                  <a:ext cx="983631" cy="742452"/>
                  <a:chOff x="3510643" y="3553204"/>
                  <a:chExt cx="2496364" cy="1884275"/>
                </a:xfrm>
              </p:grpSpPr>
              <p:sp>
                <p:nvSpPr>
                  <p:cNvPr id="1735" name="Freeform 1734"/>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6" name="Freeform 1735"/>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23" name="Arc 1722"/>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724" name="Group 1723"/>
                <p:cNvGrpSpPr/>
                <p:nvPr/>
              </p:nvGrpSpPr>
              <p:grpSpPr>
                <a:xfrm>
                  <a:off x="4589405" y="2363348"/>
                  <a:ext cx="1566675" cy="1401931"/>
                  <a:chOff x="4589405" y="2363348"/>
                  <a:chExt cx="1566675" cy="1401931"/>
                </a:xfrm>
              </p:grpSpPr>
              <p:sp>
                <p:nvSpPr>
                  <p:cNvPr id="1725" name="Oval 1724"/>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26" name="Oval 1725"/>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27" name="Oval 1726"/>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28" name="Oval 1727"/>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29" name="Oval 1728"/>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0" name="Oval 1729"/>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1" name="Oval 1730"/>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2" name="Oval 1731"/>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3" name="Oval 1732"/>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4" name="Oval 1733"/>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721" name="Freeform 1720"/>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16" name="Rectangle 1715"/>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17" name="Rectangle 1716"/>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18" name="Rectangle 1717"/>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719" name="Straight Connector 1718"/>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783" name="Group 1782"/>
          <p:cNvGrpSpPr/>
          <p:nvPr/>
        </p:nvGrpSpPr>
        <p:grpSpPr>
          <a:xfrm>
            <a:off x="7178866" y="6152598"/>
            <a:ext cx="754507" cy="414165"/>
            <a:chOff x="1809291" y="3181017"/>
            <a:chExt cx="1988449" cy="1091501"/>
          </a:xfrm>
        </p:grpSpPr>
        <p:grpSp>
          <p:nvGrpSpPr>
            <p:cNvPr id="1784" name="Group 1783"/>
            <p:cNvGrpSpPr/>
            <p:nvPr/>
          </p:nvGrpSpPr>
          <p:grpSpPr>
            <a:xfrm>
              <a:off x="2631409" y="3861046"/>
              <a:ext cx="365765" cy="374232"/>
              <a:chOff x="1197111" y="1389960"/>
              <a:chExt cx="1676237" cy="1715038"/>
            </a:xfrm>
          </p:grpSpPr>
          <p:grpSp>
            <p:nvGrpSpPr>
              <p:cNvPr id="1850" name="Group 1849"/>
              <p:cNvGrpSpPr/>
              <p:nvPr/>
            </p:nvGrpSpPr>
            <p:grpSpPr>
              <a:xfrm>
                <a:off x="1197111" y="1671679"/>
                <a:ext cx="1676237" cy="1433319"/>
                <a:chOff x="1197111" y="1671679"/>
                <a:chExt cx="1676237" cy="1433319"/>
              </a:xfrm>
            </p:grpSpPr>
            <p:sp>
              <p:nvSpPr>
                <p:cNvPr id="1854" name="Freeform 1853"/>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55" name="Freeform 1854"/>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51" name="Group 1850"/>
              <p:cNvGrpSpPr/>
              <p:nvPr/>
            </p:nvGrpSpPr>
            <p:grpSpPr>
              <a:xfrm rot="2700000">
                <a:off x="2122165" y="1174441"/>
                <a:ext cx="426826" cy="857864"/>
                <a:chOff x="4898239" y="1582532"/>
                <a:chExt cx="309771" cy="622599"/>
              </a:xfrm>
            </p:grpSpPr>
            <p:sp>
              <p:nvSpPr>
                <p:cNvPr id="1852" name="Freeform 1851"/>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853" name="Freeform 1852"/>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85" name="Group 1784"/>
            <p:cNvGrpSpPr/>
            <p:nvPr/>
          </p:nvGrpSpPr>
          <p:grpSpPr>
            <a:xfrm>
              <a:off x="2174247" y="3832677"/>
              <a:ext cx="355746" cy="430969"/>
              <a:chOff x="3467357" y="1386489"/>
              <a:chExt cx="1630321" cy="1975053"/>
            </a:xfrm>
          </p:grpSpPr>
          <p:sp>
            <p:nvSpPr>
              <p:cNvPr id="1845" name="Oval 1844"/>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46" name="Freeform 1845"/>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847" name="Group 1846"/>
              <p:cNvGrpSpPr/>
              <p:nvPr/>
            </p:nvGrpSpPr>
            <p:grpSpPr>
              <a:xfrm rot="2700000">
                <a:off x="4357498" y="1170969"/>
                <a:ext cx="426826" cy="857866"/>
                <a:chOff x="4910359" y="1566848"/>
                <a:chExt cx="309771" cy="622600"/>
              </a:xfrm>
            </p:grpSpPr>
            <p:sp>
              <p:nvSpPr>
                <p:cNvPr id="1848" name="Freeform 1847"/>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849" name="Freeform 1848"/>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86" name="Group 1785"/>
            <p:cNvGrpSpPr/>
            <p:nvPr/>
          </p:nvGrpSpPr>
          <p:grpSpPr>
            <a:xfrm>
              <a:off x="3404978" y="3852683"/>
              <a:ext cx="392762" cy="419835"/>
              <a:chOff x="3589257" y="1246862"/>
              <a:chExt cx="1485489" cy="1587885"/>
            </a:xfrm>
          </p:grpSpPr>
          <p:cxnSp>
            <p:nvCxnSpPr>
              <p:cNvPr id="1834" name="Straight Connector 1833"/>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835" name="Straight Connector 1834"/>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836" name="Group 1835"/>
              <p:cNvGrpSpPr/>
              <p:nvPr/>
            </p:nvGrpSpPr>
            <p:grpSpPr>
              <a:xfrm>
                <a:off x="3589257" y="2220809"/>
                <a:ext cx="613937" cy="613938"/>
                <a:chOff x="4607481" y="4365751"/>
                <a:chExt cx="739649" cy="739650"/>
              </a:xfrm>
            </p:grpSpPr>
            <p:sp>
              <p:nvSpPr>
                <p:cNvPr id="1843" name="Oval 1842"/>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44" name="Freeform 184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37" name="Group 1836"/>
              <p:cNvGrpSpPr/>
              <p:nvPr/>
            </p:nvGrpSpPr>
            <p:grpSpPr>
              <a:xfrm>
                <a:off x="4260773" y="2220809"/>
                <a:ext cx="613937" cy="613938"/>
                <a:chOff x="4607481" y="4365751"/>
                <a:chExt cx="739649" cy="739650"/>
              </a:xfrm>
            </p:grpSpPr>
            <p:sp>
              <p:nvSpPr>
                <p:cNvPr id="1841" name="Oval 184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42" name="Freeform 184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38" name="Group 1837"/>
              <p:cNvGrpSpPr/>
              <p:nvPr/>
            </p:nvGrpSpPr>
            <p:grpSpPr>
              <a:xfrm>
                <a:off x="4189264" y="1246862"/>
                <a:ext cx="885482" cy="428318"/>
                <a:chOff x="4063354" y="1112562"/>
                <a:chExt cx="885482" cy="428318"/>
              </a:xfrm>
            </p:grpSpPr>
            <p:sp>
              <p:nvSpPr>
                <p:cNvPr id="1839" name="Freeform 1838"/>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840" name="Freeform 1839"/>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87" name="Group 1786"/>
            <p:cNvGrpSpPr/>
            <p:nvPr/>
          </p:nvGrpSpPr>
          <p:grpSpPr>
            <a:xfrm>
              <a:off x="1809291" y="3852683"/>
              <a:ext cx="293425" cy="406095"/>
              <a:chOff x="1633488" y="334932"/>
              <a:chExt cx="1344715" cy="1861064"/>
            </a:xfrm>
          </p:grpSpPr>
          <p:grpSp>
            <p:nvGrpSpPr>
              <p:cNvPr id="1810" name="Group 1809"/>
              <p:cNvGrpSpPr/>
              <p:nvPr/>
            </p:nvGrpSpPr>
            <p:grpSpPr>
              <a:xfrm>
                <a:off x="1633488" y="684696"/>
                <a:ext cx="1344715" cy="1511300"/>
                <a:chOff x="1633488" y="684696"/>
                <a:chExt cx="1344715" cy="1511300"/>
              </a:xfrm>
            </p:grpSpPr>
            <p:sp>
              <p:nvSpPr>
                <p:cNvPr id="1832" name="Freeform 1831"/>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33" name="Freeform 1832"/>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11" name="Group 1810"/>
              <p:cNvGrpSpPr/>
              <p:nvPr/>
            </p:nvGrpSpPr>
            <p:grpSpPr>
              <a:xfrm>
                <a:off x="1985367" y="334932"/>
                <a:ext cx="643040" cy="505060"/>
                <a:chOff x="2362639" y="273524"/>
                <a:chExt cx="643040" cy="505060"/>
              </a:xfrm>
            </p:grpSpPr>
            <p:sp>
              <p:nvSpPr>
                <p:cNvPr id="1830" name="Freeform 1829"/>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31" name="Freeform 1830"/>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812" name="Oval 1811"/>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3" name="Oval 1812"/>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4" name="Oval 1813"/>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5" name="Oval 1814"/>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6" name="Oval 1815"/>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7" name="Oval 1816"/>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8" name="Oval 1817"/>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9" name="Oval 1818"/>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0" name="Oval 1819"/>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1" name="Oval 1820"/>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2" name="Oval 1821"/>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3" name="Oval 1822"/>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4" name="Oval 1823"/>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5" name="Oval 1824"/>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6" name="Oval 1825"/>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7" name="Oval 1826"/>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8" name="Oval 1827"/>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9" name="Oval 1828"/>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88" name="Group 1787"/>
            <p:cNvGrpSpPr/>
            <p:nvPr/>
          </p:nvGrpSpPr>
          <p:grpSpPr>
            <a:xfrm>
              <a:off x="3057105" y="3768221"/>
              <a:ext cx="343148" cy="477007"/>
              <a:chOff x="5216848" y="2546882"/>
              <a:chExt cx="1572587" cy="2186039"/>
            </a:xfrm>
          </p:grpSpPr>
          <p:grpSp>
            <p:nvGrpSpPr>
              <p:cNvPr id="1793" name="Group 1792"/>
              <p:cNvGrpSpPr/>
              <p:nvPr/>
            </p:nvGrpSpPr>
            <p:grpSpPr>
              <a:xfrm>
                <a:off x="5216848" y="2546882"/>
                <a:ext cx="1572587" cy="2186039"/>
                <a:chOff x="4589405" y="1579240"/>
                <a:chExt cx="1572587" cy="2186039"/>
              </a:xfrm>
            </p:grpSpPr>
            <p:grpSp>
              <p:nvGrpSpPr>
                <p:cNvPr id="1795" name="Group 1794"/>
                <p:cNvGrpSpPr/>
                <p:nvPr/>
              </p:nvGrpSpPr>
              <p:grpSpPr>
                <a:xfrm rot="2641257">
                  <a:off x="5178361" y="1579240"/>
                  <a:ext cx="983631" cy="742452"/>
                  <a:chOff x="3510643" y="3553204"/>
                  <a:chExt cx="2496364" cy="1884275"/>
                </a:xfrm>
              </p:grpSpPr>
              <p:sp>
                <p:nvSpPr>
                  <p:cNvPr id="1808" name="Freeform 1807"/>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9" name="Freeform 1808"/>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96" name="Arc 1795"/>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797" name="Group 1796"/>
                <p:cNvGrpSpPr/>
                <p:nvPr/>
              </p:nvGrpSpPr>
              <p:grpSpPr>
                <a:xfrm>
                  <a:off x="4589405" y="2363348"/>
                  <a:ext cx="1566675" cy="1401931"/>
                  <a:chOff x="4589405" y="2363348"/>
                  <a:chExt cx="1566675" cy="1401931"/>
                </a:xfrm>
              </p:grpSpPr>
              <p:sp>
                <p:nvSpPr>
                  <p:cNvPr id="1798" name="Oval 1797"/>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99" name="Oval 1798"/>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0" name="Oval 1799"/>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1" name="Oval 1800"/>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2" name="Oval 1801"/>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3" name="Oval 1802"/>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4" name="Oval 1803"/>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5" name="Oval 1804"/>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6" name="Oval 1805"/>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7" name="Oval 1806"/>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794" name="Freeform 1793"/>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89" name="Rectangle 1788"/>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90" name="Rectangle 1789"/>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91" name="Rectangle 1790"/>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792" name="Straight Connector 1791"/>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856" name="Group 1855"/>
          <p:cNvGrpSpPr/>
          <p:nvPr/>
        </p:nvGrpSpPr>
        <p:grpSpPr>
          <a:xfrm>
            <a:off x="6212089" y="6155808"/>
            <a:ext cx="754507" cy="414165"/>
            <a:chOff x="1809291" y="3181017"/>
            <a:chExt cx="1988449" cy="1091501"/>
          </a:xfrm>
        </p:grpSpPr>
        <p:grpSp>
          <p:nvGrpSpPr>
            <p:cNvPr id="1857" name="Group 1856"/>
            <p:cNvGrpSpPr/>
            <p:nvPr/>
          </p:nvGrpSpPr>
          <p:grpSpPr>
            <a:xfrm>
              <a:off x="2631409" y="3861046"/>
              <a:ext cx="365765" cy="374232"/>
              <a:chOff x="1197111" y="1389960"/>
              <a:chExt cx="1676237" cy="1715038"/>
            </a:xfrm>
          </p:grpSpPr>
          <p:grpSp>
            <p:nvGrpSpPr>
              <p:cNvPr id="1923" name="Group 1922"/>
              <p:cNvGrpSpPr/>
              <p:nvPr/>
            </p:nvGrpSpPr>
            <p:grpSpPr>
              <a:xfrm>
                <a:off x="1197111" y="1671679"/>
                <a:ext cx="1676237" cy="1433319"/>
                <a:chOff x="1197111" y="1671679"/>
                <a:chExt cx="1676237" cy="1433319"/>
              </a:xfrm>
            </p:grpSpPr>
            <p:sp>
              <p:nvSpPr>
                <p:cNvPr id="1927" name="Freeform 1926"/>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28" name="Freeform 1927"/>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24" name="Group 1923"/>
              <p:cNvGrpSpPr/>
              <p:nvPr/>
            </p:nvGrpSpPr>
            <p:grpSpPr>
              <a:xfrm rot="2700000">
                <a:off x="2122165" y="1174441"/>
                <a:ext cx="426826" cy="857864"/>
                <a:chOff x="4898239" y="1582532"/>
                <a:chExt cx="309771" cy="622599"/>
              </a:xfrm>
            </p:grpSpPr>
            <p:sp>
              <p:nvSpPr>
                <p:cNvPr id="1925" name="Freeform 1924"/>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26" name="Freeform 1925"/>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858" name="Group 1857"/>
            <p:cNvGrpSpPr/>
            <p:nvPr/>
          </p:nvGrpSpPr>
          <p:grpSpPr>
            <a:xfrm>
              <a:off x="2174247" y="3832677"/>
              <a:ext cx="355746" cy="430969"/>
              <a:chOff x="3467357" y="1386489"/>
              <a:chExt cx="1630321" cy="1975053"/>
            </a:xfrm>
          </p:grpSpPr>
          <p:sp>
            <p:nvSpPr>
              <p:cNvPr id="1918" name="Oval 1917"/>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19" name="Freeform 1918"/>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920" name="Group 1919"/>
              <p:cNvGrpSpPr/>
              <p:nvPr/>
            </p:nvGrpSpPr>
            <p:grpSpPr>
              <a:xfrm rot="2700000">
                <a:off x="4357498" y="1170969"/>
                <a:ext cx="426826" cy="857866"/>
                <a:chOff x="4910359" y="1566848"/>
                <a:chExt cx="309771" cy="622600"/>
              </a:xfrm>
            </p:grpSpPr>
            <p:sp>
              <p:nvSpPr>
                <p:cNvPr id="1921" name="Freeform 1920"/>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22" name="Freeform 1921"/>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859" name="Group 1858"/>
            <p:cNvGrpSpPr/>
            <p:nvPr/>
          </p:nvGrpSpPr>
          <p:grpSpPr>
            <a:xfrm>
              <a:off x="3404978" y="3852683"/>
              <a:ext cx="392762" cy="419835"/>
              <a:chOff x="3589257" y="1246862"/>
              <a:chExt cx="1485489" cy="1587885"/>
            </a:xfrm>
          </p:grpSpPr>
          <p:cxnSp>
            <p:nvCxnSpPr>
              <p:cNvPr id="1907" name="Straight Connector 1906"/>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908" name="Straight Connector 1907"/>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909" name="Group 1908"/>
              <p:cNvGrpSpPr/>
              <p:nvPr/>
            </p:nvGrpSpPr>
            <p:grpSpPr>
              <a:xfrm>
                <a:off x="3589257" y="2220809"/>
                <a:ext cx="613937" cy="613938"/>
                <a:chOff x="4607481" y="4365751"/>
                <a:chExt cx="739649" cy="739650"/>
              </a:xfrm>
            </p:grpSpPr>
            <p:sp>
              <p:nvSpPr>
                <p:cNvPr id="1916" name="Oval 1915"/>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17" name="Freeform 1916"/>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10" name="Group 1909"/>
              <p:cNvGrpSpPr/>
              <p:nvPr/>
            </p:nvGrpSpPr>
            <p:grpSpPr>
              <a:xfrm>
                <a:off x="4260773" y="2220809"/>
                <a:ext cx="613937" cy="613938"/>
                <a:chOff x="4607481" y="4365751"/>
                <a:chExt cx="739649" cy="739650"/>
              </a:xfrm>
            </p:grpSpPr>
            <p:sp>
              <p:nvSpPr>
                <p:cNvPr id="1914" name="Oval 1913"/>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15" name="Freeform 1914"/>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11" name="Group 1910"/>
              <p:cNvGrpSpPr/>
              <p:nvPr/>
            </p:nvGrpSpPr>
            <p:grpSpPr>
              <a:xfrm>
                <a:off x="4189264" y="1246862"/>
                <a:ext cx="885482" cy="428318"/>
                <a:chOff x="4063354" y="1112562"/>
                <a:chExt cx="885482" cy="428318"/>
              </a:xfrm>
            </p:grpSpPr>
            <p:sp>
              <p:nvSpPr>
                <p:cNvPr id="1912" name="Freeform 1911"/>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13" name="Freeform 1912"/>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860" name="Group 1859"/>
            <p:cNvGrpSpPr/>
            <p:nvPr/>
          </p:nvGrpSpPr>
          <p:grpSpPr>
            <a:xfrm>
              <a:off x="1809291" y="3852683"/>
              <a:ext cx="293425" cy="406095"/>
              <a:chOff x="1633488" y="334932"/>
              <a:chExt cx="1344715" cy="1861064"/>
            </a:xfrm>
          </p:grpSpPr>
          <p:grpSp>
            <p:nvGrpSpPr>
              <p:cNvPr id="1883" name="Group 1882"/>
              <p:cNvGrpSpPr/>
              <p:nvPr/>
            </p:nvGrpSpPr>
            <p:grpSpPr>
              <a:xfrm>
                <a:off x="1633488" y="684696"/>
                <a:ext cx="1344715" cy="1511300"/>
                <a:chOff x="1633488" y="684696"/>
                <a:chExt cx="1344715" cy="1511300"/>
              </a:xfrm>
            </p:grpSpPr>
            <p:sp>
              <p:nvSpPr>
                <p:cNvPr id="1905" name="Freeform 1904"/>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6" name="Freeform 1905"/>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84" name="Group 1883"/>
              <p:cNvGrpSpPr/>
              <p:nvPr/>
            </p:nvGrpSpPr>
            <p:grpSpPr>
              <a:xfrm>
                <a:off x="1985367" y="334932"/>
                <a:ext cx="643040" cy="505060"/>
                <a:chOff x="2362639" y="273524"/>
                <a:chExt cx="643040" cy="505060"/>
              </a:xfrm>
            </p:grpSpPr>
            <p:sp>
              <p:nvSpPr>
                <p:cNvPr id="1903" name="Freeform 1902"/>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4" name="Freeform 1903"/>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885" name="Oval 1884"/>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6" name="Oval 1885"/>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7" name="Oval 1886"/>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8" name="Oval 1887"/>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9" name="Oval 1888"/>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0" name="Oval 1889"/>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1" name="Oval 1890"/>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2" name="Oval 1891"/>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3" name="Oval 1892"/>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4" name="Oval 1893"/>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5" name="Oval 1894"/>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6" name="Oval 1895"/>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7" name="Oval 1896"/>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8" name="Oval 1897"/>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9" name="Oval 1898"/>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0" name="Oval 1899"/>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1" name="Oval 1900"/>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2" name="Oval 1901"/>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61" name="Group 1860"/>
            <p:cNvGrpSpPr/>
            <p:nvPr/>
          </p:nvGrpSpPr>
          <p:grpSpPr>
            <a:xfrm>
              <a:off x="3057105" y="3768221"/>
              <a:ext cx="343148" cy="477007"/>
              <a:chOff x="5216848" y="2546882"/>
              <a:chExt cx="1572587" cy="2186039"/>
            </a:xfrm>
          </p:grpSpPr>
          <p:grpSp>
            <p:nvGrpSpPr>
              <p:cNvPr id="1866" name="Group 1865"/>
              <p:cNvGrpSpPr/>
              <p:nvPr/>
            </p:nvGrpSpPr>
            <p:grpSpPr>
              <a:xfrm>
                <a:off x="5216848" y="2546882"/>
                <a:ext cx="1572587" cy="2186039"/>
                <a:chOff x="4589405" y="1579240"/>
                <a:chExt cx="1572587" cy="2186039"/>
              </a:xfrm>
            </p:grpSpPr>
            <p:grpSp>
              <p:nvGrpSpPr>
                <p:cNvPr id="1868" name="Group 1867"/>
                <p:cNvGrpSpPr/>
                <p:nvPr/>
              </p:nvGrpSpPr>
              <p:grpSpPr>
                <a:xfrm rot="2641257">
                  <a:off x="5178361" y="1579240"/>
                  <a:ext cx="983631" cy="742452"/>
                  <a:chOff x="3510643" y="3553204"/>
                  <a:chExt cx="2496364" cy="1884275"/>
                </a:xfrm>
              </p:grpSpPr>
              <p:sp>
                <p:nvSpPr>
                  <p:cNvPr id="1881" name="Freeform 1880"/>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2" name="Freeform 1881"/>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869" name="Arc 1868"/>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870" name="Group 1869"/>
                <p:cNvGrpSpPr/>
                <p:nvPr/>
              </p:nvGrpSpPr>
              <p:grpSpPr>
                <a:xfrm>
                  <a:off x="4589405" y="2363348"/>
                  <a:ext cx="1566675" cy="1401931"/>
                  <a:chOff x="4589405" y="2363348"/>
                  <a:chExt cx="1566675" cy="1401931"/>
                </a:xfrm>
              </p:grpSpPr>
              <p:sp>
                <p:nvSpPr>
                  <p:cNvPr id="1871" name="Oval 1870"/>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2" name="Oval 1871"/>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3" name="Oval 1872"/>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4" name="Oval 1873"/>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5" name="Oval 1874"/>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6" name="Oval 1875"/>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7" name="Oval 1876"/>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8" name="Oval 1877"/>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9" name="Oval 1878"/>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0" name="Oval 1879"/>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867" name="Freeform 1866"/>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862" name="Rectangle 1861"/>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63" name="Rectangle 1862"/>
            <p:cNvSpPr/>
            <p:nvPr/>
          </p:nvSpPr>
          <p:spPr>
            <a:xfrm>
              <a:off x="3169669"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64" name="Rectangle 1863"/>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865" name="Straight Connector 1864"/>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929" name="Group 1928"/>
          <p:cNvGrpSpPr/>
          <p:nvPr/>
        </p:nvGrpSpPr>
        <p:grpSpPr>
          <a:xfrm>
            <a:off x="11017044" y="6155808"/>
            <a:ext cx="754507" cy="414165"/>
            <a:chOff x="1809291" y="3181017"/>
            <a:chExt cx="1988449" cy="1091501"/>
          </a:xfrm>
        </p:grpSpPr>
        <p:grpSp>
          <p:nvGrpSpPr>
            <p:cNvPr id="1930" name="Group 1929"/>
            <p:cNvGrpSpPr/>
            <p:nvPr/>
          </p:nvGrpSpPr>
          <p:grpSpPr>
            <a:xfrm>
              <a:off x="2631409" y="3861046"/>
              <a:ext cx="365765" cy="374232"/>
              <a:chOff x="1197111" y="1389960"/>
              <a:chExt cx="1676237" cy="1715038"/>
            </a:xfrm>
          </p:grpSpPr>
          <p:grpSp>
            <p:nvGrpSpPr>
              <p:cNvPr id="1996" name="Group 1995"/>
              <p:cNvGrpSpPr/>
              <p:nvPr/>
            </p:nvGrpSpPr>
            <p:grpSpPr>
              <a:xfrm>
                <a:off x="1197111" y="1671679"/>
                <a:ext cx="1676237" cy="1433319"/>
                <a:chOff x="1197111" y="1671679"/>
                <a:chExt cx="1676237" cy="1433319"/>
              </a:xfrm>
            </p:grpSpPr>
            <p:sp>
              <p:nvSpPr>
                <p:cNvPr id="2000" name="Freeform 1999"/>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01" name="Freeform 2000"/>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97" name="Group 1996"/>
              <p:cNvGrpSpPr/>
              <p:nvPr/>
            </p:nvGrpSpPr>
            <p:grpSpPr>
              <a:xfrm rot="2700000">
                <a:off x="2122165" y="1174441"/>
                <a:ext cx="426826" cy="857864"/>
                <a:chOff x="4898239" y="1582532"/>
                <a:chExt cx="309771" cy="622599"/>
              </a:xfrm>
            </p:grpSpPr>
            <p:sp>
              <p:nvSpPr>
                <p:cNvPr id="1998" name="Freeform 1997"/>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99" name="Freeform 1998"/>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931" name="Group 1930"/>
            <p:cNvGrpSpPr/>
            <p:nvPr/>
          </p:nvGrpSpPr>
          <p:grpSpPr>
            <a:xfrm>
              <a:off x="2174247" y="3832677"/>
              <a:ext cx="355746" cy="430969"/>
              <a:chOff x="3467357" y="1386489"/>
              <a:chExt cx="1630321" cy="1975053"/>
            </a:xfrm>
          </p:grpSpPr>
          <p:sp>
            <p:nvSpPr>
              <p:cNvPr id="1991" name="Oval 1990"/>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92" name="Freeform 1991"/>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993" name="Group 1992"/>
              <p:cNvGrpSpPr/>
              <p:nvPr/>
            </p:nvGrpSpPr>
            <p:grpSpPr>
              <a:xfrm rot="2700000">
                <a:off x="4357498" y="1170969"/>
                <a:ext cx="426826" cy="857866"/>
                <a:chOff x="4910359" y="1566848"/>
                <a:chExt cx="309771" cy="622600"/>
              </a:xfrm>
            </p:grpSpPr>
            <p:sp>
              <p:nvSpPr>
                <p:cNvPr id="1994" name="Freeform 1993"/>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95" name="Freeform 1994"/>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932" name="Group 1931"/>
            <p:cNvGrpSpPr/>
            <p:nvPr/>
          </p:nvGrpSpPr>
          <p:grpSpPr>
            <a:xfrm>
              <a:off x="3404978" y="3852683"/>
              <a:ext cx="392762" cy="419835"/>
              <a:chOff x="3589257" y="1246862"/>
              <a:chExt cx="1485489" cy="1587885"/>
            </a:xfrm>
          </p:grpSpPr>
          <p:cxnSp>
            <p:nvCxnSpPr>
              <p:cNvPr id="1980" name="Straight Connector 1979"/>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981" name="Straight Connector 1980"/>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982" name="Group 1981"/>
              <p:cNvGrpSpPr/>
              <p:nvPr/>
            </p:nvGrpSpPr>
            <p:grpSpPr>
              <a:xfrm>
                <a:off x="3589257" y="2220809"/>
                <a:ext cx="613937" cy="613938"/>
                <a:chOff x="4607481" y="4365751"/>
                <a:chExt cx="739649" cy="739650"/>
              </a:xfrm>
            </p:grpSpPr>
            <p:sp>
              <p:nvSpPr>
                <p:cNvPr id="1989" name="Oval 198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90" name="Freeform 198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83" name="Group 1982"/>
              <p:cNvGrpSpPr/>
              <p:nvPr/>
            </p:nvGrpSpPr>
            <p:grpSpPr>
              <a:xfrm>
                <a:off x="4260773" y="2220809"/>
                <a:ext cx="613937" cy="613938"/>
                <a:chOff x="4607481" y="4365751"/>
                <a:chExt cx="739649" cy="739650"/>
              </a:xfrm>
            </p:grpSpPr>
            <p:sp>
              <p:nvSpPr>
                <p:cNvPr id="1987" name="Oval 198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88" name="Freeform 198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84" name="Group 1983"/>
              <p:cNvGrpSpPr/>
              <p:nvPr/>
            </p:nvGrpSpPr>
            <p:grpSpPr>
              <a:xfrm>
                <a:off x="4189264" y="1246862"/>
                <a:ext cx="885482" cy="428318"/>
                <a:chOff x="4063354" y="1112562"/>
                <a:chExt cx="885482" cy="428318"/>
              </a:xfrm>
            </p:grpSpPr>
            <p:sp>
              <p:nvSpPr>
                <p:cNvPr id="1985" name="Freeform 1984"/>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86" name="Freeform 1985"/>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933" name="Group 1932"/>
            <p:cNvGrpSpPr/>
            <p:nvPr/>
          </p:nvGrpSpPr>
          <p:grpSpPr>
            <a:xfrm>
              <a:off x="1809291" y="3852683"/>
              <a:ext cx="293425" cy="406095"/>
              <a:chOff x="1633488" y="334932"/>
              <a:chExt cx="1344715" cy="1861064"/>
            </a:xfrm>
          </p:grpSpPr>
          <p:grpSp>
            <p:nvGrpSpPr>
              <p:cNvPr id="1956" name="Group 1955"/>
              <p:cNvGrpSpPr/>
              <p:nvPr/>
            </p:nvGrpSpPr>
            <p:grpSpPr>
              <a:xfrm>
                <a:off x="1633488" y="684696"/>
                <a:ext cx="1344715" cy="1511300"/>
                <a:chOff x="1633488" y="684696"/>
                <a:chExt cx="1344715" cy="1511300"/>
              </a:xfrm>
            </p:grpSpPr>
            <p:sp>
              <p:nvSpPr>
                <p:cNvPr id="1978" name="Freeform 1977"/>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9" name="Freeform 1978"/>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57" name="Group 1956"/>
              <p:cNvGrpSpPr/>
              <p:nvPr/>
            </p:nvGrpSpPr>
            <p:grpSpPr>
              <a:xfrm>
                <a:off x="1985367" y="334932"/>
                <a:ext cx="643040" cy="505060"/>
                <a:chOff x="2362639" y="273524"/>
                <a:chExt cx="643040" cy="505060"/>
              </a:xfrm>
            </p:grpSpPr>
            <p:sp>
              <p:nvSpPr>
                <p:cNvPr id="1976" name="Freeform 1975"/>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7" name="Freeform 1976"/>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958" name="Oval 1957"/>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9" name="Oval 1958"/>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0" name="Oval 1959"/>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1" name="Oval 1960"/>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2" name="Oval 1961"/>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3" name="Oval 1962"/>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4" name="Oval 1963"/>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5" name="Oval 1964"/>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6" name="Oval 1965"/>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7" name="Oval 1966"/>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8" name="Oval 1967"/>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9" name="Oval 1968"/>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0" name="Oval 1969"/>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1" name="Oval 1970"/>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2" name="Oval 1971"/>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3" name="Oval 1972"/>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4" name="Oval 1973"/>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5" name="Oval 1974"/>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34" name="Group 1933"/>
            <p:cNvGrpSpPr/>
            <p:nvPr/>
          </p:nvGrpSpPr>
          <p:grpSpPr>
            <a:xfrm>
              <a:off x="3057105" y="3768221"/>
              <a:ext cx="343148" cy="477007"/>
              <a:chOff x="5216848" y="2546882"/>
              <a:chExt cx="1572587" cy="2186039"/>
            </a:xfrm>
          </p:grpSpPr>
          <p:grpSp>
            <p:nvGrpSpPr>
              <p:cNvPr id="1939" name="Group 1938"/>
              <p:cNvGrpSpPr/>
              <p:nvPr/>
            </p:nvGrpSpPr>
            <p:grpSpPr>
              <a:xfrm>
                <a:off x="5216848" y="2546882"/>
                <a:ext cx="1572587" cy="2186039"/>
                <a:chOff x="4589405" y="1579240"/>
                <a:chExt cx="1572587" cy="2186039"/>
              </a:xfrm>
            </p:grpSpPr>
            <p:grpSp>
              <p:nvGrpSpPr>
                <p:cNvPr id="1941" name="Group 1940"/>
                <p:cNvGrpSpPr/>
                <p:nvPr/>
              </p:nvGrpSpPr>
              <p:grpSpPr>
                <a:xfrm rot="2641257">
                  <a:off x="5178361" y="1579240"/>
                  <a:ext cx="983631" cy="742452"/>
                  <a:chOff x="3510643" y="3553204"/>
                  <a:chExt cx="2496364" cy="1884275"/>
                </a:xfrm>
              </p:grpSpPr>
              <p:sp>
                <p:nvSpPr>
                  <p:cNvPr id="1954" name="Freeform 1953"/>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5" name="Freeform 1954"/>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942" name="Arc 1941"/>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943" name="Group 1942"/>
                <p:cNvGrpSpPr/>
                <p:nvPr/>
              </p:nvGrpSpPr>
              <p:grpSpPr>
                <a:xfrm>
                  <a:off x="4589405" y="2363348"/>
                  <a:ext cx="1566675" cy="1401931"/>
                  <a:chOff x="4589405" y="2363348"/>
                  <a:chExt cx="1566675" cy="1401931"/>
                </a:xfrm>
              </p:grpSpPr>
              <p:sp>
                <p:nvSpPr>
                  <p:cNvPr id="1944" name="Oval 1943"/>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5" name="Oval 1944"/>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6" name="Oval 1945"/>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7" name="Oval 1946"/>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8" name="Oval 1947"/>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9" name="Oval 1948"/>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0" name="Oval 1949"/>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1" name="Oval 1950"/>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2" name="Oval 1951"/>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3" name="Oval 1952"/>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940" name="Freeform 1939"/>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935" name="Rectangle 1934"/>
            <p:cNvSpPr/>
            <p:nvPr/>
          </p:nvSpPr>
          <p:spPr>
            <a:xfrm>
              <a:off x="230224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36" name="Rectangle 1935"/>
            <p:cNvSpPr/>
            <p:nvPr/>
          </p:nvSpPr>
          <p:spPr>
            <a:xfrm>
              <a:off x="1882263"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37" name="Rectangle 1936"/>
            <p:cNvSpPr/>
            <p:nvPr/>
          </p:nvSpPr>
          <p:spPr>
            <a:xfrm>
              <a:off x="3181567"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938" name="Straight Connector 1937"/>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2002" name="Group 2001"/>
          <p:cNvGrpSpPr/>
          <p:nvPr/>
        </p:nvGrpSpPr>
        <p:grpSpPr>
          <a:xfrm>
            <a:off x="10073780" y="6152598"/>
            <a:ext cx="754507" cy="414165"/>
            <a:chOff x="1809291" y="3181017"/>
            <a:chExt cx="1988449" cy="1091501"/>
          </a:xfrm>
        </p:grpSpPr>
        <p:grpSp>
          <p:nvGrpSpPr>
            <p:cNvPr id="2003" name="Group 2002"/>
            <p:cNvGrpSpPr/>
            <p:nvPr/>
          </p:nvGrpSpPr>
          <p:grpSpPr>
            <a:xfrm>
              <a:off x="2631409" y="3861046"/>
              <a:ext cx="365765" cy="374232"/>
              <a:chOff x="1197111" y="1389960"/>
              <a:chExt cx="1676237" cy="1715038"/>
            </a:xfrm>
          </p:grpSpPr>
          <p:grpSp>
            <p:nvGrpSpPr>
              <p:cNvPr id="2069" name="Group 2068"/>
              <p:cNvGrpSpPr/>
              <p:nvPr/>
            </p:nvGrpSpPr>
            <p:grpSpPr>
              <a:xfrm>
                <a:off x="1197111" y="1671679"/>
                <a:ext cx="1676237" cy="1433319"/>
                <a:chOff x="1197111" y="1671679"/>
                <a:chExt cx="1676237" cy="1433319"/>
              </a:xfrm>
            </p:grpSpPr>
            <p:sp>
              <p:nvSpPr>
                <p:cNvPr id="2073" name="Freeform 2072"/>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74" name="Freeform 2073"/>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70" name="Group 2069"/>
              <p:cNvGrpSpPr/>
              <p:nvPr/>
            </p:nvGrpSpPr>
            <p:grpSpPr>
              <a:xfrm rot="2700000">
                <a:off x="2122165" y="1174441"/>
                <a:ext cx="426826" cy="857864"/>
                <a:chOff x="4898239" y="1582532"/>
                <a:chExt cx="309771" cy="622599"/>
              </a:xfrm>
            </p:grpSpPr>
            <p:sp>
              <p:nvSpPr>
                <p:cNvPr id="2071" name="Freeform 2070"/>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072" name="Freeform 2071"/>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04" name="Group 2003"/>
            <p:cNvGrpSpPr/>
            <p:nvPr/>
          </p:nvGrpSpPr>
          <p:grpSpPr>
            <a:xfrm>
              <a:off x="2174247" y="3832677"/>
              <a:ext cx="355746" cy="430969"/>
              <a:chOff x="3467357" y="1386489"/>
              <a:chExt cx="1630321" cy="1975053"/>
            </a:xfrm>
          </p:grpSpPr>
          <p:sp>
            <p:nvSpPr>
              <p:cNvPr id="2064" name="Oval 2063"/>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65" name="Freeform 2064"/>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066" name="Group 2065"/>
              <p:cNvGrpSpPr/>
              <p:nvPr/>
            </p:nvGrpSpPr>
            <p:grpSpPr>
              <a:xfrm rot="2700000">
                <a:off x="4357498" y="1170969"/>
                <a:ext cx="426826" cy="857866"/>
                <a:chOff x="4910359" y="1566848"/>
                <a:chExt cx="309771" cy="622600"/>
              </a:xfrm>
            </p:grpSpPr>
            <p:sp>
              <p:nvSpPr>
                <p:cNvPr id="2067" name="Freeform 2066"/>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068" name="Freeform 2067"/>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05" name="Group 2004"/>
            <p:cNvGrpSpPr/>
            <p:nvPr/>
          </p:nvGrpSpPr>
          <p:grpSpPr>
            <a:xfrm>
              <a:off x="3404978" y="3852683"/>
              <a:ext cx="392762" cy="419835"/>
              <a:chOff x="3589257" y="1246862"/>
              <a:chExt cx="1485489" cy="1587885"/>
            </a:xfrm>
          </p:grpSpPr>
          <p:cxnSp>
            <p:nvCxnSpPr>
              <p:cNvPr id="2053" name="Straight Connector 2052"/>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2054" name="Straight Connector 2053"/>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2055" name="Group 2054"/>
              <p:cNvGrpSpPr/>
              <p:nvPr/>
            </p:nvGrpSpPr>
            <p:grpSpPr>
              <a:xfrm>
                <a:off x="3589257" y="2220809"/>
                <a:ext cx="613937" cy="613938"/>
                <a:chOff x="4607481" y="4365751"/>
                <a:chExt cx="739649" cy="739650"/>
              </a:xfrm>
            </p:grpSpPr>
            <p:sp>
              <p:nvSpPr>
                <p:cNvPr id="2062" name="Oval 2061"/>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63" name="Freeform 2062"/>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56" name="Group 2055"/>
              <p:cNvGrpSpPr/>
              <p:nvPr/>
            </p:nvGrpSpPr>
            <p:grpSpPr>
              <a:xfrm>
                <a:off x="4260773" y="2220809"/>
                <a:ext cx="613937" cy="613938"/>
                <a:chOff x="4607481" y="4365751"/>
                <a:chExt cx="739649" cy="739650"/>
              </a:xfrm>
            </p:grpSpPr>
            <p:sp>
              <p:nvSpPr>
                <p:cNvPr id="2060" name="Oval 2059"/>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61" name="Freeform 2060"/>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57" name="Group 2056"/>
              <p:cNvGrpSpPr/>
              <p:nvPr/>
            </p:nvGrpSpPr>
            <p:grpSpPr>
              <a:xfrm>
                <a:off x="4189264" y="1246862"/>
                <a:ext cx="885482" cy="428318"/>
                <a:chOff x="4063354" y="1112562"/>
                <a:chExt cx="885482" cy="428318"/>
              </a:xfrm>
            </p:grpSpPr>
            <p:sp>
              <p:nvSpPr>
                <p:cNvPr id="2058" name="Freeform 2057"/>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059" name="Freeform 2058"/>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06" name="Group 2005"/>
            <p:cNvGrpSpPr/>
            <p:nvPr/>
          </p:nvGrpSpPr>
          <p:grpSpPr>
            <a:xfrm>
              <a:off x="1809291" y="3852683"/>
              <a:ext cx="293425" cy="406095"/>
              <a:chOff x="1633488" y="334932"/>
              <a:chExt cx="1344715" cy="1861064"/>
            </a:xfrm>
          </p:grpSpPr>
          <p:grpSp>
            <p:nvGrpSpPr>
              <p:cNvPr id="2029" name="Group 2028"/>
              <p:cNvGrpSpPr/>
              <p:nvPr/>
            </p:nvGrpSpPr>
            <p:grpSpPr>
              <a:xfrm>
                <a:off x="1633488" y="684696"/>
                <a:ext cx="1344715" cy="1511300"/>
                <a:chOff x="1633488" y="684696"/>
                <a:chExt cx="1344715" cy="1511300"/>
              </a:xfrm>
            </p:grpSpPr>
            <p:sp>
              <p:nvSpPr>
                <p:cNvPr id="2051" name="Freeform 2050"/>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52" name="Freeform 2051"/>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30" name="Group 2029"/>
              <p:cNvGrpSpPr/>
              <p:nvPr/>
            </p:nvGrpSpPr>
            <p:grpSpPr>
              <a:xfrm>
                <a:off x="1985367" y="334932"/>
                <a:ext cx="643040" cy="505060"/>
                <a:chOff x="2362639" y="273524"/>
                <a:chExt cx="643040" cy="505060"/>
              </a:xfrm>
            </p:grpSpPr>
            <p:sp>
              <p:nvSpPr>
                <p:cNvPr id="2049" name="Freeform 2048"/>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50" name="Freeform 2049"/>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31" name="Oval 2030"/>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2" name="Oval 2031"/>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3" name="Oval 2032"/>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4" name="Oval 2033"/>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5" name="Oval 2034"/>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6" name="Oval 2035"/>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7" name="Oval 2036"/>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8" name="Oval 2037"/>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9" name="Oval 2038"/>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0" name="Oval 2039"/>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1" name="Oval 2040"/>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2" name="Oval 2041"/>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3" name="Oval 2042"/>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4" name="Oval 2043"/>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5" name="Oval 2044"/>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6" name="Oval 2045"/>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7" name="Oval 2046"/>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8" name="Oval 2047"/>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07" name="Group 2006"/>
            <p:cNvGrpSpPr/>
            <p:nvPr/>
          </p:nvGrpSpPr>
          <p:grpSpPr>
            <a:xfrm>
              <a:off x="3057105" y="3768221"/>
              <a:ext cx="343148" cy="477007"/>
              <a:chOff x="5216848" y="2546882"/>
              <a:chExt cx="1572587" cy="2186039"/>
            </a:xfrm>
          </p:grpSpPr>
          <p:grpSp>
            <p:nvGrpSpPr>
              <p:cNvPr id="2012" name="Group 2011"/>
              <p:cNvGrpSpPr/>
              <p:nvPr/>
            </p:nvGrpSpPr>
            <p:grpSpPr>
              <a:xfrm>
                <a:off x="5216848" y="2546882"/>
                <a:ext cx="1572587" cy="2186039"/>
                <a:chOff x="4589405" y="1579240"/>
                <a:chExt cx="1572587" cy="2186039"/>
              </a:xfrm>
            </p:grpSpPr>
            <p:grpSp>
              <p:nvGrpSpPr>
                <p:cNvPr id="2014" name="Group 2013"/>
                <p:cNvGrpSpPr/>
                <p:nvPr/>
              </p:nvGrpSpPr>
              <p:grpSpPr>
                <a:xfrm rot="2641257">
                  <a:off x="5178361" y="1579240"/>
                  <a:ext cx="983631" cy="742452"/>
                  <a:chOff x="3510643" y="3553204"/>
                  <a:chExt cx="2496364" cy="1884275"/>
                </a:xfrm>
              </p:grpSpPr>
              <p:sp>
                <p:nvSpPr>
                  <p:cNvPr id="2027" name="Freeform 2026"/>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8" name="Freeform 2027"/>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15" name="Arc 2014"/>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2016" name="Group 2015"/>
                <p:cNvGrpSpPr/>
                <p:nvPr/>
              </p:nvGrpSpPr>
              <p:grpSpPr>
                <a:xfrm>
                  <a:off x="4589405" y="2363348"/>
                  <a:ext cx="1566675" cy="1401931"/>
                  <a:chOff x="4589405" y="2363348"/>
                  <a:chExt cx="1566675" cy="1401931"/>
                </a:xfrm>
              </p:grpSpPr>
              <p:sp>
                <p:nvSpPr>
                  <p:cNvPr id="2017" name="Oval 2016"/>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18" name="Oval 2017"/>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19" name="Oval 2018"/>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0" name="Oval 2019"/>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1" name="Oval 2020"/>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2" name="Oval 2021"/>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3" name="Oval 2022"/>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4" name="Oval 2023"/>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5" name="Oval 2024"/>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6" name="Oval 2025"/>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2013" name="Freeform 2012"/>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08" name="Rectangle 2007"/>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09" name="Rectangle 2008"/>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10" name="Rectangle 2009"/>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011" name="Straight Connector 2010"/>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2075" name="Group 2074"/>
          <p:cNvGrpSpPr/>
          <p:nvPr/>
        </p:nvGrpSpPr>
        <p:grpSpPr>
          <a:xfrm>
            <a:off x="6368331" y="1814304"/>
            <a:ext cx="878227" cy="510125"/>
            <a:chOff x="8910752" y="1390094"/>
            <a:chExt cx="878227" cy="510125"/>
          </a:xfrm>
        </p:grpSpPr>
        <p:sp>
          <p:nvSpPr>
            <p:cNvPr id="2076" name="Rounded Rectangle 2075"/>
            <p:cNvSpPr/>
            <p:nvPr/>
          </p:nvSpPr>
          <p:spPr>
            <a:xfrm>
              <a:off x="8910752" y="1390094"/>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077" name="Group 2076"/>
            <p:cNvGrpSpPr/>
            <p:nvPr/>
          </p:nvGrpSpPr>
          <p:grpSpPr>
            <a:xfrm>
              <a:off x="8964621" y="1438073"/>
              <a:ext cx="754507" cy="414165"/>
              <a:chOff x="1809291" y="3181017"/>
              <a:chExt cx="1988449" cy="1091501"/>
            </a:xfrm>
          </p:grpSpPr>
          <p:grpSp>
            <p:nvGrpSpPr>
              <p:cNvPr id="2078" name="Group 2077"/>
              <p:cNvGrpSpPr/>
              <p:nvPr/>
            </p:nvGrpSpPr>
            <p:grpSpPr>
              <a:xfrm>
                <a:off x="2631409" y="3861046"/>
                <a:ext cx="365765" cy="374232"/>
                <a:chOff x="1197111" y="1389960"/>
                <a:chExt cx="1676237" cy="1715038"/>
              </a:xfrm>
            </p:grpSpPr>
            <p:grpSp>
              <p:nvGrpSpPr>
                <p:cNvPr id="2144" name="Group 2143"/>
                <p:cNvGrpSpPr/>
                <p:nvPr/>
              </p:nvGrpSpPr>
              <p:grpSpPr>
                <a:xfrm>
                  <a:off x="1197111" y="1671679"/>
                  <a:ext cx="1676237" cy="1433319"/>
                  <a:chOff x="1197111" y="1671679"/>
                  <a:chExt cx="1676237" cy="1433319"/>
                </a:xfrm>
              </p:grpSpPr>
              <p:sp>
                <p:nvSpPr>
                  <p:cNvPr id="2148" name="Freeform 2147"/>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49" name="Freeform 2148"/>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45" name="Group 2144"/>
                <p:cNvGrpSpPr/>
                <p:nvPr/>
              </p:nvGrpSpPr>
              <p:grpSpPr>
                <a:xfrm rot="2700000">
                  <a:off x="2122165" y="1174441"/>
                  <a:ext cx="426826" cy="857864"/>
                  <a:chOff x="4898239" y="1582532"/>
                  <a:chExt cx="309771" cy="622599"/>
                </a:xfrm>
              </p:grpSpPr>
              <p:sp>
                <p:nvSpPr>
                  <p:cNvPr id="2146" name="Freeform 2145"/>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147" name="Freeform 2146"/>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79" name="Group 2078"/>
              <p:cNvGrpSpPr/>
              <p:nvPr/>
            </p:nvGrpSpPr>
            <p:grpSpPr>
              <a:xfrm>
                <a:off x="2174247" y="3832677"/>
                <a:ext cx="355746" cy="430969"/>
                <a:chOff x="3467357" y="1386489"/>
                <a:chExt cx="1630321" cy="1975053"/>
              </a:xfrm>
            </p:grpSpPr>
            <p:sp>
              <p:nvSpPr>
                <p:cNvPr id="2139" name="Oval 2138"/>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40" name="Freeform 2139"/>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141" name="Group 2140"/>
                <p:cNvGrpSpPr/>
                <p:nvPr/>
              </p:nvGrpSpPr>
              <p:grpSpPr>
                <a:xfrm rot="2700000">
                  <a:off x="4357498" y="1170969"/>
                  <a:ext cx="426826" cy="857866"/>
                  <a:chOff x="4910359" y="1566848"/>
                  <a:chExt cx="309771" cy="622600"/>
                </a:xfrm>
              </p:grpSpPr>
              <p:sp>
                <p:nvSpPr>
                  <p:cNvPr id="2142" name="Freeform 2141"/>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143" name="Freeform 2142"/>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80" name="Group 2079"/>
              <p:cNvGrpSpPr/>
              <p:nvPr/>
            </p:nvGrpSpPr>
            <p:grpSpPr>
              <a:xfrm>
                <a:off x="3404978" y="3852683"/>
                <a:ext cx="392762" cy="419835"/>
                <a:chOff x="3589257" y="1246862"/>
                <a:chExt cx="1485489" cy="1587885"/>
              </a:xfrm>
            </p:grpSpPr>
            <p:cxnSp>
              <p:nvCxnSpPr>
                <p:cNvPr id="2128" name="Straight Connector 2127"/>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2129" name="Straight Connector 2128"/>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2130" name="Group 2129"/>
                <p:cNvGrpSpPr/>
                <p:nvPr/>
              </p:nvGrpSpPr>
              <p:grpSpPr>
                <a:xfrm>
                  <a:off x="3589257" y="2220809"/>
                  <a:ext cx="613937" cy="613938"/>
                  <a:chOff x="4607481" y="4365751"/>
                  <a:chExt cx="739649" cy="739650"/>
                </a:xfrm>
              </p:grpSpPr>
              <p:sp>
                <p:nvSpPr>
                  <p:cNvPr id="2137" name="Oval 213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38" name="Freeform 213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31" name="Group 2130"/>
                <p:cNvGrpSpPr/>
                <p:nvPr/>
              </p:nvGrpSpPr>
              <p:grpSpPr>
                <a:xfrm>
                  <a:off x="4260773" y="2220809"/>
                  <a:ext cx="613937" cy="613938"/>
                  <a:chOff x="4607481" y="4365751"/>
                  <a:chExt cx="739649" cy="739650"/>
                </a:xfrm>
              </p:grpSpPr>
              <p:sp>
                <p:nvSpPr>
                  <p:cNvPr id="2135" name="Oval 2134"/>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36" name="Freeform 2135"/>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32" name="Group 2131"/>
                <p:cNvGrpSpPr/>
                <p:nvPr/>
              </p:nvGrpSpPr>
              <p:grpSpPr>
                <a:xfrm>
                  <a:off x="4189264" y="1246862"/>
                  <a:ext cx="885482" cy="428318"/>
                  <a:chOff x="4063354" y="1112562"/>
                  <a:chExt cx="885482" cy="428318"/>
                </a:xfrm>
              </p:grpSpPr>
              <p:sp>
                <p:nvSpPr>
                  <p:cNvPr id="2133" name="Freeform 2132"/>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134" name="Freeform 2133"/>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81" name="Group 2080"/>
              <p:cNvGrpSpPr/>
              <p:nvPr/>
            </p:nvGrpSpPr>
            <p:grpSpPr>
              <a:xfrm>
                <a:off x="1809291" y="3852683"/>
                <a:ext cx="293425" cy="406095"/>
                <a:chOff x="1633488" y="334932"/>
                <a:chExt cx="1344715" cy="1861064"/>
              </a:xfrm>
            </p:grpSpPr>
            <p:grpSp>
              <p:nvGrpSpPr>
                <p:cNvPr id="2104" name="Group 2103"/>
                <p:cNvGrpSpPr/>
                <p:nvPr/>
              </p:nvGrpSpPr>
              <p:grpSpPr>
                <a:xfrm>
                  <a:off x="1633488" y="684696"/>
                  <a:ext cx="1344715" cy="1511300"/>
                  <a:chOff x="1633488" y="684696"/>
                  <a:chExt cx="1344715" cy="1511300"/>
                </a:xfrm>
              </p:grpSpPr>
              <p:sp>
                <p:nvSpPr>
                  <p:cNvPr id="2126" name="Freeform 2125"/>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7" name="Freeform 2126"/>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05" name="Group 2104"/>
                <p:cNvGrpSpPr/>
                <p:nvPr/>
              </p:nvGrpSpPr>
              <p:grpSpPr>
                <a:xfrm>
                  <a:off x="1985367" y="334932"/>
                  <a:ext cx="643040" cy="505060"/>
                  <a:chOff x="2362639" y="273524"/>
                  <a:chExt cx="643040" cy="505060"/>
                </a:xfrm>
              </p:grpSpPr>
              <p:sp>
                <p:nvSpPr>
                  <p:cNvPr id="2124" name="Freeform 2123"/>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5" name="Freeform 2124"/>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106" name="Oval 2105"/>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7" name="Oval 2106"/>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8" name="Oval 2107"/>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9" name="Oval 2108"/>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0" name="Oval 2109"/>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1" name="Oval 2110"/>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2" name="Oval 2111"/>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3" name="Oval 2112"/>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4" name="Oval 2113"/>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5" name="Oval 2114"/>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6" name="Oval 2115"/>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7" name="Oval 2116"/>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8" name="Oval 2117"/>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9" name="Oval 2118"/>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0" name="Oval 2119"/>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1" name="Oval 2120"/>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2" name="Oval 2121"/>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3" name="Oval 2122"/>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82" name="Group 2081"/>
              <p:cNvGrpSpPr/>
              <p:nvPr/>
            </p:nvGrpSpPr>
            <p:grpSpPr>
              <a:xfrm>
                <a:off x="3057105" y="3768221"/>
                <a:ext cx="343148" cy="477007"/>
                <a:chOff x="5216848" y="2546882"/>
                <a:chExt cx="1572587" cy="2186039"/>
              </a:xfrm>
            </p:grpSpPr>
            <p:grpSp>
              <p:nvGrpSpPr>
                <p:cNvPr id="2087" name="Group 2086"/>
                <p:cNvGrpSpPr/>
                <p:nvPr/>
              </p:nvGrpSpPr>
              <p:grpSpPr>
                <a:xfrm>
                  <a:off x="5216848" y="2546882"/>
                  <a:ext cx="1572587" cy="2186039"/>
                  <a:chOff x="4589405" y="1579240"/>
                  <a:chExt cx="1572587" cy="2186039"/>
                </a:xfrm>
              </p:grpSpPr>
              <p:grpSp>
                <p:nvGrpSpPr>
                  <p:cNvPr id="2089" name="Group 2088"/>
                  <p:cNvGrpSpPr/>
                  <p:nvPr/>
                </p:nvGrpSpPr>
                <p:grpSpPr>
                  <a:xfrm rot="2641257">
                    <a:off x="5178361" y="1579240"/>
                    <a:ext cx="983631" cy="742452"/>
                    <a:chOff x="3510643" y="3553204"/>
                    <a:chExt cx="2496364" cy="1884275"/>
                  </a:xfrm>
                </p:grpSpPr>
                <p:sp>
                  <p:nvSpPr>
                    <p:cNvPr id="2102" name="Freeform 2101"/>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3" name="Freeform 2102"/>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90" name="Arc 2089"/>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2091" name="Group 2090"/>
                  <p:cNvGrpSpPr/>
                  <p:nvPr/>
                </p:nvGrpSpPr>
                <p:grpSpPr>
                  <a:xfrm>
                    <a:off x="4589405" y="2363348"/>
                    <a:ext cx="1566675" cy="1401931"/>
                    <a:chOff x="4589405" y="2363348"/>
                    <a:chExt cx="1566675" cy="1401931"/>
                  </a:xfrm>
                </p:grpSpPr>
                <p:sp>
                  <p:nvSpPr>
                    <p:cNvPr id="2092" name="Oval 2091"/>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3" name="Oval 2092"/>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4" name="Oval 2093"/>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5" name="Oval 2094"/>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6" name="Oval 2095"/>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7" name="Oval 2096"/>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8" name="Oval 2097"/>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9" name="Oval 2098"/>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0" name="Oval 2099"/>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1" name="Oval 2100"/>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2088" name="Freeform 2087"/>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83" name="Rectangle 2082"/>
              <p:cNvSpPr/>
              <p:nvPr/>
            </p:nvSpPr>
            <p:spPr>
              <a:xfrm>
                <a:off x="187987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84" name="Rectangle 2083"/>
              <p:cNvSpPr/>
              <p:nvPr/>
            </p:nvSpPr>
            <p:spPr>
              <a:xfrm>
                <a:off x="22661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85" name="Rectangle 2084"/>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086" name="Straight Connector 2085"/>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grpSp>
        <p:nvGrpSpPr>
          <p:cNvPr id="2150" name="Group 2149"/>
          <p:cNvGrpSpPr/>
          <p:nvPr/>
        </p:nvGrpSpPr>
        <p:grpSpPr>
          <a:xfrm>
            <a:off x="6368331" y="1803680"/>
            <a:ext cx="878227" cy="510125"/>
            <a:chOff x="8910752" y="1390094"/>
            <a:chExt cx="878227" cy="510125"/>
          </a:xfrm>
        </p:grpSpPr>
        <p:sp>
          <p:nvSpPr>
            <p:cNvPr id="2151" name="Rounded Rectangle 2150"/>
            <p:cNvSpPr/>
            <p:nvPr/>
          </p:nvSpPr>
          <p:spPr>
            <a:xfrm>
              <a:off x="8910752" y="1390094"/>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152" name="Group 2151"/>
            <p:cNvGrpSpPr/>
            <p:nvPr/>
          </p:nvGrpSpPr>
          <p:grpSpPr>
            <a:xfrm>
              <a:off x="8964621" y="1438073"/>
              <a:ext cx="754507" cy="414165"/>
              <a:chOff x="1809291" y="3181017"/>
              <a:chExt cx="1988449" cy="1091501"/>
            </a:xfrm>
          </p:grpSpPr>
          <p:grpSp>
            <p:nvGrpSpPr>
              <p:cNvPr id="2153" name="Group 2152"/>
              <p:cNvGrpSpPr/>
              <p:nvPr/>
            </p:nvGrpSpPr>
            <p:grpSpPr>
              <a:xfrm>
                <a:off x="2631409" y="3861046"/>
                <a:ext cx="365765" cy="374232"/>
                <a:chOff x="1197111" y="1389960"/>
                <a:chExt cx="1676237" cy="1715038"/>
              </a:xfrm>
            </p:grpSpPr>
            <p:grpSp>
              <p:nvGrpSpPr>
                <p:cNvPr id="2219" name="Group 2218"/>
                <p:cNvGrpSpPr/>
                <p:nvPr/>
              </p:nvGrpSpPr>
              <p:grpSpPr>
                <a:xfrm>
                  <a:off x="1197111" y="1671679"/>
                  <a:ext cx="1676237" cy="1433319"/>
                  <a:chOff x="1197111" y="1671679"/>
                  <a:chExt cx="1676237" cy="1433319"/>
                </a:xfrm>
              </p:grpSpPr>
              <p:sp>
                <p:nvSpPr>
                  <p:cNvPr id="2223" name="Freeform 2222"/>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24" name="Freeform 2223"/>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20" name="Group 2219"/>
                <p:cNvGrpSpPr/>
                <p:nvPr/>
              </p:nvGrpSpPr>
              <p:grpSpPr>
                <a:xfrm rot="2700000">
                  <a:off x="2122165" y="1174441"/>
                  <a:ext cx="426826" cy="857864"/>
                  <a:chOff x="4898239" y="1582532"/>
                  <a:chExt cx="309771" cy="622599"/>
                </a:xfrm>
              </p:grpSpPr>
              <p:sp>
                <p:nvSpPr>
                  <p:cNvPr id="2221" name="Freeform 2220"/>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22" name="Freeform 2221"/>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154" name="Group 2153"/>
              <p:cNvGrpSpPr/>
              <p:nvPr/>
            </p:nvGrpSpPr>
            <p:grpSpPr>
              <a:xfrm>
                <a:off x="2174247" y="3832677"/>
                <a:ext cx="355746" cy="430969"/>
                <a:chOff x="3467357" y="1386489"/>
                <a:chExt cx="1630321" cy="1975053"/>
              </a:xfrm>
            </p:grpSpPr>
            <p:sp>
              <p:nvSpPr>
                <p:cNvPr id="2214" name="Oval 2213"/>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15" name="Freeform 2214"/>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216" name="Group 2215"/>
                <p:cNvGrpSpPr/>
                <p:nvPr/>
              </p:nvGrpSpPr>
              <p:grpSpPr>
                <a:xfrm rot="2700000">
                  <a:off x="4357498" y="1170969"/>
                  <a:ext cx="426826" cy="857866"/>
                  <a:chOff x="4910359" y="1566848"/>
                  <a:chExt cx="309771" cy="622600"/>
                </a:xfrm>
              </p:grpSpPr>
              <p:sp>
                <p:nvSpPr>
                  <p:cNvPr id="2217" name="Freeform 2216"/>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18" name="Freeform 2217"/>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155" name="Group 2154"/>
              <p:cNvGrpSpPr/>
              <p:nvPr/>
            </p:nvGrpSpPr>
            <p:grpSpPr>
              <a:xfrm>
                <a:off x="3404978" y="3852683"/>
                <a:ext cx="392762" cy="419835"/>
                <a:chOff x="3589257" y="1246862"/>
                <a:chExt cx="1485489" cy="1587885"/>
              </a:xfrm>
            </p:grpSpPr>
            <p:cxnSp>
              <p:nvCxnSpPr>
                <p:cNvPr id="2203" name="Straight Connector 2202"/>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2204" name="Straight Connector 2203"/>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2205" name="Group 2204"/>
                <p:cNvGrpSpPr/>
                <p:nvPr/>
              </p:nvGrpSpPr>
              <p:grpSpPr>
                <a:xfrm>
                  <a:off x="3589257" y="2220809"/>
                  <a:ext cx="613937" cy="613938"/>
                  <a:chOff x="4607481" y="4365751"/>
                  <a:chExt cx="739649" cy="739650"/>
                </a:xfrm>
              </p:grpSpPr>
              <p:sp>
                <p:nvSpPr>
                  <p:cNvPr id="2212" name="Oval 2211"/>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13" name="Freeform 2212"/>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06" name="Group 2205"/>
                <p:cNvGrpSpPr/>
                <p:nvPr/>
              </p:nvGrpSpPr>
              <p:grpSpPr>
                <a:xfrm>
                  <a:off x="4260773" y="2220809"/>
                  <a:ext cx="613937" cy="613938"/>
                  <a:chOff x="4607481" y="4365751"/>
                  <a:chExt cx="739649" cy="739650"/>
                </a:xfrm>
              </p:grpSpPr>
              <p:sp>
                <p:nvSpPr>
                  <p:cNvPr id="2210" name="Oval 2209"/>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11" name="Freeform 2210"/>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07" name="Group 2206"/>
                <p:cNvGrpSpPr/>
                <p:nvPr/>
              </p:nvGrpSpPr>
              <p:grpSpPr>
                <a:xfrm>
                  <a:off x="4189264" y="1246862"/>
                  <a:ext cx="885482" cy="428318"/>
                  <a:chOff x="4063354" y="1112562"/>
                  <a:chExt cx="885482" cy="428318"/>
                </a:xfrm>
              </p:grpSpPr>
              <p:sp>
                <p:nvSpPr>
                  <p:cNvPr id="2208" name="Freeform 2207"/>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09" name="Freeform 2208"/>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156" name="Group 2155"/>
              <p:cNvGrpSpPr/>
              <p:nvPr/>
            </p:nvGrpSpPr>
            <p:grpSpPr>
              <a:xfrm>
                <a:off x="1809291" y="3852683"/>
                <a:ext cx="293425" cy="406095"/>
                <a:chOff x="1633488" y="334932"/>
                <a:chExt cx="1344715" cy="1861064"/>
              </a:xfrm>
            </p:grpSpPr>
            <p:grpSp>
              <p:nvGrpSpPr>
                <p:cNvPr id="2179" name="Group 2178"/>
                <p:cNvGrpSpPr/>
                <p:nvPr/>
              </p:nvGrpSpPr>
              <p:grpSpPr>
                <a:xfrm>
                  <a:off x="1633488" y="684696"/>
                  <a:ext cx="1344715" cy="1511300"/>
                  <a:chOff x="1633488" y="684696"/>
                  <a:chExt cx="1344715" cy="1511300"/>
                </a:xfrm>
              </p:grpSpPr>
              <p:sp>
                <p:nvSpPr>
                  <p:cNvPr id="2201" name="Freeform 2200"/>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02" name="Freeform 2201"/>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80" name="Group 2179"/>
                <p:cNvGrpSpPr/>
                <p:nvPr/>
              </p:nvGrpSpPr>
              <p:grpSpPr>
                <a:xfrm>
                  <a:off x="1985367" y="334932"/>
                  <a:ext cx="643040" cy="505060"/>
                  <a:chOff x="2362639" y="273524"/>
                  <a:chExt cx="643040" cy="505060"/>
                </a:xfrm>
              </p:grpSpPr>
              <p:sp>
                <p:nvSpPr>
                  <p:cNvPr id="2199" name="Freeform 2198"/>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00" name="Freeform 2199"/>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181" name="Oval 2180"/>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2" name="Oval 2181"/>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3" name="Oval 2182"/>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4" name="Oval 2183"/>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5" name="Oval 2184"/>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6" name="Oval 2185"/>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7" name="Oval 2186"/>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8" name="Oval 2187"/>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9" name="Oval 2188"/>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0" name="Oval 2189"/>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1" name="Oval 2190"/>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2" name="Oval 2191"/>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3" name="Oval 2192"/>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4" name="Oval 2193"/>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5" name="Oval 2194"/>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6" name="Oval 2195"/>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7" name="Oval 2196"/>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8" name="Oval 2197"/>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57" name="Group 2156"/>
              <p:cNvGrpSpPr/>
              <p:nvPr/>
            </p:nvGrpSpPr>
            <p:grpSpPr>
              <a:xfrm>
                <a:off x="3057105" y="3768221"/>
                <a:ext cx="343148" cy="477007"/>
                <a:chOff x="5216848" y="2546882"/>
                <a:chExt cx="1572587" cy="2186039"/>
              </a:xfrm>
            </p:grpSpPr>
            <p:grpSp>
              <p:nvGrpSpPr>
                <p:cNvPr id="2162" name="Group 2161"/>
                <p:cNvGrpSpPr/>
                <p:nvPr/>
              </p:nvGrpSpPr>
              <p:grpSpPr>
                <a:xfrm>
                  <a:off x="5216848" y="2546882"/>
                  <a:ext cx="1572587" cy="2186039"/>
                  <a:chOff x="4589405" y="1579240"/>
                  <a:chExt cx="1572587" cy="2186039"/>
                </a:xfrm>
              </p:grpSpPr>
              <p:grpSp>
                <p:nvGrpSpPr>
                  <p:cNvPr id="2164" name="Group 2163"/>
                  <p:cNvGrpSpPr/>
                  <p:nvPr/>
                </p:nvGrpSpPr>
                <p:grpSpPr>
                  <a:xfrm rot="2641257">
                    <a:off x="5178361" y="1579240"/>
                    <a:ext cx="983631" cy="742452"/>
                    <a:chOff x="3510643" y="3553204"/>
                    <a:chExt cx="2496364" cy="1884275"/>
                  </a:xfrm>
                </p:grpSpPr>
                <p:sp>
                  <p:nvSpPr>
                    <p:cNvPr id="2177" name="Freeform 2176"/>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8" name="Freeform 2177"/>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165" name="Arc 2164"/>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2166" name="Group 2165"/>
                  <p:cNvGrpSpPr/>
                  <p:nvPr/>
                </p:nvGrpSpPr>
                <p:grpSpPr>
                  <a:xfrm>
                    <a:off x="4589405" y="2363348"/>
                    <a:ext cx="1566675" cy="1401931"/>
                    <a:chOff x="4589405" y="2363348"/>
                    <a:chExt cx="1566675" cy="1401931"/>
                  </a:xfrm>
                </p:grpSpPr>
                <p:sp>
                  <p:nvSpPr>
                    <p:cNvPr id="2167" name="Oval 2166"/>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8" name="Oval 2167"/>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9" name="Oval 2168"/>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0" name="Oval 2169"/>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1" name="Oval 2170"/>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2" name="Oval 2171"/>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3" name="Oval 2172"/>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4" name="Oval 2173"/>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5" name="Oval 2174"/>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6" name="Oval 2175"/>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2163" name="Freeform 2162"/>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158" name="Rectangle 2157"/>
              <p:cNvSpPr/>
              <p:nvPr/>
            </p:nvSpPr>
            <p:spPr>
              <a:xfrm>
                <a:off x="187987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59" name="Rectangle 2158"/>
              <p:cNvSpPr/>
              <p:nvPr/>
            </p:nvSpPr>
            <p:spPr>
              <a:xfrm>
                <a:off x="22661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0" name="Rectangle 2159"/>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161" name="Straight Connector 2160"/>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grpSp>
        <p:nvGrpSpPr>
          <p:cNvPr id="2225" name="Group 2224"/>
          <p:cNvGrpSpPr>
            <a:grpSpLocks noChangeAspect="1"/>
          </p:cNvGrpSpPr>
          <p:nvPr/>
        </p:nvGrpSpPr>
        <p:grpSpPr>
          <a:xfrm>
            <a:off x="9035791" y="1630776"/>
            <a:ext cx="2195568" cy="1275313"/>
            <a:chOff x="8910752" y="1390094"/>
            <a:chExt cx="878227" cy="510125"/>
          </a:xfrm>
        </p:grpSpPr>
        <p:sp>
          <p:nvSpPr>
            <p:cNvPr id="2226" name="Rounded Rectangle 2225"/>
            <p:cNvSpPr/>
            <p:nvPr/>
          </p:nvSpPr>
          <p:spPr>
            <a:xfrm>
              <a:off x="8910752" y="1390094"/>
              <a:ext cx="878227" cy="510125"/>
            </a:xfrm>
            <a:prstGeom prst="roundRect">
              <a:avLst/>
            </a:prstGeom>
            <a:noFill/>
            <a:ln w="762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227" name="Group 2226"/>
            <p:cNvGrpSpPr/>
            <p:nvPr/>
          </p:nvGrpSpPr>
          <p:grpSpPr>
            <a:xfrm>
              <a:off x="8964621" y="1408339"/>
              <a:ext cx="754507" cy="443897"/>
              <a:chOff x="1809291" y="3102658"/>
              <a:chExt cx="1988449" cy="1169860"/>
            </a:xfrm>
          </p:grpSpPr>
          <p:grpSp>
            <p:nvGrpSpPr>
              <p:cNvPr id="2228" name="Group 2227"/>
              <p:cNvGrpSpPr/>
              <p:nvPr/>
            </p:nvGrpSpPr>
            <p:grpSpPr>
              <a:xfrm>
                <a:off x="2631409" y="3861046"/>
                <a:ext cx="365765" cy="374232"/>
                <a:chOff x="1197111" y="1389960"/>
                <a:chExt cx="1676237" cy="1715038"/>
              </a:xfrm>
            </p:grpSpPr>
            <p:grpSp>
              <p:nvGrpSpPr>
                <p:cNvPr id="2296" name="Group 2295"/>
                <p:cNvGrpSpPr/>
                <p:nvPr/>
              </p:nvGrpSpPr>
              <p:grpSpPr>
                <a:xfrm>
                  <a:off x="1197111" y="1671679"/>
                  <a:ext cx="1676237" cy="1433319"/>
                  <a:chOff x="1197111" y="1671679"/>
                  <a:chExt cx="1676237" cy="1433319"/>
                </a:xfrm>
              </p:grpSpPr>
              <p:sp>
                <p:nvSpPr>
                  <p:cNvPr id="2300" name="Freeform 2299"/>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01" name="Freeform 2300"/>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97" name="Group 2296"/>
                <p:cNvGrpSpPr/>
                <p:nvPr/>
              </p:nvGrpSpPr>
              <p:grpSpPr>
                <a:xfrm rot="2700000">
                  <a:off x="2122165" y="1174441"/>
                  <a:ext cx="426826" cy="857864"/>
                  <a:chOff x="4898239" y="1582532"/>
                  <a:chExt cx="309771" cy="622599"/>
                </a:xfrm>
              </p:grpSpPr>
              <p:sp>
                <p:nvSpPr>
                  <p:cNvPr id="2298" name="Freeform 2297"/>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99" name="Freeform 2298"/>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229" name="Group 2228"/>
              <p:cNvGrpSpPr/>
              <p:nvPr/>
            </p:nvGrpSpPr>
            <p:grpSpPr>
              <a:xfrm>
                <a:off x="2174247" y="3832677"/>
                <a:ext cx="355746" cy="430969"/>
                <a:chOff x="3467357" y="1386489"/>
                <a:chExt cx="1630321" cy="1975053"/>
              </a:xfrm>
            </p:grpSpPr>
            <p:sp>
              <p:nvSpPr>
                <p:cNvPr id="2291" name="Oval 2290"/>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92" name="Freeform 2291"/>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293" name="Group 2292"/>
                <p:cNvGrpSpPr/>
                <p:nvPr/>
              </p:nvGrpSpPr>
              <p:grpSpPr>
                <a:xfrm rot="2700000">
                  <a:off x="4357498" y="1170969"/>
                  <a:ext cx="426826" cy="857866"/>
                  <a:chOff x="4910359" y="1566848"/>
                  <a:chExt cx="309771" cy="622600"/>
                </a:xfrm>
              </p:grpSpPr>
              <p:sp>
                <p:nvSpPr>
                  <p:cNvPr id="2294" name="Freeform 2293"/>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95" name="Freeform 2294"/>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230" name="Group 2229"/>
              <p:cNvGrpSpPr/>
              <p:nvPr/>
            </p:nvGrpSpPr>
            <p:grpSpPr>
              <a:xfrm>
                <a:off x="3404978" y="3852683"/>
                <a:ext cx="392762" cy="419835"/>
                <a:chOff x="3589257" y="1246862"/>
                <a:chExt cx="1485489" cy="1587885"/>
              </a:xfrm>
            </p:grpSpPr>
            <p:cxnSp>
              <p:nvCxnSpPr>
                <p:cNvPr id="2280" name="Straight Connector 2279"/>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2281" name="Straight Connector 2280"/>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2282" name="Group 2281"/>
                <p:cNvGrpSpPr/>
                <p:nvPr/>
              </p:nvGrpSpPr>
              <p:grpSpPr>
                <a:xfrm>
                  <a:off x="3589257" y="2220809"/>
                  <a:ext cx="613937" cy="613938"/>
                  <a:chOff x="4607481" y="4365751"/>
                  <a:chExt cx="739649" cy="739650"/>
                </a:xfrm>
              </p:grpSpPr>
              <p:sp>
                <p:nvSpPr>
                  <p:cNvPr id="2289" name="Oval 228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90" name="Freeform 228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83" name="Group 2282"/>
                <p:cNvGrpSpPr/>
                <p:nvPr/>
              </p:nvGrpSpPr>
              <p:grpSpPr>
                <a:xfrm>
                  <a:off x="4260773" y="2220809"/>
                  <a:ext cx="613937" cy="613938"/>
                  <a:chOff x="4607481" y="4365751"/>
                  <a:chExt cx="739649" cy="739650"/>
                </a:xfrm>
              </p:grpSpPr>
              <p:sp>
                <p:nvSpPr>
                  <p:cNvPr id="2287" name="Oval 228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88" name="Freeform 228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84" name="Group 2283"/>
                <p:cNvGrpSpPr/>
                <p:nvPr/>
              </p:nvGrpSpPr>
              <p:grpSpPr>
                <a:xfrm>
                  <a:off x="4189264" y="1246862"/>
                  <a:ext cx="885482" cy="428318"/>
                  <a:chOff x="4063354" y="1112562"/>
                  <a:chExt cx="885482" cy="428318"/>
                </a:xfrm>
              </p:grpSpPr>
              <p:sp>
                <p:nvSpPr>
                  <p:cNvPr id="2285" name="Freeform 2284"/>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86" name="Freeform 2285"/>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231" name="Group 2230"/>
              <p:cNvGrpSpPr/>
              <p:nvPr/>
            </p:nvGrpSpPr>
            <p:grpSpPr>
              <a:xfrm>
                <a:off x="1809291" y="3852683"/>
                <a:ext cx="293425" cy="406095"/>
                <a:chOff x="1633488" y="334932"/>
                <a:chExt cx="1344715" cy="1861064"/>
              </a:xfrm>
            </p:grpSpPr>
            <p:grpSp>
              <p:nvGrpSpPr>
                <p:cNvPr id="2256" name="Group 2255"/>
                <p:cNvGrpSpPr/>
                <p:nvPr/>
              </p:nvGrpSpPr>
              <p:grpSpPr>
                <a:xfrm>
                  <a:off x="1633488" y="684696"/>
                  <a:ext cx="1344715" cy="1511300"/>
                  <a:chOff x="1633488" y="684696"/>
                  <a:chExt cx="1344715" cy="1511300"/>
                </a:xfrm>
              </p:grpSpPr>
              <p:sp>
                <p:nvSpPr>
                  <p:cNvPr id="2278" name="Freeform 2277"/>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9" name="Freeform 2278"/>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57" name="Group 2256"/>
                <p:cNvGrpSpPr/>
                <p:nvPr/>
              </p:nvGrpSpPr>
              <p:grpSpPr>
                <a:xfrm>
                  <a:off x="1985367" y="334932"/>
                  <a:ext cx="643040" cy="505060"/>
                  <a:chOff x="2362639" y="273524"/>
                  <a:chExt cx="643040" cy="505060"/>
                </a:xfrm>
              </p:grpSpPr>
              <p:sp>
                <p:nvSpPr>
                  <p:cNvPr id="2276" name="Freeform 2275"/>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7" name="Freeform 2276"/>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258" name="Oval 2257"/>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9" name="Oval 2258"/>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0" name="Oval 2259"/>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1" name="Oval 2260"/>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2" name="Oval 2261"/>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3" name="Oval 2262"/>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4" name="Oval 2263"/>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5" name="Oval 2264"/>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6" name="Oval 2265"/>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7" name="Oval 2266"/>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8" name="Oval 2267"/>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9" name="Oval 2268"/>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0" name="Oval 2269"/>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1" name="Oval 2270"/>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2" name="Oval 2271"/>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3" name="Oval 2272"/>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4" name="Oval 2273"/>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5" name="Oval 2274"/>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32" name="Group 2231"/>
              <p:cNvGrpSpPr/>
              <p:nvPr/>
            </p:nvGrpSpPr>
            <p:grpSpPr>
              <a:xfrm>
                <a:off x="3057105" y="3768221"/>
                <a:ext cx="343148" cy="477007"/>
                <a:chOff x="5216848" y="2546882"/>
                <a:chExt cx="1572587" cy="2186039"/>
              </a:xfrm>
            </p:grpSpPr>
            <p:grpSp>
              <p:nvGrpSpPr>
                <p:cNvPr id="2239" name="Group 2238"/>
                <p:cNvGrpSpPr/>
                <p:nvPr/>
              </p:nvGrpSpPr>
              <p:grpSpPr>
                <a:xfrm>
                  <a:off x="5216848" y="2546882"/>
                  <a:ext cx="1572587" cy="2186039"/>
                  <a:chOff x="4589405" y="1579240"/>
                  <a:chExt cx="1572587" cy="2186039"/>
                </a:xfrm>
              </p:grpSpPr>
              <p:grpSp>
                <p:nvGrpSpPr>
                  <p:cNvPr id="2241" name="Group 2240"/>
                  <p:cNvGrpSpPr/>
                  <p:nvPr/>
                </p:nvGrpSpPr>
                <p:grpSpPr>
                  <a:xfrm rot="2641257">
                    <a:off x="5178361" y="1579240"/>
                    <a:ext cx="983631" cy="742452"/>
                    <a:chOff x="3510643" y="3553204"/>
                    <a:chExt cx="2496364" cy="1884275"/>
                  </a:xfrm>
                </p:grpSpPr>
                <p:sp>
                  <p:nvSpPr>
                    <p:cNvPr id="2254" name="Freeform 2253"/>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5" name="Freeform 2254"/>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242" name="Arc 2241"/>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2243" name="Group 2242"/>
                  <p:cNvGrpSpPr/>
                  <p:nvPr/>
                </p:nvGrpSpPr>
                <p:grpSpPr>
                  <a:xfrm>
                    <a:off x="4589405" y="2363348"/>
                    <a:ext cx="1566675" cy="1401931"/>
                    <a:chOff x="4589405" y="2363348"/>
                    <a:chExt cx="1566675" cy="1401931"/>
                  </a:xfrm>
                </p:grpSpPr>
                <p:sp>
                  <p:nvSpPr>
                    <p:cNvPr id="2244" name="Oval 2243"/>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5" name="Oval 2244"/>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6" name="Oval 2245"/>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7" name="Oval 2246"/>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8" name="Oval 2247"/>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9" name="Oval 2248"/>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0" name="Oval 2249"/>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1" name="Oval 2250"/>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2" name="Oval 2251"/>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3" name="Oval 2252"/>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2240" name="Freeform 2239"/>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233" name="Rectangle 2232"/>
              <p:cNvSpPr/>
              <p:nvPr/>
            </p:nvSpPr>
            <p:spPr>
              <a:xfrm>
                <a:off x="1879878" y="3181017"/>
                <a:ext cx="162318" cy="598865"/>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34" name="Rectangle 2233"/>
              <p:cNvSpPr/>
              <p:nvPr/>
            </p:nvSpPr>
            <p:spPr>
              <a:xfrm>
                <a:off x="2266142" y="3550715"/>
                <a:ext cx="162318" cy="227701"/>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35" name="Rectangle 2234"/>
              <p:cNvSpPr/>
              <p:nvPr/>
            </p:nvSpPr>
            <p:spPr>
              <a:xfrm>
                <a:off x="3504643" y="3402527"/>
                <a:ext cx="162318" cy="379502"/>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236" name="Straight Connector 2235"/>
              <p:cNvCxnSpPr/>
              <p:nvPr/>
            </p:nvCxnSpPr>
            <p:spPr>
              <a:xfrm>
                <a:off x="1809549" y="3789256"/>
                <a:ext cx="1982805" cy="0"/>
              </a:xfrm>
              <a:prstGeom prst="line">
                <a:avLst/>
              </a:prstGeom>
              <a:noFill/>
              <a:ln w="76200" cap="flat" cmpd="sng" algn="ctr">
                <a:solidFill>
                  <a:sysClr val="windowText" lastClr="000000"/>
                </a:solidFill>
                <a:prstDash val="solid"/>
                <a:miter lim="800000"/>
              </a:ln>
              <a:effectLst/>
            </p:spPr>
          </p:cxnSp>
          <p:sp>
            <p:nvSpPr>
              <p:cNvPr id="2237" name="Rectangle 2236"/>
              <p:cNvSpPr/>
              <p:nvPr/>
            </p:nvSpPr>
            <p:spPr>
              <a:xfrm>
                <a:off x="2707832" y="3102658"/>
                <a:ext cx="162318" cy="645152"/>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38" name="Rectangle 2237"/>
              <p:cNvSpPr/>
              <p:nvPr/>
            </p:nvSpPr>
            <p:spPr>
              <a:xfrm>
                <a:off x="3108277" y="3251966"/>
                <a:ext cx="162318" cy="493352"/>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2302" name="TextBox 2301"/>
          <p:cNvSpPr txBox="1"/>
          <p:nvPr/>
        </p:nvSpPr>
        <p:spPr>
          <a:xfrm>
            <a:off x="7995490" y="2366725"/>
            <a:ext cx="1259612" cy="523220"/>
          </a:xfrm>
          <a:prstGeom prst="rect">
            <a:avLst/>
          </a:prstGeom>
          <a:noFill/>
        </p:spPr>
        <p:txBody>
          <a:bodyPr wrap="square" rtlCol="0">
            <a:spAutoFit/>
          </a:bodyPr>
          <a:lstStyle/>
          <a:p>
            <a:r>
              <a:rPr lang="en-IN" sz="2800" dirty="0" smtClean="0">
                <a:solidFill>
                  <a:prstClr val="black"/>
                </a:solidFill>
                <a:latin typeface="+mj-lt"/>
              </a:rPr>
              <a:t>i.e. …</a:t>
            </a:r>
            <a:endParaRPr lang="en-US" sz="2800" dirty="0">
              <a:solidFill>
                <a:prstClr val="black"/>
              </a:solidFill>
              <a:latin typeface="+mj-lt"/>
            </a:endParaRPr>
          </a:p>
        </p:txBody>
      </p:sp>
      <p:grpSp>
        <p:nvGrpSpPr>
          <p:cNvPr id="2306" name="Group 2305"/>
          <p:cNvGrpSpPr/>
          <p:nvPr/>
        </p:nvGrpSpPr>
        <p:grpSpPr>
          <a:xfrm>
            <a:off x="477766" y="1397059"/>
            <a:ext cx="1347061" cy="909199"/>
            <a:chOff x="477766" y="955271"/>
            <a:chExt cx="1347061" cy="909199"/>
          </a:xfrm>
        </p:grpSpPr>
        <p:sp>
          <p:nvSpPr>
            <p:cNvPr id="2303" name="Oval 2302"/>
            <p:cNvSpPr/>
            <p:nvPr/>
          </p:nvSpPr>
          <p:spPr>
            <a:xfrm>
              <a:off x="477766" y="1173989"/>
              <a:ext cx="311085" cy="311085"/>
            </a:xfrm>
            <a:prstGeom prst="ellipse">
              <a:avLst/>
            </a:prstGeom>
            <a:solidFill>
              <a:sysClr val="windowText" lastClr="00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304" name="TextBox 2303"/>
                <p:cNvSpPr txBox="1"/>
                <p:nvPr/>
              </p:nvSpPr>
              <p:spPr>
                <a:xfrm>
                  <a:off x="542980" y="1008203"/>
                  <a:ext cx="101172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m:t>
                        </m:r>
                      </m:oMath>
                    </m:oMathPara>
                  </a14:m>
                  <a:endParaRPr lang="en-IN" sz="3200" dirty="0"/>
                </a:p>
              </p:txBody>
            </p:sp>
          </mc:Choice>
          <mc:Fallback xmlns="">
            <p:sp>
              <p:nvSpPr>
                <p:cNvPr id="2304" name="TextBox 2303"/>
                <p:cNvSpPr txBox="1">
                  <a:spLocks noRot="1" noChangeAspect="1" noMove="1" noResize="1" noEditPoints="1" noAdjustHandles="1" noChangeArrowheads="1" noChangeShapeType="1" noTextEdit="1"/>
                </p:cNvSpPr>
                <p:nvPr/>
              </p:nvSpPr>
              <p:spPr>
                <a:xfrm>
                  <a:off x="542980" y="1008203"/>
                  <a:ext cx="1011723" cy="584775"/>
                </a:xfrm>
                <a:prstGeom prst="rect">
                  <a:avLst/>
                </a:prstGeom>
                <a:blipFill>
                  <a:blip r:embed="rId2"/>
                  <a:stretch>
                    <a:fillRect/>
                  </a:stretch>
                </a:blipFill>
              </p:spPr>
              <p:txBody>
                <a:bodyPr/>
                <a:lstStyle/>
                <a:p>
                  <a:r>
                    <a:rPr lang="en-IN">
                      <a:noFill/>
                    </a:rPr>
                    <a:t> </a:t>
                  </a:r>
                </a:p>
              </p:txBody>
            </p:sp>
          </mc:Fallback>
        </mc:AlternateContent>
        <p:pic>
          <p:nvPicPr>
            <p:cNvPr id="2305" name="Picture 2304"/>
            <p:cNvPicPr>
              <a:picLocks noChangeAspect="1"/>
            </p:cNvPicPr>
            <p:nvPr/>
          </p:nvPicPr>
          <p:blipFill>
            <a:blip r:embed="rId3"/>
            <a:stretch>
              <a:fillRect/>
            </a:stretch>
          </p:blipFill>
          <p:spPr>
            <a:xfrm>
              <a:off x="1319522" y="955271"/>
              <a:ext cx="505305" cy="909199"/>
            </a:xfrm>
            <a:prstGeom prst="rect">
              <a:avLst/>
            </a:prstGeom>
          </p:spPr>
        </p:pic>
      </p:grpSp>
      <p:grpSp>
        <p:nvGrpSpPr>
          <p:cNvPr id="2314" name="Group 2313"/>
          <p:cNvGrpSpPr/>
          <p:nvPr/>
        </p:nvGrpSpPr>
        <p:grpSpPr>
          <a:xfrm>
            <a:off x="10655007" y="100542"/>
            <a:ext cx="1468606" cy="1238929"/>
            <a:chOff x="12383748" y="1219011"/>
            <a:chExt cx="1862104" cy="1570887"/>
          </a:xfrm>
        </p:grpSpPr>
        <p:sp>
          <p:nvSpPr>
            <p:cNvPr id="2315" name="Freeform 2314"/>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6" name="Freeform 2315"/>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7" name="Freeform 2316"/>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8" name="Oval 2317"/>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9" name="Oval 2318"/>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20" name="Rectangular Callout 2319"/>
          <p:cNvSpPr/>
          <p:nvPr/>
        </p:nvSpPr>
        <p:spPr>
          <a:xfrm>
            <a:off x="1011117" y="88445"/>
            <a:ext cx="9512761" cy="1213891"/>
          </a:xfrm>
          <a:prstGeom prst="wedgeRectCallout">
            <a:avLst>
              <a:gd name="adj1" fmla="val 57695"/>
              <a:gd name="adj2" fmla="val 4627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Instead of just storing a few active labels at leaves, can store how popular those labels are as well (e.g. count how many times each active label occurred in train points that reached that leaf) – can allow us to rank labels</a:t>
            </a:r>
            <a:endParaRPr lang="en-US" sz="2400" dirty="0">
              <a:solidFill>
                <a:schemeClr val="tx1"/>
              </a:solidFill>
              <a:latin typeface="+mj-lt"/>
            </a:endParaRPr>
          </a:p>
        </p:txBody>
      </p:sp>
    </p:spTree>
    <p:extLst>
      <p:ext uri="{BB962C8B-B14F-4D97-AF65-F5344CB8AC3E}">
        <p14:creationId xmlns:p14="http://schemas.microsoft.com/office/powerpoint/2010/main" val="428240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06"/>
                                        </p:tgtEl>
                                        <p:attrNameLst>
                                          <p:attrName>style.visibility</p:attrName>
                                        </p:attrNameLst>
                                      </p:cBhvr>
                                      <p:to>
                                        <p:strVal val="visible"/>
                                      </p:to>
                                    </p:set>
                                    <p:animEffect transition="in" filter="wipe(left)">
                                      <p:cBhvr>
                                        <p:cTn id="7" dur="500"/>
                                        <p:tgtEl>
                                          <p:spTgt spid="2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4"/>
                                        </p:tgtEl>
                                        <p:attrNameLst>
                                          <p:attrName>style.visibility</p:attrName>
                                        </p:attrNameLst>
                                      </p:cBhvr>
                                      <p:to>
                                        <p:strVal val="visible"/>
                                      </p:to>
                                    </p:set>
                                    <p:animEffect transition="in" filter="fade">
                                      <p:cBhvr>
                                        <p:cTn id="12" dur="500"/>
                                        <p:tgtEl>
                                          <p:spTgt spid="11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55"/>
                                        </p:tgtEl>
                                        <p:attrNameLst>
                                          <p:attrName>style.visibility</p:attrName>
                                        </p:attrNameLst>
                                      </p:cBhvr>
                                      <p:to>
                                        <p:strVal val="visible"/>
                                      </p:to>
                                    </p:set>
                                    <p:animEffect transition="in" filter="fade">
                                      <p:cBhvr>
                                        <p:cTn id="15" dur="500"/>
                                        <p:tgtEl>
                                          <p:spTgt spid="115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0 1.48148E-6 L 0 0.26667 " pathEditMode="relative" rAng="0" ptsTypes="AA">
                                      <p:cBhvr>
                                        <p:cTn id="19" dur="1000" fill="hold"/>
                                        <p:tgtEl>
                                          <p:spTgt spid="1154"/>
                                        </p:tgtEl>
                                        <p:attrNameLst>
                                          <p:attrName>ppt_x</p:attrName>
                                          <p:attrName>ppt_y</p:attrName>
                                        </p:attrNameLst>
                                      </p:cBhvr>
                                      <p:rCtr x="0" y="13333"/>
                                    </p:animMotion>
                                  </p:childTnLst>
                                </p:cTn>
                              </p:par>
                            </p:childTnLst>
                          </p:cTn>
                        </p:par>
                        <p:par>
                          <p:cTn id="20" fill="hold">
                            <p:stCondLst>
                              <p:cond delay="1000"/>
                            </p:stCondLst>
                            <p:childTnLst>
                              <p:par>
                                <p:cTn id="21" presetID="42" presetClass="path" presetSubtype="0" accel="50000" decel="50000" fill="hold" grpId="2" nodeType="afterEffect">
                                  <p:stCondLst>
                                    <p:cond delay="0"/>
                                  </p:stCondLst>
                                  <p:childTnLst>
                                    <p:animMotion origin="layout" path="M 0 0.26667 L -0.03607 0.26667 " pathEditMode="relative" rAng="0" ptsTypes="AA">
                                      <p:cBhvr>
                                        <p:cTn id="22" dur="500" fill="hold"/>
                                        <p:tgtEl>
                                          <p:spTgt spid="1154"/>
                                        </p:tgtEl>
                                        <p:attrNameLst>
                                          <p:attrName>ppt_x</p:attrName>
                                          <p:attrName>ppt_y</p:attrName>
                                        </p:attrNameLst>
                                      </p:cBhvr>
                                      <p:rCtr x="-1810" y="0"/>
                                    </p:animMotion>
                                  </p:childTnLst>
                                </p:cTn>
                              </p:par>
                            </p:childTnLst>
                          </p:cTn>
                        </p:par>
                        <p:par>
                          <p:cTn id="23" fill="hold">
                            <p:stCondLst>
                              <p:cond delay="1500"/>
                            </p:stCondLst>
                            <p:childTnLst>
                              <p:par>
                                <p:cTn id="24" presetID="42" presetClass="path" presetSubtype="0" accel="50000" decel="50000" fill="hold" grpId="3" nodeType="afterEffect">
                                  <p:stCondLst>
                                    <p:cond delay="0"/>
                                  </p:stCondLst>
                                  <p:childTnLst>
                                    <p:animMotion origin="layout" path="M -0.03607 0.26667 L -0.07904 0.40648 " pathEditMode="relative" rAng="0" ptsTypes="AA">
                                      <p:cBhvr>
                                        <p:cTn id="25" dur="1000" fill="hold"/>
                                        <p:tgtEl>
                                          <p:spTgt spid="1154"/>
                                        </p:tgtEl>
                                        <p:attrNameLst>
                                          <p:attrName>ppt_x</p:attrName>
                                          <p:attrName>ppt_y</p:attrName>
                                        </p:attrNameLst>
                                      </p:cBhvr>
                                      <p:rCtr x="-2148" y="6991"/>
                                    </p:animMotion>
                                  </p:childTnLst>
                                </p:cTn>
                              </p:par>
                            </p:childTnLst>
                          </p:cTn>
                        </p:par>
                        <p:par>
                          <p:cTn id="26" fill="hold">
                            <p:stCondLst>
                              <p:cond delay="2500"/>
                            </p:stCondLst>
                            <p:childTnLst>
                              <p:par>
                                <p:cTn id="27" presetID="42" presetClass="path" presetSubtype="0" accel="50000" decel="50000" fill="hold" grpId="4" nodeType="afterEffect">
                                  <p:stCondLst>
                                    <p:cond delay="0"/>
                                  </p:stCondLst>
                                  <p:childTnLst>
                                    <p:animMotion origin="layout" path="M -0.07904 0.40648 L -0.07904 0.48079 " pathEditMode="relative" rAng="0" ptsTypes="AA">
                                      <p:cBhvr>
                                        <p:cTn id="28" dur="500" fill="hold"/>
                                        <p:tgtEl>
                                          <p:spTgt spid="1154"/>
                                        </p:tgtEl>
                                        <p:attrNameLst>
                                          <p:attrName>ppt_x</p:attrName>
                                          <p:attrName>ppt_y</p:attrName>
                                        </p:attrNameLst>
                                      </p:cBhvr>
                                      <p:rCtr x="0" y="3704"/>
                                    </p:animMotion>
                                  </p:childTnLst>
                                </p:cTn>
                              </p:par>
                            </p:childTnLst>
                          </p:cTn>
                        </p:par>
                        <p:par>
                          <p:cTn id="29" fill="hold">
                            <p:stCondLst>
                              <p:cond delay="3000"/>
                            </p:stCondLst>
                            <p:childTnLst>
                              <p:par>
                                <p:cTn id="30" presetID="42" presetClass="path" presetSubtype="0" accel="50000" decel="50000" fill="hold" grpId="5" nodeType="afterEffect">
                                  <p:stCondLst>
                                    <p:cond delay="0"/>
                                  </p:stCondLst>
                                  <p:childTnLst>
                                    <p:animMotion origin="layout" path="M -0.07904 0.48079 L -0.11823 0.58426 " pathEditMode="relative" rAng="0" ptsTypes="AA">
                                      <p:cBhvr>
                                        <p:cTn id="31" dur="1000" fill="hold"/>
                                        <p:tgtEl>
                                          <p:spTgt spid="1154"/>
                                        </p:tgtEl>
                                        <p:attrNameLst>
                                          <p:attrName>ppt_x</p:attrName>
                                          <p:attrName>ppt_y</p:attrName>
                                        </p:attrNameLst>
                                      </p:cBhvr>
                                      <p:rCtr x="-1966" y="5162"/>
                                    </p:animMotion>
                                  </p:childTnLst>
                                </p:cTn>
                              </p:par>
                            </p:childTnLst>
                          </p:cTn>
                        </p:par>
                        <p:par>
                          <p:cTn id="32" fill="hold">
                            <p:stCondLst>
                              <p:cond delay="4000"/>
                            </p:stCondLst>
                            <p:childTnLst>
                              <p:par>
                                <p:cTn id="33" presetID="42" presetClass="path" presetSubtype="0" accel="50000" decel="50000" fill="hold" grpId="6" nodeType="afterEffect">
                                  <p:stCondLst>
                                    <p:cond delay="0"/>
                                  </p:stCondLst>
                                  <p:childTnLst>
                                    <p:animMotion origin="layout" path="M -0.11823 0.58426 L -0.11823 0.62315 " pathEditMode="relative" rAng="0" ptsTypes="AA">
                                      <p:cBhvr>
                                        <p:cTn id="34" dur="500" fill="hold"/>
                                        <p:tgtEl>
                                          <p:spTgt spid="1154"/>
                                        </p:tgtEl>
                                        <p:attrNameLst>
                                          <p:attrName>ppt_x</p:attrName>
                                          <p:attrName>ppt_y</p:attrName>
                                        </p:attrNameLst>
                                      </p:cBhvr>
                                      <p:rCtr x="0" y="1944"/>
                                    </p:animMotion>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7" nodeType="clickEffect">
                                  <p:stCondLst>
                                    <p:cond delay="0"/>
                                  </p:stCondLst>
                                  <p:childTnLst>
                                    <p:animEffect transition="out" filter="fade">
                                      <p:cBhvr>
                                        <p:cTn id="38" dur="500"/>
                                        <p:tgtEl>
                                          <p:spTgt spid="1154"/>
                                        </p:tgtEl>
                                      </p:cBhvr>
                                    </p:animEffect>
                                    <p:set>
                                      <p:cBhvr>
                                        <p:cTn id="39" dur="1" fill="hold">
                                          <p:stCondLst>
                                            <p:cond delay="499"/>
                                          </p:stCondLst>
                                        </p:cTn>
                                        <p:tgtEl>
                                          <p:spTgt spid="1154"/>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2075"/>
                                        </p:tgtEl>
                                        <p:attrNameLst>
                                          <p:attrName>style.visibility</p:attrName>
                                        </p:attrNameLst>
                                      </p:cBhvr>
                                      <p:to>
                                        <p:strVal val="visible"/>
                                      </p:to>
                                    </p:set>
                                    <p:animEffect transition="in" filter="fade">
                                      <p:cBhvr>
                                        <p:cTn id="42" dur="500"/>
                                        <p:tgtEl>
                                          <p:spTgt spid="207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
                                        </p:tgtEl>
                                        <p:attrNameLst>
                                          <p:attrName>style.visibility</p:attrName>
                                        </p:attrNameLst>
                                      </p:cBhvr>
                                      <p:to>
                                        <p:strVal val="visible"/>
                                      </p:to>
                                    </p:set>
                                  </p:childTnLst>
                                </p:cTn>
                              </p:par>
                            </p:childTnLst>
                          </p:cTn>
                        </p:par>
                        <p:par>
                          <p:cTn id="47" fill="hold">
                            <p:stCondLst>
                              <p:cond delay="0"/>
                            </p:stCondLst>
                            <p:childTnLst>
                              <p:par>
                                <p:cTn id="48" presetID="6" presetClass="emph" presetSubtype="0" fill="hold" nodeType="afterEffect">
                                  <p:stCondLst>
                                    <p:cond delay="0"/>
                                  </p:stCondLst>
                                  <p:childTnLst>
                                    <p:animScale>
                                      <p:cBhvr>
                                        <p:cTn id="49" dur="1000" fill="hold"/>
                                        <p:tgtEl>
                                          <p:spTgt spid="2150"/>
                                        </p:tgtEl>
                                      </p:cBhvr>
                                      <p:by x="250000" y="250000"/>
                                    </p:animScale>
                                  </p:childTnLst>
                                </p:cTn>
                              </p:par>
                              <p:par>
                                <p:cTn id="50" presetID="42" presetClass="path" presetSubtype="0" accel="50000" decel="50000" fill="hold" nodeType="withEffect">
                                  <p:stCondLst>
                                    <p:cond delay="0"/>
                                  </p:stCondLst>
                                  <p:childTnLst>
                                    <p:animMotion origin="layout" path="M -3.33333E-6 -1.48148E-6 L 0.27227 0.02963 " pathEditMode="relative" rAng="0" ptsTypes="AA">
                                      <p:cBhvr>
                                        <p:cTn id="51" dur="1000" fill="hold"/>
                                        <p:tgtEl>
                                          <p:spTgt spid="2150"/>
                                        </p:tgtEl>
                                        <p:attrNameLst>
                                          <p:attrName>ppt_x</p:attrName>
                                          <p:attrName>ppt_y</p:attrName>
                                        </p:attrNameLst>
                                      </p:cBhvr>
                                      <p:rCtr x="13607" y="1481"/>
                                    </p:animMotion>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314"/>
                                        </p:tgtEl>
                                        <p:attrNameLst>
                                          <p:attrName>style.visibility</p:attrName>
                                        </p:attrNameLst>
                                      </p:cBhvr>
                                      <p:to>
                                        <p:strVal val="visible"/>
                                      </p:to>
                                    </p:set>
                                  </p:childTnLst>
                                </p:cTn>
                              </p:par>
                            </p:childTnLst>
                          </p:cTn>
                        </p:par>
                        <p:par>
                          <p:cTn id="56" fill="hold">
                            <p:stCondLst>
                              <p:cond delay="0"/>
                            </p:stCondLst>
                            <p:childTnLst>
                              <p:par>
                                <p:cTn id="57" presetID="22" presetClass="entr" presetSubtype="2" fill="hold" grpId="0" nodeType="afterEffect">
                                  <p:stCondLst>
                                    <p:cond delay="0"/>
                                  </p:stCondLst>
                                  <p:childTnLst>
                                    <p:set>
                                      <p:cBhvr>
                                        <p:cTn id="58" dur="1" fill="hold">
                                          <p:stCondLst>
                                            <p:cond delay="0"/>
                                          </p:stCondLst>
                                        </p:cTn>
                                        <p:tgtEl>
                                          <p:spTgt spid="2320"/>
                                        </p:tgtEl>
                                        <p:attrNameLst>
                                          <p:attrName>style.visibility</p:attrName>
                                        </p:attrNameLst>
                                      </p:cBhvr>
                                      <p:to>
                                        <p:strVal val="visible"/>
                                      </p:to>
                                    </p:set>
                                    <p:animEffect transition="in" filter="wipe(right)">
                                      <p:cBhvr>
                                        <p:cTn id="59" dur="500"/>
                                        <p:tgtEl>
                                          <p:spTgt spid="23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302"/>
                                        </p:tgtEl>
                                        <p:attrNameLst>
                                          <p:attrName>style.visibility</p:attrName>
                                        </p:attrNameLst>
                                      </p:cBhvr>
                                      <p:to>
                                        <p:strVal val="visible"/>
                                      </p:to>
                                    </p:set>
                                    <p:animEffect transition="in" filter="fade">
                                      <p:cBhvr>
                                        <p:cTn id="64" dur="500"/>
                                        <p:tgtEl>
                                          <p:spTgt spid="2302"/>
                                        </p:tgtEl>
                                      </p:cBhvr>
                                    </p:animEffect>
                                  </p:childTnLst>
                                </p:cTn>
                              </p:par>
                            </p:childTnLst>
                          </p:cTn>
                        </p:par>
                        <p:par>
                          <p:cTn id="65" fill="hold">
                            <p:stCondLst>
                              <p:cond delay="500"/>
                            </p:stCondLst>
                            <p:childTnLst>
                              <p:par>
                                <p:cTn id="66" presetID="10" presetClass="exit" presetSubtype="0" fill="hold" nodeType="afterEffect">
                                  <p:stCondLst>
                                    <p:cond delay="0"/>
                                  </p:stCondLst>
                                  <p:childTnLst>
                                    <p:animEffect transition="out" filter="fade">
                                      <p:cBhvr>
                                        <p:cTn id="67" dur="500"/>
                                        <p:tgtEl>
                                          <p:spTgt spid="2150"/>
                                        </p:tgtEl>
                                      </p:cBhvr>
                                    </p:animEffect>
                                    <p:set>
                                      <p:cBhvr>
                                        <p:cTn id="68" dur="1" fill="hold">
                                          <p:stCondLst>
                                            <p:cond delay="499"/>
                                          </p:stCondLst>
                                        </p:cTn>
                                        <p:tgtEl>
                                          <p:spTgt spid="2150"/>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2225"/>
                                        </p:tgtEl>
                                        <p:attrNameLst>
                                          <p:attrName>style.visibility</p:attrName>
                                        </p:attrNameLst>
                                      </p:cBhvr>
                                      <p:to>
                                        <p:strVal val="visible"/>
                                      </p:to>
                                    </p:set>
                                    <p:animEffect transition="in" filter="fade">
                                      <p:cBhvr>
                                        <p:cTn id="71" dur="500"/>
                                        <p:tgtEl>
                                          <p:spTgt spid="2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 grpId="0" animBg="1"/>
      <p:bldP spid="1154" grpId="1" animBg="1"/>
      <p:bldP spid="1154" grpId="2" animBg="1"/>
      <p:bldP spid="1154" grpId="3" animBg="1"/>
      <p:bldP spid="1154" grpId="4" animBg="1"/>
      <p:bldP spid="1154" grpId="5" animBg="1"/>
      <p:bldP spid="1154" grpId="6" animBg="1"/>
      <p:bldP spid="1154" grpId="7" animBg="1"/>
      <p:bldP spid="1155" grpId="0" animBg="1"/>
      <p:bldP spid="2302" grpId="0"/>
      <p:bldP spid="23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using Linear Models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10632" y="1111623"/>
                <a:ext cx="5764742" cy="5874804"/>
              </a:xfrm>
            </p:spPr>
            <p:txBody>
              <a:bodyPr>
                <a:normAutofit/>
              </a:bodyPr>
              <a:lstStyle/>
              <a:p>
                <a:r>
                  <a:rPr lang="en-IN" dirty="0" smtClean="0"/>
                  <a:t>Treat each label as independent binary classification problem</a:t>
                </a:r>
              </a:p>
              <a:p>
                <a:pPr lvl="2"/>
                <a:r>
                  <a:rPr lang="en-IN" dirty="0" smtClean="0"/>
                  <a:t>This approach is known as </a:t>
                </a:r>
                <a:r>
                  <a:rPr lang="en-IN" b="1" dirty="0" smtClean="0"/>
                  <a:t>binary </a:t>
                </a:r>
                <a:r>
                  <a:rPr lang="en-IN" b="1" dirty="0"/>
                  <a:t>relevance</a:t>
                </a:r>
                <a:r>
                  <a:rPr lang="en-IN" dirty="0"/>
                  <a:t> – </a:t>
                </a:r>
                <a:r>
                  <a:rPr lang="en-IN" dirty="0" smtClean="0"/>
                  <a:t>gives good accuracies but not scalable if </a:t>
                </a:r>
                <a14:m>
                  <m:oMath xmlns:m="http://schemas.openxmlformats.org/officeDocument/2006/math">
                    <m:r>
                      <a:rPr lang="en-IN" b="0" i="1" smtClean="0">
                        <a:latin typeface="Cambria Math" panose="02040503050406030204" pitchFamily="18" charset="0"/>
                      </a:rPr>
                      <m:t>𝐿</m:t>
                    </m:r>
                  </m:oMath>
                </a14:m>
                <a:r>
                  <a:rPr lang="en-IN" dirty="0" smtClean="0"/>
                  <a:t> is large </a:t>
                </a:r>
                <a:r>
                  <a:rPr lang="en-IN" i="0" dirty="0" smtClean="0">
                    <a:sym typeface="Wingdings" panose="05000000000000000000" pitchFamily="2" charset="2"/>
                  </a:rPr>
                  <a:t></a:t>
                </a:r>
                <a:endParaRPr lang="en-IN" i="0" dirty="0" smtClean="0"/>
              </a:p>
              <a:p>
                <a:pPr lvl="2"/>
                <a:r>
                  <a:rPr lang="en-IN" dirty="0" smtClean="0"/>
                  <a:t>Total of </a:t>
                </a:r>
                <a14:m>
                  <m:oMath xmlns:m="http://schemas.openxmlformats.org/officeDocument/2006/math">
                    <m:r>
                      <a:rPr lang="en-IN" b="0" i="1" smtClean="0">
                        <a:latin typeface="Cambria Math" panose="02040503050406030204" pitchFamily="18" charset="0"/>
                      </a:rPr>
                      <m:t>𝐿</m:t>
                    </m:r>
                  </m:oMath>
                </a14:m>
                <a:r>
                  <a:rPr lang="en-IN" dirty="0" smtClean="0"/>
                  <a:t> binary problems – learn a separate linear model for each</a:t>
                </a:r>
              </a:p>
              <a:p>
                <a:pPr lvl="3"/>
                <a:r>
                  <a:rPr lang="en-IN" dirty="0"/>
                  <a:t>E.g. </a:t>
                </a:r>
                <a14:m>
                  <m:oMath xmlns:m="http://schemas.openxmlformats.org/officeDocument/2006/math">
                    <m:sSubSup>
                      <m:sSubSupPr>
                        <m:ctrlPr>
                          <a:rPr lang="en-IN" i="1">
                            <a:latin typeface="Cambria Math" panose="02040503050406030204" pitchFamily="18" charset="0"/>
                          </a:rPr>
                        </m:ctrlPr>
                      </m:sSubSupPr>
                      <m:e>
                        <m:r>
                          <a:rPr lang="en-IN" b="1" i="0">
                            <a:latin typeface="Cambria Math" panose="02040503050406030204" pitchFamily="18" charset="0"/>
                          </a:rPr>
                          <m:t>𝐲</m:t>
                        </m:r>
                      </m:e>
                      <m:sub>
                        <m:r>
                          <a:rPr lang="en-IN" i="1">
                            <a:latin typeface="Cambria Math" panose="02040503050406030204" pitchFamily="18" charset="0"/>
                          </a:rPr>
                          <m:t>𝑗</m:t>
                        </m:r>
                      </m:sub>
                      <m:sup>
                        <m:r>
                          <a:rPr lang="en-IN" i="1">
                            <a:latin typeface="Cambria Math" panose="02040503050406030204" pitchFamily="18" charset="0"/>
                          </a:rPr>
                          <m:t>𝑖</m:t>
                        </m:r>
                      </m:sup>
                    </m:sSubSup>
                    <m:r>
                      <a:rPr lang="en-IN" i="1">
                        <a:latin typeface="Cambria Math" panose="02040503050406030204" pitchFamily="18" charset="0"/>
                      </a:rPr>
                      <m:t>=</m:t>
                    </m:r>
                    <m:r>
                      <m:rPr>
                        <m:sty m:val="p"/>
                      </m:rPr>
                      <a:rPr lang="en-IN" i="0">
                        <a:latin typeface="Cambria Math" panose="02040503050406030204" pitchFamily="18" charset="0"/>
                      </a:rPr>
                      <m:t>sign</m:t>
                    </m:r>
                    <m:d>
                      <m:dPr>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i="1">
                                    <a:latin typeface="Cambria Math" panose="02040503050406030204" pitchFamily="18" charset="0"/>
                                  </a:rPr>
                                  <m:t>𝑗</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𝑖</m:t>
                                </m:r>
                              </m:sup>
                            </m:sSup>
                          </m:e>
                        </m:d>
                      </m:e>
                    </m:d>
                  </m:oMath>
                </a14:m>
                <a:endParaRPr lang="en-IN" dirty="0" smtClean="0"/>
              </a:p>
              <a:p>
                <a:pPr lvl="2"/>
                <a:r>
                  <a:rPr lang="en-IN" dirty="0" smtClean="0"/>
                  <a:t>May use any binary </a:t>
                </a:r>
                <a:r>
                  <a:rPr lang="en-IN" dirty="0" err="1" smtClean="0"/>
                  <a:t>classfn</a:t>
                </a:r>
                <a:r>
                  <a:rPr lang="en-IN" dirty="0" smtClean="0"/>
                  <a:t> method to learn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𝑗</m:t>
                        </m:r>
                      </m:sup>
                    </m:sSup>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=1…</m:t>
                    </m:r>
                    <m:r>
                      <a:rPr lang="en-IN" b="0" i="1" smtClean="0">
                        <a:latin typeface="Cambria Math" panose="02040503050406030204" pitchFamily="18" charset="0"/>
                      </a:rPr>
                      <m:t>𝐿</m:t>
                    </m:r>
                  </m:oMath>
                </a14:m>
                <a:r>
                  <a:rPr lang="en-IN" dirty="0" smtClean="0"/>
                  <a:t> e.g. SVMs</a:t>
                </a:r>
              </a:p>
              <a:p>
                <a:pPr lvl="2"/>
                <a:r>
                  <a:rPr lang="en-IN" dirty="0" smtClean="0"/>
                  <a:t>May also use probabilistic methods</a:t>
                </a:r>
              </a:p>
              <a:p>
                <a:pPr lvl="3"/>
                <a:r>
                  <a:rPr lang="en-IN" dirty="0" smtClean="0"/>
                  <a:t>E.g. assume user </a:t>
                </a:r>
                <a14:m>
                  <m:oMath xmlns:m="http://schemas.openxmlformats.org/officeDocument/2006/math">
                    <m:r>
                      <a:rPr lang="en-IN" b="0" i="1" smtClean="0">
                        <a:latin typeface="Cambria Math" panose="02040503050406030204" pitchFamily="18" charset="0"/>
                      </a:rPr>
                      <m:t>𝑖</m:t>
                    </m:r>
                  </m:oMath>
                </a14:m>
                <a:r>
                  <a:rPr lang="en-IN" dirty="0" smtClean="0"/>
                  <a:t> likes item </a:t>
                </a:r>
                <a14:m>
                  <m:oMath xmlns:m="http://schemas.openxmlformats.org/officeDocument/2006/math">
                    <m:r>
                      <a:rPr lang="en-IN" b="0" i="1" smtClean="0">
                        <a:latin typeface="Cambria Math" panose="02040503050406030204" pitchFamily="18" charset="0"/>
                      </a:rPr>
                      <m:t>𝑗</m:t>
                    </m:r>
                  </m:oMath>
                </a14:m>
                <a:r>
                  <a:rPr lang="en-IN" dirty="0" smtClean="0"/>
                  <a:t> with probability </a:t>
                </a:r>
                <a14:m>
                  <m:oMath xmlns:m="http://schemas.openxmlformats.org/officeDocument/2006/math">
                    <m:sSubSup>
                      <m:sSubSupPr>
                        <m:ctrlPr>
                          <a:rPr lang="en-IN" b="0" i="1" smtClean="0">
                            <a:latin typeface="Cambria Math" panose="02040503050406030204" pitchFamily="18" charset="0"/>
                          </a:rPr>
                        </m:ctrlPr>
                      </m:sSubSupPr>
                      <m:e>
                        <m:r>
                          <a:rPr lang="en-IN" b="1" i="0" smtClean="0">
                            <a:latin typeface="Cambria Math" panose="02040503050406030204" pitchFamily="18" charset="0"/>
                          </a:rPr>
                          <m:t>𝛈</m:t>
                        </m:r>
                      </m:e>
                      <m:sub>
                        <m:r>
                          <a:rPr lang="en-IN" b="0" i="1" smtClean="0">
                            <a:latin typeface="Cambria Math" panose="02040503050406030204" pitchFamily="18" charset="0"/>
                          </a:rPr>
                          <m:t>𝑗</m:t>
                        </m:r>
                      </m:sub>
                      <m:sup>
                        <m:r>
                          <a:rPr lang="en-IN" b="0" i="1" smtClean="0">
                            <a:latin typeface="Cambria Math" panose="02040503050406030204" pitchFamily="18" charset="0"/>
                          </a:rPr>
                          <m:t>𝑖</m:t>
                        </m:r>
                      </m:sup>
                    </m:sSubSup>
                    <m:r>
                      <a:rPr lang="en-IN" b="0" i="1" smtClean="0">
                        <a:latin typeface="Cambria Math" panose="02040503050406030204" pitchFamily="18" charset="0"/>
                      </a:rPr>
                      <m:t>=</m:t>
                    </m:r>
                    <m:r>
                      <m:rPr>
                        <m:sty m:val="p"/>
                      </m:rPr>
                      <a:rPr lang="en-IN" b="0" i="0" smtClean="0">
                        <a:latin typeface="Cambria Math" panose="02040503050406030204" pitchFamily="18" charset="0"/>
                      </a:rPr>
                      <m:t>sigmoid</m:t>
                    </m:r>
                    <m:d>
                      <m:dPr>
                        <m:ctrlPr>
                          <a:rPr lang="en-IN" b="0" i="1" smtClean="0">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𝑗</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e>
                    </m:d>
                  </m:oMath>
                </a14:m>
                <a:endParaRPr lang="en-IN" dirty="0" smtClean="0"/>
              </a:p>
              <a:p>
                <a:pPr lvl="2"/>
                <a:r>
                  <a:rPr lang="en-IN" dirty="0" smtClean="0"/>
                  <a:t>Use logistic regression to learn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𝑗</m:t>
                        </m:r>
                      </m:sup>
                    </m:sSup>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10632" y="1111623"/>
                <a:ext cx="5764742" cy="5874804"/>
              </a:xfrm>
              <a:blipFill>
                <a:blip r:embed="rId4"/>
                <a:stretch>
                  <a:fillRect l="-1164" t="-2490" r="-3175" b="-176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
        <p:nvSpPr>
          <p:cNvPr id="98" name="Oval 97"/>
          <p:cNvSpPr/>
          <p:nvPr/>
        </p:nvSpPr>
        <p:spPr>
          <a:xfrm>
            <a:off x="0" y="1644291"/>
            <a:ext cx="4174849" cy="3069417"/>
          </a:xfrm>
          <a:prstGeom prst="ellipse">
            <a:avLst/>
          </a:prstGeom>
          <a:solidFill>
            <a:srgbClr val="ED7D31">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99" name="Group 98"/>
          <p:cNvGrpSpPr/>
          <p:nvPr/>
        </p:nvGrpSpPr>
        <p:grpSpPr>
          <a:xfrm>
            <a:off x="2232326" y="3369390"/>
            <a:ext cx="709985" cy="860112"/>
            <a:chOff x="3467357" y="1386489"/>
            <a:chExt cx="1630321" cy="1975053"/>
          </a:xfrm>
        </p:grpSpPr>
        <p:sp>
          <p:nvSpPr>
            <p:cNvPr id="100" name="Oval 99"/>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1" name="Freeform 100"/>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02" name="Group 101"/>
            <p:cNvGrpSpPr/>
            <p:nvPr/>
          </p:nvGrpSpPr>
          <p:grpSpPr>
            <a:xfrm rot="2700000">
              <a:off x="4357498" y="1170969"/>
              <a:ext cx="426826" cy="857866"/>
              <a:chOff x="4910359" y="1566848"/>
              <a:chExt cx="309771" cy="622600"/>
            </a:xfrm>
          </p:grpSpPr>
          <p:sp>
            <p:nvSpPr>
              <p:cNvPr id="103" name="Freeform 102"/>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4" name="Freeform 103"/>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05" name="Group 104"/>
          <p:cNvGrpSpPr/>
          <p:nvPr/>
        </p:nvGrpSpPr>
        <p:grpSpPr>
          <a:xfrm>
            <a:off x="1609157" y="2103005"/>
            <a:ext cx="783860" cy="837892"/>
            <a:chOff x="3589257" y="1246862"/>
            <a:chExt cx="1485489" cy="1587885"/>
          </a:xfrm>
        </p:grpSpPr>
        <p:cxnSp>
          <p:nvCxnSpPr>
            <p:cNvPr id="106" name="Straight Connector 105"/>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07" name="Straight Connector 106"/>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08" name="Group 107"/>
            <p:cNvGrpSpPr/>
            <p:nvPr/>
          </p:nvGrpSpPr>
          <p:grpSpPr>
            <a:xfrm>
              <a:off x="3589257" y="2220809"/>
              <a:ext cx="613937" cy="613938"/>
              <a:chOff x="4607481" y="4365751"/>
              <a:chExt cx="739649" cy="739650"/>
            </a:xfrm>
          </p:grpSpPr>
          <p:sp>
            <p:nvSpPr>
              <p:cNvPr id="115" name="Oval 114"/>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 name="Freeform 115"/>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9" name="Group 108"/>
            <p:cNvGrpSpPr/>
            <p:nvPr/>
          </p:nvGrpSpPr>
          <p:grpSpPr>
            <a:xfrm>
              <a:off x="4260773" y="2220809"/>
              <a:ext cx="613937" cy="613938"/>
              <a:chOff x="4607481" y="4365751"/>
              <a:chExt cx="739649" cy="739650"/>
            </a:xfrm>
          </p:grpSpPr>
          <p:sp>
            <p:nvSpPr>
              <p:cNvPr id="113" name="Oval 112"/>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4" name="Freeform 11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0" name="Group 109"/>
            <p:cNvGrpSpPr/>
            <p:nvPr/>
          </p:nvGrpSpPr>
          <p:grpSpPr>
            <a:xfrm>
              <a:off x="4189264" y="1246862"/>
              <a:ext cx="885482" cy="428318"/>
              <a:chOff x="4063354" y="1112562"/>
              <a:chExt cx="885482" cy="428318"/>
            </a:xfrm>
          </p:grpSpPr>
          <p:sp>
            <p:nvSpPr>
              <p:cNvPr id="111" name="Freeform 110"/>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2" name="Freeform 111"/>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17" name="Group 116"/>
          <p:cNvGrpSpPr/>
          <p:nvPr/>
        </p:nvGrpSpPr>
        <p:grpSpPr>
          <a:xfrm>
            <a:off x="2884519" y="2103089"/>
            <a:ext cx="585608" cy="810472"/>
            <a:chOff x="1633488" y="334932"/>
            <a:chExt cx="1344715" cy="1861064"/>
          </a:xfrm>
        </p:grpSpPr>
        <p:grpSp>
          <p:nvGrpSpPr>
            <p:cNvPr id="118" name="Group 117"/>
            <p:cNvGrpSpPr/>
            <p:nvPr/>
          </p:nvGrpSpPr>
          <p:grpSpPr>
            <a:xfrm>
              <a:off x="1633488" y="684696"/>
              <a:ext cx="1344715" cy="1511300"/>
              <a:chOff x="1633488" y="684696"/>
              <a:chExt cx="1344715" cy="1511300"/>
            </a:xfrm>
          </p:grpSpPr>
          <p:sp>
            <p:nvSpPr>
              <p:cNvPr id="140" name="Freeform 139"/>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1" name="Freeform 140"/>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9" name="Group 118"/>
            <p:cNvGrpSpPr/>
            <p:nvPr/>
          </p:nvGrpSpPr>
          <p:grpSpPr>
            <a:xfrm>
              <a:off x="1985367" y="334932"/>
              <a:ext cx="643040" cy="505060"/>
              <a:chOff x="2362639" y="273524"/>
              <a:chExt cx="643040" cy="505060"/>
            </a:xfrm>
          </p:grpSpPr>
          <p:sp>
            <p:nvSpPr>
              <p:cNvPr id="138" name="Freeform 137"/>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9" name="Freeform 138"/>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0" name="Oval 119"/>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 name="Oval 120"/>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 name="Oval 121"/>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 name="Oval 122"/>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 name="Oval 123"/>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5" name="Oval 124"/>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6" name="Oval 125"/>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7" name="Oval 126"/>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8" name="Oval 127"/>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 name="Oval 128"/>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 name="Oval 129"/>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 name="Oval 130"/>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2" name="Oval 131"/>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 name="Oval 132"/>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4" name="Oval 133"/>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5" name="Oval 134"/>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 name="Oval 135"/>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 name="Oval 136"/>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2" name="Group 141"/>
          <p:cNvGrpSpPr/>
          <p:nvPr/>
        </p:nvGrpSpPr>
        <p:grpSpPr>
          <a:xfrm>
            <a:off x="-51028" y="1767067"/>
            <a:ext cx="1407089" cy="2013750"/>
            <a:chOff x="4705853" y="-699278"/>
            <a:chExt cx="3568475" cy="5107009"/>
          </a:xfrm>
        </p:grpSpPr>
        <p:sp>
          <p:nvSpPr>
            <p:cNvPr id="143" name="Pie 142"/>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4" name="Pie 143"/>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5" name="Pie 144"/>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6" name="Oval 49"/>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7" name="Oval 50"/>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48" name="Chord 147"/>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9" name="Freeform 148"/>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50" name="Freeform 149"/>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 name="Freeform 150"/>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 name="Arc 151"/>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53" name="Group 152"/>
            <p:cNvGrpSpPr/>
            <p:nvPr/>
          </p:nvGrpSpPr>
          <p:grpSpPr>
            <a:xfrm>
              <a:off x="5503268" y="2986852"/>
              <a:ext cx="1928932" cy="1418761"/>
              <a:chOff x="3420912" y="2988971"/>
              <a:chExt cx="1928932" cy="1418761"/>
            </a:xfrm>
          </p:grpSpPr>
          <p:sp>
            <p:nvSpPr>
              <p:cNvPr id="155" name="Freeform 154"/>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6" name="Freeform 155"/>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4" name="Freeform 153"/>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grpSp>
        <p:nvGrpSpPr>
          <p:cNvPr id="157" name="Group 156"/>
          <p:cNvGrpSpPr/>
          <p:nvPr/>
        </p:nvGrpSpPr>
        <p:grpSpPr>
          <a:xfrm>
            <a:off x="5156595" y="1006075"/>
            <a:ext cx="1207069" cy="4297633"/>
            <a:chOff x="5515183" y="1006075"/>
            <a:chExt cx="1207069" cy="4297633"/>
          </a:xfrm>
        </p:grpSpPr>
        <p:grpSp>
          <p:nvGrpSpPr>
            <p:cNvPr id="158" name="Group 157"/>
            <p:cNvGrpSpPr/>
            <p:nvPr/>
          </p:nvGrpSpPr>
          <p:grpSpPr>
            <a:xfrm>
              <a:off x="5515183" y="1006075"/>
              <a:ext cx="645316" cy="4216611"/>
              <a:chOff x="1854673" y="1594618"/>
              <a:chExt cx="518286" cy="3386574"/>
            </a:xfrm>
          </p:grpSpPr>
          <p:pic>
            <p:nvPicPr>
              <p:cNvPr id="168" name="Picture 167"/>
              <p:cNvPicPr>
                <a:picLocks noChangeAspect="1"/>
              </p:cNvPicPr>
              <p:nvPr/>
            </p:nvPicPr>
            <p:blipFill>
              <a:blip r:embed="rId5"/>
              <a:stretch>
                <a:fillRect/>
              </a:stretch>
            </p:blipFill>
            <p:spPr>
              <a:xfrm>
                <a:off x="1935461" y="2356456"/>
                <a:ext cx="356710" cy="395240"/>
              </a:xfrm>
              <a:prstGeom prst="rect">
                <a:avLst/>
              </a:prstGeom>
            </p:spPr>
          </p:pic>
          <p:pic>
            <p:nvPicPr>
              <p:cNvPr id="169" name="Picture 168"/>
              <p:cNvPicPr>
                <a:picLocks noChangeAspect="1"/>
              </p:cNvPicPr>
              <p:nvPr/>
            </p:nvPicPr>
            <p:blipFill>
              <a:blip r:embed="rId6"/>
              <a:stretch>
                <a:fillRect/>
              </a:stretch>
            </p:blipFill>
            <p:spPr>
              <a:xfrm>
                <a:off x="1954105" y="3193667"/>
                <a:ext cx="319423" cy="427555"/>
              </a:xfrm>
              <a:prstGeom prst="rect">
                <a:avLst/>
              </a:prstGeom>
            </p:spPr>
          </p:pic>
          <p:pic>
            <p:nvPicPr>
              <p:cNvPr id="170" name="Picture 169"/>
              <p:cNvPicPr>
                <a:picLocks noChangeAspect="1"/>
              </p:cNvPicPr>
              <p:nvPr/>
            </p:nvPicPr>
            <p:blipFill>
              <a:blip r:embed="rId7"/>
              <a:stretch>
                <a:fillRect/>
              </a:stretch>
            </p:blipFill>
            <p:spPr>
              <a:xfrm>
                <a:off x="1942919" y="4612053"/>
                <a:ext cx="341795" cy="369139"/>
              </a:xfrm>
              <a:prstGeom prst="rect">
                <a:avLst/>
              </a:prstGeom>
            </p:spPr>
          </p:pic>
          <p:pic>
            <p:nvPicPr>
              <p:cNvPr id="171" name="Picture 170"/>
              <p:cNvPicPr>
                <a:picLocks noChangeAspect="1"/>
              </p:cNvPicPr>
              <p:nvPr/>
            </p:nvPicPr>
            <p:blipFill>
              <a:blip r:embed="rId8"/>
              <a:stretch>
                <a:fillRect/>
              </a:stretch>
            </p:blipFill>
            <p:spPr>
              <a:xfrm>
                <a:off x="1944162" y="2007702"/>
                <a:ext cx="339309" cy="328123"/>
              </a:xfrm>
              <a:prstGeom prst="rect">
                <a:avLst/>
              </a:prstGeom>
            </p:spPr>
          </p:pic>
          <p:pic>
            <p:nvPicPr>
              <p:cNvPr id="172" name="Picture 171"/>
              <p:cNvPicPr>
                <a:picLocks noChangeAspect="1"/>
              </p:cNvPicPr>
              <p:nvPr/>
            </p:nvPicPr>
            <p:blipFill>
              <a:blip r:embed="rId9"/>
              <a:stretch>
                <a:fillRect/>
              </a:stretch>
            </p:blipFill>
            <p:spPr>
              <a:xfrm>
                <a:off x="1854673" y="3695795"/>
                <a:ext cx="518286" cy="346767"/>
              </a:xfrm>
              <a:prstGeom prst="rect">
                <a:avLst/>
              </a:prstGeom>
            </p:spPr>
          </p:pic>
          <p:pic>
            <p:nvPicPr>
              <p:cNvPr id="173" name="Picture 172"/>
              <p:cNvPicPr>
                <a:picLocks noChangeAspect="1"/>
              </p:cNvPicPr>
              <p:nvPr/>
            </p:nvPicPr>
            <p:blipFill>
              <a:blip r:embed="rId10"/>
              <a:stretch>
                <a:fillRect/>
              </a:stretch>
            </p:blipFill>
            <p:spPr>
              <a:xfrm>
                <a:off x="1976477" y="1594618"/>
                <a:ext cx="274679" cy="379082"/>
              </a:xfrm>
              <a:prstGeom prst="rect">
                <a:avLst/>
              </a:prstGeom>
            </p:spPr>
          </p:pic>
          <p:pic>
            <p:nvPicPr>
              <p:cNvPr id="174" name="Picture 173"/>
              <p:cNvPicPr>
                <a:picLocks noChangeAspect="1"/>
              </p:cNvPicPr>
              <p:nvPr/>
            </p:nvPicPr>
            <p:blipFill>
              <a:blip r:embed="rId11"/>
              <a:stretch>
                <a:fillRect/>
              </a:stretch>
            </p:blipFill>
            <p:spPr>
              <a:xfrm>
                <a:off x="1947890" y="2772327"/>
                <a:ext cx="331852" cy="421340"/>
              </a:xfrm>
              <a:prstGeom prst="rect">
                <a:avLst/>
              </a:prstGeom>
            </p:spPr>
          </p:pic>
          <p:pic>
            <p:nvPicPr>
              <p:cNvPr id="175" name="Picture 174"/>
              <p:cNvPicPr>
                <a:picLocks noChangeAspect="1"/>
              </p:cNvPicPr>
              <p:nvPr/>
            </p:nvPicPr>
            <p:blipFill>
              <a:blip r:embed="rId12"/>
              <a:stretch>
                <a:fillRect/>
              </a:stretch>
            </p:blipFill>
            <p:spPr>
              <a:xfrm>
                <a:off x="1947890" y="4111666"/>
                <a:ext cx="331852" cy="421340"/>
              </a:xfrm>
              <a:prstGeom prst="rect">
                <a:avLst/>
              </a:prstGeom>
            </p:spPr>
          </p:pic>
        </p:grpSp>
        <p:grpSp>
          <p:nvGrpSpPr>
            <p:cNvPr id="159" name="Group 158"/>
            <p:cNvGrpSpPr/>
            <p:nvPr/>
          </p:nvGrpSpPr>
          <p:grpSpPr>
            <a:xfrm>
              <a:off x="6180829" y="1006075"/>
              <a:ext cx="541423" cy="4297633"/>
              <a:chOff x="6180829" y="1006075"/>
              <a:chExt cx="541423" cy="4297633"/>
            </a:xfrm>
          </p:grpSpPr>
          <p:sp>
            <p:nvSpPr>
              <p:cNvPr id="160" name="Rectangle 159"/>
              <p:cNvSpPr>
                <a:spLocks noChangeAspect="1"/>
              </p:cNvSpPr>
              <p:nvPr/>
            </p:nvSpPr>
            <p:spPr>
              <a:xfrm>
                <a:off x="6180829" y="261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1" name="Rectangle 160"/>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2" name="Rectangle 161"/>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3" name="Rectangle 162"/>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4" name="Rectangle 163"/>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 name="Rectangle 164"/>
              <p:cNvSpPr>
                <a:spLocks noChangeAspect="1"/>
              </p:cNvSpPr>
              <p:nvPr/>
            </p:nvSpPr>
            <p:spPr>
              <a:xfrm>
                <a:off x="6180829" y="2070341"/>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 name="Rectangle 165"/>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 name="Rectangle 166"/>
              <p:cNvSpPr>
                <a:spLocks noChangeAspect="1"/>
              </p:cNvSpPr>
              <p:nvPr/>
            </p:nvSpPr>
            <p:spPr>
              <a:xfrm>
                <a:off x="6180829" y="10060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176" name="Picture 175"/>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4414749" y="3038674"/>
            <a:ext cx="614509" cy="213981"/>
          </a:xfrm>
          <a:prstGeom prst="rect">
            <a:avLst/>
          </a:prstGeom>
        </p:spPr>
      </p:pic>
      <p:grpSp>
        <p:nvGrpSpPr>
          <p:cNvPr id="180" name="Group 179"/>
          <p:cNvGrpSpPr/>
          <p:nvPr/>
        </p:nvGrpSpPr>
        <p:grpSpPr>
          <a:xfrm>
            <a:off x="4070367" y="1006050"/>
            <a:ext cx="541423" cy="4297633"/>
            <a:chOff x="3619328" y="1006050"/>
            <a:chExt cx="541423" cy="4297633"/>
          </a:xfrm>
        </p:grpSpPr>
        <p:sp>
          <p:nvSpPr>
            <p:cNvPr id="182" name="Rectangle 181"/>
            <p:cNvSpPr>
              <a:spLocks noChangeAspect="1"/>
            </p:cNvSpPr>
            <p:nvPr/>
          </p:nvSpPr>
          <p:spPr>
            <a:xfrm>
              <a:off x="3619328" y="2611550"/>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3" name="Rectangle 182"/>
            <p:cNvSpPr>
              <a:spLocks noChangeAspect="1"/>
            </p:cNvSpPr>
            <p:nvPr/>
          </p:nvSpPr>
          <p:spPr>
            <a:xfrm>
              <a:off x="3619328" y="3151550"/>
              <a:ext cx="541423" cy="540000"/>
            </a:xfrm>
            <a:prstGeom prst="rect">
              <a:avLst/>
            </a:prstGeom>
            <a:solidFill>
              <a:srgbClr val="FFC00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4" name="Rectangle 183"/>
            <p:cNvSpPr>
              <a:spLocks noChangeAspect="1"/>
            </p:cNvSpPr>
            <p:nvPr/>
          </p:nvSpPr>
          <p:spPr>
            <a:xfrm>
              <a:off x="3619328" y="36836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5" name="Rectangle 184"/>
            <p:cNvSpPr>
              <a:spLocks noChangeAspect="1"/>
            </p:cNvSpPr>
            <p:nvPr/>
          </p:nvSpPr>
          <p:spPr>
            <a:xfrm>
              <a:off x="3619328" y="4223683"/>
              <a:ext cx="541423" cy="540000"/>
            </a:xfrm>
            <a:prstGeom prst="rect">
              <a:avLst/>
            </a:prstGeom>
            <a:solidFill>
              <a:srgbClr val="FFC000">
                <a:alpha val="3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6" name="Rectangle 185"/>
            <p:cNvSpPr>
              <a:spLocks noChangeAspect="1"/>
            </p:cNvSpPr>
            <p:nvPr/>
          </p:nvSpPr>
          <p:spPr>
            <a:xfrm>
              <a:off x="3619328" y="47636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 name="Rectangle 186"/>
            <p:cNvSpPr>
              <a:spLocks noChangeAspect="1"/>
            </p:cNvSpPr>
            <p:nvPr/>
          </p:nvSpPr>
          <p:spPr>
            <a:xfrm>
              <a:off x="3619328" y="2070316"/>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 name="Rectangle 187"/>
            <p:cNvSpPr>
              <a:spLocks noChangeAspect="1"/>
            </p:cNvSpPr>
            <p:nvPr/>
          </p:nvSpPr>
          <p:spPr>
            <a:xfrm>
              <a:off x="3619328" y="15381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 name="Rectangle 188"/>
            <p:cNvSpPr>
              <a:spLocks noChangeAspect="1"/>
            </p:cNvSpPr>
            <p:nvPr/>
          </p:nvSpPr>
          <p:spPr>
            <a:xfrm>
              <a:off x="3619328" y="1006050"/>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90" name="Picture 189"/>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3195891" y="3038674"/>
            <a:ext cx="603535" cy="213981"/>
          </a:xfrm>
          <a:prstGeom prst="rect">
            <a:avLst/>
          </a:prstGeom>
        </p:spPr>
      </p:pic>
      <mc:AlternateContent xmlns:mc="http://schemas.openxmlformats.org/markup-compatibility/2006" xmlns:a14="http://schemas.microsoft.com/office/drawing/2010/main">
        <mc:Choice Requires="a14">
          <p:sp>
            <p:nvSpPr>
              <p:cNvPr id="191" name="TextBox 190"/>
              <p:cNvSpPr txBox="1"/>
              <p:nvPr/>
            </p:nvSpPr>
            <p:spPr>
              <a:xfrm>
                <a:off x="101175" y="5493428"/>
                <a:ext cx="1555239"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1" smtClean="0">
                              <a:latin typeface="Cambria Math" panose="02040503050406030204" pitchFamily="18" charset="0"/>
                            </a:rPr>
                            <m:t>𝑖</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ea typeface="Cambria Math" panose="02040503050406030204" pitchFamily="18" charset="0"/>
                            </a:rPr>
                          </m:ctrlPr>
                        </m:sSupPr>
                        <m:e>
                          <m:r>
                            <a:rPr lang="en-IN" sz="3200" b="0" i="1" smtClean="0">
                              <a:latin typeface="Cambria Math" panose="02040503050406030204" pitchFamily="18" charset="0"/>
                              <a:ea typeface="Cambria Math" panose="02040503050406030204" pitchFamily="18" charset="0"/>
                            </a:rPr>
                            <m:t>ℝ</m:t>
                          </m:r>
                        </m:e>
                        <m:sup>
                          <m:r>
                            <a:rPr lang="en-IN" sz="3200" b="0" i="1" smtClean="0">
                              <a:latin typeface="Cambria Math" panose="02040503050406030204" pitchFamily="18" charset="0"/>
                              <a:ea typeface="Cambria Math" panose="02040503050406030204" pitchFamily="18" charset="0"/>
                            </a:rPr>
                            <m:t>𝑑</m:t>
                          </m:r>
                        </m:sup>
                      </m:sSup>
                    </m:oMath>
                  </m:oMathPara>
                </a14:m>
                <a:endParaRPr lang="en-IN" sz="3200" dirty="0"/>
              </a:p>
            </p:txBody>
          </p:sp>
        </mc:Choice>
        <mc:Fallback xmlns="">
          <p:sp>
            <p:nvSpPr>
              <p:cNvPr id="191" name="TextBox 190"/>
              <p:cNvSpPr txBox="1">
                <a:spLocks noRot="1" noChangeAspect="1" noMove="1" noResize="1" noEditPoints="1" noAdjustHandles="1" noChangeArrowheads="1" noChangeShapeType="1" noTextEdit="1"/>
              </p:cNvSpPr>
              <p:nvPr/>
            </p:nvSpPr>
            <p:spPr>
              <a:xfrm>
                <a:off x="101175" y="5493428"/>
                <a:ext cx="1555239" cy="600805"/>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2" name="TextBox 191"/>
              <p:cNvSpPr txBox="1"/>
              <p:nvPr/>
            </p:nvSpPr>
            <p:spPr>
              <a:xfrm>
                <a:off x="1936126" y="5503921"/>
                <a:ext cx="2164722"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𝐲</m:t>
                          </m:r>
                        </m:e>
                        <m:sup>
                          <m:r>
                            <a:rPr lang="en-IN" sz="3200" b="0" i="1" smtClean="0">
                              <a:latin typeface="Cambria Math" panose="02040503050406030204" pitchFamily="18" charset="0"/>
                            </a:rPr>
                            <m:t>𝑖</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0,1</m:t>
                              </m:r>
                            </m:e>
                          </m:d>
                        </m:e>
                        <m:sup>
                          <m:r>
                            <a:rPr lang="en-IN" sz="3200" b="0" i="1" smtClean="0">
                              <a:latin typeface="Cambria Math" panose="02040503050406030204" pitchFamily="18" charset="0"/>
                            </a:rPr>
                            <m:t>𝐿</m:t>
                          </m:r>
                        </m:sup>
                      </m:sSup>
                    </m:oMath>
                  </m:oMathPara>
                </a14:m>
                <a:endParaRPr lang="en-IN" sz="3200" dirty="0"/>
              </a:p>
            </p:txBody>
          </p:sp>
        </mc:Choice>
        <mc:Fallback xmlns="">
          <p:sp>
            <p:nvSpPr>
              <p:cNvPr id="192" name="TextBox 191"/>
              <p:cNvSpPr txBox="1">
                <a:spLocks noRot="1" noChangeAspect="1" noMove="1" noResize="1" noEditPoints="1" noAdjustHandles="1" noChangeArrowheads="1" noChangeShapeType="1" noTextEdit="1"/>
              </p:cNvSpPr>
              <p:nvPr/>
            </p:nvSpPr>
            <p:spPr>
              <a:xfrm>
                <a:off x="1936126" y="5503921"/>
                <a:ext cx="2164722" cy="600805"/>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5" name="TextBox 194"/>
              <p:cNvSpPr txBox="1"/>
              <p:nvPr/>
            </p:nvSpPr>
            <p:spPr>
              <a:xfrm>
                <a:off x="4085537" y="5470184"/>
                <a:ext cx="2142116"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𝛈</m:t>
                          </m:r>
                        </m:e>
                        <m:sup>
                          <m:r>
                            <a:rPr lang="en-IN" sz="3200" b="0" i="1" smtClean="0">
                              <a:latin typeface="Cambria Math" panose="02040503050406030204" pitchFamily="18" charset="0"/>
                            </a:rPr>
                            <m:t>𝑖</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0,1</m:t>
                              </m:r>
                            </m:e>
                          </m:d>
                        </m:e>
                        <m:sup>
                          <m:r>
                            <a:rPr lang="en-IN" sz="3200" b="0" i="1" smtClean="0">
                              <a:latin typeface="Cambria Math" panose="02040503050406030204" pitchFamily="18" charset="0"/>
                            </a:rPr>
                            <m:t>𝐿</m:t>
                          </m:r>
                        </m:sup>
                      </m:sSup>
                    </m:oMath>
                  </m:oMathPara>
                </a14:m>
                <a:endParaRPr lang="en-IN" sz="3200" dirty="0"/>
              </a:p>
            </p:txBody>
          </p:sp>
        </mc:Choice>
        <mc:Fallback xmlns="">
          <p:sp>
            <p:nvSpPr>
              <p:cNvPr id="195" name="TextBox 194"/>
              <p:cNvSpPr txBox="1">
                <a:spLocks noRot="1" noChangeAspect="1" noMove="1" noResize="1" noEditPoints="1" noAdjustHandles="1" noChangeArrowheads="1" noChangeShapeType="1" noTextEdit="1"/>
              </p:cNvSpPr>
              <p:nvPr/>
            </p:nvSpPr>
            <p:spPr>
              <a:xfrm>
                <a:off x="4085537" y="5470184"/>
                <a:ext cx="2142116" cy="600805"/>
              </a:xfrm>
              <a:prstGeom prst="rect">
                <a:avLst/>
              </a:prstGeom>
              <a:blipFill>
                <a:blip r:embed="rId1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0052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76"/>
                                        </p:tgtEl>
                                        <p:attrNameLst>
                                          <p:attrName>style.visibility</p:attrName>
                                        </p:attrNameLst>
                                      </p:cBhvr>
                                      <p:to>
                                        <p:strVal val="visible"/>
                                      </p:to>
                                    </p:set>
                                    <p:animEffect transition="in" filter="wipe(left)">
                                      <p:cBhvr>
                                        <p:cTn id="11" dur="500"/>
                                        <p:tgtEl>
                                          <p:spTgt spid="176"/>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wipe(up)">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5"/>
                                        </p:tgtEl>
                                      </p:cBhvr>
                                    </p:animEffect>
                                    <p:set>
                                      <p:cBhvr>
                                        <p:cTn id="20" dur="1" fill="hold">
                                          <p:stCondLst>
                                            <p:cond delay="499"/>
                                          </p:stCondLst>
                                        </p:cTn>
                                        <p:tgtEl>
                                          <p:spTgt spid="105"/>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99"/>
                                        </p:tgtEl>
                                      </p:cBhvr>
                                    </p:animEffect>
                                    <p:set>
                                      <p:cBhvr>
                                        <p:cTn id="23" dur="1" fill="hold">
                                          <p:stCondLst>
                                            <p:cond delay="499"/>
                                          </p:stCondLst>
                                        </p:cTn>
                                        <p:tgtEl>
                                          <p:spTgt spid="9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17"/>
                                        </p:tgtEl>
                                      </p:cBhvr>
                                    </p:animEffect>
                                    <p:set>
                                      <p:cBhvr>
                                        <p:cTn id="26" dur="1" fill="hold">
                                          <p:stCondLst>
                                            <p:cond delay="499"/>
                                          </p:stCondLst>
                                        </p:cTn>
                                        <p:tgtEl>
                                          <p:spTgt spid="117"/>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98"/>
                                        </p:tgtEl>
                                      </p:cBhvr>
                                    </p:animEffect>
                                    <p:set>
                                      <p:cBhvr>
                                        <p:cTn id="29" dur="1" fill="hold">
                                          <p:stCondLst>
                                            <p:cond delay="499"/>
                                          </p:stCondLst>
                                        </p:cTn>
                                        <p:tgtEl>
                                          <p:spTgt spid="98"/>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76"/>
                                        </p:tgtEl>
                                      </p:cBhvr>
                                    </p:animEffect>
                                    <p:set>
                                      <p:cBhvr>
                                        <p:cTn id="32" dur="1" fill="hold">
                                          <p:stCondLst>
                                            <p:cond delay="499"/>
                                          </p:stCondLst>
                                        </p:cTn>
                                        <p:tgtEl>
                                          <p:spTgt spid="176"/>
                                        </p:tgtEl>
                                        <p:attrNameLst>
                                          <p:attrName>style.visibility</p:attrName>
                                        </p:attrNameLst>
                                      </p:cBhvr>
                                      <p:to>
                                        <p:strVal val="hidden"/>
                                      </p:to>
                                    </p:set>
                                  </p:childTnLst>
                                </p:cTn>
                              </p:par>
                            </p:childTnLst>
                          </p:cTn>
                        </p:par>
                        <p:par>
                          <p:cTn id="33" fill="hold">
                            <p:stCondLst>
                              <p:cond delay="500"/>
                            </p:stCondLst>
                            <p:childTnLst>
                              <p:par>
                                <p:cTn id="34" presetID="35" presetClass="path" presetSubtype="0" accel="50000" decel="50000" fill="hold" nodeType="afterEffect">
                                  <p:stCondLst>
                                    <p:cond delay="0"/>
                                  </p:stCondLst>
                                  <p:childTnLst>
                                    <p:animMotion origin="layout" path="M 4.16667E-6 -3.7037E-6 L -0.31615 -3.7037E-6 " pathEditMode="relative" rAng="0" ptsTypes="AA">
                                      <p:cBhvr>
                                        <p:cTn id="35" dur="1000" fill="hold"/>
                                        <p:tgtEl>
                                          <p:spTgt spid="157"/>
                                        </p:tgtEl>
                                        <p:attrNameLst>
                                          <p:attrName>ppt_x</p:attrName>
                                          <p:attrName>ppt_y</p:attrName>
                                        </p:attrNameLst>
                                      </p:cBhvr>
                                      <p:rCtr x="-15807" y="0"/>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1"/>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90"/>
                                        </p:tgtEl>
                                        <p:attrNameLst>
                                          <p:attrName>style.visibility</p:attrName>
                                        </p:attrNameLst>
                                      </p:cBhvr>
                                      <p:to>
                                        <p:strVal val="visible"/>
                                      </p:to>
                                    </p:set>
                                    <p:animEffect transition="in" filter="wipe(left)">
                                      <p:cBhvr>
                                        <p:cTn id="71" dur="500"/>
                                        <p:tgtEl>
                                          <p:spTgt spid="190"/>
                                        </p:tgtEl>
                                      </p:cBhvr>
                                    </p:animEffect>
                                  </p:childTnLst>
                                </p:cTn>
                              </p:par>
                            </p:childTnLst>
                          </p:cTn>
                        </p:par>
                        <p:par>
                          <p:cTn id="72" fill="hold">
                            <p:stCondLst>
                              <p:cond delay="500"/>
                            </p:stCondLst>
                            <p:childTnLst>
                              <p:par>
                                <p:cTn id="73" presetID="22" presetClass="entr" presetSubtype="1" fill="hold" nodeType="afterEffect">
                                  <p:stCondLst>
                                    <p:cond delay="0"/>
                                  </p:stCondLst>
                                  <p:childTnLst>
                                    <p:set>
                                      <p:cBhvr>
                                        <p:cTn id="74" dur="1" fill="hold">
                                          <p:stCondLst>
                                            <p:cond delay="0"/>
                                          </p:stCondLst>
                                        </p:cTn>
                                        <p:tgtEl>
                                          <p:spTgt spid="180"/>
                                        </p:tgtEl>
                                        <p:attrNameLst>
                                          <p:attrName>style.visibility</p:attrName>
                                        </p:attrNameLst>
                                      </p:cBhvr>
                                      <p:to>
                                        <p:strVal val="visible"/>
                                      </p:to>
                                    </p:set>
                                    <p:animEffect transition="in" filter="wipe(up)">
                                      <p:cBhvr>
                                        <p:cTn id="75" dur="500"/>
                                        <p:tgtEl>
                                          <p:spTgt spid="180"/>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9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8" grpId="0" animBg="1"/>
      <p:bldP spid="191" grpId="0"/>
      <p:bldP spid="192" grpId="0"/>
      <p:bldP spid="1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using Latent Variables </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Very popular concept in recommendation systems</a:t>
                </a:r>
              </a:p>
              <a:p>
                <a:pPr lvl="2"/>
                <a:r>
                  <a:rPr lang="en-IN" dirty="0" smtClean="0"/>
                  <a:t>Part of the explosion in number of users and items may be an illusion</a:t>
                </a:r>
              </a:p>
              <a:p>
                <a:pPr lvl="3"/>
                <a:r>
                  <a:rPr lang="en-IN" dirty="0" smtClean="0"/>
                  <a:t>Even though there are 1 million users, there may not be 1 million types of users</a:t>
                </a:r>
              </a:p>
              <a:p>
                <a:pPr lvl="3"/>
                <a:r>
                  <a:rPr lang="en-IN" dirty="0"/>
                  <a:t>Even though there are 1 </a:t>
                </a:r>
                <a:r>
                  <a:rPr lang="en-IN" dirty="0" smtClean="0"/>
                  <a:t>billion items, </a:t>
                </a:r>
                <a:r>
                  <a:rPr lang="en-IN" dirty="0"/>
                  <a:t>there may not be 1 </a:t>
                </a:r>
                <a:r>
                  <a:rPr lang="en-IN" dirty="0" smtClean="0"/>
                  <a:t>billion </a:t>
                </a:r>
                <a:r>
                  <a:rPr lang="en-IN" dirty="0"/>
                  <a:t>types of </a:t>
                </a:r>
                <a:r>
                  <a:rPr lang="en-IN" dirty="0" smtClean="0"/>
                  <a:t>items</a:t>
                </a:r>
              </a:p>
              <a:p>
                <a:pPr lvl="2"/>
                <a:r>
                  <a:rPr lang="en-IN" dirty="0" smtClean="0"/>
                  <a:t>This means that there may very well exist a</a:t>
                </a:r>
              </a:p>
              <a:p>
                <a:pPr lvl="3"/>
                <a:r>
                  <a:rPr lang="en-IN" dirty="0" smtClean="0"/>
                  <a:t>Small set of item types </a:t>
                </a:r>
                <a:r>
                  <a:rPr lang="en-IN" dirty="0" err="1" smtClean="0"/>
                  <a:t>s.t.</a:t>
                </a:r>
                <a:r>
                  <a:rPr lang="en-IN" dirty="0" smtClean="0"/>
                  <a:t> prediction of any item possible as combination of these types</a:t>
                </a:r>
              </a:p>
              <a:p>
                <a:r>
                  <a:rPr lang="en-IN" dirty="0" smtClean="0"/>
                  <a:t>One simple idea to exploit this: force the predictors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𝑗</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smtClean="0"/>
                  <a:t> to be linear combinations of a few, say </a:t>
                </a:r>
                <a14:m>
                  <m:oMath xmlns:m="http://schemas.openxmlformats.org/officeDocument/2006/math">
                    <m:r>
                      <a:rPr lang="en-IN" b="0" i="1" smtClean="0">
                        <a:latin typeface="Cambria Math" panose="02040503050406030204" pitchFamily="18" charset="0"/>
                      </a:rPr>
                      <m:t>𝑘</m:t>
                    </m:r>
                  </m:oMath>
                </a14:m>
                <a:r>
                  <a:rPr lang="en-IN" dirty="0" smtClean="0"/>
                  <a:t> </a:t>
                </a:r>
                <a:r>
                  <a:rPr lang="en-IN" i="1" dirty="0" smtClean="0"/>
                  <a:t>meta </a:t>
                </a:r>
                <a:r>
                  <a:rPr lang="en-IN" dirty="0" smtClean="0"/>
                  <a:t>predictors say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𝐳</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𝐳</m:t>
                        </m:r>
                      </m:e>
                      <m:sup>
                        <m:r>
                          <a:rPr lang="en-IN" b="0" i="1" smtClean="0">
                            <a:latin typeface="Cambria Math" panose="02040503050406030204" pitchFamily="18" charset="0"/>
                          </a:rPr>
                          <m:t>𝑘</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endParaRPr lang="en-IN" dirty="0" smtClean="0"/>
              </a:p>
              <a:p>
                <a:pPr lvl="2"/>
                <a:r>
                  <a:rPr lang="en-IN" dirty="0" smtClean="0"/>
                  <a:t>We have to learn both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𝐳</m:t>
                        </m:r>
                      </m:e>
                      <m:sup>
                        <m:r>
                          <a:rPr lang="en-IN">
                            <a:latin typeface="Cambria Math" panose="02040503050406030204" pitchFamily="18" charset="0"/>
                          </a:rPr>
                          <m:t>1</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𝐳</m:t>
                        </m:r>
                      </m:e>
                      <m:sup>
                        <m:r>
                          <a:rPr lang="en-IN">
                            <a:latin typeface="Cambria Math" panose="02040503050406030204" pitchFamily="18" charset="0"/>
                          </a:rPr>
                          <m:t>𝑘</m:t>
                        </m:r>
                      </m:sup>
                    </m:sSup>
                  </m:oMath>
                </a14:m>
                <a:r>
                  <a:rPr lang="en-IN" dirty="0" smtClean="0"/>
                  <a:t> as well as how to combine them to get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𝑗</m:t>
                        </m:r>
                      </m:sup>
                    </m:sSup>
                  </m:oMath>
                </a14:m>
                <a:r>
                  <a:rPr lang="en-IN" dirty="0" smtClean="0"/>
                  <a:t> i.e. a combination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𝐡</m:t>
                        </m:r>
                      </m:e>
                      <m:sup>
                        <m:r>
                          <a:rPr lang="en-IN" b="0" i="1" smtClean="0">
                            <a:latin typeface="Cambria Math" panose="02040503050406030204" pitchFamily="18" charset="0"/>
                          </a:rPr>
                          <m:t>𝑗</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𝑘</m:t>
                        </m:r>
                      </m:sup>
                    </m:sSup>
                  </m:oMath>
                </a14:m>
                <a:r>
                  <a:rPr lang="en-IN" dirty="0" smtClean="0"/>
                  <a:t> </a:t>
                </a:r>
                <a:r>
                  <a:rPr lang="en-IN" dirty="0" err="1" smtClean="0"/>
                  <a:t>s.t.</a:t>
                </a:r>
                <a:r>
                  <a:rPr lang="en-IN" dirty="0" smtClean="0"/>
                  <a:t>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𝑗</m:t>
                        </m:r>
                      </m:sup>
                    </m:s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1" i="0">
                            <a:latin typeface="Cambria Math" panose="02040503050406030204" pitchFamily="18" charset="0"/>
                          </a:rPr>
                          <m:t>𝐡</m:t>
                        </m:r>
                      </m:e>
                      <m:sub>
                        <m:r>
                          <a:rPr lang="en-IN" b="0" i="1" smtClean="0">
                            <a:latin typeface="Cambria Math" panose="02040503050406030204" pitchFamily="18" charset="0"/>
                          </a:rPr>
                          <m:t>1</m:t>
                        </m:r>
                      </m:sub>
                      <m:sup>
                        <m:r>
                          <a:rPr lang="en-IN">
                            <a:latin typeface="Cambria Math" panose="02040503050406030204" pitchFamily="18" charset="0"/>
                          </a:rPr>
                          <m:t>𝑗</m:t>
                        </m:r>
                      </m:sup>
                    </m:sSub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𝐳</m:t>
                        </m:r>
                      </m:e>
                      <m:sup>
                        <m:r>
                          <a:rPr lang="en-IN">
                            <a:latin typeface="Cambria Math" panose="02040503050406030204" pitchFamily="18" charset="0"/>
                          </a:rPr>
                          <m:t>1</m:t>
                        </m:r>
                      </m:sup>
                    </m:sSup>
                    <m:r>
                      <a:rPr lang="en-IN" b="0" i="1" smtClean="0">
                        <a:latin typeface="Cambria Math" panose="02040503050406030204" pitchFamily="18" charset="0"/>
                      </a:rPr>
                      <m:t>+</m:t>
                    </m:r>
                    <m:r>
                      <a:rPr lang="en-IN">
                        <a:latin typeface="Cambria Math" panose="02040503050406030204" pitchFamily="18" charset="0"/>
                      </a:rPr>
                      <m:t>…</m:t>
                    </m:r>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1" i="0">
                            <a:latin typeface="Cambria Math" panose="02040503050406030204" pitchFamily="18" charset="0"/>
                          </a:rPr>
                          <m:t>𝐡</m:t>
                        </m:r>
                      </m:e>
                      <m:sub>
                        <m:r>
                          <a:rPr lang="en-IN" b="0" i="1" smtClean="0">
                            <a:latin typeface="Cambria Math" panose="02040503050406030204" pitchFamily="18" charset="0"/>
                          </a:rPr>
                          <m:t>𝑘</m:t>
                        </m:r>
                      </m:sub>
                      <m:sup>
                        <m:r>
                          <a:rPr lang="en-IN">
                            <a:latin typeface="Cambria Math" panose="02040503050406030204" pitchFamily="18" charset="0"/>
                          </a:rPr>
                          <m:t>𝑗</m:t>
                        </m:r>
                      </m:sup>
                    </m:sSub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𝐳</m:t>
                        </m:r>
                      </m:e>
                      <m:sup>
                        <m:r>
                          <a:rPr lang="en-IN">
                            <a:latin typeface="Cambria Math" panose="02040503050406030204" pitchFamily="18" charset="0"/>
                          </a:rPr>
                          <m:t>𝑘</m:t>
                        </m:r>
                      </m:sup>
                    </m:sSup>
                  </m:oMath>
                </a14:m>
                <a:endParaRPr lang="en-IN" dirty="0" smtClean="0"/>
              </a:p>
              <a:p>
                <a:pPr lvl="2"/>
                <a:r>
                  <a:rPr lang="en-IN" dirty="0" smtClean="0"/>
                  <a:t>This is equivalent to assuming that </a:t>
                </a:r>
                <a14:m>
                  <m:oMath xmlns:m="http://schemas.openxmlformats.org/officeDocument/2006/math">
                    <m:r>
                      <a:rPr lang="en-IN" b="0" i="1" smtClean="0">
                        <a:latin typeface="Cambria Math" panose="02040503050406030204" pitchFamily="18" charset="0"/>
                      </a:rPr>
                      <m:t>𝑊</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𝐿</m:t>
                            </m:r>
                          </m:sup>
                        </m:sSup>
                      </m:e>
                    </m:d>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𝐿</m:t>
                        </m:r>
                      </m:sup>
                    </m:sSup>
                  </m:oMath>
                </a14:m>
                <a:r>
                  <a:rPr lang="en-IN" dirty="0" smtClean="0"/>
                  <a:t> is rank </a:t>
                </a:r>
                <a14:m>
                  <m:oMath xmlns:m="http://schemas.openxmlformats.org/officeDocument/2006/math">
                    <m:r>
                      <a:rPr lang="en-IN" b="0" i="1" smtClean="0">
                        <a:latin typeface="Cambria Math" panose="02040503050406030204" pitchFamily="18" charset="0"/>
                      </a:rPr>
                      <m:t>𝑘</m:t>
                    </m:r>
                  </m:oMath>
                </a14:m>
                <a:endParaRPr lang="en-IN" dirty="0" smtClean="0"/>
              </a:p>
              <a:p>
                <a:pPr lvl="3"/>
                <a:r>
                  <a:rPr lang="en-IN" dirty="0" smtClean="0"/>
                  <a:t>Yu et al. </a:t>
                </a:r>
                <a:r>
                  <a:rPr lang="en-US" dirty="0"/>
                  <a:t>Large-scale Multi-label Learning with Missing </a:t>
                </a:r>
                <a:r>
                  <a:rPr lang="en-US" dirty="0" smtClean="0"/>
                  <a:t>Labels, ICML 2014</a:t>
                </a:r>
              </a:p>
              <a:p>
                <a:pPr lvl="3"/>
                <a:r>
                  <a:rPr lang="en-US" dirty="0" smtClean="0"/>
                  <a:t>Xu et al. </a:t>
                </a:r>
                <a:r>
                  <a:rPr lang="en-IN" dirty="0"/>
                  <a:t>Robust Extreme Multi-label </a:t>
                </a:r>
                <a:r>
                  <a:rPr lang="en-IN" dirty="0" smtClean="0"/>
                  <a:t>Learning, KDD 2016</a:t>
                </a:r>
              </a:p>
              <a:p>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919" b="-127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spTree>
    <p:extLst>
      <p:ext uri="{BB962C8B-B14F-4D97-AF65-F5344CB8AC3E}">
        <p14:creationId xmlns:p14="http://schemas.microsoft.com/office/powerpoint/2010/main" val="291070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 using Latent Variables </a:t>
            </a:r>
          </a:p>
        </p:txBody>
      </p:sp>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grpSp>
        <p:nvGrpSpPr>
          <p:cNvPr id="133" name="Group 132" descr=" 12"/>
          <p:cNvGrpSpPr/>
          <p:nvPr/>
        </p:nvGrpSpPr>
        <p:grpSpPr>
          <a:xfrm>
            <a:off x="175551" y="1767067"/>
            <a:ext cx="1407089" cy="2013750"/>
            <a:chOff x="4705853" y="-699278"/>
            <a:chExt cx="3568475" cy="5107009"/>
          </a:xfrm>
        </p:grpSpPr>
        <p:sp>
          <p:nvSpPr>
            <p:cNvPr id="134" name="Pie 133"/>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5" name="Pie 134"/>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6" name="Pie 135"/>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7" name="Oval 49"/>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 name="Oval 50"/>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9" name="Chord 138"/>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0" name="Freeform 139"/>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41" name="Freeform 140"/>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2" name="Freeform 141"/>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 name="Arc 142"/>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44" name="Group 143"/>
            <p:cNvGrpSpPr/>
            <p:nvPr/>
          </p:nvGrpSpPr>
          <p:grpSpPr>
            <a:xfrm>
              <a:off x="5503268" y="2986852"/>
              <a:ext cx="1928932" cy="1418761"/>
              <a:chOff x="3420912" y="2988971"/>
              <a:chExt cx="1928932" cy="1418761"/>
            </a:xfrm>
          </p:grpSpPr>
          <p:sp>
            <p:nvSpPr>
              <p:cNvPr id="146" name="Freeform 145"/>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7" name="Freeform 146"/>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45" name="Freeform 144"/>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grpSp>
        <p:nvGrpSpPr>
          <p:cNvPr id="148" name="Group 147" descr=" 87"/>
          <p:cNvGrpSpPr/>
          <p:nvPr/>
        </p:nvGrpSpPr>
        <p:grpSpPr>
          <a:xfrm>
            <a:off x="1302094" y="1006050"/>
            <a:ext cx="1207069" cy="4297633"/>
            <a:chOff x="5515183" y="1006075"/>
            <a:chExt cx="1207069" cy="4297633"/>
          </a:xfrm>
        </p:grpSpPr>
        <p:grpSp>
          <p:nvGrpSpPr>
            <p:cNvPr id="149" name="Group 148"/>
            <p:cNvGrpSpPr/>
            <p:nvPr/>
          </p:nvGrpSpPr>
          <p:grpSpPr>
            <a:xfrm>
              <a:off x="5515183" y="1006075"/>
              <a:ext cx="645316" cy="4216611"/>
              <a:chOff x="1854673" y="1594618"/>
              <a:chExt cx="518286" cy="3386574"/>
            </a:xfrm>
          </p:grpSpPr>
          <p:pic>
            <p:nvPicPr>
              <p:cNvPr id="159" name="Picture 158"/>
              <p:cNvPicPr>
                <a:picLocks noChangeAspect="1"/>
              </p:cNvPicPr>
              <p:nvPr/>
            </p:nvPicPr>
            <p:blipFill>
              <a:blip r:embed="rId5"/>
              <a:stretch>
                <a:fillRect/>
              </a:stretch>
            </p:blipFill>
            <p:spPr>
              <a:xfrm>
                <a:off x="1935461" y="2356456"/>
                <a:ext cx="356710" cy="395240"/>
              </a:xfrm>
              <a:prstGeom prst="rect">
                <a:avLst/>
              </a:prstGeom>
            </p:spPr>
          </p:pic>
          <p:pic>
            <p:nvPicPr>
              <p:cNvPr id="160" name="Picture 159"/>
              <p:cNvPicPr>
                <a:picLocks noChangeAspect="1"/>
              </p:cNvPicPr>
              <p:nvPr/>
            </p:nvPicPr>
            <p:blipFill>
              <a:blip r:embed="rId6"/>
              <a:stretch>
                <a:fillRect/>
              </a:stretch>
            </p:blipFill>
            <p:spPr>
              <a:xfrm>
                <a:off x="1954105" y="3193667"/>
                <a:ext cx="319423" cy="427555"/>
              </a:xfrm>
              <a:prstGeom prst="rect">
                <a:avLst/>
              </a:prstGeom>
            </p:spPr>
          </p:pic>
          <p:pic>
            <p:nvPicPr>
              <p:cNvPr id="161" name="Picture 160"/>
              <p:cNvPicPr>
                <a:picLocks noChangeAspect="1"/>
              </p:cNvPicPr>
              <p:nvPr/>
            </p:nvPicPr>
            <p:blipFill>
              <a:blip r:embed="rId7"/>
              <a:stretch>
                <a:fillRect/>
              </a:stretch>
            </p:blipFill>
            <p:spPr>
              <a:xfrm>
                <a:off x="1942919" y="4612053"/>
                <a:ext cx="341795" cy="369139"/>
              </a:xfrm>
              <a:prstGeom prst="rect">
                <a:avLst/>
              </a:prstGeom>
            </p:spPr>
          </p:pic>
          <p:pic>
            <p:nvPicPr>
              <p:cNvPr id="162" name="Picture 161"/>
              <p:cNvPicPr>
                <a:picLocks noChangeAspect="1"/>
              </p:cNvPicPr>
              <p:nvPr/>
            </p:nvPicPr>
            <p:blipFill>
              <a:blip r:embed="rId8"/>
              <a:stretch>
                <a:fillRect/>
              </a:stretch>
            </p:blipFill>
            <p:spPr>
              <a:xfrm>
                <a:off x="1944162" y="2007702"/>
                <a:ext cx="339309" cy="328123"/>
              </a:xfrm>
              <a:prstGeom prst="rect">
                <a:avLst/>
              </a:prstGeom>
            </p:spPr>
          </p:pic>
          <p:pic>
            <p:nvPicPr>
              <p:cNvPr id="163" name="Picture 162"/>
              <p:cNvPicPr>
                <a:picLocks noChangeAspect="1"/>
              </p:cNvPicPr>
              <p:nvPr/>
            </p:nvPicPr>
            <p:blipFill>
              <a:blip r:embed="rId9"/>
              <a:stretch>
                <a:fillRect/>
              </a:stretch>
            </p:blipFill>
            <p:spPr>
              <a:xfrm>
                <a:off x="1854673" y="3695795"/>
                <a:ext cx="518286" cy="346767"/>
              </a:xfrm>
              <a:prstGeom prst="rect">
                <a:avLst/>
              </a:prstGeom>
            </p:spPr>
          </p:pic>
          <p:pic>
            <p:nvPicPr>
              <p:cNvPr id="164" name="Picture 163"/>
              <p:cNvPicPr>
                <a:picLocks noChangeAspect="1"/>
              </p:cNvPicPr>
              <p:nvPr/>
            </p:nvPicPr>
            <p:blipFill>
              <a:blip r:embed="rId10"/>
              <a:stretch>
                <a:fillRect/>
              </a:stretch>
            </p:blipFill>
            <p:spPr>
              <a:xfrm>
                <a:off x="1976477" y="1594618"/>
                <a:ext cx="274679" cy="379082"/>
              </a:xfrm>
              <a:prstGeom prst="rect">
                <a:avLst/>
              </a:prstGeom>
            </p:spPr>
          </p:pic>
          <p:pic>
            <p:nvPicPr>
              <p:cNvPr id="165" name="Picture 164"/>
              <p:cNvPicPr>
                <a:picLocks noChangeAspect="1"/>
              </p:cNvPicPr>
              <p:nvPr/>
            </p:nvPicPr>
            <p:blipFill>
              <a:blip r:embed="rId11"/>
              <a:stretch>
                <a:fillRect/>
              </a:stretch>
            </p:blipFill>
            <p:spPr>
              <a:xfrm>
                <a:off x="1947890" y="2772327"/>
                <a:ext cx="331852" cy="421340"/>
              </a:xfrm>
              <a:prstGeom prst="rect">
                <a:avLst/>
              </a:prstGeom>
            </p:spPr>
          </p:pic>
          <p:pic>
            <p:nvPicPr>
              <p:cNvPr id="166" name="Picture 165"/>
              <p:cNvPicPr>
                <a:picLocks noChangeAspect="1"/>
              </p:cNvPicPr>
              <p:nvPr/>
            </p:nvPicPr>
            <p:blipFill>
              <a:blip r:embed="rId12"/>
              <a:stretch>
                <a:fillRect/>
              </a:stretch>
            </p:blipFill>
            <p:spPr>
              <a:xfrm>
                <a:off x="1947890" y="4111666"/>
                <a:ext cx="331852" cy="421340"/>
              </a:xfrm>
              <a:prstGeom prst="rect">
                <a:avLst/>
              </a:prstGeom>
            </p:spPr>
          </p:pic>
        </p:grpSp>
        <p:grpSp>
          <p:nvGrpSpPr>
            <p:cNvPr id="150" name="Group 149"/>
            <p:cNvGrpSpPr/>
            <p:nvPr/>
          </p:nvGrpSpPr>
          <p:grpSpPr>
            <a:xfrm>
              <a:off x="6180829" y="1006075"/>
              <a:ext cx="541423" cy="4297633"/>
              <a:chOff x="6180829" y="1006075"/>
              <a:chExt cx="541423" cy="4297633"/>
            </a:xfrm>
          </p:grpSpPr>
          <p:sp>
            <p:nvSpPr>
              <p:cNvPr id="151" name="Rectangle 150"/>
              <p:cNvSpPr>
                <a:spLocks noChangeAspect="1"/>
              </p:cNvSpPr>
              <p:nvPr/>
            </p:nvSpPr>
            <p:spPr>
              <a:xfrm>
                <a:off x="6180829" y="261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 name="Rectangle 151"/>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 name="Rectangle 152"/>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4" name="Rectangle 153"/>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 name="Rectangle 154"/>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6" name="Rectangle 155"/>
              <p:cNvSpPr>
                <a:spLocks noChangeAspect="1"/>
              </p:cNvSpPr>
              <p:nvPr/>
            </p:nvSpPr>
            <p:spPr>
              <a:xfrm>
                <a:off x="6180829" y="2070341"/>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7" name="Rectangle 156"/>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 name="Rectangle 157"/>
              <p:cNvSpPr>
                <a:spLocks noChangeAspect="1"/>
              </p:cNvSpPr>
              <p:nvPr/>
            </p:nvSpPr>
            <p:spPr>
              <a:xfrm>
                <a:off x="6180829" y="10060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67" name="Group 166"/>
          <p:cNvGrpSpPr/>
          <p:nvPr/>
        </p:nvGrpSpPr>
        <p:grpSpPr>
          <a:xfrm>
            <a:off x="8630253" y="1006075"/>
            <a:ext cx="1232188" cy="5156643"/>
            <a:chOff x="8191212" y="1006174"/>
            <a:chExt cx="1232188" cy="5156643"/>
          </a:xfrm>
        </p:grpSpPr>
        <p:grpSp>
          <p:nvGrpSpPr>
            <p:cNvPr id="168" name="Group 167"/>
            <p:cNvGrpSpPr/>
            <p:nvPr/>
          </p:nvGrpSpPr>
          <p:grpSpPr>
            <a:xfrm>
              <a:off x="8191212" y="1006174"/>
              <a:ext cx="1207069" cy="4297633"/>
              <a:chOff x="5515183" y="1006075"/>
              <a:chExt cx="1207069" cy="4297633"/>
            </a:xfrm>
          </p:grpSpPr>
          <p:grpSp>
            <p:nvGrpSpPr>
              <p:cNvPr id="170" name="Group 169"/>
              <p:cNvGrpSpPr/>
              <p:nvPr/>
            </p:nvGrpSpPr>
            <p:grpSpPr>
              <a:xfrm>
                <a:off x="5515183" y="1006075"/>
                <a:ext cx="645316" cy="4216611"/>
                <a:chOff x="1854673" y="1594618"/>
                <a:chExt cx="518286" cy="3386574"/>
              </a:xfrm>
            </p:grpSpPr>
            <p:pic>
              <p:nvPicPr>
                <p:cNvPr id="180" name="Picture 179"/>
                <p:cNvPicPr>
                  <a:picLocks noChangeAspect="1"/>
                </p:cNvPicPr>
                <p:nvPr/>
              </p:nvPicPr>
              <p:blipFill>
                <a:blip r:embed="rId5"/>
                <a:stretch>
                  <a:fillRect/>
                </a:stretch>
              </p:blipFill>
              <p:spPr>
                <a:xfrm>
                  <a:off x="1935461" y="2356456"/>
                  <a:ext cx="356710" cy="395240"/>
                </a:xfrm>
                <a:prstGeom prst="rect">
                  <a:avLst/>
                </a:prstGeom>
              </p:spPr>
            </p:pic>
            <p:pic>
              <p:nvPicPr>
                <p:cNvPr id="181" name="Picture 180"/>
                <p:cNvPicPr>
                  <a:picLocks noChangeAspect="1"/>
                </p:cNvPicPr>
                <p:nvPr/>
              </p:nvPicPr>
              <p:blipFill>
                <a:blip r:embed="rId6"/>
                <a:stretch>
                  <a:fillRect/>
                </a:stretch>
              </p:blipFill>
              <p:spPr>
                <a:xfrm>
                  <a:off x="1954105" y="3193667"/>
                  <a:ext cx="319423" cy="427555"/>
                </a:xfrm>
                <a:prstGeom prst="rect">
                  <a:avLst/>
                </a:prstGeom>
              </p:spPr>
            </p:pic>
            <p:pic>
              <p:nvPicPr>
                <p:cNvPr id="182" name="Picture 181"/>
                <p:cNvPicPr>
                  <a:picLocks noChangeAspect="1"/>
                </p:cNvPicPr>
                <p:nvPr/>
              </p:nvPicPr>
              <p:blipFill>
                <a:blip r:embed="rId7"/>
                <a:stretch>
                  <a:fillRect/>
                </a:stretch>
              </p:blipFill>
              <p:spPr>
                <a:xfrm>
                  <a:off x="1942919" y="4612053"/>
                  <a:ext cx="341795" cy="369139"/>
                </a:xfrm>
                <a:prstGeom prst="rect">
                  <a:avLst/>
                </a:prstGeom>
              </p:spPr>
            </p:pic>
            <p:pic>
              <p:nvPicPr>
                <p:cNvPr id="183" name="Picture 182"/>
                <p:cNvPicPr>
                  <a:picLocks noChangeAspect="1"/>
                </p:cNvPicPr>
                <p:nvPr/>
              </p:nvPicPr>
              <p:blipFill>
                <a:blip r:embed="rId8"/>
                <a:stretch>
                  <a:fillRect/>
                </a:stretch>
              </p:blipFill>
              <p:spPr>
                <a:xfrm>
                  <a:off x="1944162" y="2007702"/>
                  <a:ext cx="339309" cy="328123"/>
                </a:xfrm>
                <a:prstGeom prst="rect">
                  <a:avLst/>
                </a:prstGeom>
              </p:spPr>
            </p:pic>
            <p:pic>
              <p:nvPicPr>
                <p:cNvPr id="184" name="Picture 183"/>
                <p:cNvPicPr>
                  <a:picLocks noChangeAspect="1"/>
                </p:cNvPicPr>
                <p:nvPr/>
              </p:nvPicPr>
              <p:blipFill>
                <a:blip r:embed="rId9"/>
                <a:stretch>
                  <a:fillRect/>
                </a:stretch>
              </p:blipFill>
              <p:spPr>
                <a:xfrm>
                  <a:off x="1854673" y="3695795"/>
                  <a:ext cx="518286" cy="346767"/>
                </a:xfrm>
                <a:prstGeom prst="rect">
                  <a:avLst/>
                </a:prstGeom>
              </p:spPr>
            </p:pic>
            <p:pic>
              <p:nvPicPr>
                <p:cNvPr id="185" name="Picture 184"/>
                <p:cNvPicPr>
                  <a:picLocks noChangeAspect="1"/>
                </p:cNvPicPr>
                <p:nvPr/>
              </p:nvPicPr>
              <p:blipFill>
                <a:blip r:embed="rId10"/>
                <a:stretch>
                  <a:fillRect/>
                </a:stretch>
              </p:blipFill>
              <p:spPr>
                <a:xfrm>
                  <a:off x="1976477" y="1594618"/>
                  <a:ext cx="274679" cy="379082"/>
                </a:xfrm>
                <a:prstGeom prst="rect">
                  <a:avLst/>
                </a:prstGeom>
              </p:spPr>
            </p:pic>
            <p:pic>
              <p:nvPicPr>
                <p:cNvPr id="186" name="Picture 185"/>
                <p:cNvPicPr>
                  <a:picLocks noChangeAspect="1"/>
                </p:cNvPicPr>
                <p:nvPr/>
              </p:nvPicPr>
              <p:blipFill>
                <a:blip r:embed="rId11"/>
                <a:stretch>
                  <a:fillRect/>
                </a:stretch>
              </p:blipFill>
              <p:spPr>
                <a:xfrm>
                  <a:off x="1947890" y="2772327"/>
                  <a:ext cx="331852" cy="421340"/>
                </a:xfrm>
                <a:prstGeom prst="rect">
                  <a:avLst/>
                </a:prstGeom>
              </p:spPr>
            </p:pic>
            <p:pic>
              <p:nvPicPr>
                <p:cNvPr id="187" name="Picture 186"/>
                <p:cNvPicPr>
                  <a:picLocks noChangeAspect="1"/>
                </p:cNvPicPr>
                <p:nvPr/>
              </p:nvPicPr>
              <p:blipFill>
                <a:blip r:embed="rId12"/>
                <a:stretch>
                  <a:fillRect/>
                </a:stretch>
              </p:blipFill>
              <p:spPr>
                <a:xfrm>
                  <a:off x="1947890" y="4111666"/>
                  <a:ext cx="331852" cy="421340"/>
                </a:xfrm>
                <a:prstGeom prst="rect">
                  <a:avLst/>
                </a:prstGeom>
              </p:spPr>
            </p:pic>
          </p:grpSp>
          <p:grpSp>
            <p:nvGrpSpPr>
              <p:cNvPr id="171" name="Group 170"/>
              <p:cNvGrpSpPr/>
              <p:nvPr/>
            </p:nvGrpSpPr>
            <p:grpSpPr>
              <a:xfrm>
                <a:off x="6180829" y="1006075"/>
                <a:ext cx="541423" cy="4297633"/>
                <a:chOff x="6180829" y="1006075"/>
                <a:chExt cx="541423" cy="4297633"/>
              </a:xfrm>
            </p:grpSpPr>
            <p:sp>
              <p:nvSpPr>
                <p:cNvPr id="172" name="Rectangle 171"/>
                <p:cNvSpPr>
                  <a:spLocks noChangeAspect="1"/>
                </p:cNvSpPr>
                <p:nvPr/>
              </p:nvSpPr>
              <p:spPr>
                <a:xfrm>
                  <a:off x="6180829" y="261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 name="Rectangle 172"/>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 name="Rectangle 173"/>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 name="Rectangle 174"/>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6" name="Rectangle 175"/>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7" name="Rectangle 176"/>
                <p:cNvSpPr>
                  <a:spLocks noChangeAspect="1"/>
                </p:cNvSpPr>
                <p:nvPr/>
              </p:nvSpPr>
              <p:spPr>
                <a:xfrm>
                  <a:off x="6180829" y="2070341"/>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8" name="Rectangle 177"/>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9" name="Rectangle 178"/>
                <p:cNvSpPr>
                  <a:spLocks noChangeAspect="1"/>
                </p:cNvSpPr>
                <p:nvPr/>
              </p:nvSpPr>
              <p:spPr>
                <a:xfrm>
                  <a:off x="6180829" y="10060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169" name="Picture 168"/>
            <p:cNvPicPr>
              <a:picLocks noChangeAspect="1"/>
            </p:cNvPicPr>
            <p:nvPr/>
          </p:nvPicPr>
          <p:blipFill>
            <a:blip r:embed="rId13"/>
            <a:stretch>
              <a:fillRect/>
            </a:stretch>
          </p:blipFill>
          <p:spPr>
            <a:xfrm>
              <a:off x="8342870" y="5416220"/>
              <a:ext cx="1080530" cy="746597"/>
            </a:xfrm>
            <a:prstGeom prst="rect">
              <a:avLst/>
            </a:prstGeom>
          </p:spPr>
        </p:pic>
      </p:grpSp>
      <p:grpSp>
        <p:nvGrpSpPr>
          <p:cNvPr id="188" name="Group 187"/>
          <p:cNvGrpSpPr/>
          <p:nvPr/>
        </p:nvGrpSpPr>
        <p:grpSpPr>
          <a:xfrm>
            <a:off x="10854854" y="1006174"/>
            <a:ext cx="1232188" cy="5156643"/>
            <a:chOff x="8191212" y="1006174"/>
            <a:chExt cx="1232188" cy="5156643"/>
          </a:xfrm>
        </p:grpSpPr>
        <p:grpSp>
          <p:nvGrpSpPr>
            <p:cNvPr id="189" name="Group 188"/>
            <p:cNvGrpSpPr/>
            <p:nvPr/>
          </p:nvGrpSpPr>
          <p:grpSpPr>
            <a:xfrm>
              <a:off x="8191212" y="1006174"/>
              <a:ext cx="1207069" cy="4297633"/>
              <a:chOff x="5515183" y="1006075"/>
              <a:chExt cx="1207069" cy="4297633"/>
            </a:xfrm>
          </p:grpSpPr>
          <p:grpSp>
            <p:nvGrpSpPr>
              <p:cNvPr id="191" name="Group 190"/>
              <p:cNvGrpSpPr/>
              <p:nvPr/>
            </p:nvGrpSpPr>
            <p:grpSpPr>
              <a:xfrm>
                <a:off x="5515183" y="1006075"/>
                <a:ext cx="645316" cy="4216611"/>
                <a:chOff x="1854673" y="1594618"/>
                <a:chExt cx="518286" cy="3386574"/>
              </a:xfrm>
            </p:grpSpPr>
            <p:pic>
              <p:nvPicPr>
                <p:cNvPr id="201" name="Picture 200"/>
                <p:cNvPicPr>
                  <a:picLocks noChangeAspect="1"/>
                </p:cNvPicPr>
                <p:nvPr/>
              </p:nvPicPr>
              <p:blipFill>
                <a:blip r:embed="rId5"/>
                <a:stretch>
                  <a:fillRect/>
                </a:stretch>
              </p:blipFill>
              <p:spPr>
                <a:xfrm>
                  <a:off x="1935461" y="2356456"/>
                  <a:ext cx="356710" cy="395240"/>
                </a:xfrm>
                <a:prstGeom prst="rect">
                  <a:avLst/>
                </a:prstGeom>
              </p:spPr>
            </p:pic>
            <p:pic>
              <p:nvPicPr>
                <p:cNvPr id="202" name="Picture 201"/>
                <p:cNvPicPr>
                  <a:picLocks noChangeAspect="1"/>
                </p:cNvPicPr>
                <p:nvPr/>
              </p:nvPicPr>
              <p:blipFill>
                <a:blip r:embed="rId6"/>
                <a:stretch>
                  <a:fillRect/>
                </a:stretch>
              </p:blipFill>
              <p:spPr>
                <a:xfrm>
                  <a:off x="1954105" y="3193667"/>
                  <a:ext cx="319423" cy="427555"/>
                </a:xfrm>
                <a:prstGeom prst="rect">
                  <a:avLst/>
                </a:prstGeom>
              </p:spPr>
            </p:pic>
            <p:pic>
              <p:nvPicPr>
                <p:cNvPr id="203" name="Picture 202"/>
                <p:cNvPicPr>
                  <a:picLocks noChangeAspect="1"/>
                </p:cNvPicPr>
                <p:nvPr/>
              </p:nvPicPr>
              <p:blipFill>
                <a:blip r:embed="rId7"/>
                <a:stretch>
                  <a:fillRect/>
                </a:stretch>
              </p:blipFill>
              <p:spPr>
                <a:xfrm>
                  <a:off x="1942919" y="4612053"/>
                  <a:ext cx="341795" cy="369139"/>
                </a:xfrm>
                <a:prstGeom prst="rect">
                  <a:avLst/>
                </a:prstGeom>
              </p:spPr>
            </p:pic>
            <p:pic>
              <p:nvPicPr>
                <p:cNvPr id="204" name="Picture 203"/>
                <p:cNvPicPr>
                  <a:picLocks noChangeAspect="1"/>
                </p:cNvPicPr>
                <p:nvPr/>
              </p:nvPicPr>
              <p:blipFill>
                <a:blip r:embed="rId8"/>
                <a:stretch>
                  <a:fillRect/>
                </a:stretch>
              </p:blipFill>
              <p:spPr>
                <a:xfrm>
                  <a:off x="1944162" y="2007702"/>
                  <a:ext cx="339309" cy="328123"/>
                </a:xfrm>
                <a:prstGeom prst="rect">
                  <a:avLst/>
                </a:prstGeom>
              </p:spPr>
            </p:pic>
            <p:pic>
              <p:nvPicPr>
                <p:cNvPr id="205" name="Picture 204"/>
                <p:cNvPicPr>
                  <a:picLocks noChangeAspect="1"/>
                </p:cNvPicPr>
                <p:nvPr/>
              </p:nvPicPr>
              <p:blipFill>
                <a:blip r:embed="rId9"/>
                <a:stretch>
                  <a:fillRect/>
                </a:stretch>
              </p:blipFill>
              <p:spPr>
                <a:xfrm>
                  <a:off x="1854673" y="3695795"/>
                  <a:ext cx="518286" cy="346767"/>
                </a:xfrm>
                <a:prstGeom prst="rect">
                  <a:avLst/>
                </a:prstGeom>
              </p:spPr>
            </p:pic>
            <p:pic>
              <p:nvPicPr>
                <p:cNvPr id="206" name="Picture 205"/>
                <p:cNvPicPr>
                  <a:picLocks noChangeAspect="1"/>
                </p:cNvPicPr>
                <p:nvPr/>
              </p:nvPicPr>
              <p:blipFill>
                <a:blip r:embed="rId10"/>
                <a:stretch>
                  <a:fillRect/>
                </a:stretch>
              </p:blipFill>
              <p:spPr>
                <a:xfrm>
                  <a:off x="1976477" y="1594618"/>
                  <a:ext cx="274679" cy="379082"/>
                </a:xfrm>
                <a:prstGeom prst="rect">
                  <a:avLst/>
                </a:prstGeom>
              </p:spPr>
            </p:pic>
            <p:pic>
              <p:nvPicPr>
                <p:cNvPr id="207" name="Picture 206"/>
                <p:cNvPicPr>
                  <a:picLocks noChangeAspect="1"/>
                </p:cNvPicPr>
                <p:nvPr/>
              </p:nvPicPr>
              <p:blipFill>
                <a:blip r:embed="rId11"/>
                <a:stretch>
                  <a:fillRect/>
                </a:stretch>
              </p:blipFill>
              <p:spPr>
                <a:xfrm>
                  <a:off x="1947890" y="2772327"/>
                  <a:ext cx="331852" cy="421340"/>
                </a:xfrm>
                <a:prstGeom prst="rect">
                  <a:avLst/>
                </a:prstGeom>
              </p:spPr>
            </p:pic>
            <p:pic>
              <p:nvPicPr>
                <p:cNvPr id="208" name="Picture 207"/>
                <p:cNvPicPr>
                  <a:picLocks noChangeAspect="1"/>
                </p:cNvPicPr>
                <p:nvPr/>
              </p:nvPicPr>
              <p:blipFill>
                <a:blip r:embed="rId12"/>
                <a:stretch>
                  <a:fillRect/>
                </a:stretch>
              </p:blipFill>
              <p:spPr>
                <a:xfrm>
                  <a:off x="1947890" y="4111666"/>
                  <a:ext cx="331852" cy="421340"/>
                </a:xfrm>
                <a:prstGeom prst="rect">
                  <a:avLst/>
                </a:prstGeom>
              </p:spPr>
            </p:pic>
          </p:grpSp>
          <p:grpSp>
            <p:nvGrpSpPr>
              <p:cNvPr id="192" name="Group 191"/>
              <p:cNvGrpSpPr/>
              <p:nvPr/>
            </p:nvGrpSpPr>
            <p:grpSpPr>
              <a:xfrm>
                <a:off x="6180829" y="1006075"/>
                <a:ext cx="541423" cy="4297633"/>
                <a:chOff x="6180829" y="1006075"/>
                <a:chExt cx="541423" cy="4297633"/>
              </a:xfrm>
            </p:grpSpPr>
            <p:sp>
              <p:nvSpPr>
                <p:cNvPr id="193" name="Rectangle 192"/>
                <p:cNvSpPr>
                  <a:spLocks noChangeAspect="1"/>
                </p:cNvSpPr>
                <p:nvPr/>
              </p:nvSpPr>
              <p:spPr>
                <a:xfrm>
                  <a:off x="6180829" y="261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 name="Rectangle 193"/>
                <p:cNvSpPr>
                  <a:spLocks noChangeAspect="1"/>
                </p:cNvSpPr>
                <p:nvPr/>
              </p:nvSpPr>
              <p:spPr>
                <a:xfrm>
                  <a:off x="6180829" y="315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 name="Rectangle 194"/>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 name="Rectangle 195"/>
                <p:cNvSpPr>
                  <a:spLocks noChangeAspect="1"/>
                </p:cNvSpPr>
                <p:nvPr/>
              </p:nvSpPr>
              <p:spPr>
                <a:xfrm>
                  <a:off x="6180829" y="4223708"/>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 name="Rectangle 196"/>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8" name="Rectangle 197"/>
                <p:cNvSpPr>
                  <a:spLocks noChangeAspect="1"/>
                </p:cNvSpPr>
                <p:nvPr/>
              </p:nvSpPr>
              <p:spPr>
                <a:xfrm>
                  <a:off x="6180829" y="2070341"/>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9" name="Rectangle 198"/>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0" name="Rectangle 199"/>
                <p:cNvSpPr>
                  <a:spLocks noChangeAspect="1"/>
                </p:cNvSpPr>
                <p:nvPr/>
              </p:nvSpPr>
              <p:spPr>
                <a:xfrm>
                  <a:off x="6180829" y="10060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190" name="Picture 189"/>
            <p:cNvPicPr>
              <a:picLocks noChangeAspect="1"/>
            </p:cNvPicPr>
            <p:nvPr/>
          </p:nvPicPr>
          <p:blipFill>
            <a:blip r:embed="rId13"/>
            <a:stretch>
              <a:fillRect/>
            </a:stretch>
          </p:blipFill>
          <p:spPr>
            <a:xfrm>
              <a:off x="8342870" y="5416220"/>
              <a:ext cx="1080530" cy="746597"/>
            </a:xfrm>
            <a:prstGeom prst="rect">
              <a:avLst/>
            </a:prstGeom>
          </p:spPr>
        </p:pic>
      </p:grpSp>
      <p:grpSp>
        <p:nvGrpSpPr>
          <p:cNvPr id="209" name="Group 208"/>
          <p:cNvGrpSpPr/>
          <p:nvPr/>
        </p:nvGrpSpPr>
        <p:grpSpPr>
          <a:xfrm>
            <a:off x="6405652" y="1006075"/>
            <a:ext cx="1232188" cy="5156643"/>
            <a:chOff x="8191212" y="1006174"/>
            <a:chExt cx="1232188" cy="5156643"/>
          </a:xfrm>
        </p:grpSpPr>
        <p:grpSp>
          <p:nvGrpSpPr>
            <p:cNvPr id="210" name="Group 209"/>
            <p:cNvGrpSpPr/>
            <p:nvPr/>
          </p:nvGrpSpPr>
          <p:grpSpPr>
            <a:xfrm>
              <a:off x="8191212" y="1006174"/>
              <a:ext cx="1207069" cy="4297633"/>
              <a:chOff x="5515183" y="1006075"/>
              <a:chExt cx="1207069" cy="4297633"/>
            </a:xfrm>
          </p:grpSpPr>
          <p:grpSp>
            <p:nvGrpSpPr>
              <p:cNvPr id="212" name="Group 211"/>
              <p:cNvGrpSpPr/>
              <p:nvPr/>
            </p:nvGrpSpPr>
            <p:grpSpPr>
              <a:xfrm>
                <a:off x="5515183" y="1006075"/>
                <a:ext cx="645316" cy="4216611"/>
                <a:chOff x="1854673" y="1594618"/>
                <a:chExt cx="518286" cy="3386574"/>
              </a:xfrm>
            </p:grpSpPr>
            <p:pic>
              <p:nvPicPr>
                <p:cNvPr id="222" name="Picture 221"/>
                <p:cNvPicPr>
                  <a:picLocks noChangeAspect="1"/>
                </p:cNvPicPr>
                <p:nvPr/>
              </p:nvPicPr>
              <p:blipFill>
                <a:blip r:embed="rId5"/>
                <a:stretch>
                  <a:fillRect/>
                </a:stretch>
              </p:blipFill>
              <p:spPr>
                <a:xfrm>
                  <a:off x="1935461" y="2356456"/>
                  <a:ext cx="356710" cy="395240"/>
                </a:xfrm>
                <a:prstGeom prst="rect">
                  <a:avLst/>
                </a:prstGeom>
              </p:spPr>
            </p:pic>
            <p:pic>
              <p:nvPicPr>
                <p:cNvPr id="223" name="Picture 222"/>
                <p:cNvPicPr>
                  <a:picLocks noChangeAspect="1"/>
                </p:cNvPicPr>
                <p:nvPr/>
              </p:nvPicPr>
              <p:blipFill>
                <a:blip r:embed="rId6"/>
                <a:stretch>
                  <a:fillRect/>
                </a:stretch>
              </p:blipFill>
              <p:spPr>
                <a:xfrm>
                  <a:off x="1954105" y="3193667"/>
                  <a:ext cx="319423" cy="427555"/>
                </a:xfrm>
                <a:prstGeom prst="rect">
                  <a:avLst/>
                </a:prstGeom>
              </p:spPr>
            </p:pic>
            <p:pic>
              <p:nvPicPr>
                <p:cNvPr id="224" name="Picture 223"/>
                <p:cNvPicPr>
                  <a:picLocks noChangeAspect="1"/>
                </p:cNvPicPr>
                <p:nvPr/>
              </p:nvPicPr>
              <p:blipFill>
                <a:blip r:embed="rId7"/>
                <a:stretch>
                  <a:fillRect/>
                </a:stretch>
              </p:blipFill>
              <p:spPr>
                <a:xfrm>
                  <a:off x="1942919" y="4612053"/>
                  <a:ext cx="341795" cy="369139"/>
                </a:xfrm>
                <a:prstGeom prst="rect">
                  <a:avLst/>
                </a:prstGeom>
              </p:spPr>
            </p:pic>
            <p:pic>
              <p:nvPicPr>
                <p:cNvPr id="225" name="Picture 224"/>
                <p:cNvPicPr>
                  <a:picLocks noChangeAspect="1"/>
                </p:cNvPicPr>
                <p:nvPr/>
              </p:nvPicPr>
              <p:blipFill>
                <a:blip r:embed="rId8"/>
                <a:stretch>
                  <a:fillRect/>
                </a:stretch>
              </p:blipFill>
              <p:spPr>
                <a:xfrm>
                  <a:off x="1944162" y="2007702"/>
                  <a:ext cx="339309" cy="328123"/>
                </a:xfrm>
                <a:prstGeom prst="rect">
                  <a:avLst/>
                </a:prstGeom>
              </p:spPr>
            </p:pic>
            <p:pic>
              <p:nvPicPr>
                <p:cNvPr id="226" name="Picture 225"/>
                <p:cNvPicPr>
                  <a:picLocks noChangeAspect="1"/>
                </p:cNvPicPr>
                <p:nvPr/>
              </p:nvPicPr>
              <p:blipFill>
                <a:blip r:embed="rId9"/>
                <a:stretch>
                  <a:fillRect/>
                </a:stretch>
              </p:blipFill>
              <p:spPr>
                <a:xfrm>
                  <a:off x="1854673" y="3695795"/>
                  <a:ext cx="518286" cy="346767"/>
                </a:xfrm>
                <a:prstGeom prst="rect">
                  <a:avLst/>
                </a:prstGeom>
              </p:spPr>
            </p:pic>
            <p:pic>
              <p:nvPicPr>
                <p:cNvPr id="227" name="Picture 226"/>
                <p:cNvPicPr>
                  <a:picLocks noChangeAspect="1"/>
                </p:cNvPicPr>
                <p:nvPr/>
              </p:nvPicPr>
              <p:blipFill>
                <a:blip r:embed="rId10"/>
                <a:stretch>
                  <a:fillRect/>
                </a:stretch>
              </p:blipFill>
              <p:spPr>
                <a:xfrm>
                  <a:off x="1976477" y="1594618"/>
                  <a:ext cx="274679" cy="379082"/>
                </a:xfrm>
                <a:prstGeom prst="rect">
                  <a:avLst/>
                </a:prstGeom>
              </p:spPr>
            </p:pic>
            <p:pic>
              <p:nvPicPr>
                <p:cNvPr id="228" name="Picture 227"/>
                <p:cNvPicPr>
                  <a:picLocks noChangeAspect="1"/>
                </p:cNvPicPr>
                <p:nvPr/>
              </p:nvPicPr>
              <p:blipFill>
                <a:blip r:embed="rId11"/>
                <a:stretch>
                  <a:fillRect/>
                </a:stretch>
              </p:blipFill>
              <p:spPr>
                <a:xfrm>
                  <a:off x="1947890" y="2772327"/>
                  <a:ext cx="331852" cy="421340"/>
                </a:xfrm>
                <a:prstGeom prst="rect">
                  <a:avLst/>
                </a:prstGeom>
              </p:spPr>
            </p:pic>
            <p:pic>
              <p:nvPicPr>
                <p:cNvPr id="229" name="Picture 228"/>
                <p:cNvPicPr>
                  <a:picLocks noChangeAspect="1"/>
                </p:cNvPicPr>
                <p:nvPr/>
              </p:nvPicPr>
              <p:blipFill>
                <a:blip r:embed="rId12"/>
                <a:stretch>
                  <a:fillRect/>
                </a:stretch>
              </p:blipFill>
              <p:spPr>
                <a:xfrm>
                  <a:off x="1947890" y="4111666"/>
                  <a:ext cx="331852" cy="421340"/>
                </a:xfrm>
                <a:prstGeom prst="rect">
                  <a:avLst/>
                </a:prstGeom>
              </p:spPr>
            </p:pic>
          </p:grpSp>
          <p:grpSp>
            <p:nvGrpSpPr>
              <p:cNvPr id="213" name="Group 212"/>
              <p:cNvGrpSpPr/>
              <p:nvPr/>
            </p:nvGrpSpPr>
            <p:grpSpPr>
              <a:xfrm>
                <a:off x="6180829" y="1006075"/>
                <a:ext cx="541423" cy="4297633"/>
                <a:chOff x="6180829" y="1006075"/>
                <a:chExt cx="541423" cy="4297633"/>
              </a:xfrm>
            </p:grpSpPr>
            <p:sp>
              <p:nvSpPr>
                <p:cNvPr id="214" name="Rectangle 213"/>
                <p:cNvSpPr>
                  <a:spLocks noChangeAspect="1"/>
                </p:cNvSpPr>
                <p:nvPr/>
              </p:nvSpPr>
              <p:spPr>
                <a:xfrm>
                  <a:off x="6180829" y="261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5" name="Rectangle 214"/>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 name="Rectangle 215"/>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 name="Rectangle 216"/>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 name="Rectangle 217"/>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 name="Rectangle 218"/>
                <p:cNvSpPr>
                  <a:spLocks noChangeAspect="1"/>
                </p:cNvSpPr>
                <p:nvPr/>
              </p:nvSpPr>
              <p:spPr>
                <a:xfrm>
                  <a:off x="6180829" y="2070341"/>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0" name="Rectangle 219"/>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1" name="Rectangle 220"/>
                <p:cNvSpPr>
                  <a:spLocks noChangeAspect="1"/>
                </p:cNvSpPr>
                <p:nvPr/>
              </p:nvSpPr>
              <p:spPr>
                <a:xfrm>
                  <a:off x="6180829" y="10060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211" name="Picture 210"/>
            <p:cNvPicPr>
              <a:picLocks noChangeAspect="1"/>
            </p:cNvPicPr>
            <p:nvPr/>
          </p:nvPicPr>
          <p:blipFill>
            <a:blip r:embed="rId13"/>
            <a:stretch>
              <a:fillRect/>
            </a:stretch>
          </p:blipFill>
          <p:spPr>
            <a:xfrm>
              <a:off x="8342870" y="5416220"/>
              <a:ext cx="1080530" cy="746597"/>
            </a:xfrm>
            <a:prstGeom prst="rect">
              <a:avLst/>
            </a:prstGeom>
          </p:spPr>
        </p:pic>
      </p:grpSp>
      <p:grpSp>
        <p:nvGrpSpPr>
          <p:cNvPr id="230" name="Group 229"/>
          <p:cNvGrpSpPr/>
          <p:nvPr/>
        </p:nvGrpSpPr>
        <p:grpSpPr>
          <a:xfrm>
            <a:off x="4181051" y="1006075"/>
            <a:ext cx="1232188" cy="5156643"/>
            <a:chOff x="8191212" y="1006174"/>
            <a:chExt cx="1232188" cy="5156643"/>
          </a:xfrm>
        </p:grpSpPr>
        <p:grpSp>
          <p:nvGrpSpPr>
            <p:cNvPr id="231" name="Group 230"/>
            <p:cNvGrpSpPr/>
            <p:nvPr/>
          </p:nvGrpSpPr>
          <p:grpSpPr>
            <a:xfrm>
              <a:off x="8191212" y="1006174"/>
              <a:ext cx="1207069" cy="4297633"/>
              <a:chOff x="5515183" y="1006075"/>
              <a:chExt cx="1207069" cy="4297633"/>
            </a:xfrm>
          </p:grpSpPr>
          <p:grpSp>
            <p:nvGrpSpPr>
              <p:cNvPr id="233" name="Group 232"/>
              <p:cNvGrpSpPr/>
              <p:nvPr/>
            </p:nvGrpSpPr>
            <p:grpSpPr>
              <a:xfrm>
                <a:off x="5515183" y="1006075"/>
                <a:ext cx="645316" cy="4216611"/>
                <a:chOff x="1854673" y="1594618"/>
                <a:chExt cx="518286" cy="3386574"/>
              </a:xfrm>
            </p:grpSpPr>
            <p:pic>
              <p:nvPicPr>
                <p:cNvPr id="243" name="Picture 242"/>
                <p:cNvPicPr>
                  <a:picLocks noChangeAspect="1"/>
                </p:cNvPicPr>
                <p:nvPr/>
              </p:nvPicPr>
              <p:blipFill>
                <a:blip r:embed="rId5"/>
                <a:stretch>
                  <a:fillRect/>
                </a:stretch>
              </p:blipFill>
              <p:spPr>
                <a:xfrm>
                  <a:off x="1935461" y="2356456"/>
                  <a:ext cx="356710" cy="395240"/>
                </a:xfrm>
                <a:prstGeom prst="rect">
                  <a:avLst/>
                </a:prstGeom>
              </p:spPr>
            </p:pic>
            <p:pic>
              <p:nvPicPr>
                <p:cNvPr id="244" name="Picture 243"/>
                <p:cNvPicPr>
                  <a:picLocks noChangeAspect="1"/>
                </p:cNvPicPr>
                <p:nvPr/>
              </p:nvPicPr>
              <p:blipFill>
                <a:blip r:embed="rId6"/>
                <a:stretch>
                  <a:fillRect/>
                </a:stretch>
              </p:blipFill>
              <p:spPr>
                <a:xfrm>
                  <a:off x="1954105" y="3193667"/>
                  <a:ext cx="319423" cy="427555"/>
                </a:xfrm>
                <a:prstGeom prst="rect">
                  <a:avLst/>
                </a:prstGeom>
              </p:spPr>
            </p:pic>
            <p:pic>
              <p:nvPicPr>
                <p:cNvPr id="245" name="Picture 244"/>
                <p:cNvPicPr>
                  <a:picLocks noChangeAspect="1"/>
                </p:cNvPicPr>
                <p:nvPr/>
              </p:nvPicPr>
              <p:blipFill>
                <a:blip r:embed="rId7"/>
                <a:stretch>
                  <a:fillRect/>
                </a:stretch>
              </p:blipFill>
              <p:spPr>
                <a:xfrm>
                  <a:off x="1942919" y="4612053"/>
                  <a:ext cx="341795" cy="369139"/>
                </a:xfrm>
                <a:prstGeom prst="rect">
                  <a:avLst/>
                </a:prstGeom>
              </p:spPr>
            </p:pic>
            <p:pic>
              <p:nvPicPr>
                <p:cNvPr id="246" name="Picture 245"/>
                <p:cNvPicPr>
                  <a:picLocks noChangeAspect="1"/>
                </p:cNvPicPr>
                <p:nvPr/>
              </p:nvPicPr>
              <p:blipFill>
                <a:blip r:embed="rId8"/>
                <a:stretch>
                  <a:fillRect/>
                </a:stretch>
              </p:blipFill>
              <p:spPr>
                <a:xfrm>
                  <a:off x="1944162" y="2007702"/>
                  <a:ext cx="339309" cy="328123"/>
                </a:xfrm>
                <a:prstGeom prst="rect">
                  <a:avLst/>
                </a:prstGeom>
              </p:spPr>
            </p:pic>
            <p:pic>
              <p:nvPicPr>
                <p:cNvPr id="247" name="Picture 246"/>
                <p:cNvPicPr>
                  <a:picLocks noChangeAspect="1"/>
                </p:cNvPicPr>
                <p:nvPr/>
              </p:nvPicPr>
              <p:blipFill>
                <a:blip r:embed="rId9"/>
                <a:stretch>
                  <a:fillRect/>
                </a:stretch>
              </p:blipFill>
              <p:spPr>
                <a:xfrm>
                  <a:off x="1854673" y="3695795"/>
                  <a:ext cx="518286" cy="346767"/>
                </a:xfrm>
                <a:prstGeom prst="rect">
                  <a:avLst/>
                </a:prstGeom>
              </p:spPr>
            </p:pic>
            <p:pic>
              <p:nvPicPr>
                <p:cNvPr id="248" name="Picture 247"/>
                <p:cNvPicPr>
                  <a:picLocks noChangeAspect="1"/>
                </p:cNvPicPr>
                <p:nvPr/>
              </p:nvPicPr>
              <p:blipFill>
                <a:blip r:embed="rId10"/>
                <a:stretch>
                  <a:fillRect/>
                </a:stretch>
              </p:blipFill>
              <p:spPr>
                <a:xfrm>
                  <a:off x="1976477" y="1594618"/>
                  <a:ext cx="274679" cy="379082"/>
                </a:xfrm>
                <a:prstGeom prst="rect">
                  <a:avLst/>
                </a:prstGeom>
              </p:spPr>
            </p:pic>
            <p:pic>
              <p:nvPicPr>
                <p:cNvPr id="249" name="Picture 248"/>
                <p:cNvPicPr>
                  <a:picLocks noChangeAspect="1"/>
                </p:cNvPicPr>
                <p:nvPr/>
              </p:nvPicPr>
              <p:blipFill>
                <a:blip r:embed="rId11"/>
                <a:stretch>
                  <a:fillRect/>
                </a:stretch>
              </p:blipFill>
              <p:spPr>
                <a:xfrm>
                  <a:off x="1947890" y="2772327"/>
                  <a:ext cx="331852" cy="421340"/>
                </a:xfrm>
                <a:prstGeom prst="rect">
                  <a:avLst/>
                </a:prstGeom>
              </p:spPr>
            </p:pic>
            <p:pic>
              <p:nvPicPr>
                <p:cNvPr id="250" name="Picture 249"/>
                <p:cNvPicPr>
                  <a:picLocks noChangeAspect="1"/>
                </p:cNvPicPr>
                <p:nvPr/>
              </p:nvPicPr>
              <p:blipFill>
                <a:blip r:embed="rId12"/>
                <a:stretch>
                  <a:fillRect/>
                </a:stretch>
              </p:blipFill>
              <p:spPr>
                <a:xfrm>
                  <a:off x="1947890" y="4111666"/>
                  <a:ext cx="331852" cy="421340"/>
                </a:xfrm>
                <a:prstGeom prst="rect">
                  <a:avLst/>
                </a:prstGeom>
              </p:spPr>
            </p:pic>
          </p:grpSp>
          <p:grpSp>
            <p:nvGrpSpPr>
              <p:cNvPr id="234" name="Group 233"/>
              <p:cNvGrpSpPr/>
              <p:nvPr/>
            </p:nvGrpSpPr>
            <p:grpSpPr>
              <a:xfrm>
                <a:off x="6180829" y="1006075"/>
                <a:ext cx="541423" cy="4297633"/>
                <a:chOff x="6180829" y="1006075"/>
                <a:chExt cx="541423" cy="4297633"/>
              </a:xfrm>
            </p:grpSpPr>
            <p:sp>
              <p:nvSpPr>
                <p:cNvPr id="235" name="Rectangle 234"/>
                <p:cNvSpPr>
                  <a:spLocks noChangeAspect="1"/>
                </p:cNvSpPr>
                <p:nvPr/>
              </p:nvSpPr>
              <p:spPr>
                <a:xfrm>
                  <a:off x="6180829" y="261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6" name="Rectangle 235"/>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7" name="Rectangle 236"/>
                <p:cNvSpPr>
                  <a:spLocks noChangeAspect="1"/>
                </p:cNvSpPr>
                <p:nvPr/>
              </p:nvSpPr>
              <p:spPr>
                <a:xfrm>
                  <a:off x="6180829" y="3683708"/>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8" name="Rectangle 237"/>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9" name="Rectangle 238"/>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0" name="Rectangle 239"/>
                <p:cNvSpPr>
                  <a:spLocks noChangeAspect="1"/>
                </p:cNvSpPr>
                <p:nvPr/>
              </p:nvSpPr>
              <p:spPr>
                <a:xfrm>
                  <a:off x="6180829" y="2070341"/>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1" name="Rectangle 240"/>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2" name="Rectangle 241"/>
                <p:cNvSpPr>
                  <a:spLocks noChangeAspect="1"/>
                </p:cNvSpPr>
                <p:nvPr/>
              </p:nvSpPr>
              <p:spPr>
                <a:xfrm>
                  <a:off x="6180829" y="10060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232" name="Picture 231"/>
            <p:cNvPicPr>
              <a:picLocks noChangeAspect="1"/>
            </p:cNvPicPr>
            <p:nvPr/>
          </p:nvPicPr>
          <p:blipFill>
            <a:blip r:embed="rId13"/>
            <a:stretch>
              <a:fillRect/>
            </a:stretch>
          </p:blipFill>
          <p:spPr>
            <a:xfrm>
              <a:off x="8342870" y="5416220"/>
              <a:ext cx="1080530" cy="746597"/>
            </a:xfrm>
            <a:prstGeom prst="rect">
              <a:avLst/>
            </a:prstGeom>
          </p:spPr>
        </p:pic>
      </p:grpSp>
      <p:pic>
        <p:nvPicPr>
          <p:cNvPr id="251" name="Picture 250"/>
          <p:cNvPicPr>
            <a:picLocks noChangeAspect="1"/>
          </p:cNvPicPr>
          <p:nvPr>
            <p:custDataLst>
              <p:tags r:id="rId1"/>
            </p:custDataLst>
          </p:nvPr>
        </p:nvPicPr>
        <p:blipFill>
          <a:blip r:embed="rId14">
            <a:extLst>
              <a:ext uri="{28A0092B-C50C-407E-A947-70E740481C1C}">
                <a14:useLocalDpi xmlns:a14="http://schemas.microsoft.com/office/drawing/2010/main" val="0"/>
              </a:ext>
            </a:extLst>
          </a:blip>
          <a:stretch>
            <a:fillRect/>
          </a:stretch>
        </p:blipFill>
        <p:spPr>
          <a:xfrm>
            <a:off x="2744851" y="3038674"/>
            <a:ext cx="614509" cy="213981"/>
          </a:xfrm>
          <a:prstGeom prst="rect">
            <a:avLst/>
          </a:prstGeom>
        </p:spPr>
      </p:pic>
      <p:sp>
        <p:nvSpPr>
          <p:cNvPr id="252" name="TextBox 251"/>
          <p:cNvSpPr txBox="1"/>
          <p:nvPr/>
        </p:nvSpPr>
        <p:spPr>
          <a:xfrm>
            <a:off x="3761544" y="2793613"/>
            <a:ext cx="565529" cy="707886"/>
          </a:xfrm>
          <a:prstGeom prst="rect">
            <a:avLst/>
          </a:prstGeom>
          <a:noFill/>
        </p:spPr>
        <p:txBody>
          <a:bodyPr wrap="square" rtlCol="0">
            <a:spAutoFit/>
          </a:bodyPr>
          <a:lstStyle/>
          <a:p>
            <a:pPr algn="ctr"/>
            <a:r>
              <a:rPr lang="en-IN" sz="4000" dirty="0" smtClean="0">
                <a:solidFill>
                  <a:prstClr val="black"/>
                </a:solidFill>
                <a:latin typeface="Nexa Book" panose="02000000000000000000" pitchFamily="2" charset="0"/>
              </a:rPr>
              <a:t>0</a:t>
            </a:r>
            <a:endParaRPr lang="en-US" sz="3600" dirty="0">
              <a:solidFill>
                <a:prstClr val="black"/>
              </a:solidFill>
              <a:latin typeface="Nexa Book" panose="02000000000000000000" pitchFamily="2" charset="0"/>
            </a:endParaRPr>
          </a:p>
        </p:txBody>
      </p:sp>
      <p:sp>
        <p:nvSpPr>
          <p:cNvPr id="253" name="TextBox 252"/>
          <p:cNvSpPr txBox="1"/>
          <p:nvPr/>
        </p:nvSpPr>
        <p:spPr>
          <a:xfrm>
            <a:off x="5959152" y="2793613"/>
            <a:ext cx="565529" cy="707886"/>
          </a:xfrm>
          <a:prstGeom prst="rect">
            <a:avLst/>
          </a:prstGeom>
          <a:noFill/>
        </p:spPr>
        <p:txBody>
          <a:bodyPr wrap="square" rtlCol="0">
            <a:spAutoFit/>
          </a:bodyPr>
          <a:lstStyle/>
          <a:p>
            <a:pPr algn="ctr"/>
            <a:r>
              <a:rPr lang="en-IN" sz="4000" dirty="0">
                <a:solidFill>
                  <a:prstClr val="black"/>
                </a:solidFill>
                <a:latin typeface="Nexa Book" panose="02000000000000000000" pitchFamily="2" charset="0"/>
              </a:rPr>
              <a:t>1</a:t>
            </a:r>
            <a:endParaRPr lang="en-US" sz="3600" dirty="0">
              <a:solidFill>
                <a:prstClr val="black"/>
              </a:solidFill>
              <a:latin typeface="Nexa Book" panose="02000000000000000000" pitchFamily="2" charset="0"/>
            </a:endParaRPr>
          </a:p>
        </p:txBody>
      </p:sp>
      <p:sp>
        <p:nvSpPr>
          <p:cNvPr id="254" name="TextBox 253"/>
          <p:cNvSpPr txBox="1"/>
          <p:nvPr/>
        </p:nvSpPr>
        <p:spPr>
          <a:xfrm>
            <a:off x="8216382" y="2793613"/>
            <a:ext cx="565529" cy="707886"/>
          </a:xfrm>
          <a:prstGeom prst="rect">
            <a:avLst/>
          </a:prstGeom>
          <a:noFill/>
        </p:spPr>
        <p:txBody>
          <a:bodyPr wrap="square" rtlCol="0">
            <a:spAutoFit/>
          </a:bodyPr>
          <a:lstStyle/>
          <a:p>
            <a:pPr algn="ctr"/>
            <a:r>
              <a:rPr lang="en-IN" sz="4000" dirty="0">
                <a:solidFill>
                  <a:prstClr val="black"/>
                </a:solidFill>
                <a:latin typeface="Nexa Book" panose="02000000000000000000" pitchFamily="2" charset="0"/>
              </a:rPr>
              <a:t>1</a:t>
            </a:r>
            <a:endParaRPr lang="en-US" sz="3600" dirty="0">
              <a:solidFill>
                <a:prstClr val="black"/>
              </a:solidFill>
              <a:latin typeface="Nexa Book" panose="02000000000000000000" pitchFamily="2" charset="0"/>
            </a:endParaRPr>
          </a:p>
        </p:txBody>
      </p:sp>
      <p:sp>
        <p:nvSpPr>
          <p:cNvPr id="255" name="TextBox 254"/>
          <p:cNvSpPr txBox="1"/>
          <p:nvPr/>
        </p:nvSpPr>
        <p:spPr>
          <a:xfrm>
            <a:off x="10389914" y="2793613"/>
            <a:ext cx="565529" cy="707886"/>
          </a:xfrm>
          <a:prstGeom prst="rect">
            <a:avLst/>
          </a:prstGeom>
          <a:noFill/>
        </p:spPr>
        <p:txBody>
          <a:bodyPr wrap="square" rtlCol="0">
            <a:spAutoFit/>
          </a:bodyPr>
          <a:lstStyle/>
          <a:p>
            <a:pPr algn="ctr"/>
            <a:r>
              <a:rPr lang="en-IN" sz="4000" dirty="0" smtClean="0">
                <a:solidFill>
                  <a:prstClr val="black"/>
                </a:solidFill>
                <a:latin typeface="Nexa Book" panose="02000000000000000000" pitchFamily="2" charset="0"/>
              </a:rPr>
              <a:t>0</a:t>
            </a:r>
            <a:endParaRPr lang="en-US" sz="3600" dirty="0">
              <a:solidFill>
                <a:prstClr val="black"/>
              </a:solidFill>
              <a:latin typeface="Nexa Book" panose="02000000000000000000" pitchFamily="2" charset="0"/>
            </a:endParaRPr>
          </a:p>
        </p:txBody>
      </p:sp>
      <p:sp>
        <p:nvSpPr>
          <p:cNvPr id="256" name="TextBox 255"/>
          <p:cNvSpPr txBox="1"/>
          <p:nvPr/>
        </p:nvSpPr>
        <p:spPr>
          <a:xfrm>
            <a:off x="5403082"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sp>
        <p:nvSpPr>
          <p:cNvPr id="257" name="TextBox 256"/>
          <p:cNvSpPr txBox="1"/>
          <p:nvPr/>
        </p:nvSpPr>
        <p:spPr>
          <a:xfrm>
            <a:off x="7646844"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sp>
        <p:nvSpPr>
          <p:cNvPr id="258" name="TextBox 257"/>
          <p:cNvSpPr txBox="1"/>
          <p:nvPr/>
        </p:nvSpPr>
        <p:spPr>
          <a:xfrm>
            <a:off x="9830854"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pic>
        <p:nvPicPr>
          <p:cNvPr id="259" name="Picture 258"/>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663900" y="5665971"/>
            <a:ext cx="429790" cy="338345"/>
          </a:xfrm>
          <a:prstGeom prst="rect">
            <a:avLst/>
          </a:prstGeom>
        </p:spPr>
      </p:pic>
      <p:pic>
        <p:nvPicPr>
          <p:cNvPr id="260" name="Picture 259"/>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2023556" y="5665971"/>
            <a:ext cx="429790" cy="484657"/>
          </a:xfrm>
          <a:prstGeom prst="rect">
            <a:avLst/>
          </a:prstGeom>
        </p:spPr>
      </p:pic>
    </p:spTree>
    <p:extLst>
      <p:ext uri="{BB962C8B-B14F-4D97-AF65-F5344CB8AC3E}">
        <p14:creationId xmlns:p14="http://schemas.microsoft.com/office/powerpoint/2010/main" val="163820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wipe(left)">
                                      <p:cBhvr>
                                        <p:cTn id="7" dur="500"/>
                                        <p:tgtEl>
                                          <p:spTgt spid="25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0"/>
                                        </p:tgtEl>
                                        <p:attrNameLst>
                                          <p:attrName>style.visibility</p:attrName>
                                        </p:attrNameLst>
                                      </p:cBhvr>
                                      <p:to>
                                        <p:strVal val="visible"/>
                                      </p:to>
                                    </p:set>
                                    <p:animEffect transition="in" filter="wipe(up)">
                                      <p:cBhvr>
                                        <p:cTn id="11" dur="500"/>
                                        <p:tgtEl>
                                          <p:spTgt spid="23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9"/>
                                        </p:tgtEl>
                                        <p:attrNameLst>
                                          <p:attrName>style.visibility</p:attrName>
                                        </p:attrNameLst>
                                      </p:cBhvr>
                                      <p:to>
                                        <p:strVal val="visible"/>
                                      </p:to>
                                    </p:set>
                                    <p:animEffect transition="in" filter="wipe(up)">
                                      <p:cBhvr>
                                        <p:cTn id="15" dur="500"/>
                                        <p:tgtEl>
                                          <p:spTgt spid="20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wipe(up)">
                                      <p:cBhvr>
                                        <p:cTn id="19" dur="500"/>
                                        <p:tgtEl>
                                          <p:spTgt spid="16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88"/>
                                        </p:tgtEl>
                                        <p:attrNameLst>
                                          <p:attrName>style.visibility</p:attrName>
                                        </p:attrNameLst>
                                      </p:cBhvr>
                                      <p:to>
                                        <p:strVal val="visible"/>
                                      </p:to>
                                    </p:set>
                                    <p:animEffect transition="in" filter="wipe(up)">
                                      <p:cBhvr>
                                        <p:cTn id="23" dur="500"/>
                                        <p:tgtEl>
                                          <p:spTgt spid="18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2"/>
                                        </p:tgtEl>
                                        <p:attrNameLst>
                                          <p:attrName>style.visibility</p:attrName>
                                        </p:attrNameLst>
                                      </p:cBhvr>
                                      <p:to>
                                        <p:strVal val="visible"/>
                                      </p:to>
                                    </p:set>
                                    <p:animEffect transition="in" filter="wipe(left)">
                                      <p:cBhvr>
                                        <p:cTn id="28" dur="500"/>
                                        <p:tgtEl>
                                          <p:spTgt spid="252"/>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53"/>
                                        </p:tgtEl>
                                        <p:attrNameLst>
                                          <p:attrName>style.visibility</p:attrName>
                                        </p:attrNameLst>
                                      </p:cBhvr>
                                      <p:to>
                                        <p:strVal val="visible"/>
                                      </p:to>
                                    </p:set>
                                    <p:animEffect transition="in" filter="wipe(left)">
                                      <p:cBhvr>
                                        <p:cTn id="32" dur="500"/>
                                        <p:tgtEl>
                                          <p:spTgt spid="253"/>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54"/>
                                        </p:tgtEl>
                                        <p:attrNameLst>
                                          <p:attrName>style.visibility</p:attrName>
                                        </p:attrNameLst>
                                      </p:cBhvr>
                                      <p:to>
                                        <p:strVal val="visible"/>
                                      </p:to>
                                    </p:set>
                                    <p:animEffect transition="in" filter="wipe(left)">
                                      <p:cBhvr>
                                        <p:cTn id="36" dur="500"/>
                                        <p:tgtEl>
                                          <p:spTgt spid="254"/>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255"/>
                                        </p:tgtEl>
                                        <p:attrNameLst>
                                          <p:attrName>style.visibility</p:attrName>
                                        </p:attrNameLst>
                                      </p:cBhvr>
                                      <p:to>
                                        <p:strVal val="visible"/>
                                      </p:to>
                                    </p:set>
                                    <p:animEffect transition="in" filter="wipe(left)">
                                      <p:cBhvr>
                                        <p:cTn id="40" dur="500"/>
                                        <p:tgtEl>
                                          <p:spTgt spid="255"/>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256"/>
                                        </p:tgtEl>
                                        <p:attrNameLst>
                                          <p:attrName>style.visibility</p:attrName>
                                        </p:attrNameLst>
                                      </p:cBhvr>
                                      <p:to>
                                        <p:strVal val="visible"/>
                                      </p:to>
                                    </p:set>
                                    <p:animEffect transition="in" filter="wipe(left)">
                                      <p:cBhvr>
                                        <p:cTn id="44" dur="500"/>
                                        <p:tgtEl>
                                          <p:spTgt spid="25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7"/>
                                        </p:tgtEl>
                                        <p:attrNameLst>
                                          <p:attrName>style.visibility</p:attrName>
                                        </p:attrNameLst>
                                      </p:cBhvr>
                                      <p:to>
                                        <p:strVal val="visible"/>
                                      </p:to>
                                    </p:set>
                                    <p:animEffect transition="in" filter="wipe(left)">
                                      <p:cBhvr>
                                        <p:cTn id="47" dur="500"/>
                                        <p:tgtEl>
                                          <p:spTgt spid="25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58"/>
                                        </p:tgtEl>
                                        <p:attrNameLst>
                                          <p:attrName>style.visibility</p:attrName>
                                        </p:attrNameLst>
                                      </p:cBhvr>
                                      <p:to>
                                        <p:strVal val="visible"/>
                                      </p:to>
                                    </p:set>
                                    <p:animEffect transition="in" filter="wipe(left)">
                                      <p:cBhvr>
                                        <p:cTn id="50"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53" grpId="0"/>
      <p:bldP spid="254" grpId="0"/>
      <p:bldP spid="255" grpId="0"/>
      <p:bldP spid="256" grpId="0"/>
      <p:bldP spid="257" grpId="0"/>
      <p:bldP spid="2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using Latent Variables </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lstStyle/>
              <a:p>
                <a:r>
                  <a:rPr lang="en-IN" dirty="0" smtClean="0"/>
                  <a:t>Very popular concept in recommendation systems</a:t>
                </a:r>
              </a:p>
              <a:p>
                <a:pPr lvl="2"/>
                <a:r>
                  <a:rPr lang="en-IN" dirty="0" smtClean="0"/>
                  <a:t>Part of the explosion in number of users and items may be an illusion</a:t>
                </a:r>
              </a:p>
              <a:p>
                <a:pPr lvl="3"/>
                <a:r>
                  <a:rPr lang="en-IN" dirty="0" smtClean="0"/>
                  <a:t>Even though there are 1 million users, there may not be 1 million types of users</a:t>
                </a:r>
              </a:p>
              <a:p>
                <a:pPr lvl="3"/>
                <a:r>
                  <a:rPr lang="en-IN" dirty="0"/>
                  <a:t>Even though there are 1 </a:t>
                </a:r>
                <a:r>
                  <a:rPr lang="en-IN" dirty="0" smtClean="0"/>
                  <a:t>billion items, </a:t>
                </a:r>
                <a:r>
                  <a:rPr lang="en-IN" dirty="0"/>
                  <a:t>there may not be 1 </a:t>
                </a:r>
                <a:r>
                  <a:rPr lang="en-IN" dirty="0" smtClean="0"/>
                  <a:t>billion </a:t>
                </a:r>
                <a:r>
                  <a:rPr lang="en-IN" dirty="0"/>
                  <a:t>types of </a:t>
                </a:r>
                <a:r>
                  <a:rPr lang="en-IN" dirty="0" smtClean="0"/>
                  <a:t>items</a:t>
                </a:r>
              </a:p>
              <a:p>
                <a:pPr lvl="2"/>
                <a:r>
                  <a:rPr lang="en-IN" dirty="0" smtClean="0"/>
                  <a:t>This means that there may very well exist a</a:t>
                </a:r>
              </a:p>
              <a:p>
                <a:pPr lvl="3"/>
                <a:r>
                  <a:rPr lang="en-IN" dirty="0"/>
                  <a:t>Small set of item types </a:t>
                </a:r>
                <a:r>
                  <a:rPr lang="en-IN" dirty="0" err="1"/>
                  <a:t>s.t.</a:t>
                </a:r>
                <a:r>
                  <a:rPr lang="en-IN" dirty="0"/>
                  <a:t> prediction of any item possible as combination of these </a:t>
                </a:r>
                <a:r>
                  <a:rPr lang="en-IN" dirty="0" smtClean="0"/>
                  <a:t>types</a:t>
                </a:r>
              </a:p>
              <a:p>
                <a:pPr lvl="3"/>
                <a:r>
                  <a:rPr lang="en-IN" dirty="0" smtClean="0"/>
                  <a:t>Small </a:t>
                </a:r>
                <a:r>
                  <a:rPr lang="en-IN" dirty="0"/>
                  <a:t>set of item combinations (say sets of items that are frequently purchased together) that every purchase profile can be explained in their </a:t>
                </a:r>
                <a:r>
                  <a:rPr lang="en-IN" dirty="0" smtClean="0"/>
                  <a:t>terms</a:t>
                </a:r>
              </a:p>
              <a:p>
                <a:r>
                  <a:rPr lang="en-IN" dirty="0" smtClean="0"/>
                  <a:t>One </a:t>
                </a:r>
                <a:r>
                  <a:rPr lang="en-IN" dirty="0"/>
                  <a:t>simple idea to exploit this: assume that the like probability vector of every user i.e.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𝛈</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0,1</m:t>
                            </m:r>
                          </m:e>
                        </m:d>
                      </m:e>
                      <m:sup>
                        <m:r>
                          <a:rPr lang="en-IN" i="1">
                            <a:latin typeface="Cambria Math" panose="02040503050406030204" pitchFamily="18" charset="0"/>
                          </a:rPr>
                          <m:t>𝐿</m:t>
                        </m:r>
                      </m:sup>
                    </m:sSup>
                  </m:oMath>
                </a14:m>
                <a:r>
                  <a:rPr lang="en-IN" dirty="0"/>
                  <a:t> is a linear combination of a few prototype probability vectors – each prototype corresponding to a purchase profile. Refer to the reference for more technical </a:t>
                </a:r>
                <a:r>
                  <a:rPr lang="en-IN" dirty="0" smtClean="0"/>
                  <a:t>details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32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a:p>
        </p:txBody>
      </p:sp>
    </p:spTree>
    <p:extLst>
      <p:ext uri="{BB962C8B-B14F-4D97-AF65-F5344CB8AC3E}">
        <p14:creationId xmlns:p14="http://schemas.microsoft.com/office/powerpoint/2010/main" val="2514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 using Latent </a:t>
            </a:r>
            <a:r>
              <a:rPr lang="en-IN" dirty="0" smtClean="0"/>
              <a:t>Variables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sp>
        <p:nvSpPr>
          <p:cNvPr id="5" name="Footer Placeholder 4"/>
          <p:cNvSpPr>
            <a:spLocks noGrp="1"/>
          </p:cNvSpPr>
          <p:nvPr>
            <p:ph type="ftr" sz="quarter" idx="11"/>
          </p:nvPr>
        </p:nvSpPr>
        <p:spPr>
          <a:xfrm>
            <a:off x="253353" y="6388100"/>
            <a:ext cx="11600329" cy="395197"/>
          </a:xfrm>
        </p:spPr>
        <p:txBody>
          <a:bodyPr/>
          <a:lstStyle/>
          <a:p>
            <a:r>
              <a:rPr lang="en-US" sz="1600" smtClean="0"/>
              <a:t>Rai et al. Large-Scale Bayesian Multi-Label Learning via Topic-Based Label Embeddings, NIPS 2015</a:t>
            </a:r>
            <a:endParaRPr lang="en-US" sz="1600"/>
          </a:p>
        </p:txBody>
      </p:sp>
      <p:grpSp>
        <p:nvGrpSpPr>
          <p:cNvPr id="110" name="Group 109" descr=" 12"/>
          <p:cNvGrpSpPr/>
          <p:nvPr/>
        </p:nvGrpSpPr>
        <p:grpSpPr>
          <a:xfrm>
            <a:off x="175551" y="1767067"/>
            <a:ext cx="1407089" cy="2013750"/>
            <a:chOff x="4705853" y="-699278"/>
            <a:chExt cx="3568475" cy="5107009"/>
          </a:xfrm>
        </p:grpSpPr>
        <p:sp>
          <p:nvSpPr>
            <p:cNvPr id="111" name="Pie 110"/>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2" name="Pie 111"/>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3" name="Pie 112"/>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4" name="Oval 49"/>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 name="Oval 50"/>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16" name="Chord 115"/>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 name="Freeform 116"/>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18" name="Freeform 117"/>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9" name="Freeform 118"/>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0" name="Arc 119"/>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21" name="Group 120"/>
            <p:cNvGrpSpPr/>
            <p:nvPr/>
          </p:nvGrpSpPr>
          <p:grpSpPr>
            <a:xfrm>
              <a:off x="5503268" y="2986852"/>
              <a:ext cx="1928932" cy="1418761"/>
              <a:chOff x="3420912" y="2988971"/>
              <a:chExt cx="1928932" cy="1418761"/>
            </a:xfrm>
          </p:grpSpPr>
          <p:sp>
            <p:nvSpPr>
              <p:cNvPr id="123" name="Freeform 122"/>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 name="Freeform 123"/>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2" name="Freeform 121"/>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grpSp>
        <p:nvGrpSpPr>
          <p:cNvPr id="125" name="Group 124" descr=" 87"/>
          <p:cNvGrpSpPr/>
          <p:nvPr/>
        </p:nvGrpSpPr>
        <p:grpSpPr>
          <a:xfrm>
            <a:off x="1302094" y="1006050"/>
            <a:ext cx="1207069" cy="4297633"/>
            <a:chOff x="5515183" y="1006075"/>
            <a:chExt cx="1207069" cy="4297633"/>
          </a:xfrm>
        </p:grpSpPr>
        <p:grpSp>
          <p:nvGrpSpPr>
            <p:cNvPr id="126" name="Group 125"/>
            <p:cNvGrpSpPr/>
            <p:nvPr/>
          </p:nvGrpSpPr>
          <p:grpSpPr>
            <a:xfrm>
              <a:off x="5515183" y="1006075"/>
              <a:ext cx="645316" cy="4216611"/>
              <a:chOff x="1854673" y="1594618"/>
              <a:chExt cx="518286" cy="3386574"/>
            </a:xfrm>
          </p:grpSpPr>
          <p:pic>
            <p:nvPicPr>
              <p:cNvPr id="136" name="Picture 135"/>
              <p:cNvPicPr>
                <a:picLocks noChangeAspect="1"/>
              </p:cNvPicPr>
              <p:nvPr/>
            </p:nvPicPr>
            <p:blipFill>
              <a:blip r:embed="rId15"/>
              <a:stretch>
                <a:fillRect/>
              </a:stretch>
            </p:blipFill>
            <p:spPr>
              <a:xfrm>
                <a:off x="1935461" y="2356456"/>
                <a:ext cx="356710" cy="395240"/>
              </a:xfrm>
              <a:prstGeom prst="rect">
                <a:avLst/>
              </a:prstGeom>
            </p:spPr>
          </p:pic>
          <p:pic>
            <p:nvPicPr>
              <p:cNvPr id="137" name="Picture 136"/>
              <p:cNvPicPr>
                <a:picLocks noChangeAspect="1"/>
              </p:cNvPicPr>
              <p:nvPr/>
            </p:nvPicPr>
            <p:blipFill>
              <a:blip r:embed="rId16"/>
              <a:stretch>
                <a:fillRect/>
              </a:stretch>
            </p:blipFill>
            <p:spPr>
              <a:xfrm>
                <a:off x="1954105" y="3193667"/>
                <a:ext cx="319423" cy="427555"/>
              </a:xfrm>
              <a:prstGeom prst="rect">
                <a:avLst/>
              </a:prstGeom>
            </p:spPr>
          </p:pic>
          <p:pic>
            <p:nvPicPr>
              <p:cNvPr id="138" name="Picture 137"/>
              <p:cNvPicPr>
                <a:picLocks noChangeAspect="1"/>
              </p:cNvPicPr>
              <p:nvPr/>
            </p:nvPicPr>
            <p:blipFill>
              <a:blip r:embed="rId17"/>
              <a:stretch>
                <a:fillRect/>
              </a:stretch>
            </p:blipFill>
            <p:spPr>
              <a:xfrm>
                <a:off x="1942919" y="4612053"/>
                <a:ext cx="341795" cy="369139"/>
              </a:xfrm>
              <a:prstGeom prst="rect">
                <a:avLst/>
              </a:prstGeom>
            </p:spPr>
          </p:pic>
          <p:pic>
            <p:nvPicPr>
              <p:cNvPr id="139" name="Picture 138"/>
              <p:cNvPicPr>
                <a:picLocks noChangeAspect="1"/>
              </p:cNvPicPr>
              <p:nvPr/>
            </p:nvPicPr>
            <p:blipFill>
              <a:blip r:embed="rId18"/>
              <a:stretch>
                <a:fillRect/>
              </a:stretch>
            </p:blipFill>
            <p:spPr>
              <a:xfrm>
                <a:off x="1944162" y="2007702"/>
                <a:ext cx="339309" cy="328123"/>
              </a:xfrm>
              <a:prstGeom prst="rect">
                <a:avLst/>
              </a:prstGeom>
            </p:spPr>
          </p:pic>
          <p:pic>
            <p:nvPicPr>
              <p:cNvPr id="140" name="Picture 139"/>
              <p:cNvPicPr>
                <a:picLocks noChangeAspect="1"/>
              </p:cNvPicPr>
              <p:nvPr/>
            </p:nvPicPr>
            <p:blipFill>
              <a:blip r:embed="rId19"/>
              <a:stretch>
                <a:fillRect/>
              </a:stretch>
            </p:blipFill>
            <p:spPr>
              <a:xfrm>
                <a:off x="1854673" y="3695795"/>
                <a:ext cx="518286" cy="346767"/>
              </a:xfrm>
              <a:prstGeom prst="rect">
                <a:avLst/>
              </a:prstGeom>
            </p:spPr>
          </p:pic>
          <p:pic>
            <p:nvPicPr>
              <p:cNvPr id="141" name="Picture 140"/>
              <p:cNvPicPr>
                <a:picLocks noChangeAspect="1"/>
              </p:cNvPicPr>
              <p:nvPr/>
            </p:nvPicPr>
            <p:blipFill>
              <a:blip r:embed="rId20"/>
              <a:stretch>
                <a:fillRect/>
              </a:stretch>
            </p:blipFill>
            <p:spPr>
              <a:xfrm>
                <a:off x="1976477" y="1594618"/>
                <a:ext cx="274679" cy="379082"/>
              </a:xfrm>
              <a:prstGeom prst="rect">
                <a:avLst/>
              </a:prstGeom>
            </p:spPr>
          </p:pic>
          <p:pic>
            <p:nvPicPr>
              <p:cNvPr id="142" name="Picture 141"/>
              <p:cNvPicPr>
                <a:picLocks noChangeAspect="1"/>
              </p:cNvPicPr>
              <p:nvPr/>
            </p:nvPicPr>
            <p:blipFill>
              <a:blip r:embed="rId21"/>
              <a:stretch>
                <a:fillRect/>
              </a:stretch>
            </p:blipFill>
            <p:spPr>
              <a:xfrm>
                <a:off x="1947890" y="2772327"/>
                <a:ext cx="331852" cy="421340"/>
              </a:xfrm>
              <a:prstGeom prst="rect">
                <a:avLst/>
              </a:prstGeom>
            </p:spPr>
          </p:pic>
          <p:pic>
            <p:nvPicPr>
              <p:cNvPr id="143" name="Picture 142"/>
              <p:cNvPicPr>
                <a:picLocks noChangeAspect="1"/>
              </p:cNvPicPr>
              <p:nvPr/>
            </p:nvPicPr>
            <p:blipFill>
              <a:blip r:embed="rId22"/>
              <a:stretch>
                <a:fillRect/>
              </a:stretch>
            </p:blipFill>
            <p:spPr>
              <a:xfrm>
                <a:off x="1947890" y="4111666"/>
                <a:ext cx="331852" cy="421340"/>
              </a:xfrm>
              <a:prstGeom prst="rect">
                <a:avLst/>
              </a:prstGeom>
            </p:spPr>
          </p:pic>
        </p:grpSp>
        <p:grpSp>
          <p:nvGrpSpPr>
            <p:cNvPr id="127" name="Group 126"/>
            <p:cNvGrpSpPr/>
            <p:nvPr/>
          </p:nvGrpSpPr>
          <p:grpSpPr>
            <a:xfrm>
              <a:off x="6180829" y="1006075"/>
              <a:ext cx="541423" cy="4297633"/>
              <a:chOff x="6180829" y="1006075"/>
              <a:chExt cx="541423" cy="4297633"/>
            </a:xfrm>
          </p:grpSpPr>
          <p:sp>
            <p:nvSpPr>
              <p:cNvPr id="128" name="Rectangle 127"/>
              <p:cNvSpPr>
                <a:spLocks noChangeAspect="1"/>
              </p:cNvSpPr>
              <p:nvPr/>
            </p:nvSpPr>
            <p:spPr>
              <a:xfrm>
                <a:off x="6180829" y="261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 name="Rectangle 128"/>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 name="Rectangle 129"/>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 name="Rectangle 130"/>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2" name="Rectangle 131"/>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 name="Rectangle 132"/>
              <p:cNvSpPr>
                <a:spLocks noChangeAspect="1"/>
              </p:cNvSpPr>
              <p:nvPr/>
            </p:nvSpPr>
            <p:spPr>
              <a:xfrm>
                <a:off x="6180829" y="2070341"/>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4" name="Rectangle 133"/>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5" name="Rectangle 134"/>
              <p:cNvSpPr>
                <a:spLocks noChangeAspect="1"/>
              </p:cNvSpPr>
              <p:nvPr/>
            </p:nvSpPr>
            <p:spPr>
              <a:xfrm>
                <a:off x="6180829" y="10060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144" name="Picture 143"/>
          <p:cNvPicPr>
            <a:picLocks noChangeAspect="1"/>
          </p:cNvPicPr>
          <p:nvPr>
            <p:custDataLst>
              <p:tags r:id="rId1"/>
            </p:custDataLst>
          </p:nvPr>
        </p:nvPicPr>
        <p:blipFill>
          <a:blip r:embed="rId23">
            <a:extLst>
              <a:ext uri="{28A0092B-C50C-407E-A947-70E740481C1C}">
                <a14:useLocalDpi xmlns:a14="http://schemas.microsoft.com/office/drawing/2010/main" val="0"/>
              </a:ext>
            </a:extLst>
          </a:blip>
          <a:stretch>
            <a:fillRect/>
          </a:stretch>
        </p:blipFill>
        <p:spPr>
          <a:xfrm>
            <a:off x="663900" y="5665971"/>
            <a:ext cx="429790" cy="338345"/>
          </a:xfrm>
          <a:prstGeom prst="rect">
            <a:avLst/>
          </a:prstGeom>
        </p:spPr>
      </p:pic>
      <p:pic>
        <p:nvPicPr>
          <p:cNvPr id="145" name="Picture 144"/>
          <p:cNvPicPr>
            <a:picLocks noChangeAspect="1"/>
          </p:cNvPicPr>
          <p:nvPr>
            <p:custDataLst>
              <p:tags r:id="rId2"/>
            </p:custDataLst>
          </p:nvPr>
        </p:nvPicPr>
        <p:blipFill>
          <a:blip r:embed="rId24">
            <a:extLst>
              <a:ext uri="{28A0092B-C50C-407E-A947-70E740481C1C}">
                <a14:useLocalDpi xmlns:a14="http://schemas.microsoft.com/office/drawing/2010/main" val="0"/>
              </a:ext>
            </a:extLst>
          </a:blip>
          <a:stretch>
            <a:fillRect/>
          </a:stretch>
        </p:blipFill>
        <p:spPr>
          <a:xfrm>
            <a:off x="2023556" y="5665971"/>
            <a:ext cx="429790" cy="484657"/>
          </a:xfrm>
          <a:prstGeom prst="rect">
            <a:avLst/>
          </a:prstGeom>
        </p:spPr>
      </p:pic>
      <p:grpSp>
        <p:nvGrpSpPr>
          <p:cNvPr id="146" name="Group 145"/>
          <p:cNvGrpSpPr/>
          <p:nvPr/>
        </p:nvGrpSpPr>
        <p:grpSpPr>
          <a:xfrm>
            <a:off x="3169913" y="1006050"/>
            <a:ext cx="1440253" cy="5247439"/>
            <a:chOff x="3169913" y="1006050"/>
            <a:chExt cx="1440253" cy="5247439"/>
          </a:xfrm>
        </p:grpSpPr>
        <p:grpSp>
          <p:nvGrpSpPr>
            <p:cNvPr id="147" name="Group 146"/>
            <p:cNvGrpSpPr/>
            <p:nvPr/>
          </p:nvGrpSpPr>
          <p:grpSpPr>
            <a:xfrm>
              <a:off x="3619328" y="1006050"/>
              <a:ext cx="541423" cy="4297633"/>
              <a:chOff x="3619328" y="1006050"/>
              <a:chExt cx="541423" cy="4297633"/>
            </a:xfrm>
          </p:grpSpPr>
          <p:sp>
            <p:nvSpPr>
              <p:cNvPr id="149" name="Rectangle 148"/>
              <p:cNvSpPr>
                <a:spLocks noChangeAspect="1"/>
              </p:cNvSpPr>
              <p:nvPr/>
            </p:nvSpPr>
            <p:spPr>
              <a:xfrm>
                <a:off x="3619328" y="2611550"/>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0" name="Rectangle 149"/>
              <p:cNvSpPr>
                <a:spLocks noChangeAspect="1"/>
              </p:cNvSpPr>
              <p:nvPr/>
            </p:nvSpPr>
            <p:spPr>
              <a:xfrm>
                <a:off x="3619328" y="3151550"/>
                <a:ext cx="541423" cy="540000"/>
              </a:xfrm>
              <a:prstGeom prst="rect">
                <a:avLst/>
              </a:prstGeom>
              <a:solidFill>
                <a:srgbClr val="FFC00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 name="Rectangle 150"/>
              <p:cNvSpPr>
                <a:spLocks noChangeAspect="1"/>
              </p:cNvSpPr>
              <p:nvPr/>
            </p:nvSpPr>
            <p:spPr>
              <a:xfrm>
                <a:off x="3619328" y="36836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 name="Rectangle 151"/>
              <p:cNvSpPr>
                <a:spLocks noChangeAspect="1"/>
              </p:cNvSpPr>
              <p:nvPr/>
            </p:nvSpPr>
            <p:spPr>
              <a:xfrm>
                <a:off x="3619328" y="4223683"/>
                <a:ext cx="541423" cy="540000"/>
              </a:xfrm>
              <a:prstGeom prst="rect">
                <a:avLst/>
              </a:prstGeom>
              <a:solidFill>
                <a:srgbClr val="FFC000">
                  <a:alpha val="3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 name="Rectangle 152"/>
              <p:cNvSpPr>
                <a:spLocks noChangeAspect="1"/>
              </p:cNvSpPr>
              <p:nvPr/>
            </p:nvSpPr>
            <p:spPr>
              <a:xfrm>
                <a:off x="3619328" y="47636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4" name="Rectangle 153"/>
              <p:cNvSpPr>
                <a:spLocks noChangeAspect="1"/>
              </p:cNvSpPr>
              <p:nvPr/>
            </p:nvSpPr>
            <p:spPr>
              <a:xfrm>
                <a:off x="3619328" y="2070316"/>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 name="Rectangle 154"/>
              <p:cNvSpPr>
                <a:spLocks noChangeAspect="1"/>
              </p:cNvSpPr>
              <p:nvPr/>
            </p:nvSpPr>
            <p:spPr>
              <a:xfrm>
                <a:off x="3619328" y="15381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6" name="Rectangle 155"/>
              <p:cNvSpPr>
                <a:spLocks noChangeAspect="1"/>
              </p:cNvSpPr>
              <p:nvPr/>
            </p:nvSpPr>
            <p:spPr>
              <a:xfrm>
                <a:off x="3619328" y="1006050"/>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48" name="Picture 147"/>
            <p:cNvPicPr>
              <a:picLocks noChangeAspect="1"/>
            </p:cNvPicPr>
            <p:nvPr>
              <p:custDataLst>
                <p:tags r:id="rId13"/>
              </p:custDataLst>
            </p:nvPr>
          </p:nvPicPr>
          <p:blipFill>
            <a:blip r:embed="rId25">
              <a:extLst>
                <a:ext uri="{28A0092B-C50C-407E-A947-70E740481C1C}">
                  <a14:useLocalDpi xmlns:a14="http://schemas.microsoft.com/office/drawing/2010/main" val="0"/>
                </a:ext>
              </a:extLst>
            </a:blip>
            <a:stretch>
              <a:fillRect/>
            </a:stretch>
          </p:blipFill>
          <p:spPr>
            <a:xfrm>
              <a:off x="3169913" y="5494498"/>
              <a:ext cx="1440253" cy="758991"/>
            </a:xfrm>
            <a:prstGeom prst="rect">
              <a:avLst/>
            </a:prstGeom>
          </p:spPr>
        </p:pic>
      </p:grpSp>
      <p:pic>
        <p:nvPicPr>
          <p:cNvPr id="157" name="Picture 156"/>
          <p:cNvPicPr>
            <a:picLocks noChangeAspect="1"/>
          </p:cNvPicPr>
          <p:nvPr>
            <p:custDataLst>
              <p:tags r:id="rId3"/>
            </p:custDataLst>
          </p:nvPr>
        </p:nvPicPr>
        <p:blipFill>
          <a:blip r:embed="rId26">
            <a:extLst>
              <a:ext uri="{28A0092B-C50C-407E-A947-70E740481C1C}">
                <a14:useLocalDpi xmlns:a14="http://schemas.microsoft.com/office/drawing/2010/main" val="0"/>
              </a:ext>
            </a:extLst>
          </a:blip>
          <a:stretch>
            <a:fillRect/>
          </a:stretch>
        </p:blipFill>
        <p:spPr>
          <a:xfrm>
            <a:off x="2744852" y="3038674"/>
            <a:ext cx="603535" cy="213981"/>
          </a:xfrm>
          <a:prstGeom prst="rect">
            <a:avLst/>
          </a:prstGeom>
        </p:spPr>
      </p:pic>
      <p:pic>
        <p:nvPicPr>
          <p:cNvPr id="158" name="Picture 157"/>
          <p:cNvPicPr>
            <a:picLocks noChangeAspect="1"/>
          </p:cNvPicPr>
          <p:nvPr>
            <p:custDataLst>
              <p:tags r:id="rId4"/>
            </p:custDataLst>
          </p:nvPr>
        </p:nvPicPr>
        <p:blipFill>
          <a:blip r:embed="rId27">
            <a:extLst>
              <a:ext uri="{28A0092B-C50C-407E-A947-70E740481C1C}">
                <a14:useLocalDpi xmlns:a14="http://schemas.microsoft.com/office/drawing/2010/main" val="0"/>
              </a:ext>
            </a:extLst>
          </a:blip>
          <a:stretch>
            <a:fillRect/>
          </a:stretch>
        </p:blipFill>
        <p:spPr>
          <a:xfrm>
            <a:off x="4431692" y="3038674"/>
            <a:ext cx="614509" cy="213981"/>
          </a:xfrm>
          <a:prstGeom prst="rect">
            <a:avLst/>
          </a:prstGeom>
        </p:spPr>
      </p:pic>
      <p:grpSp>
        <p:nvGrpSpPr>
          <p:cNvPr id="159" name="Group 158"/>
          <p:cNvGrpSpPr/>
          <p:nvPr/>
        </p:nvGrpSpPr>
        <p:grpSpPr>
          <a:xfrm>
            <a:off x="5585914" y="1006075"/>
            <a:ext cx="1080530" cy="5156643"/>
            <a:chOff x="5453476" y="1006075"/>
            <a:chExt cx="1080530" cy="5156643"/>
          </a:xfrm>
        </p:grpSpPr>
        <p:grpSp>
          <p:nvGrpSpPr>
            <p:cNvPr id="160" name="Group 159"/>
            <p:cNvGrpSpPr/>
            <p:nvPr/>
          </p:nvGrpSpPr>
          <p:grpSpPr>
            <a:xfrm>
              <a:off x="5504250" y="1006075"/>
              <a:ext cx="541423" cy="4297633"/>
              <a:chOff x="6180829" y="1006075"/>
              <a:chExt cx="541423" cy="4297633"/>
            </a:xfrm>
          </p:grpSpPr>
          <p:sp>
            <p:nvSpPr>
              <p:cNvPr id="163" name="Rectangle 162"/>
              <p:cNvSpPr>
                <a:spLocks noChangeAspect="1"/>
              </p:cNvSpPr>
              <p:nvPr/>
            </p:nvSpPr>
            <p:spPr>
              <a:xfrm>
                <a:off x="6180829" y="2611575"/>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4" name="Rectangle 163"/>
              <p:cNvSpPr>
                <a:spLocks noChangeAspect="1"/>
              </p:cNvSpPr>
              <p:nvPr/>
            </p:nvSpPr>
            <p:spPr>
              <a:xfrm>
                <a:off x="6180829" y="3151575"/>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 name="Rectangle 164"/>
              <p:cNvSpPr>
                <a:spLocks noChangeAspect="1"/>
              </p:cNvSpPr>
              <p:nvPr/>
            </p:nvSpPr>
            <p:spPr>
              <a:xfrm>
                <a:off x="6180829" y="3683708"/>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 name="Rectangle 165"/>
              <p:cNvSpPr>
                <a:spLocks noChangeAspect="1"/>
              </p:cNvSpPr>
              <p:nvPr/>
            </p:nvSpPr>
            <p:spPr>
              <a:xfrm>
                <a:off x="6180829" y="4223708"/>
                <a:ext cx="541423" cy="540000"/>
              </a:xfrm>
              <a:prstGeom prst="rect">
                <a:avLst/>
              </a:prstGeom>
              <a:solidFill>
                <a:srgbClr val="00B0F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 name="Rectangle 166"/>
              <p:cNvSpPr>
                <a:spLocks noChangeAspect="1"/>
              </p:cNvSpPr>
              <p:nvPr/>
            </p:nvSpPr>
            <p:spPr>
              <a:xfrm>
                <a:off x="6180829" y="4763708"/>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 name="Rectangle 167"/>
              <p:cNvSpPr>
                <a:spLocks noChangeAspect="1"/>
              </p:cNvSpPr>
              <p:nvPr/>
            </p:nvSpPr>
            <p:spPr>
              <a:xfrm>
                <a:off x="6180829" y="2070341"/>
                <a:ext cx="541423" cy="540000"/>
              </a:xfrm>
              <a:prstGeom prst="rect">
                <a:avLst/>
              </a:prstGeom>
              <a:solidFill>
                <a:srgbClr val="00B0F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9" name="Rectangle 168"/>
              <p:cNvSpPr>
                <a:spLocks noChangeAspect="1"/>
              </p:cNvSpPr>
              <p:nvPr/>
            </p:nvSpPr>
            <p:spPr>
              <a:xfrm>
                <a:off x="6180829" y="1538208"/>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0" name="Rectangle 169"/>
              <p:cNvSpPr>
                <a:spLocks noChangeAspect="1"/>
              </p:cNvSpPr>
              <p:nvPr/>
            </p:nvSpPr>
            <p:spPr>
              <a:xfrm>
                <a:off x="6180829" y="1006075"/>
                <a:ext cx="541423" cy="540000"/>
              </a:xfrm>
              <a:prstGeom prst="rect">
                <a:avLst/>
              </a:prstGeom>
              <a:solidFill>
                <a:srgbClr val="00B0F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61" name="Picture 160"/>
            <p:cNvPicPr>
              <a:picLocks noChangeAspect="1"/>
            </p:cNvPicPr>
            <p:nvPr/>
          </p:nvPicPr>
          <p:blipFill>
            <a:blip r:embed="rId28"/>
            <a:stretch>
              <a:fillRect/>
            </a:stretch>
          </p:blipFill>
          <p:spPr>
            <a:xfrm>
              <a:off x="5453476" y="5416121"/>
              <a:ext cx="1080530" cy="746597"/>
            </a:xfrm>
            <a:prstGeom prst="rect">
              <a:avLst/>
            </a:prstGeom>
          </p:spPr>
        </p:pic>
        <p:pic>
          <p:nvPicPr>
            <p:cNvPr id="162" name="Picture 161"/>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6134460" y="4933991"/>
              <a:ext cx="380410" cy="356025"/>
            </a:xfrm>
            <a:prstGeom prst="rect">
              <a:avLst/>
            </a:prstGeom>
          </p:spPr>
        </p:pic>
      </p:grpSp>
      <p:grpSp>
        <p:nvGrpSpPr>
          <p:cNvPr id="171" name="Group 170"/>
          <p:cNvGrpSpPr/>
          <p:nvPr/>
        </p:nvGrpSpPr>
        <p:grpSpPr>
          <a:xfrm>
            <a:off x="7373530" y="1006075"/>
            <a:ext cx="1080530" cy="5156643"/>
            <a:chOff x="7285238" y="1006075"/>
            <a:chExt cx="1080530" cy="5156643"/>
          </a:xfrm>
        </p:grpSpPr>
        <p:grpSp>
          <p:nvGrpSpPr>
            <p:cNvPr id="172" name="Group 171"/>
            <p:cNvGrpSpPr/>
            <p:nvPr/>
          </p:nvGrpSpPr>
          <p:grpSpPr>
            <a:xfrm>
              <a:off x="7336012" y="1006075"/>
              <a:ext cx="541423" cy="4297633"/>
              <a:chOff x="6180829" y="1006075"/>
              <a:chExt cx="541423" cy="4297633"/>
            </a:xfrm>
          </p:grpSpPr>
          <p:sp>
            <p:nvSpPr>
              <p:cNvPr id="175" name="Rectangle 174"/>
              <p:cNvSpPr>
                <a:spLocks noChangeAspect="1"/>
              </p:cNvSpPr>
              <p:nvPr/>
            </p:nvSpPr>
            <p:spPr>
              <a:xfrm>
                <a:off x="6180829" y="2611575"/>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6" name="Rectangle 175"/>
              <p:cNvSpPr>
                <a:spLocks noChangeAspect="1"/>
              </p:cNvSpPr>
              <p:nvPr/>
            </p:nvSpPr>
            <p:spPr>
              <a:xfrm>
                <a:off x="6180829" y="3151575"/>
                <a:ext cx="541423" cy="540000"/>
              </a:xfrm>
              <a:prstGeom prst="rect">
                <a:avLst/>
              </a:prstGeom>
              <a:solidFill>
                <a:srgbClr val="00B0F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7" name="Rectangle 176"/>
              <p:cNvSpPr>
                <a:spLocks noChangeAspect="1"/>
              </p:cNvSpPr>
              <p:nvPr/>
            </p:nvSpPr>
            <p:spPr>
              <a:xfrm>
                <a:off x="6180829" y="3683708"/>
                <a:ext cx="541423" cy="540000"/>
              </a:xfrm>
              <a:prstGeom prst="rect">
                <a:avLst/>
              </a:prstGeom>
              <a:solidFill>
                <a:srgbClr val="00B0F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8" name="Rectangle 177"/>
              <p:cNvSpPr>
                <a:spLocks noChangeAspect="1"/>
              </p:cNvSpPr>
              <p:nvPr/>
            </p:nvSpPr>
            <p:spPr>
              <a:xfrm>
                <a:off x="6180829" y="4223708"/>
                <a:ext cx="541423" cy="540000"/>
              </a:xfrm>
              <a:prstGeom prst="rect">
                <a:avLst/>
              </a:prstGeom>
              <a:solidFill>
                <a:srgbClr val="00B0F0">
                  <a:alpha val="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9" name="Rectangle 178"/>
              <p:cNvSpPr>
                <a:spLocks noChangeAspect="1"/>
              </p:cNvSpPr>
              <p:nvPr/>
            </p:nvSpPr>
            <p:spPr>
              <a:xfrm>
                <a:off x="6180829" y="4763708"/>
                <a:ext cx="541423" cy="540000"/>
              </a:xfrm>
              <a:prstGeom prst="rect">
                <a:avLst/>
              </a:prstGeom>
              <a:solidFill>
                <a:srgbClr val="00B0F0">
                  <a:alpha val="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 name="Rectangle 179"/>
              <p:cNvSpPr>
                <a:spLocks noChangeAspect="1"/>
              </p:cNvSpPr>
              <p:nvPr/>
            </p:nvSpPr>
            <p:spPr>
              <a:xfrm>
                <a:off x="6180829" y="2070341"/>
                <a:ext cx="541423" cy="540000"/>
              </a:xfrm>
              <a:prstGeom prst="rect">
                <a:avLst/>
              </a:prstGeom>
              <a:solidFill>
                <a:srgbClr val="00B0F0">
                  <a:alpha val="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 name="Rectangle 180"/>
              <p:cNvSpPr>
                <a:spLocks noChangeAspect="1"/>
              </p:cNvSpPr>
              <p:nvPr/>
            </p:nvSpPr>
            <p:spPr>
              <a:xfrm>
                <a:off x="6180829" y="1538208"/>
                <a:ext cx="541423" cy="540000"/>
              </a:xfrm>
              <a:prstGeom prst="rect">
                <a:avLst/>
              </a:prstGeom>
              <a:solidFill>
                <a:srgbClr val="00B0F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 name="Rectangle 181"/>
              <p:cNvSpPr>
                <a:spLocks noChangeAspect="1"/>
              </p:cNvSpPr>
              <p:nvPr/>
            </p:nvSpPr>
            <p:spPr>
              <a:xfrm>
                <a:off x="6180829" y="1006075"/>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73" name="Picture 172"/>
            <p:cNvPicPr>
              <a:picLocks noChangeAspect="1"/>
            </p:cNvPicPr>
            <p:nvPr/>
          </p:nvPicPr>
          <p:blipFill>
            <a:blip r:embed="rId28"/>
            <a:stretch>
              <a:fillRect/>
            </a:stretch>
          </p:blipFill>
          <p:spPr>
            <a:xfrm>
              <a:off x="7285238" y="5416121"/>
              <a:ext cx="1080530" cy="746597"/>
            </a:xfrm>
            <a:prstGeom prst="rect">
              <a:avLst/>
            </a:prstGeom>
          </p:spPr>
        </p:pic>
        <p:pic>
          <p:nvPicPr>
            <p:cNvPr id="174" name="Picture 173"/>
            <p:cNvPicPr>
              <a:picLocks noChangeAspect="1"/>
            </p:cNvPicPr>
            <p:nvPr>
              <p:custDataLst>
                <p:tags r:id="rId11"/>
              </p:custDataLst>
            </p:nvPr>
          </p:nvPicPr>
          <p:blipFill>
            <a:blip r:embed="rId30" cstate="print">
              <a:extLst>
                <a:ext uri="{28A0092B-C50C-407E-A947-70E740481C1C}">
                  <a14:useLocalDpi xmlns:a14="http://schemas.microsoft.com/office/drawing/2010/main" val="0"/>
                </a:ext>
              </a:extLst>
            </a:blip>
            <a:stretch>
              <a:fillRect/>
            </a:stretch>
          </p:blipFill>
          <p:spPr>
            <a:xfrm>
              <a:off x="7956783" y="4933992"/>
              <a:ext cx="390164" cy="356025"/>
            </a:xfrm>
            <a:prstGeom prst="rect">
              <a:avLst/>
            </a:prstGeom>
          </p:spPr>
        </p:pic>
      </p:grpSp>
      <p:grpSp>
        <p:nvGrpSpPr>
          <p:cNvPr id="183" name="Group 182"/>
          <p:cNvGrpSpPr/>
          <p:nvPr/>
        </p:nvGrpSpPr>
        <p:grpSpPr>
          <a:xfrm>
            <a:off x="9161146" y="1006075"/>
            <a:ext cx="1080530" cy="5156643"/>
            <a:chOff x="9117000" y="1006075"/>
            <a:chExt cx="1080530" cy="5156643"/>
          </a:xfrm>
        </p:grpSpPr>
        <p:grpSp>
          <p:nvGrpSpPr>
            <p:cNvPr id="184" name="Group 183"/>
            <p:cNvGrpSpPr/>
            <p:nvPr/>
          </p:nvGrpSpPr>
          <p:grpSpPr>
            <a:xfrm>
              <a:off x="9167774" y="1006075"/>
              <a:ext cx="541423" cy="4297633"/>
              <a:chOff x="6180829" y="1006075"/>
              <a:chExt cx="541423" cy="4297633"/>
            </a:xfrm>
          </p:grpSpPr>
          <p:sp>
            <p:nvSpPr>
              <p:cNvPr id="187" name="Rectangle 186"/>
              <p:cNvSpPr>
                <a:spLocks noChangeAspect="1"/>
              </p:cNvSpPr>
              <p:nvPr/>
            </p:nvSpPr>
            <p:spPr>
              <a:xfrm>
                <a:off x="6180829" y="2611575"/>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 name="Rectangle 187"/>
              <p:cNvSpPr>
                <a:spLocks noChangeAspect="1"/>
              </p:cNvSpPr>
              <p:nvPr/>
            </p:nvSpPr>
            <p:spPr>
              <a:xfrm>
                <a:off x="6180829" y="3151575"/>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 name="Rectangle 188"/>
              <p:cNvSpPr>
                <a:spLocks noChangeAspect="1"/>
              </p:cNvSpPr>
              <p:nvPr/>
            </p:nvSpPr>
            <p:spPr>
              <a:xfrm>
                <a:off x="6180829" y="3683708"/>
                <a:ext cx="541423" cy="540000"/>
              </a:xfrm>
              <a:prstGeom prst="rect">
                <a:avLst/>
              </a:prstGeom>
              <a:solidFill>
                <a:srgbClr val="00B0F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 name="Rectangle 189"/>
              <p:cNvSpPr>
                <a:spLocks noChangeAspect="1"/>
              </p:cNvSpPr>
              <p:nvPr/>
            </p:nvSpPr>
            <p:spPr>
              <a:xfrm>
                <a:off x="6180829" y="4223708"/>
                <a:ext cx="541423" cy="540000"/>
              </a:xfrm>
              <a:prstGeom prst="rect">
                <a:avLst/>
              </a:prstGeom>
              <a:solidFill>
                <a:srgbClr val="00B0F0">
                  <a:alpha val="3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1" name="Rectangle 190"/>
              <p:cNvSpPr>
                <a:spLocks noChangeAspect="1"/>
              </p:cNvSpPr>
              <p:nvPr/>
            </p:nvSpPr>
            <p:spPr>
              <a:xfrm>
                <a:off x="6180829" y="4763708"/>
                <a:ext cx="541423" cy="540000"/>
              </a:xfrm>
              <a:prstGeom prst="rect">
                <a:avLst/>
              </a:prstGeom>
              <a:solidFill>
                <a:srgbClr val="00B0F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2" name="Rectangle 191"/>
              <p:cNvSpPr>
                <a:spLocks noChangeAspect="1"/>
              </p:cNvSpPr>
              <p:nvPr/>
            </p:nvSpPr>
            <p:spPr>
              <a:xfrm>
                <a:off x="6180829" y="2070341"/>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3" name="Rectangle 192"/>
              <p:cNvSpPr>
                <a:spLocks noChangeAspect="1"/>
              </p:cNvSpPr>
              <p:nvPr/>
            </p:nvSpPr>
            <p:spPr>
              <a:xfrm>
                <a:off x="6180829" y="1538208"/>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 name="Rectangle 193"/>
              <p:cNvSpPr>
                <a:spLocks noChangeAspect="1"/>
              </p:cNvSpPr>
              <p:nvPr/>
            </p:nvSpPr>
            <p:spPr>
              <a:xfrm>
                <a:off x="6180829" y="1006075"/>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85" name="Picture 184"/>
            <p:cNvPicPr>
              <a:picLocks noChangeAspect="1"/>
            </p:cNvPicPr>
            <p:nvPr/>
          </p:nvPicPr>
          <p:blipFill>
            <a:blip r:embed="rId28"/>
            <a:stretch>
              <a:fillRect/>
            </a:stretch>
          </p:blipFill>
          <p:spPr>
            <a:xfrm>
              <a:off x="9117000" y="5416121"/>
              <a:ext cx="1080530" cy="746597"/>
            </a:xfrm>
            <a:prstGeom prst="rect">
              <a:avLst/>
            </a:prstGeom>
          </p:spPr>
        </p:pic>
        <p:pic>
          <p:nvPicPr>
            <p:cNvPr id="186" name="Picture 185"/>
            <p:cNvPicPr>
              <a:picLocks noChangeAspect="1"/>
            </p:cNvPicPr>
            <p:nvPr>
              <p:custDataLst>
                <p:tags r:id="rId10"/>
              </p:custDataLst>
            </p:nvPr>
          </p:nvPicPr>
          <p:blipFill>
            <a:blip r:embed="rId31" cstate="print">
              <a:extLst>
                <a:ext uri="{28A0092B-C50C-407E-A947-70E740481C1C}">
                  <a14:useLocalDpi xmlns:a14="http://schemas.microsoft.com/office/drawing/2010/main" val="0"/>
                </a:ext>
              </a:extLst>
            </a:blip>
            <a:stretch>
              <a:fillRect/>
            </a:stretch>
          </p:blipFill>
          <p:spPr>
            <a:xfrm>
              <a:off x="9783751" y="4933992"/>
              <a:ext cx="392603" cy="356025"/>
            </a:xfrm>
            <a:prstGeom prst="rect">
              <a:avLst/>
            </a:prstGeom>
          </p:spPr>
        </p:pic>
      </p:grpSp>
      <p:grpSp>
        <p:nvGrpSpPr>
          <p:cNvPr id="195" name="Group 194"/>
          <p:cNvGrpSpPr/>
          <p:nvPr/>
        </p:nvGrpSpPr>
        <p:grpSpPr>
          <a:xfrm>
            <a:off x="10948762" y="1006174"/>
            <a:ext cx="1243238" cy="5156643"/>
            <a:chOff x="10948762" y="1006174"/>
            <a:chExt cx="1243238" cy="5156643"/>
          </a:xfrm>
        </p:grpSpPr>
        <p:grpSp>
          <p:nvGrpSpPr>
            <p:cNvPr id="196" name="Group 195"/>
            <p:cNvGrpSpPr/>
            <p:nvPr/>
          </p:nvGrpSpPr>
          <p:grpSpPr>
            <a:xfrm>
              <a:off x="10999536" y="1006174"/>
              <a:ext cx="541423" cy="4297633"/>
              <a:chOff x="6180829" y="1006075"/>
              <a:chExt cx="541423" cy="4297633"/>
            </a:xfrm>
          </p:grpSpPr>
          <p:sp>
            <p:nvSpPr>
              <p:cNvPr id="199" name="Rectangle 198"/>
              <p:cNvSpPr>
                <a:spLocks noChangeAspect="1"/>
              </p:cNvSpPr>
              <p:nvPr/>
            </p:nvSpPr>
            <p:spPr>
              <a:xfrm>
                <a:off x="6180829" y="2611575"/>
                <a:ext cx="541423" cy="540000"/>
              </a:xfrm>
              <a:prstGeom prst="rect">
                <a:avLst/>
              </a:prstGeom>
              <a:solidFill>
                <a:srgbClr val="00B0F0">
                  <a:alpha val="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0" name="Rectangle 199"/>
              <p:cNvSpPr>
                <a:spLocks noChangeAspect="1"/>
              </p:cNvSpPr>
              <p:nvPr/>
            </p:nvSpPr>
            <p:spPr>
              <a:xfrm>
                <a:off x="6180829" y="3151575"/>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1" name="Rectangle 200"/>
              <p:cNvSpPr>
                <a:spLocks noChangeAspect="1"/>
              </p:cNvSpPr>
              <p:nvPr/>
            </p:nvSpPr>
            <p:spPr>
              <a:xfrm>
                <a:off x="6180829" y="3683708"/>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 name="Rectangle 201"/>
              <p:cNvSpPr>
                <a:spLocks noChangeAspect="1"/>
              </p:cNvSpPr>
              <p:nvPr/>
            </p:nvSpPr>
            <p:spPr>
              <a:xfrm>
                <a:off x="6180829" y="4223708"/>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 name="Rectangle 202"/>
              <p:cNvSpPr>
                <a:spLocks noChangeAspect="1"/>
              </p:cNvSpPr>
              <p:nvPr/>
            </p:nvSpPr>
            <p:spPr>
              <a:xfrm>
                <a:off x="6180829" y="4763708"/>
                <a:ext cx="541423" cy="540000"/>
              </a:xfrm>
              <a:prstGeom prst="rect">
                <a:avLst/>
              </a:prstGeom>
              <a:solidFill>
                <a:srgbClr val="00B0F0">
                  <a:alpha val="1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 name="Rectangle 203"/>
              <p:cNvSpPr>
                <a:spLocks noChangeAspect="1"/>
              </p:cNvSpPr>
              <p:nvPr/>
            </p:nvSpPr>
            <p:spPr>
              <a:xfrm>
                <a:off x="6180829" y="2070341"/>
                <a:ext cx="541423" cy="540000"/>
              </a:xfrm>
              <a:prstGeom prst="rect">
                <a:avLst/>
              </a:prstGeom>
              <a:solidFill>
                <a:srgbClr val="00B0F0">
                  <a:alpha val="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5" name="Rectangle 204"/>
              <p:cNvSpPr>
                <a:spLocks noChangeAspect="1"/>
              </p:cNvSpPr>
              <p:nvPr/>
            </p:nvSpPr>
            <p:spPr>
              <a:xfrm>
                <a:off x="6180829" y="1538208"/>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6" name="Rectangle 205"/>
              <p:cNvSpPr>
                <a:spLocks noChangeAspect="1"/>
              </p:cNvSpPr>
              <p:nvPr/>
            </p:nvSpPr>
            <p:spPr>
              <a:xfrm>
                <a:off x="6180829" y="1006075"/>
                <a:ext cx="541423" cy="540000"/>
              </a:xfrm>
              <a:prstGeom prst="rect">
                <a:avLst/>
              </a:prstGeom>
              <a:solidFill>
                <a:srgbClr val="00B0F0">
                  <a:alpha val="1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97" name="Picture 196"/>
            <p:cNvPicPr>
              <a:picLocks noChangeAspect="1"/>
            </p:cNvPicPr>
            <p:nvPr/>
          </p:nvPicPr>
          <p:blipFill>
            <a:blip r:embed="rId28"/>
            <a:stretch>
              <a:fillRect/>
            </a:stretch>
          </p:blipFill>
          <p:spPr>
            <a:xfrm>
              <a:off x="10948762" y="5416220"/>
              <a:ext cx="1080530" cy="746597"/>
            </a:xfrm>
            <a:prstGeom prst="rect">
              <a:avLst/>
            </a:prstGeom>
          </p:spPr>
        </p:pic>
        <p:pic>
          <p:nvPicPr>
            <p:cNvPr id="198" name="Picture 197"/>
            <p:cNvPicPr>
              <a:picLocks noChangeAspect="1"/>
            </p:cNvPicPr>
            <p:nvPr>
              <p:custDataLst>
                <p:tags r:id="rId9"/>
              </p:custDataLst>
            </p:nvPr>
          </p:nvPicPr>
          <p:blipFill>
            <a:blip r:embed="rId32" cstate="print">
              <a:extLst>
                <a:ext uri="{28A0092B-C50C-407E-A947-70E740481C1C}">
                  <a14:useLocalDpi xmlns:a14="http://schemas.microsoft.com/office/drawing/2010/main" val="0"/>
                </a:ext>
              </a:extLst>
            </a:blip>
            <a:stretch>
              <a:fillRect/>
            </a:stretch>
          </p:blipFill>
          <p:spPr>
            <a:xfrm>
              <a:off x="11670156" y="4933993"/>
              <a:ext cx="521844" cy="360901"/>
            </a:xfrm>
            <a:prstGeom prst="rect">
              <a:avLst/>
            </a:prstGeom>
          </p:spPr>
        </p:pic>
      </p:grpSp>
      <p:pic>
        <p:nvPicPr>
          <p:cNvPr id="207" name="Picture 206"/>
          <p:cNvPicPr>
            <a:picLocks noChangeAspect="1"/>
          </p:cNvPicPr>
          <p:nvPr>
            <p:custDataLst>
              <p:tags r:id="rId5"/>
            </p:custDataLst>
          </p:nvPr>
        </p:nvPicPr>
        <p:blipFill>
          <a:blip r:embed="rId33" cstate="print">
            <a:extLst>
              <a:ext uri="{28A0092B-C50C-407E-A947-70E740481C1C}">
                <a14:useLocalDpi xmlns:a14="http://schemas.microsoft.com/office/drawing/2010/main" val="0"/>
              </a:ext>
            </a:extLst>
          </a:blip>
          <a:stretch>
            <a:fillRect/>
          </a:stretch>
        </p:blipFill>
        <p:spPr>
          <a:xfrm>
            <a:off x="5214381" y="3050165"/>
            <a:ext cx="328591" cy="211237"/>
          </a:xfrm>
          <a:prstGeom prst="rect">
            <a:avLst/>
          </a:prstGeom>
        </p:spPr>
      </p:pic>
      <p:pic>
        <p:nvPicPr>
          <p:cNvPr id="208" name="Picture 207"/>
          <p:cNvPicPr>
            <a:picLocks noChangeAspect="1"/>
          </p:cNvPicPr>
          <p:nvPr>
            <p:custDataLst>
              <p:tags r:id="rId6"/>
            </p:custDataLst>
          </p:nvPr>
        </p:nvPicPr>
        <p:blipFill>
          <a:blip r:embed="rId34" cstate="print">
            <a:extLst>
              <a:ext uri="{28A0092B-C50C-407E-A947-70E740481C1C}">
                <a14:useLocalDpi xmlns:a14="http://schemas.microsoft.com/office/drawing/2010/main" val="0"/>
              </a:ext>
            </a:extLst>
          </a:blip>
          <a:stretch>
            <a:fillRect/>
          </a:stretch>
        </p:blipFill>
        <p:spPr>
          <a:xfrm>
            <a:off x="7011303" y="3050166"/>
            <a:ext cx="337126" cy="211237"/>
          </a:xfrm>
          <a:prstGeom prst="rect">
            <a:avLst/>
          </a:prstGeom>
        </p:spPr>
      </p:pic>
      <p:pic>
        <p:nvPicPr>
          <p:cNvPr id="209" name="Picture 208"/>
          <p:cNvPicPr>
            <a:picLocks noChangeAspect="1"/>
          </p:cNvPicPr>
          <p:nvPr>
            <p:custDataLst>
              <p:tags r:id="rId7"/>
            </p:custDataLst>
          </p:nvPr>
        </p:nvPicPr>
        <p:blipFill>
          <a:blip r:embed="rId35" cstate="print">
            <a:extLst>
              <a:ext uri="{28A0092B-C50C-407E-A947-70E740481C1C}">
                <a14:useLocalDpi xmlns:a14="http://schemas.microsoft.com/office/drawing/2010/main" val="0"/>
              </a:ext>
            </a:extLst>
          </a:blip>
          <a:stretch>
            <a:fillRect/>
          </a:stretch>
        </p:blipFill>
        <p:spPr>
          <a:xfrm>
            <a:off x="8793585" y="3050166"/>
            <a:ext cx="339260" cy="217638"/>
          </a:xfrm>
          <a:prstGeom prst="rect">
            <a:avLst/>
          </a:prstGeom>
        </p:spPr>
      </p:pic>
      <p:pic>
        <p:nvPicPr>
          <p:cNvPr id="210" name="Picture 209"/>
          <p:cNvPicPr>
            <a:picLocks noChangeAspect="1"/>
          </p:cNvPicPr>
          <p:nvPr>
            <p:custDataLst>
              <p:tags r:id="rId8"/>
            </p:custDataLst>
          </p:nvPr>
        </p:nvPicPr>
        <p:blipFill>
          <a:blip r:embed="rId36" cstate="print">
            <a:extLst>
              <a:ext uri="{28A0092B-C50C-407E-A947-70E740481C1C}">
                <a14:useLocalDpi xmlns:a14="http://schemas.microsoft.com/office/drawing/2010/main" val="0"/>
              </a:ext>
            </a:extLst>
          </a:blip>
          <a:stretch>
            <a:fillRect/>
          </a:stretch>
        </p:blipFill>
        <p:spPr>
          <a:xfrm>
            <a:off x="10493407" y="3050166"/>
            <a:ext cx="452346" cy="211237"/>
          </a:xfrm>
          <a:prstGeom prst="rect">
            <a:avLst/>
          </a:prstGeom>
        </p:spPr>
      </p:pic>
      <p:sp>
        <p:nvSpPr>
          <p:cNvPr id="211" name="TextBox 210"/>
          <p:cNvSpPr txBox="1"/>
          <p:nvPr/>
        </p:nvSpPr>
        <p:spPr>
          <a:xfrm>
            <a:off x="6301748"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sp>
        <p:nvSpPr>
          <p:cNvPr id="212" name="TextBox 211"/>
          <p:cNvSpPr txBox="1"/>
          <p:nvPr/>
        </p:nvSpPr>
        <p:spPr>
          <a:xfrm>
            <a:off x="8132048"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sp>
        <p:nvSpPr>
          <p:cNvPr id="213" name="TextBox 212"/>
          <p:cNvSpPr txBox="1"/>
          <p:nvPr/>
        </p:nvSpPr>
        <p:spPr>
          <a:xfrm>
            <a:off x="9847736"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spTree>
    <p:extLst>
      <p:ext uri="{BB962C8B-B14F-4D97-AF65-F5344CB8AC3E}">
        <p14:creationId xmlns:p14="http://schemas.microsoft.com/office/powerpoint/2010/main" val="248424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up)">
                                      <p:cBhvr>
                                        <p:cTn id="11" dur="500"/>
                                        <p:tgtEl>
                                          <p:spTgt spid="1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8"/>
                                        </p:tgtEl>
                                        <p:attrNameLst>
                                          <p:attrName>style.visibility</p:attrName>
                                        </p:attrNameLst>
                                      </p:cBhvr>
                                      <p:to>
                                        <p:strVal val="visible"/>
                                      </p:to>
                                    </p:set>
                                    <p:animEffect transition="in" filter="wipe(left)">
                                      <p:cBhvr>
                                        <p:cTn id="16" dur="500"/>
                                        <p:tgtEl>
                                          <p:spTgt spid="1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wipe(up)">
                                      <p:cBhvr>
                                        <p:cTn id="21" dur="500"/>
                                        <p:tgtEl>
                                          <p:spTgt spid="15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71"/>
                                        </p:tgtEl>
                                        <p:attrNameLst>
                                          <p:attrName>style.visibility</p:attrName>
                                        </p:attrNameLst>
                                      </p:cBhvr>
                                      <p:to>
                                        <p:strVal val="visible"/>
                                      </p:to>
                                    </p:set>
                                    <p:animEffect transition="in" filter="wipe(up)">
                                      <p:cBhvr>
                                        <p:cTn id="25" dur="500"/>
                                        <p:tgtEl>
                                          <p:spTgt spid="171"/>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183"/>
                                        </p:tgtEl>
                                        <p:attrNameLst>
                                          <p:attrName>style.visibility</p:attrName>
                                        </p:attrNameLst>
                                      </p:cBhvr>
                                      <p:to>
                                        <p:strVal val="visible"/>
                                      </p:to>
                                    </p:set>
                                    <p:animEffect transition="in" filter="wipe(up)">
                                      <p:cBhvr>
                                        <p:cTn id="29" dur="500"/>
                                        <p:tgtEl>
                                          <p:spTgt spid="183"/>
                                        </p:tgtEl>
                                      </p:cBhvr>
                                    </p:animEffect>
                                  </p:childTnLst>
                                </p:cTn>
                              </p:par>
                            </p:childTnLst>
                          </p:cTn>
                        </p:par>
                        <p:par>
                          <p:cTn id="30" fill="hold">
                            <p:stCondLst>
                              <p:cond delay="1500"/>
                            </p:stCondLst>
                            <p:childTnLst>
                              <p:par>
                                <p:cTn id="31" presetID="22" presetClass="entr" presetSubtype="1" fill="hold" nodeType="afterEffect">
                                  <p:stCondLst>
                                    <p:cond delay="0"/>
                                  </p:stCondLst>
                                  <p:childTnLst>
                                    <p:set>
                                      <p:cBhvr>
                                        <p:cTn id="32" dur="1" fill="hold">
                                          <p:stCondLst>
                                            <p:cond delay="0"/>
                                          </p:stCondLst>
                                        </p:cTn>
                                        <p:tgtEl>
                                          <p:spTgt spid="195"/>
                                        </p:tgtEl>
                                        <p:attrNameLst>
                                          <p:attrName>style.visibility</p:attrName>
                                        </p:attrNameLst>
                                      </p:cBhvr>
                                      <p:to>
                                        <p:strVal val="visible"/>
                                      </p:to>
                                    </p:set>
                                    <p:animEffect transition="in" filter="wipe(up)">
                                      <p:cBhvr>
                                        <p:cTn id="33" dur="500"/>
                                        <p:tgtEl>
                                          <p:spTgt spid="195"/>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207"/>
                                        </p:tgtEl>
                                        <p:attrNameLst>
                                          <p:attrName>style.visibility</p:attrName>
                                        </p:attrNameLst>
                                      </p:cBhvr>
                                      <p:to>
                                        <p:strVal val="visible"/>
                                      </p:to>
                                    </p:set>
                                    <p:animEffect transition="in" filter="wipe(left)">
                                      <p:cBhvr>
                                        <p:cTn id="37" dur="500"/>
                                        <p:tgtEl>
                                          <p:spTgt spid="207"/>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208"/>
                                        </p:tgtEl>
                                        <p:attrNameLst>
                                          <p:attrName>style.visibility</p:attrName>
                                        </p:attrNameLst>
                                      </p:cBhvr>
                                      <p:to>
                                        <p:strVal val="visible"/>
                                      </p:to>
                                    </p:set>
                                    <p:animEffect transition="in" filter="wipe(left)">
                                      <p:cBhvr>
                                        <p:cTn id="41" dur="500"/>
                                        <p:tgtEl>
                                          <p:spTgt spid="208"/>
                                        </p:tgtEl>
                                      </p:cBhvr>
                                    </p:animEffect>
                                  </p:childTnLst>
                                </p:cTn>
                              </p:par>
                            </p:childTnLst>
                          </p:cTn>
                        </p:par>
                        <p:par>
                          <p:cTn id="42" fill="hold">
                            <p:stCondLst>
                              <p:cond delay="3000"/>
                            </p:stCondLst>
                            <p:childTnLst>
                              <p:par>
                                <p:cTn id="43" presetID="22" presetClass="entr" presetSubtype="8" fill="hold" nodeType="afterEffect">
                                  <p:stCondLst>
                                    <p:cond delay="0"/>
                                  </p:stCondLst>
                                  <p:childTnLst>
                                    <p:set>
                                      <p:cBhvr>
                                        <p:cTn id="44" dur="1" fill="hold">
                                          <p:stCondLst>
                                            <p:cond delay="0"/>
                                          </p:stCondLst>
                                        </p:cTn>
                                        <p:tgtEl>
                                          <p:spTgt spid="209"/>
                                        </p:tgtEl>
                                        <p:attrNameLst>
                                          <p:attrName>style.visibility</p:attrName>
                                        </p:attrNameLst>
                                      </p:cBhvr>
                                      <p:to>
                                        <p:strVal val="visible"/>
                                      </p:to>
                                    </p:set>
                                    <p:animEffect transition="in" filter="wipe(left)">
                                      <p:cBhvr>
                                        <p:cTn id="45" dur="500"/>
                                        <p:tgtEl>
                                          <p:spTgt spid="209"/>
                                        </p:tgtEl>
                                      </p:cBhvr>
                                    </p:animEffect>
                                  </p:childTnLst>
                                </p:cTn>
                              </p:par>
                            </p:childTnLst>
                          </p:cTn>
                        </p:par>
                        <p:par>
                          <p:cTn id="46" fill="hold">
                            <p:stCondLst>
                              <p:cond delay="3500"/>
                            </p:stCondLst>
                            <p:childTnLst>
                              <p:par>
                                <p:cTn id="47" presetID="22" presetClass="entr" presetSubtype="8" fill="hold" nodeType="afterEffect">
                                  <p:stCondLst>
                                    <p:cond delay="0"/>
                                  </p:stCondLst>
                                  <p:childTnLst>
                                    <p:set>
                                      <p:cBhvr>
                                        <p:cTn id="48" dur="1" fill="hold">
                                          <p:stCondLst>
                                            <p:cond delay="0"/>
                                          </p:stCondLst>
                                        </p:cTn>
                                        <p:tgtEl>
                                          <p:spTgt spid="210"/>
                                        </p:tgtEl>
                                        <p:attrNameLst>
                                          <p:attrName>style.visibility</p:attrName>
                                        </p:attrNameLst>
                                      </p:cBhvr>
                                      <p:to>
                                        <p:strVal val="visible"/>
                                      </p:to>
                                    </p:set>
                                    <p:animEffect transition="in" filter="wipe(left)">
                                      <p:cBhvr>
                                        <p:cTn id="49" dur="500"/>
                                        <p:tgtEl>
                                          <p:spTgt spid="210"/>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211"/>
                                        </p:tgtEl>
                                        <p:attrNameLst>
                                          <p:attrName>style.visibility</p:attrName>
                                        </p:attrNameLst>
                                      </p:cBhvr>
                                      <p:to>
                                        <p:strVal val="visible"/>
                                      </p:to>
                                    </p:set>
                                    <p:animEffect transition="in" filter="wipe(left)">
                                      <p:cBhvr>
                                        <p:cTn id="53" dur="500"/>
                                        <p:tgtEl>
                                          <p:spTgt spid="21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12"/>
                                        </p:tgtEl>
                                        <p:attrNameLst>
                                          <p:attrName>style.visibility</p:attrName>
                                        </p:attrNameLst>
                                      </p:cBhvr>
                                      <p:to>
                                        <p:strVal val="visible"/>
                                      </p:to>
                                    </p:set>
                                    <p:animEffect transition="in" filter="wipe(left)">
                                      <p:cBhvr>
                                        <p:cTn id="56" dur="500"/>
                                        <p:tgtEl>
                                          <p:spTgt spid="21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13"/>
                                        </p:tgtEl>
                                        <p:attrNameLst>
                                          <p:attrName>style.visibility</p:attrName>
                                        </p:attrNameLst>
                                      </p:cBhvr>
                                      <p:to>
                                        <p:strVal val="visible"/>
                                      </p:to>
                                    </p:set>
                                    <p:animEffect transition="in" filter="wipe(left)">
                                      <p:cBhvr>
                                        <p:cTn id="59"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P spid="212" grpId="0"/>
      <p:bldP spid="2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Extreme Multi-label Classification</a:t>
            </a:r>
            <a:endParaRPr lang="en-IN" dirty="0"/>
          </a:p>
        </p:txBody>
      </p:sp>
      <p:sp>
        <p:nvSpPr>
          <p:cNvPr id="3" name="Content Placeholder 2"/>
          <p:cNvSpPr>
            <a:spLocks noGrp="1"/>
          </p:cNvSpPr>
          <p:nvPr>
            <p:ph idx="1"/>
          </p:nvPr>
        </p:nvSpPr>
        <p:spPr>
          <a:xfrm>
            <a:off x="253353" y="1111624"/>
            <a:ext cx="11938645" cy="5926174"/>
          </a:xfrm>
        </p:spPr>
        <p:txBody>
          <a:bodyPr>
            <a:normAutofit/>
          </a:bodyPr>
          <a:lstStyle/>
          <a:p>
            <a:r>
              <a:rPr lang="en-IN" dirty="0">
                <a:solidFill>
                  <a:srgbClr val="00B050"/>
                </a:solidFill>
              </a:rPr>
              <a:t>Pros</a:t>
            </a:r>
          </a:p>
          <a:p>
            <a:pPr lvl="1"/>
            <a:r>
              <a:rPr lang="en-IN" dirty="0" smtClean="0"/>
              <a:t>Very powerful – can extend to millions of items and users</a:t>
            </a:r>
            <a:endParaRPr lang="en-IN" dirty="0"/>
          </a:p>
          <a:p>
            <a:pPr lvl="1"/>
            <a:r>
              <a:rPr lang="en-IN" dirty="0" smtClean="0"/>
              <a:t>State-of-the-art accuracies and very fast training and predictions</a:t>
            </a:r>
          </a:p>
          <a:p>
            <a:pPr lvl="2"/>
            <a:r>
              <a:rPr lang="en-IN" dirty="0" smtClean="0"/>
              <a:t>Indications that several major commercial systems use this in some form</a:t>
            </a:r>
            <a:endParaRPr lang="en-IN" dirty="0"/>
          </a:p>
          <a:p>
            <a:pPr lvl="1"/>
            <a:r>
              <a:rPr lang="en-IN" dirty="0"/>
              <a:t>Can utilize user and item features </a:t>
            </a:r>
            <a:r>
              <a:rPr lang="en-IN" dirty="0" smtClean="0"/>
              <a:t>easily</a:t>
            </a:r>
            <a:endParaRPr lang="en-IN" dirty="0"/>
          </a:p>
          <a:p>
            <a:pPr lvl="1"/>
            <a:r>
              <a:rPr lang="en-IN" dirty="0"/>
              <a:t>Can add new users </a:t>
            </a:r>
            <a:r>
              <a:rPr lang="en-IN" dirty="0" smtClean="0"/>
              <a:t>easily</a:t>
            </a:r>
            <a:endParaRPr lang="en-IN" dirty="0"/>
          </a:p>
          <a:p>
            <a:r>
              <a:rPr lang="en-IN" dirty="0">
                <a:solidFill>
                  <a:srgbClr val="FF0000"/>
                </a:solidFill>
              </a:rPr>
              <a:t>Cons</a:t>
            </a:r>
          </a:p>
          <a:p>
            <a:pPr lvl="1"/>
            <a:r>
              <a:rPr lang="en-IN" dirty="0"/>
              <a:t>No explicit collaboration – does not infer similarity of </a:t>
            </a:r>
            <a:r>
              <a:rPr lang="en-IN" dirty="0" smtClean="0"/>
              <a:t>items/users</a:t>
            </a:r>
          </a:p>
          <a:p>
            <a:pPr lvl="2"/>
            <a:r>
              <a:rPr lang="en-IN" dirty="0" smtClean="0"/>
              <a:t>May pose an issue if user features are not very informative</a:t>
            </a:r>
          </a:p>
          <a:p>
            <a:pPr lvl="1"/>
            <a:r>
              <a:rPr lang="en-IN" dirty="0" smtClean="0"/>
              <a:t>Not straightforward to add new items</a:t>
            </a:r>
          </a:p>
          <a:p>
            <a:pPr lvl="1"/>
            <a:r>
              <a:rPr lang="en-IN" dirty="0" smtClean="0"/>
              <a:t>Recommendations can get stale with time</a:t>
            </a:r>
          </a:p>
          <a:p>
            <a:pPr lvl="2"/>
            <a:r>
              <a:rPr lang="en-IN" dirty="0" smtClean="0"/>
              <a:t>Common trick – retrain models frequently e.g. nightly, monthly</a:t>
            </a:r>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p:spTree>
    <p:extLst>
      <p:ext uri="{BB962C8B-B14F-4D97-AF65-F5344CB8AC3E}">
        <p14:creationId xmlns:p14="http://schemas.microsoft.com/office/powerpoint/2010/main" val="410277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 Systems</a:t>
            </a:r>
            <a:endParaRPr lang="en-IN" dirty="0"/>
          </a:p>
        </p:txBody>
      </p:sp>
      <p:sp>
        <p:nvSpPr>
          <p:cNvPr id="3" name="Content Placeholder 2"/>
          <p:cNvSpPr>
            <a:spLocks noGrp="1"/>
          </p:cNvSpPr>
          <p:nvPr>
            <p:ph idx="1"/>
          </p:nvPr>
        </p:nvSpPr>
        <p:spPr/>
        <p:txBody>
          <a:bodyPr/>
          <a:lstStyle/>
          <a:p>
            <a:r>
              <a:rPr lang="en-IN" dirty="0" smtClean="0"/>
              <a:t>Recommendation Systems are ubiquitous in various fields</a:t>
            </a:r>
          </a:p>
          <a:p>
            <a:pPr lvl="2"/>
            <a:r>
              <a:rPr lang="en-IN" dirty="0" smtClean="0"/>
              <a:t>Social networks, e-commerce but also medicine, governance, services</a:t>
            </a:r>
          </a:p>
          <a:p>
            <a:pPr lvl="2"/>
            <a:r>
              <a:rPr lang="en-IN" dirty="0" err="1" smtClean="0"/>
              <a:t>RecSys</a:t>
            </a:r>
            <a:r>
              <a:rPr lang="en-IN" dirty="0" smtClean="0"/>
              <a:t> face </a:t>
            </a:r>
            <a:r>
              <a:rPr lang="en-IN" dirty="0"/>
              <a:t>severe data </a:t>
            </a:r>
            <a:r>
              <a:rPr lang="en-IN" dirty="0" smtClean="0"/>
              <a:t>imbalance as well as gigantic </a:t>
            </a:r>
            <a:r>
              <a:rPr lang="en-IN" dirty="0"/>
              <a:t>datasets</a:t>
            </a:r>
          </a:p>
          <a:p>
            <a:pPr lvl="2"/>
            <a:r>
              <a:rPr lang="en-IN" dirty="0"/>
              <a:t>Extremely lucrative for monetization</a:t>
            </a:r>
          </a:p>
          <a:p>
            <a:r>
              <a:rPr lang="en-IN" dirty="0"/>
              <a:t>Very active area </a:t>
            </a:r>
            <a:r>
              <a:rPr lang="en-IN" dirty="0" smtClean="0"/>
              <a:t>with several conferences publishing works</a:t>
            </a:r>
          </a:p>
          <a:p>
            <a:pPr lvl="2"/>
            <a:r>
              <a:rPr lang="en-IN" dirty="0" err="1" smtClean="0"/>
              <a:t>RecSys</a:t>
            </a:r>
            <a:r>
              <a:rPr lang="en-IN" dirty="0"/>
              <a:t>, WSDM,ICML, </a:t>
            </a:r>
            <a:r>
              <a:rPr lang="en-IN" dirty="0" err="1"/>
              <a:t>NeurIPS</a:t>
            </a:r>
            <a:r>
              <a:rPr lang="en-IN" dirty="0"/>
              <a:t>, KDD, WWW</a:t>
            </a:r>
          </a:p>
          <a:p>
            <a:r>
              <a:rPr lang="en-IN" dirty="0"/>
              <a:t>Will look at </a:t>
            </a:r>
            <a:r>
              <a:rPr lang="en-IN" dirty="0" smtClean="0"/>
              <a:t>two </a:t>
            </a:r>
            <a:r>
              <a:rPr lang="en-IN" dirty="0"/>
              <a:t>approaches</a:t>
            </a:r>
          </a:p>
          <a:p>
            <a:pPr lvl="2"/>
            <a:r>
              <a:rPr lang="en-IN" dirty="0" smtClean="0"/>
              <a:t>Collaborative </a:t>
            </a:r>
            <a:r>
              <a:rPr lang="en-IN" dirty="0"/>
              <a:t>Filtering via Matrix Completion</a:t>
            </a:r>
          </a:p>
          <a:p>
            <a:pPr lvl="2"/>
            <a:r>
              <a:rPr lang="en-IN" dirty="0"/>
              <a:t>Extreme </a:t>
            </a:r>
            <a:r>
              <a:rPr lang="en-IN" dirty="0" err="1"/>
              <a:t>Multilabel</a:t>
            </a:r>
            <a:r>
              <a:rPr lang="en-IN" dirty="0"/>
              <a:t> </a:t>
            </a:r>
            <a:r>
              <a:rPr lang="en-IN" dirty="0" smtClean="0"/>
              <a:t>Classification</a:t>
            </a:r>
          </a:p>
          <a:p>
            <a:r>
              <a:rPr lang="en-IN" dirty="0" smtClean="0"/>
              <a:t>Will also look at how to perform online recommendations</a:t>
            </a:r>
            <a:endParaRPr lang="en-IN" dirty="0"/>
          </a:p>
          <a:p>
            <a:endParaRPr lang="en-IN" dirty="0" smtClean="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12151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Recommendation via Online Learning</a:t>
            </a:r>
            <a:endParaRPr lang="en-IN" dirty="0"/>
          </a:p>
        </p:txBody>
      </p:sp>
      <p:sp>
        <p:nvSpPr>
          <p:cNvPr id="6" name="Text Placeholder 5"/>
          <p:cNvSpPr>
            <a:spLocks noGrp="1"/>
          </p:cNvSpPr>
          <p:nvPr>
            <p:ph idx="1"/>
          </p:nvPr>
        </p:nvSpPr>
        <p:spPr>
          <a:xfrm>
            <a:off x="253353" y="1111624"/>
            <a:ext cx="11938645" cy="5300823"/>
          </a:xfrm>
        </p:spPr>
        <p:txBody>
          <a:bodyPr/>
          <a:lstStyle/>
          <a:p>
            <a:r>
              <a:rPr lang="en-IN" dirty="0" smtClean="0"/>
              <a:t>Need for explore exploit techniques</a:t>
            </a:r>
          </a:p>
          <a:p>
            <a:pPr lvl="2"/>
            <a:r>
              <a:rPr lang="en-IN" dirty="0" smtClean="0"/>
              <a:t>Useful in discovering user tastes of which we are not aware, of which even the user themself may not be aware</a:t>
            </a:r>
          </a:p>
          <a:p>
            <a:r>
              <a:rPr lang="en-IN" dirty="0" smtClean="0"/>
              <a:t>The Multi-armed Bandit Framework</a:t>
            </a:r>
          </a:p>
          <a:p>
            <a:pPr lvl="2"/>
            <a:r>
              <a:rPr lang="en-IN" dirty="0" smtClean="0"/>
              <a:t>Widely used in recommendation systems to assess utility of a recommendation</a:t>
            </a:r>
          </a:p>
          <a:p>
            <a:pPr lvl="2"/>
            <a:r>
              <a:rPr lang="en-IN" dirty="0" smtClean="0"/>
              <a:t>Also used in ensemble learning systems and “</a:t>
            </a:r>
            <a:r>
              <a:rPr lang="en-IN" dirty="0" err="1" smtClean="0"/>
              <a:t>flighting</a:t>
            </a:r>
            <a:r>
              <a:rPr lang="en-IN" dirty="0" smtClean="0"/>
              <a:t>” systems to assess the utility of various algorithms in offering good performance</a:t>
            </a:r>
          </a:p>
          <a:p>
            <a:pPr lvl="2"/>
            <a:r>
              <a:rPr lang="en-IN" dirty="0" smtClean="0"/>
              <a:t>Also forms a basis of more powerful models like Reinforcement Learning</a:t>
            </a:r>
          </a:p>
          <a:p>
            <a:pPr lvl="2"/>
            <a:r>
              <a:rPr lang="en-IN" dirty="0" smtClean="0"/>
              <a:t>The name derives from “one-armed bandit”, a colloquial name for slot machines in casinos – they were called so because of the single lever they have (the single “arm”) which has to be pulled in order to bet on the machine. The machines frequently rob users of their money hence the name “bandit” </a:t>
            </a:r>
            <a:r>
              <a:rPr lang="en-IN" i="0" dirty="0" smtClean="0">
                <a:sym typeface="Wingdings" panose="05000000000000000000" pitchFamily="2" charset="2"/>
              </a:rPr>
              <a:t></a:t>
            </a:r>
            <a:endParaRPr lang="en-IN" i="0" dirty="0"/>
          </a:p>
        </p:txBody>
      </p:sp>
      <p:sp>
        <p:nvSpPr>
          <p:cNvPr id="4" name="Slide Number Placeholder 3"/>
          <p:cNvSpPr>
            <a:spLocks noGrp="1"/>
          </p:cNvSpPr>
          <p:nvPr>
            <p:ph type="sldNum" sz="quarter" idx="12"/>
          </p:nvPr>
        </p:nvSpPr>
        <p:spPr/>
        <p:txBody>
          <a:bodyPr/>
          <a:lstStyle/>
          <a:p>
            <a:fld id="{157B8E69-23A9-4619-9CFE-E27BFD8A78F9}" type="slidenum">
              <a:rPr lang="en-US" smtClean="0"/>
              <a:t>20</a:t>
            </a:fld>
            <a:endParaRPr lang="en-US"/>
          </a:p>
        </p:txBody>
      </p:sp>
    </p:spTree>
    <p:extLst>
      <p:ext uri="{BB962C8B-B14F-4D97-AF65-F5344CB8AC3E}">
        <p14:creationId xmlns:p14="http://schemas.microsoft.com/office/powerpoint/2010/main" val="18051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The Need for Exploration</a:t>
            </a:r>
          </a:p>
        </p:txBody>
      </p:sp>
      <p:sp>
        <p:nvSpPr>
          <p:cNvPr id="6" name="Content Placeholder 5"/>
          <p:cNvSpPr>
            <a:spLocks noGrp="1"/>
          </p:cNvSpPr>
          <p:nvPr>
            <p:ph idx="1"/>
          </p:nvPr>
        </p:nvSpPr>
        <p:spPr>
          <a:xfrm>
            <a:off x="253354" y="1111624"/>
            <a:ext cx="11938645" cy="5746376"/>
          </a:xfrm>
        </p:spPr>
        <p:txBody>
          <a:bodyPr>
            <a:normAutofit/>
          </a:bodyPr>
          <a:lstStyle/>
          <a:p>
            <a:r>
              <a:rPr lang="en-IN" dirty="0"/>
              <a:t>Collaborative Filtering and Extreme Classification are </a:t>
            </a:r>
            <a:r>
              <a:rPr lang="en-IN" dirty="0" smtClean="0"/>
              <a:t>static techniques</a:t>
            </a:r>
            <a:endParaRPr lang="en-IN" dirty="0"/>
          </a:p>
          <a:p>
            <a:pPr lvl="2"/>
            <a:r>
              <a:rPr lang="en-IN" dirty="0" smtClean="0"/>
              <a:t>Even if they learn </a:t>
            </a:r>
            <a:r>
              <a:rPr lang="en-IN" dirty="0"/>
              <a:t>a good set of items for a </a:t>
            </a:r>
            <a:r>
              <a:rPr lang="en-IN" dirty="0" smtClean="0"/>
              <a:t>user, they will </a:t>
            </a:r>
            <a:r>
              <a:rPr lang="en-IN" dirty="0"/>
              <a:t>keep making the same recommendation no matter how many times the user visits the website</a:t>
            </a:r>
          </a:p>
          <a:p>
            <a:pPr lvl="3"/>
            <a:r>
              <a:rPr lang="en-IN" dirty="0"/>
              <a:t>Can make users feel bored – content seems </a:t>
            </a:r>
            <a:r>
              <a:rPr lang="en-IN" dirty="0" smtClean="0"/>
              <a:t>stale. Also </a:t>
            </a:r>
            <a:r>
              <a:rPr lang="en-IN" dirty="0"/>
              <a:t>missed opportunity to suggest something new and fresh that even the user did not know </a:t>
            </a:r>
            <a:r>
              <a:rPr lang="en-IN" dirty="0" smtClean="0"/>
              <a:t>they </a:t>
            </a:r>
            <a:r>
              <a:rPr lang="en-IN" dirty="0"/>
              <a:t>liked!</a:t>
            </a:r>
          </a:p>
          <a:p>
            <a:pPr lvl="2"/>
            <a:r>
              <a:rPr lang="en-IN" dirty="0"/>
              <a:t>No exploration – usually a small set of items get recommended to everybody - other items get starved and </a:t>
            </a:r>
            <a:r>
              <a:rPr lang="en-IN" dirty="0" smtClean="0"/>
              <a:t>sellers of those items </a:t>
            </a:r>
            <a:r>
              <a:rPr lang="en-IN" dirty="0"/>
              <a:t>may </a:t>
            </a:r>
            <a:r>
              <a:rPr lang="en-IN" dirty="0" smtClean="0"/>
              <a:t>leave marketplace </a:t>
            </a:r>
            <a:r>
              <a:rPr lang="en-IN" i="0" dirty="0" smtClean="0">
                <a:sym typeface="Wingdings" panose="05000000000000000000" pitchFamily="2" charset="2"/>
              </a:rPr>
              <a:t></a:t>
            </a:r>
            <a:endParaRPr lang="en-IN" i="0" dirty="0"/>
          </a:p>
          <a:p>
            <a:r>
              <a:rPr lang="en-IN" dirty="0"/>
              <a:t>Bandit algorithms remedy this by using explore-exploit </a:t>
            </a:r>
            <a:r>
              <a:rPr lang="en-IN" dirty="0" smtClean="0"/>
              <a:t>techniques</a:t>
            </a:r>
          </a:p>
          <a:p>
            <a:pPr lvl="2"/>
            <a:r>
              <a:rPr lang="en-IN" dirty="0" smtClean="0"/>
              <a:t>Bandit algorithms work with “bandit” feedback. They get feedback only for the action they perform, not for any action that they did not perform</a:t>
            </a:r>
          </a:p>
          <a:p>
            <a:pPr lvl="3"/>
            <a:r>
              <a:rPr lang="en-IN" dirty="0" smtClean="0"/>
              <a:t>E.g., we can only get clicks on items that we actually recommend to users. Cannot hope to get clicks if an item has not even been displayed on the website as an ad</a:t>
            </a:r>
          </a:p>
          <a:p>
            <a:pPr lvl="3"/>
            <a:r>
              <a:rPr lang="en-IN" dirty="0" smtClean="0"/>
              <a:t>E.g., if playing Mario, can only get points (rewards) for actions (e.g. jump/stomp) we actually perform. No way to propose an action hypothetically and expect rewards/coins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21</a:t>
            </a:fld>
            <a:endParaRPr lang="en-US"/>
          </a:p>
        </p:txBody>
      </p:sp>
      <p:grpSp>
        <p:nvGrpSpPr>
          <p:cNvPr id="7" name="Group 6"/>
          <p:cNvGrpSpPr/>
          <p:nvPr/>
        </p:nvGrpSpPr>
        <p:grpSpPr>
          <a:xfrm>
            <a:off x="10723393" y="492158"/>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2869139" y="480062"/>
            <a:ext cx="7739676" cy="1251026"/>
          </a:xfrm>
          <a:prstGeom prst="wedgeRectCallout">
            <a:avLst>
              <a:gd name="adj1" fmla="val 60184"/>
              <a:gd name="adj2" fmla="val 4504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The opposite of bandit setting is “full information” setting where we can reliably predict the reward we would get for this action or that action even without performing that action</a:t>
            </a:r>
            <a:endParaRPr lang="en-US" sz="2400" dirty="0">
              <a:solidFill>
                <a:schemeClr val="tx1"/>
              </a:solidFill>
              <a:latin typeface="+mj-l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030" y="1974113"/>
            <a:ext cx="1689355" cy="1689355"/>
          </a:xfrm>
          <a:prstGeom prst="rect">
            <a:avLst/>
          </a:prstGeom>
        </p:spPr>
      </p:pic>
      <mc:AlternateContent xmlns:mc="http://schemas.openxmlformats.org/markup-compatibility/2006" xmlns:a14="http://schemas.microsoft.com/office/drawing/2010/main">
        <mc:Choice Requires="a14">
          <p:sp>
            <p:nvSpPr>
              <p:cNvPr id="15" name="Rectangular Callout 14"/>
              <p:cNvSpPr/>
              <p:nvPr/>
            </p:nvSpPr>
            <p:spPr>
              <a:xfrm>
                <a:off x="582094" y="1974112"/>
                <a:ext cx="10179933" cy="2064830"/>
              </a:xfrm>
              <a:prstGeom prst="wedgeRectCallout">
                <a:avLst>
                  <a:gd name="adj1" fmla="val 57847"/>
                  <a:gd name="adj2" fmla="val 702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A good example is simple linear regression. We have data </a:t>
                </a:r>
                <a14:m>
                  <m:oMath xmlns:m="http://schemas.openxmlformats.org/officeDocument/2006/math">
                    <m:sSubSup>
                      <m:sSubSupPr>
                        <m:ctrlPr>
                          <a:rPr lang="en-IN" sz="2400" b="0" i="1" smtClean="0">
                            <a:solidFill>
                              <a:schemeClr val="tx1"/>
                            </a:solidFill>
                            <a:latin typeface="Cambria Math" panose="02040503050406030204" pitchFamily="18" charset="0"/>
                          </a:rPr>
                        </m:ctrlPr>
                      </m:sSubSupPr>
                      <m:e>
                        <m:d>
                          <m:dPr>
                            <m:begChr m:val="{"/>
                            <m:endChr m:val="}"/>
                            <m:ctrlPr>
                              <a:rPr lang="en-IN" sz="2400" b="0" i="1" smtClean="0">
                                <a:solidFill>
                                  <a:schemeClr val="tx1"/>
                                </a:solidFill>
                                <a:latin typeface="Cambria Math" panose="02040503050406030204" pitchFamily="18" charset="0"/>
                              </a:rPr>
                            </m:ctrlPr>
                          </m:dPr>
                          <m:e>
                            <m:d>
                              <m:dPr>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𝐱</m:t>
                                    </m:r>
                                  </m:e>
                                  <m:sup>
                                    <m:r>
                                      <a:rPr lang="en-IN" sz="2400" b="0" i="1" smtClean="0">
                                        <a:solidFill>
                                          <a:schemeClr val="tx1"/>
                                        </a:solidFill>
                                        <a:latin typeface="Cambria Math" panose="02040503050406030204" pitchFamily="18" charset="0"/>
                                      </a:rPr>
                                      <m:t>𝑖</m:t>
                                    </m:r>
                                  </m:sup>
                                </m:sSup>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𝑦</m:t>
                                    </m:r>
                                  </m:e>
                                  <m:sup>
                                    <m:r>
                                      <a:rPr lang="en-IN" sz="2400" b="0" i="1" smtClean="0">
                                        <a:solidFill>
                                          <a:schemeClr val="tx1"/>
                                        </a:solidFill>
                                        <a:latin typeface="Cambria Math" panose="02040503050406030204" pitchFamily="18" charset="0"/>
                                      </a:rPr>
                                      <m:t>𝑖</m:t>
                                    </m:r>
                                  </m:sup>
                                </m:sSup>
                              </m:e>
                            </m:d>
                          </m:e>
                        </m:d>
                      </m:e>
                      <m:sub>
                        <m:r>
                          <a:rPr lang="en-IN" sz="2400" b="0" i="1" smtClean="0">
                            <a:solidFill>
                              <a:schemeClr val="tx1"/>
                            </a:solidFill>
                            <a:latin typeface="Cambria Math" panose="02040503050406030204" pitchFamily="18" charset="0"/>
                          </a:rPr>
                          <m:t>𝑖</m:t>
                        </m:r>
                        <m:r>
                          <a:rPr lang="en-IN" sz="2400" b="0" i="1" smtClean="0">
                            <a:solidFill>
                              <a:schemeClr val="tx1"/>
                            </a:solidFill>
                            <a:latin typeface="Cambria Math" panose="02040503050406030204" pitchFamily="18" charset="0"/>
                          </a:rPr>
                          <m:t>=1</m:t>
                        </m:r>
                      </m:sub>
                      <m:sup>
                        <m:r>
                          <a:rPr lang="en-IN" sz="2400" b="0" i="1" smtClean="0">
                            <a:solidFill>
                              <a:schemeClr val="tx1"/>
                            </a:solidFill>
                            <a:latin typeface="Cambria Math" panose="02040503050406030204" pitchFamily="18" charset="0"/>
                          </a:rPr>
                          <m:t>𝑛</m:t>
                        </m:r>
                      </m:sup>
                    </m:sSubSup>
                  </m:oMath>
                </a14:m>
                <a:r>
                  <a:rPr lang="en-IN" sz="2400" dirty="0" smtClean="0">
                    <a:solidFill>
                      <a:schemeClr val="tx1"/>
                    </a:solidFill>
                    <a:latin typeface="+mj-lt"/>
                  </a:rPr>
                  <a:t> and an “action” is proposing a linear model </a:t>
                </a:r>
                <a14:m>
                  <m:oMath xmlns:m="http://schemas.openxmlformats.org/officeDocument/2006/math">
                    <m:r>
                      <a:rPr lang="en-IN" sz="2400" b="1" i="0" smtClean="0">
                        <a:solidFill>
                          <a:schemeClr val="tx1"/>
                        </a:solidFill>
                        <a:latin typeface="Cambria Math" panose="02040503050406030204" pitchFamily="18" charset="0"/>
                      </a:rPr>
                      <m:t>𝐰</m:t>
                    </m:r>
                  </m:oMath>
                </a14:m>
                <a:r>
                  <a:rPr lang="en-IN" sz="2400" dirty="0" smtClean="0">
                    <a:solidFill>
                      <a:schemeClr val="tx1"/>
                    </a:solidFill>
                    <a:latin typeface="+mj-lt"/>
                  </a:rPr>
                  <a:t>. Since we have all the labels and features with us, we can predict how a certain linear model would perform in our minds without actually committing to that model. We exploit this and conveniently perform offline optimization to propose the best linear model using </a:t>
                </a:r>
                <a14:m>
                  <m:oMath xmlns:m="http://schemas.openxmlformats.org/officeDocument/2006/math">
                    <m:sSub>
                      <m:sSubPr>
                        <m:ctrlPr>
                          <a:rPr lang="en-IN" sz="2400" b="0" i="1" dirty="0" smtClean="0">
                            <a:solidFill>
                              <a:schemeClr val="tx1"/>
                            </a:solidFill>
                            <a:latin typeface="Cambria Math" panose="02040503050406030204" pitchFamily="18" charset="0"/>
                          </a:rPr>
                        </m:ctrlPr>
                      </m:sSubPr>
                      <m:e>
                        <m:acc>
                          <m:accPr>
                            <m:chr m:val="̂"/>
                            <m:ctrlPr>
                              <a:rPr lang="en-IN" sz="2400" b="0" i="1" smtClean="0">
                                <a:solidFill>
                                  <a:schemeClr val="tx1"/>
                                </a:solidFill>
                                <a:latin typeface="Cambria Math" panose="02040503050406030204" pitchFamily="18" charset="0"/>
                              </a:rPr>
                            </m:ctrlPr>
                          </m:accPr>
                          <m:e>
                            <m:r>
                              <a:rPr lang="en-IN" sz="2400" b="1" i="0" smtClean="0">
                                <a:solidFill>
                                  <a:schemeClr val="tx1"/>
                                </a:solidFill>
                                <a:latin typeface="Cambria Math" panose="02040503050406030204" pitchFamily="18" charset="0"/>
                              </a:rPr>
                              <m:t>𝐰</m:t>
                            </m:r>
                          </m:e>
                        </m:acc>
                      </m:e>
                      <m:sub>
                        <m:r>
                          <m:rPr>
                            <m:sty m:val="p"/>
                          </m:rPr>
                          <a:rPr lang="en-IN" sz="2400" b="0" i="0" dirty="0" smtClean="0">
                            <a:solidFill>
                              <a:schemeClr val="tx1"/>
                            </a:solidFill>
                            <a:latin typeface="Cambria Math" panose="02040503050406030204" pitchFamily="18" charset="0"/>
                          </a:rPr>
                          <m:t>MLE</m:t>
                        </m:r>
                      </m:sub>
                    </m:sSub>
                  </m:oMath>
                </a14:m>
                <a:r>
                  <a:rPr lang="en-IN" sz="2400" dirty="0" smtClean="0">
                    <a:solidFill>
                      <a:schemeClr val="tx1"/>
                    </a:solidFill>
                    <a:latin typeface="+mj-lt"/>
                  </a:rPr>
                  <a:t> etc </a:t>
                </a:r>
                <a:endParaRPr lang="en-IN" sz="2400" dirty="0">
                  <a:solidFill>
                    <a:schemeClr val="tx1"/>
                  </a:solidFill>
                  <a:latin typeface="+mj-lt"/>
                </a:endParaRPr>
              </a:p>
            </p:txBody>
          </p:sp>
        </mc:Choice>
        <mc:Fallback xmlns="">
          <p:sp>
            <p:nvSpPr>
              <p:cNvPr id="15" name="Rectangular Callout 14"/>
              <p:cNvSpPr>
                <a:spLocks noRot="1" noChangeAspect="1" noMove="1" noResize="1" noEditPoints="1" noAdjustHandles="1" noChangeArrowheads="1" noChangeShapeType="1" noTextEdit="1"/>
              </p:cNvSpPr>
              <p:nvPr/>
            </p:nvSpPr>
            <p:spPr>
              <a:xfrm>
                <a:off x="582094" y="1974112"/>
                <a:ext cx="10179933" cy="2064830"/>
              </a:xfrm>
              <a:prstGeom prst="wedgeRectCallout">
                <a:avLst>
                  <a:gd name="adj1" fmla="val 57847"/>
                  <a:gd name="adj2" fmla="val 7023"/>
                </a:avLst>
              </a:prstGeom>
              <a:blipFill>
                <a:blip r:embed="rId3"/>
                <a:stretch>
                  <a:fillRect b="-5507"/>
                </a:stretch>
              </a:blipFill>
              <a:ln w="38100">
                <a:solidFill>
                  <a:schemeClr val="accent1"/>
                </a:solidFill>
              </a:ln>
            </p:spPr>
            <p:txBody>
              <a:bodyPr/>
              <a:lstStyle/>
              <a:p>
                <a:r>
                  <a:rPr lang="en-IN">
                    <a:noFill/>
                  </a:rPr>
                  <a:t> </a:t>
                </a:r>
              </a:p>
            </p:txBody>
          </p:sp>
        </mc:Fallback>
      </mc:AlternateContent>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00176" y="4232016"/>
            <a:ext cx="1660208" cy="1660208"/>
          </a:xfrm>
          <a:prstGeom prst="rect">
            <a:avLst/>
          </a:prstGeom>
        </p:spPr>
      </p:pic>
      <mc:AlternateContent xmlns:mc="http://schemas.openxmlformats.org/markup-compatibility/2006" xmlns:a14="http://schemas.microsoft.com/office/drawing/2010/main">
        <mc:Choice Requires="a14">
          <p:sp>
            <p:nvSpPr>
              <p:cNvPr id="17" name="Rectangular Callout 16"/>
              <p:cNvSpPr/>
              <p:nvPr/>
            </p:nvSpPr>
            <p:spPr>
              <a:xfrm>
                <a:off x="602642" y="4134340"/>
                <a:ext cx="10159383" cy="1928611"/>
              </a:xfrm>
              <a:prstGeom prst="wedgeRectCallout">
                <a:avLst>
                  <a:gd name="adj1" fmla="val 57793"/>
                  <a:gd name="adj2" fmla="val 1674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Had this been the bandit setting, data would be hidden from us completely. We would propose a model, say </a:t>
                </a:r>
                <a14:m>
                  <m:oMath xmlns:m="http://schemas.openxmlformats.org/officeDocument/2006/math">
                    <m:sSup>
                      <m:sSupPr>
                        <m:ctrlPr>
                          <a:rPr lang="en-IN" sz="2400" b="0" i="1" dirty="0" smtClean="0">
                            <a:solidFill>
                              <a:schemeClr val="tx1"/>
                            </a:solidFill>
                            <a:latin typeface="Cambria Math" panose="02040503050406030204" pitchFamily="18" charset="0"/>
                          </a:rPr>
                        </m:ctrlPr>
                      </m:sSupPr>
                      <m:e>
                        <m:acc>
                          <m:accPr>
                            <m:chr m:val="̂"/>
                            <m:ctrlPr>
                              <a:rPr lang="en-IN" sz="2400" b="0" i="1" smtClean="0">
                                <a:solidFill>
                                  <a:schemeClr val="tx1"/>
                                </a:solidFill>
                                <a:latin typeface="Cambria Math" panose="02040503050406030204" pitchFamily="18" charset="0"/>
                              </a:rPr>
                            </m:ctrlPr>
                          </m:accPr>
                          <m:e>
                            <m:r>
                              <a:rPr lang="en-IN" sz="2400" b="1" i="0" smtClean="0">
                                <a:solidFill>
                                  <a:schemeClr val="tx1"/>
                                </a:solidFill>
                                <a:latin typeface="Cambria Math" panose="02040503050406030204" pitchFamily="18" charset="0"/>
                              </a:rPr>
                              <m:t>𝐰</m:t>
                            </m:r>
                          </m:e>
                        </m:acc>
                      </m:e>
                      <m:sup>
                        <m:r>
                          <a:rPr lang="en-IN" sz="2400" b="0" i="1" dirty="0" smtClean="0">
                            <a:solidFill>
                              <a:schemeClr val="tx1"/>
                            </a:solidFill>
                            <a:latin typeface="Cambria Math" panose="02040503050406030204" pitchFamily="18" charset="0"/>
                          </a:rPr>
                          <m:t>1</m:t>
                        </m:r>
                      </m:sup>
                    </m:sSup>
                  </m:oMath>
                </a14:m>
                <a:r>
                  <a:rPr lang="en-IN" sz="2400" dirty="0" smtClean="0">
                    <a:solidFill>
                      <a:schemeClr val="tx1"/>
                    </a:solidFill>
                    <a:latin typeface="+mj-lt"/>
                  </a:rPr>
                  <a:t> and we would be told the least squares error that </a:t>
                </a:r>
                <a14:m>
                  <m:oMath xmlns:m="http://schemas.openxmlformats.org/officeDocument/2006/math">
                    <m:sSup>
                      <m:sSupPr>
                        <m:ctrlPr>
                          <a:rPr lang="en-IN" sz="2400" i="1" dirty="0">
                            <a:solidFill>
                              <a:schemeClr val="tx1"/>
                            </a:solidFill>
                            <a:latin typeface="Cambria Math" panose="02040503050406030204" pitchFamily="18" charset="0"/>
                          </a:rPr>
                        </m:ctrlPr>
                      </m:sSupPr>
                      <m:e>
                        <m:acc>
                          <m:accPr>
                            <m:chr m:val="̂"/>
                            <m:ctrlPr>
                              <a:rPr lang="en-IN" sz="2400" i="1">
                                <a:solidFill>
                                  <a:schemeClr val="tx1"/>
                                </a:solidFill>
                                <a:latin typeface="Cambria Math" panose="02040503050406030204" pitchFamily="18" charset="0"/>
                              </a:rPr>
                            </m:ctrlPr>
                          </m:accPr>
                          <m:e>
                            <m:r>
                              <a:rPr lang="en-IN" sz="2400" b="1">
                                <a:solidFill>
                                  <a:schemeClr val="tx1"/>
                                </a:solidFill>
                                <a:latin typeface="Cambria Math" panose="02040503050406030204" pitchFamily="18" charset="0"/>
                              </a:rPr>
                              <m:t>𝐰</m:t>
                            </m:r>
                          </m:e>
                        </m:acc>
                      </m:e>
                      <m:sup>
                        <m:r>
                          <a:rPr lang="en-IN" sz="2400" i="1" dirty="0">
                            <a:solidFill>
                              <a:schemeClr val="tx1"/>
                            </a:solidFill>
                            <a:latin typeface="Cambria Math" panose="02040503050406030204" pitchFamily="18" charset="0"/>
                          </a:rPr>
                          <m:t>1</m:t>
                        </m:r>
                      </m:sup>
                    </m:sSup>
                  </m:oMath>
                </a14:m>
                <a:r>
                  <a:rPr lang="en-IN" sz="2400" dirty="0" smtClean="0">
                    <a:solidFill>
                      <a:schemeClr val="tx1"/>
                    </a:solidFill>
                    <a:latin typeface="+mj-lt"/>
                  </a:rPr>
                  <a:t> incurs on a hidden dataset. Using that information, we may propose a new model </a:t>
                </a:r>
                <a14:m>
                  <m:oMath xmlns:m="http://schemas.openxmlformats.org/officeDocument/2006/math">
                    <m:sSup>
                      <m:sSupPr>
                        <m:ctrlPr>
                          <a:rPr lang="en-IN" sz="2400" i="1" dirty="0">
                            <a:solidFill>
                              <a:schemeClr val="tx1"/>
                            </a:solidFill>
                            <a:latin typeface="Cambria Math" panose="02040503050406030204" pitchFamily="18" charset="0"/>
                          </a:rPr>
                        </m:ctrlPr>
                      </m:sSupPr>
                      <m:e>
                        <m:acc>
                          <m:accPr>
                            <m:chr m:val="̂"/>
                            <m:ctrlPr>
                              <a:rPr lang="en-IN" sz="2400" i="1">
                                <a:solidFill>
                                  <a:schemeClr val="tx1"/>
                                </a:solidFill>
                                <a:latin typeface="Cambria Math" panose="02040503050406030204" pitchFamily="18" charset="0"/>
                              </a:rPr>
                            </m:ctrlPr>
                          </m:accPr>
                          <m:e>
                            <m:r>
                              <a:rPr lang="en-IN" sz="2400" b="1">
                                <a:solidFill>
                                  <a:schemeClr val="tx1"/>
                                </a:solidFill>
                                <a:latin typeface="Cambria Math" panose="02040503050406030204" pitchFamily="18" charset="0"/>
                              </a:rPr>
                              <m:t>𝐰</m:t>
                            </m:r>
                          </m:e>
                        </m:acc>
                      </m:e>
                      <m:sup>
                        <m:r>
                          <a:rPr lang="en-IN" sz="2400" b="0" i="1" smtClean="0">
                            <a:solidFill>
                              <a:schemeClr val="tx1"/>
                            </a:solidFill>
                            <a:latin typeface="Cambria Math" panose="02040503050406030204" pitchFamily="18" charset="0"/>
                          </a:rPr>
                          <m:t>2</m:t>
                        </m:r>
                      </m:sup>
                    </m:sSup>
                  </m:oMath>
                </a14:m>
                <a:r>
                  <a:rPr lang="en-IN" sz="2400" dirty="0" smtClean="0">
                    <a:solidFill>
                      <a:schemeClr val="tx1"/>
                    </a:solidFill>
                    <a:latin typeface="+mj-lt"/>
                  </a:rPr>
                  <a:t> and we would be told its performance and so on. In this setting it is not simple to predict performance of models other than those we have proposed.</a:t>
                </a:r>
                <a:endParaRPr lang="en-IN" sz="2400" dirty="0">
                  <a:solidFill>
                    <a:schemeClr val="tx1"/>
                  </a:solidFill>
                  <a:latin typeface="+mj-lt"/>
                </a:endParaRPr>
              </a:p>
            </p:txBody>
          </p:sp>
        </mc:Choice>
        <mc:Fallback xmlns="">
          <p:sp>
            <p:nvSpPr>
              <p:cNvPr id="17" name="Rectangular Callout 16"/>
              <p:cNvSpPr>
                <a:spLocks noRot="1" noChangeAspect="1" noMove="1" noResize="1" noEditPoints="1" noAdjustHandles="1" noChangeArrowheads="1" noChangeShapeType="1" noTextEdit="1"/>
              </p:cNvSpPr>
              <p:nvPr/>
            </p:nvSpPr>
            <p:spPr>
              <a:xfrm>
                <a:off x="602642" y="4134340"/>
                <a:ext cx="10159383" cy="1928611"/>
              </a:xfrm>
              <a:prstGeom prst="wedgeRectCallout">
                <a:avLst>
                  <a:gd name="adj1" fmla="val 57793"/>
                  <a:gd name="adj2" fmla="val 16746"/>
                </a:avLst>
              </a:prstGeom>
              <a:blipFill>
                <a:blip r:embed="rId5"/>
                <a:stretch>
                  <a:fillRect l="-721" t="-1238" b="-588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79609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righ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right)">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right)">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3" grpId="0" animBg="1"/>
      <p:bldP spid="15"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Multi-armed Bandit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3274142"/>
                <a:ext cx="11938645" cy="3583858"/>
              </a:xfrm>
            </p:spPr>
            <p:txBody>
              <a:bodyPr>
                <a:normAutofit/>
              </a:bodyPr>
              <a:lstStyle/>
              <a:p>
                <a:r>
                  <a:rPr lang="en-IN" dirty="0" smtClean="0"/>
                  <a:t>Will use a toy model with just one user and a fixed set of </a:t>
                </a:r>
                <a14:m>
                  <m:oMath xmlns:m="http://schemas.openxmlformats.org/officeDocument/2006/math">
                    <m:r>
                      <a:rPr lang="en-IN" b="0" i="1" smtClean="0">
                        <a:latin typeface="Cambria Math" panose="02040503050406030204" pitchFamily="18" charset="0"/>
                      </a:rPr>
                      <m:t>𝐿</m:t>
                    </m:r>
                  </m:oMath>
                </a14:m>
                <a:r>
                  <a:rPr lang="en-IN" dirty="0" smtClean="0"/>
                  <a:t> items</a:t>
                </a:r>
              </a:p>
              <a:p>
                <a:pPr lvl="2"/>
                <a:r>
                  <a:rPr lang="en-IN" dirty="0" smtClean="0"/>
                  <a:t>To </a:t>
                </a:r>
                <a:r>
                  <a:rPr lang="en-IN" dirty="0"/>
                  <a:t>handle multiple users we need something called </a:t>
                </a:r>
                <a:r>
                  <a:rPr lang="en-IN" i="1" dirty="0"/>
                  <a:t>contextual </a:t>
                </a:r>
                <a:r>
                  <a:rPr lang="en-IN" i="1" dirty="0" smtClean="0"/>
                  <a:t>bandits</a:t>
                </a:r>
                <a:r>
                  <a:rPr lang="en-IN" dirty="0"/>
                  <a:t> </a:t>
                </a:r>
                <a:r>
                  <a:rPr lang="en-IN" dirty="0" smtClean="0"/>
                  <a:t>– CS773</a:t>
                </a:r>
                <a:endParaRPr lang="en-IN" dirty="0"/>
              </a:p>
              <a:p>
                <a:pPr lvl="2"/>
                <a:r>
                  <a:rPr lang="en-IN" dirty="0"/>
                  <a:t>Each </a:t>
                </a:r>
                <a:r>
                  <a:rPr lang="en-IN" dirty="0" smtClean="0"/>
                  <a:t>item </a:t>
                </a:r>
                <a14:m>
                  <m:oMath xmlns:m="http://schemas.openxmlformats.org/officeDocument/2006/math">
                    <m:r>
                      <a:rPr lang="en-IN" b="0" i="1" smtClean="0">
                        <a:latin typeface="Cambria Math" panose="02040503050406030204" pitchFamily="18" charset="0"/>
                      </a:rPr>
                      <m:t>𝑗</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𝐿</m:t>
                        </m:r>
                      </m:e>
                    </m:d>
                  </m:oMath>
                </a14:m>
                <a:r>
                  <a:rPr lang="en-US" dirty="0"/>
                  <a:t> has </a:t>
                </a:r>
                <a:r>
                  <a:rPr lang="en-US" dirty="0" smtClean="0"/>
                  <a:t>an </a:t>
                </a:r>
                <a:r>
                  <a:rPr lang="en-US" dirty="0"/>
                  <a:t>associated </a:t>
                </a:r>
                <a:r>
                  <a:rPr lang="en-US" dirty="0" err="1" smtClean="0"/>
                  <a:t>prob</a:t>
                </a:r>
                <a:r>
                  <a:rPr lang="en-US" dirty="0" smtClean="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r>
                  <a:rPr lang="en-US" dirty="0" smtClean="0"/>
                  <a:t> of user buying it if recommended</a:t>
                </a:r>
              </a:p>
              <a:p>
                <a:pPr lvl="3"/>
                <a:r>
                  <a:rPr lang="en-US" dirty="0" smtClean="0"/>
                  <a:t>The probability values are unknown to us – we need to discover them using </a:t>
                </a:r>
                <a:r>
                  <a:rPr lang="en-US" dirty="0" err="1" smtClean="0"/>
                  <a:t>RecSys</a:t>
                </a:r>
                <a:r>
                  <a:rPr lang="en-US" dirty="0" smtClean="0"/>
                  <a:t> itself</a:t>
                </a:r>
              </a:p>
              <a:p>
                <a:pPr lvl="2"/>
                <a:r>
                  <a:rPr lang="en-US" dirty="0" smtClean="0"/>
                  <a:t>We assume user cannot buy items that have not been recommended to them</a:t>
                </a:r>
              </a:p>
              <a:p>
                <a:pPr lvl="2"/>
                <a:r>
                  <a:rPr lang="en-IN" dirty="0" smtClean="0"/>
                  <a:t>Want </a:t>
                </a:r>
                <a:r>
                  <a:rPr lang="en-IN" dirty="0"/>
                  <a:t>to maximize total number of </a:t>
                </a:r>
                <a:r>
                  <a:rPr lang="en-IN" dirty="0" smtClean="0"/>
                  <a:t>purchases made by the user</a:t>
                </a:r>
              </a:p>
              <a:p>
                <a:pPr lvl="2"/>
                <a:r>
                  <a:rPr lang="en-IN" dirty="0"/>
                  <a:t>If we </a:t>
                </a:r>
                <a:r>
                  <a:rPr lang="en-IN" dirty="0" smtClean="0"/>
                  <a:t>knew the values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r>
                  <a:rPr lang="en-IN" dirty="0"/>
                  <a:t> then we would just keep recommending </a:t>
                </a:r>
                <a:r>
                  <a:rPr lang="en-IN" dirty="0" smtClean="0"/>
                  <a:t>item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𝑗</m:t>
                        </m:r>
                      </m:e>
                      <m:sup>
                        <m:r>
                          <a:rPr lang="en-IN" i="1">
                            <a:latin typeface="Cambria Math" panose="02040503050406030204" pitchFamily="18" charset="0"/>
                          </a:rPr>
                          <m:t>∗</m:t>
                        </m:r>
                      </m:sup>
                    </m:sSup>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r>
                              <m:rPr>
                                <m:sty m:val="p"/>
                              </m:rPr>
                              <a:rPr lang="en-IN">
                                <a:latin typeface="Cambria Math" panose="02040503050406030204" pitchFamily="18" charset="0"/>
                              </a:rPr>
                              <m:t>max</m:t>
                            </m:r>
                          </m:fName>
                          <m:e>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e>
                        </m:func>
                      </m:e>
                    </m:func>
                  </m:oMath>
                </a14:m>
                <a:r>
                  <a:rPr lang="en-IN" dirty="0"/>
                  <a:t> again and </a:t>
                </a:r>
                <a:r>
                  <a:rPr lang="en-IN" dirty="0" smtClean="0"/>
                  <a:t>again and get the maximum expected purchase rate</a:t>
                </a:r>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3274142"/>
                <a:ext cx="11938645" cy="3583858"/>
              </a:xfrm>
              <a:blipFill>
                <a:blip r:embed="rId2"/>
                <a:stretch>
                  <a:fillRect l="-562" t="-4082" r="-255" b="-323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22</a:t>
            </a:fld>
            <a:endParaRPr lang="en-US"/>
          </a:p>
        </p:txBody>
      </p:sp>
      <p:pic>
        <p:nvPicPr>
          <p:cNvPr id="24" name="Picture 23"/>
          <p:cNvPicPr>
            <a:picLocks noChangeAspect="1"/>
          </p:cNvPicPr>
          <p:nvPr/>
        </p:nvPicPr>
        <p:blipFill>
          <a:blip r:embed="rId3"/>
          <a:stretch>
            <a:fillRect/>
          </a:stretch>
        </p:blipFill>
        <p:spPr>
          <a:xfrm>
            <a:off x="1700013" y="1002870"/>
            <a:ext cx="1346569" cy="2271271"/>
          </a:xfrm>
          <a:prstGeom prst="rect">
            <a:avLst/>
          </a:prstGeom>
        </p:spPr>
      </p:pic>
      <p:pic>
        <p:nvPicPr>
          <p:cNvPr id="25" name="Picture 24"/>
          <p:cNvPicPr>
            <a:picLocks noChangeAspect="1"/>
          </p:cNvPicPr>
          <p:nvPr/>
        </p:nvPicPr>
        <p:blipFill>
          <a:blip r:embed="rId4"/>
          <a:stretch>
            <a:fillRect/>
          </a:stretch>
        </p:blipFill>
        <p:spPr>
          <a:xfrm>
            <a:off x="6890695" y="2573228"/>
            <a:ext cx="584774" cy="647937"/>
          </a:xfrm>
          <a:prstGeom prst="rect">
            <a:avLst/>
          </a:prstGeom>
        </p:spPr>
      </p:pic>
      <p:pic>
        <p:nvPicPr>
          <p:cNvPr id="26" name="Picture 25"/>
          <p:cNvPicPr>
            <a:picLocks noChangeAspect="1"/>
          </p:cNvPicPr>
          <p:nvPr/>
        </p:nvPicPr>
        <p:blipFill>
          <a:blip r:embed="rId5"/>
          <a:stretch>
            <a:fillRect/>
          </a:stretch>
        </p:blipFill>
        <p:spPr>
          <a:xfrm>
            <a:off x="7594032" y="2573228"/>
            <a:ext cx="560323" cy="605149"/>
          </a:xfrm>
          <a:prstGeom prst="rect">
            <a:avLst/>
          </a:prstGeom>
        </p:spPr>
      </p:pic>
      <p:pic>
        <p:nvPicPr>
          <p:cNvPr id="27" name="Picture 26"/>
          <p:cNvPicPr>
            <a:picLocks noChangeAspect="1"/>
          </p:cNvPicPr>
          <p:nvPr/>
        </p:nvPicPr>
        <p:blipFill>
          <a:blip r:embed="rId6"/>
          <a:stretch>
            <a:fillRect/>
          </a:stretch>
        </p:blipFill>
        <p:spPr>
          <a:xfrm>
            <a:off x="6107024" y="2573228"/>
            <a:ext cx="450296" cy="621449"/>
          </a:xfrm>
          <a:prstGeom prst="rect">
            <a:avLst/>
          </a:prstGeom>
        </p:spPr>
      </p:pic>
      <p:pic>
        <p:nvPicPr>
          <p:cNvPr id="28" name="Picture 27"/>
          <p:cNvPicPr>
            <a:picLocks noChangeAspect="1"/>
          </p:cNvPicPr>
          <p:nvPr/>
        </p:nvPicPr>
        <p:blipFill>
          <a:blip r:embed="rId7"/>
          <a:stretch>
            <a:fillRect/>
          </a:stretch>
        </p:blipFill>
        <p:spPr>
          <a:xfrm>
            <a:off x="9899930" y="2573228"/>
            <a:ext cx="849653" cy="568473"/>
          </a:xfrm>
          <a:prstGeom prst="rect">
            <a:avLst/>
          </a:prstGeom>
        </p:spPr>
      </p:pic>
      <p:pic>
        <p:nvPicPr>
          <p:cNvPr id="29" name="Picture 28"/>
          <p:cNvPicPr>
            <a:picLocks noChangeAspect="1"/>
          </p:cNvPicPr>
          <p:nvPr/>
        </p:nvPicPr>
        <p:blipFill>
          <a:blip r:embed="rId8"/>
          <a:stretch>
            <a:fillRect/>
          </a:stretch>
        </p:blipFill>
        <p:spPr>
          <a:xfrm>
            <a:off x="4554815" y="2573228"/>
            <a:ext cx="544023" cy="690726"/>
          </a:xfrm>
          <a:prstGeom prst="rect">
            <a:avLst/>
          </a:prstGeom>
        </p:spPr>
      </p:pic>
      <p:pic>
        <p:nvPicPr>
          <p:cNvPr id="30" name="Picture 29"/>
          <p:cNvPicPr>
            <a:picLocks noChangeAspect="1"/>
          </p:cNvPicPr>
          <p:nvPr/>
        </p:nvPicPr>
        <p:blipFill>
          <a:blip r:embed="rId9"/>
          <a:stretch>
            <a:fillRect/>
          </a:stretch>
        </p:blipFill>
        <p:spPr>
          <a:xfrm>
            <a:off x="9129940" y="2573228"/>
            <a:ext cx="544023" cy="690726"/>
          </a:xfrm>
          <a:prstGeom prst="rect">
            <a:avLst/>
          </a:prstGeom>
        </p:spPr>
      </p:pic>
      <p:pic>
        <p:nvPicPr>
          <p:cNvPr id="31" name="Picture 30"/>
          <p:cNvPicPr>
            <a:picLocks noChangeAspect="1"/>
          </p:cNvPicPr>
          <p:nvPr/>
        </p:nvPicPr>
        <p:blipFill>
          <a:blip r:embed="rId10"/>
          <a:stretch>
            <a:fillRect/>
          </a:stretch>
        </p:blipFill>
        <p:spPr>
          <a:xfrm>
            <a:off x="5324807" y="2573228"/>
            <a:ext cx="556248" cy="537910"/>
          </a:xfrm>
          <a:prstGeom prst="rect">
            <a:avLst/>
          </a:prstGeom>
        </p:spPr>
      </p:pic>
      <p:pic>
        <p:nvPicPr>
          <p:cNvPr id="32" name="Picture 31"/>
          <p:cNvPicPr>
            <a:picLocks noChangeAspect="1"/>
          </p:cNvPicPr>
          <p:nvPr/>
        </p:nvPicPr>
        <p:blipFill>
          <a:blip r:embed="rId11"/>
          <a:stretch>
            <a:fillRect/>
          </a:stretch>
        </p:blipFill>
        <p:spPr>
          <a:xfrm>
            <a:off x="8380324" y="2573228"/>
            <a:ext cx="523647" cy="700913"/>
          </a:xfrm>
          <a:prstGeom prst="rect">
            <a:avLst/>
          </a:prstGeom>
        </p:spPr>
      </p:pic>
      <p:sp>
        <p:nvSpPr>
          <p:cNvPr id="33" name="Rectangle 32"/>
          <p:cNvSpPr/>
          <p:nvPr/>
        </p:nvSpPr>
        <p:spPr>
          <a:xfrm>
            <a:off x="4633576" y="2128111"/>
            <a:ext cx="386499" cy="36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 name="Rectangle 33"/>
          <p:cNvSpPr/>
          <p:nvPr/>
        </p:nvSpPr>
        <p:spPr>
          <a:xfrm>
            <a:off x="10131506" y="1768111"/>
            <a:ext cx="386499" cy="72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 name="Rectangle 34"/>
          <p:cNvSpPr/>
          <p:nvPr/>
        </p:nvSpPr>
        <p:spPr>
          <a:xfrm>
            <a:off x="9346090" y="1408111"/>
            <a:ext cx="386499" cy="108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 name="Rectangle 35"/>
          <p:cNvSpPr/>
          <p:nvPr/>
        </p:nvSpPr>
        <p:spPr>
          <a:xfrm>
            <a:off x="8560671" y="1768111"/>
            <a:ext cx="386499" cy="72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 name="Rectangle 36"/>
          <p:cNvSpPr/>
          <p:nvPr/>
        </p:nvSpPr>
        <p:spPr>
          <a:xfrm>
            <a:off x="7775252" y="2128111"/>
            <a:ext cx="386499" cy="36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 name="Rectangle 37"/>
          <p:cNvSpPr/>
          <p:nvPr/>
        </p:nvSpPr>
        <p:spPr>
          <a:xfrm>
            <a:off x="6989833" y="688111"/>
            <a:ext cx="386499" cy="180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 name="Rectangle 38"/>
          <p:cNvSpPr/>
          <p:nvPr/>
        </p:nvSpPr>
        <p:spPr>
          <a:xfrm>
            <a:off x="6204414" y="1768111"/>
            <a:ext cx="386499" cy="72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 name="Rectangle 39"/>
          <p:cNvSpPr/>
          <p:nvPr/>
        </p:nvSpPr>
        <p:spPr>
          <a:xfrm>
            <a:off x="5418995" y="1408111"/>
            <a:ext cx="386499" cy="108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41" name="Straight Connector 40"/>
          <p:cNvCxnSpPr/>
          <p:nvPr/>
        </p:nvCxnSpPr>
        <p:spPr>
          <a:xfrm>
            <a:off x="4234358" y="2473702"/>
            <a:ext cx="6711885" cy="0"/>
          </a:xfrm>
          <a:prstGeom prst="line">
            <a:avLst/>
          </a:prstGeom>
          <a:noFill/>
          <a:ln w="38100" cap="flat" cmpd="sng" algn="ctr">
            <a:solidFill>
              <a:sysClr val="windowText" lastClr="000000"/>
            </a:solidFill>
            <a:prstDash val="solid"/>
            <a:miter lim="800000"/>
          </a:ln>
          <a:effectLst/>
        </p:spPr>
      </p:cxnSp>
      <p:sp>
        <p:nvSpPr>
          <p:cNvPr id="42" name="Oval 41"/>
          <p:cNvSpPr/>
          <p:nvPr/>
        </p:nvSpPr>
        <p:spPr>
          <a:xfrm>
            <a:off x="6710349" y="390418"/>
            <a:ext cx="883683" cy="311307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50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down)">
                                      <p:cBhvr>
                                        <p:cTn id="18" dur="500"/>
                                        <p:tgtEl>
                                          <p:spTgt spid="3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down)">
                                      <p:cBhvr>
                                        <p:cTn id="21" dur="500"/>
                                        <p:tgtEl>
                                          <p:spTgt spid="4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down)">
                                      <p:cBhvr>
                                        <p:cTn id="24" dur="500"/>
                                        <p:tgtEl>
                                          <p:spTgt spid="3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down)">
                                      <p:cBhvr>
                                        <p:cTn id="30" dur="500"/>
                                        <p:tgtEl>
                                          <p:spTgt spid="3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down)">
                                      <p:cBhvr>
                                        <p:cTn id="36" dur="500"/>
                                        <p:tgtEl>
                                          <p:spTgt spid="3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childTnLst>
                                </p:cTn>
                              </p:par>
                            </p:childTnLst>
                          </p:cTn>
                        </p:par>
                        <p:par>
                          <p:cTn id="56" fill="hold">
                            <p:stCondLst>
                              <p:cond delay="0"/>
                            </p:stCondLst>
                            <p:childTnLst>
                              <p:par>
                                <p:cTn id="57" presetID="22" presetClass="entr" presetSubtype="1"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up)">
                                      <p:cBhvr>
                                        <p:cTn id="5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3" grpId="0" animBg="1"/>
      <p:bldP spid="34" grpId="0" animBg="1"/>
      <p:bldP spid="35" grpId="0" animBg="1"/>
      <p:bldP spid="36" grpId="0" animBg="1"/>
      <p:bldP spid="37" grpId="0" animBg="1"/>
      <p:bldP spid="38" grpId="0" animBg="1"/>
      <p:bldP spid="39" grpId="0" animBg="1"/>
      <p:bldP spid="40" grpId="0" animBg="1"/>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Pure </a:t>
            </a:r>
            <a:r>
              <a:rPr lang="en-IN" dirty="0"/>
              <a:t>Exploration Algorithm</a:t>
            </a:r>
          </a:p>
        </p:txBody>
      </p:sp>
      <p:sp>
        <p:nvSpPr>
          <p:cNvPr id="4" name="Slide Number Placeholder 3"/>
          <p:cNvSpPr>
            <a:spLocks noGrp="1"/>
          </p:cNvSpPr>
          <p:nvPr>
            <p:ph type="sldNum" sz="quarter" idx="12"/>
          </p:nvPr>
        </p:nvSpPr>
        <p:spPr/>
        <p:txBody>
          <a:bodyPr/>
          <a:lstStyle/>
          <a:p>
            <a:fld id="{157B8E69-23A9-4619-9CFE-E27BFD8A78F9}" type="slidenum">
              <a:rPr lang="en-US" smtClean="0"/>
              <a:t>23</a:t>
            </a:fld>
            <a:endParaRPr lang="en-US"/>
          </a:p>
        </p:txBody>
      </p:sp>
      <mc:AlternateContent xmlns:mc="http://schemas.openxmlformats.org/markup-compatibility/2006" xmlns:a14="http://schemas.microsoft.com/office/drawing/2010/main">
        <mc:Choice Requires="a14">
          <p:sp>
            <p:nvSpPr>
              <p:cNvPr id="5" name="Content Placeholder 7"/>
              <p:cNvSpPr>
                <a:spLocks noGrp="1"/>
              </p:cNvSpPr>
              <p:nvPr>
                <p:ph idx="1"/>
              </p:nvPr>
            </p:nvSpPr>
            <p:spPr>
              <a:xfrm>
                <a:off x="7275871" y="1085532"/>
                <a:ext cx="4916129" cy="5423424"/>
              </a:xfrm>
            </p:spPr>
            <p:txBody>
              <a:bodyPr>
                <a:normAutofit/>
              </a:bodyPr>
              <a:lstStyle/>
              <a:p>
                <a:r>
                  <a:rPr lang="en-IN" dirty="0">
                    <a:solidFill>
                      <a:srgbClr val="00B050"/>
                    </a:solidFill>
                  </a:rPr>
                  <a:t>Pros</a:t>
                </a:r>
              </a:p>
              <a:p>
                <a:pPr lvl="1"/>
                <a:r>
                  <a:rPr lang="en-IN" dirty="0" smtClean="0"/>
                  <a:t>Simple algorithm</a:t>
                </a:r>
              </a:p>
              <a:p>
                <a:pPr lvl="1"/>
                <a:r>
                  <a:rPr lang="en-IN" dirty="0" smtClean="0"/>
                  <a:t>Gives us idea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r>
                  <a:rPr lang="en-IN" dirty="0" smtClean="0"/>
                  <a:t> for every item, not just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𝑗</m:t>
                        </m:r>
                      </m:e>
                      <m:sup>
                        <m:r>
                          <a:rPr lang="en-IN" b="0" i="1" smtClean="0">
                            <a:latin typeface="Cambria Math" panose="02040503050406030204" pitchFamily="18" charset="0"/>
                          </a:rPr>
                          <m:t>∗</m:t>
                        </m:r>
                      </m:sup>
                    </m:sSup>
                  </m:oMath>
                </a14:m>
                <a:endParaRPr lang="en-US" dirty="0" smtClean="0"/>
              </a:p>
              <a:p>
                <a:r>
                  <a:rPr lang="en-IN" dirty="0">
                    <a:solidFill>
                      <a:srgbClr val="FF0000"/>
                    </a:solidFill>
                  </a:rPr>
                  <a:t>Cons</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a14:m>
                <a:r>
                  <a:rPr lang="en-IN" dirty="0" smtClean="0"/>
                  <a:t> needs to be large for accurate estimation</a:t>
                </a:r>
              </a:p>
              <a:p>
                <a:pPr lvl="1"/>
                <a:r>
                  <a:rPr lang="en-IN" dirty="0" smtClean="0"/>
                  <a:t>What if </a:t>
                </a:r>
                <a14:m>
                  <m:oMath xmlns:m="http://schemas.openxmlformats.org/officeDocument/2006/math">
                    <m:r>
                      <a:rPr lang="en-IN" b="0" i="1" smtClean="0">
                        <a:latin typeface="Cambria Math" panose="02040503050406030204" pitchFamily="18" charset="0"/>
                      </a:rPr>
                      <m:t>𝐿</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r>
                  <a:rPr lang="en-IN" dirty="0" smtClean="0"/>
                  <a:t>?</a:t>
                </a:r>
              </a:p>
              <a:p>
                <a:pPr lvl="1"/>
                <a:r>
                  <a:rPr lang="en-IN" dirty="0" smtClean="0"/>
                  <a:t>Too many opportunities wasted in figuring out that some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𝑗</m:t>
                        </m:r>
                      </m:sub>
                    </m:sSub>
                  </m:oMath>
                </a14:m>
                <a:r>
                  <a:rPr lang="en-IN" dirty="0" smtClean="0"/>
                  <a:t> is small</a:t>
                </a:r>
              </a:p>
              <a:p>
                <a:endParaRPr lang="en-US" dirty="0"/>
              </a:p>
            </p:txBody>
          </p:sp>
        </mc:Choice>
        <mc:Fallback xmlns="">
          <p:sp>
            <p:nvSpPr>
              <p:cNvPr id="5" name="Content Placeholder 7"/>
              <p:cNvSpPr>
                <a:spLocks noGrp="1" noRot="1" noChangeAspect="1" noMove="1" noResize="1" noEditPoints="1" noAdjustHandles="1" noChangeArrowheads="1" noChangeShapeType="1" noTextEdit="1"/>
              </p:cNvSpPr>
              <p:nvPr>
                <p:ph idx="1"/>
              </p:nvPr>
            </p:nvSpPr>
            <p:spPr>
              <a:xfrm>
                <a:off x="7275871" y="1085532"/>
                <a:ext cx="4916129" cy="5423424"/>
              </a:xfrm>
              <a:blipFill>
                <a:blip r:embed="rId2"/>
                <a:stretch>
                  <a:fillRect l="-1365" t="-2697" r="-3350" b="-5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8588" y="1396805"/>
                <a:ext cx="6917283" cy="4568815"/>
              </a:xfrm>
              <a:prstGeom prst="rect">
                <a:avLst/>
              </a:prstGeom>
              <a:noFill/>
              <a:ln w="38100">
                <a:solidFill>
                  <a:srgbClr val="7030A0"/>
                </a:solidFill>
                <a:prstDash val="dash"/>
              </a:ln>
            </p:spPr>
            <p:txBody>
              <a:bodyPr wrap="square" rtlCol="0">
                <a:spAutoFit/>
              </a:bodyPr>
              <a:lstStyle/>
              <a:p>
                <a:pPr algn="ctr"/>
                <a:r>
                  <a:rPr lang="en-IN" sz="3600" dirty="0" smtClean="0">
                    <a:latin typeface="Nexa Bold Regular" panose="02000000000000000000" pitchFamily="2" charset="0"/>
                  </a:rPr>
                  <a:t>PURE EXPLORATION</a:t>
                </a:r>
              </a:p>
              <a:p>
                <a:pPr marL="514350" indent="-514350">
                  <a:buFont typeface="+mj-lt"/>
                  <a:buAutoNum type="arabicPeriod"/>
                </a:pPr>
                <a:r>
                  <a:rPr lang="en-US" sz="3200" dirty="0" smtClean="0">
                    <a:latin typeface="+mj-lt"/>
                  </a:rPr>
                  <a:t>One user, </a:t>
                </a:r>
                <a14:m>
                  <m:oMath xmlns:m="http://schemas.openxmlformats.org/officeDocument/2006/math">
                    <m:r>
                      <a:rPr lang="en-IN" sz="3200" b="0" i="1" smtClean="0">
                        <a:latin typeface="Cambria Math" panose="02040503050406030204" pitchFamily="18" charset="0"/>
                      </a:rPr>
                      <m:t>𝐿</m:t>
                    </m:r>
                  </m:oMath>
                </a14:m>
                <a:r>
                  <a:rPr lang="en-US" sz="3200" dirty="0" smtClean="0">
                    <a:latin typeface="+mj-lt"/>
                  </a:rPr>
                  <a:t> items</a:t>
                </a:r>
              </a:p>
              <a:p>
                <a:pPr marL="514350" indent="-514350">
                  <a:buFont typeface="+mj-lt"/>
                  <a:buAutoNum type="arabicPeriod"/>
                </a:pPr>
                <a:r>
                  <a:rPr lang="en-IN" sz="3200" dirty="0" smtClean="0">
                    <a:latin typeface="+mj-lt"/>
                  </a:rPr>
                  <a:t>For </a:t>
                </a:r>
                <a14:m>
                  <m:oMath xmlns:m="http://schemas.openxmlformats.org/officeDocument/2006/math">
                    <m:r>
                      <a:rPr lang="en-IN" sz="3200" b="0" i="1" smtClean="0">
                        <a:latin typeface="Cambria Math" panose="02040503050406030204" pitchFamily="18" charset="0"/>
                      </a:rPr>
                      <m:t>𝑗</m:t>
                    </m:r>
                    <m:r>
                      <a:rPr lang="en-IN" sz="3200" b="0" i="1" smtClean="0">
                        <a:latin typeface="Cambria Math" panose="02040503050406030204" pitchFamily="18" charset="0"/>
                      </a:rPr>
                      <m:t>=1,…</m:t>
                    </m:r>
                    <m:r>
                      <a:rPr lang="en-IN" sz="3200" b="0" i="1" smtClean="0">
                        <a:latin typeface="Cambria Math" panose="02040503050406030204" pitchFamily="18" charset="0"/>
                      </a:rPr>
                      <m:t>𝐿</m:t>
                    </m:r>
                  </m:oMath>
                </a14:m>
                <a:endParaRPr lang="en-IN" sz="3200" b="0" dirty="0" smtClean="0">
                  <a:latin typeface="Nexa Book" panose="02000000000000000000" pitchFamily="2" charset="0"/>
                </a:endParaRPr>
              </a:p>
              <a:p>
                <a:pPr marL="971550" lvl="1" indent="-514350">
                  <a:buFont typeface="+mj-lt"/>
                  <a:buAutoNum type="arabicPeriod"/>
                </a:pPr>
                <a:r>
                  <a:rPr lang="en-IN" sz="3200" dirty="0" smtClean="0">
                    <a:latin typeface="+mj-lt"/>
                  </a:rPr>
                  <a:t>For </a:t>
                </a:r>
                <a14:m>
                  <m:oMath xmlns:m="http://schemas.openxmlformats.org/officeDocument/2006/math">
                    <m:r>
                      <a:rPr lang="en-IN" sz="3200" b="0" i="1" smtClean="0">
                        <a:latin typeface="Cambria Math" panose="02040503050406030204" pitchFamily="18" charset="0"/>
                      </a:rPr>
                      <m:t>𝑡</m:t>
                    </m:r>
                    <m:r>
                      <a:rPr lang="en-IN" sz="3200" b="0" i="1" smtClean="0">
                        <a:latin typeface="Cambria Math" panose="02040503050406030204" pitchFamily="18" charset="0"/>
                      </a:rPr>
                      <m:t>=1,…,</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𝑇</m:t>
                        </m:r>
                      </m:e>
                      <m:sub>
                        <m:r>
                          <a:rPr lang="en-IN" sz="3200" b="0" i="1" smtClean="0">
                            <a:latin typeface="Cambria Math" panose="02040503050406030204" pitchFamily="18" charset="0"/>
                          </a:rPr>
                          <m:t>0</m:t>
                        </m:r>
                      </m:sub>
                    </m:sSub>
                  </m:oMath>
                </a14:m>
                <a:endParaRPr lang="en-US" sz="3200" dirty="0" smtClean="0">
                  <a:latin typeface="Nexa Book" panose="02000000000000000000" pitchFamily="2" charset="0"/>
                </a:endParaRPr>
              </a:p>
              <a:p>
                <a:pPr marL="1428750" lvl="2" indent="-514350">
                  <a:buFont typeface="+mj-lt"/>
                  <a:buAutoNum type="arabicPeriod"/>
                </a:pPr>
                <a:r>
                  <a:rPr lang="en-IN" sz="3200" dirty="0" smtClean="0">
                    <a:latin typeface="+mj-lt"/>
                  </a:rPr>
                  <a:t>Recommend item </a:t>
                </a:r>
                <a14:m>
                  <m:oMath xmlns:m="http://schemas.openxmlformats.org/officeDocument/2006/math">
                    <m:r>
                      <a:rPr lang="en-IN" sz="3200" b="0" i="1" smtClean="0">
                        <a:latin typeface="Cambria Math" panose="02040503050406030204" pitchFamily="18" charset="0"/>
                      </a:rPr>
                      <m:t>𝑗</m:t>
                    </m:r>
                  </m:oMath>
                </a14:m>
                <a:r>
                  <a:rPr lang="en-US" sz="3200" dirty="0" smtClean="0">
                    <a:latin typeface="Nexa Book" panose="02000000000000000000" pitchFamily="2" charset="0"/>
                  </a:rPr>
                  <a:t> </a:t>
                </a:r>
                <a:r>
                  <a:rPr lang="en-US" sz="3200" dirty="0" smtClean="0">
                    <a:latin typeface="+mj-lt"/>
                  </a:rPr>
                  <a:t>to user</a:t>
                </a:r>
              </a:p>
              <a:p>
                <a:pPr marL="1428750" lvl="2" indent="-514350">
                  <a:buFont typeface="+mj-lt"/>
                  <a:buAutoNum type="arabicPeriod"/>
                </a:pPr>
                <a:r>
                  <a:rPr lang="en-IN" sz="3200" dirty="0" smtClean="0">
                    <a:latin typeface="+mj-lt"/>
                  </a:rPr>
                  <a:t>Let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𝑋</m:t>
                        </m:r>
                      </m:e>
                      <m:sub>
                        <m:r>
                          <a:rPr lang="en-IN" sz="3200" b="0" i="1" smtClean="0">
                            <a:latin typeface="Cambria Math" panose="02040503050406030204" pitchFamily="18" charset="0"/>
                          </a:rPr>
                          <m:t>𝑗𝑡</m:t>
                        </m:r>
                      </m:sub>
                    </m:sSub>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eqArr>
                          <m:eqArrPr>
                            <m:ctrlPr>
                              <a:rPr lang="en-IN" sz="3200" b="0" i="1" smtClean="0">
                                <a:latin typeface="Cambria Math" panose="02040503050406030204" pitchFamily="18" charset="0"/>
                              </a:rPr>
                            </m:ctrlPr>
                          </m:eqArrPr>
                          <m:e>
                            <m:r>
                              <a:rPr lang="en-IN" sz="3200" b="0" i="1" smtClean="0">
                                <a:latin typeface="Cambria Math" panose="02040503050406030204" pitchFamily="18" charset="0"/>
                              </a:rPr>
                              <m:t>1;</m:t>
                            </m:r>
                            <m:r>
                              <m:rPr>
                                <m:nor/>
                              </m:rPr>
                              <a:rPr lang="en-IN" sz="3200" b="0" i="0" smtClean="0">
                                <a:latin typeface="+mj-lt"/>
                              </a:rPr>
                              <m:t>if</m:t>
                            </m:r>
                            <m:r>
                              <m:rPr>
                                <m:nor/>
                              </m:rPr>
                              <a:rPr lang="en-IN" sz="3200" b="0" i="0" smtClean="0">
                                <a:latin typeface="+mj-lt"/>
                              </a:rPr>
                              <m:t> </m:t>
                            </m:r>
                            <m:r>
                              <m:rPr>
                                <m:nor/>
                              </m:rPr>
                              <a:rPr lang="en-IN" sz="3200" b="0" i="0" smtClean="0">
                                <a:latin typeface="+mj-lt"/>
                              </a:rPr>
                              <m:t>user</m:t>
                            </m:r>
                            <m:r>
                              <m:rPr>
                                <m:nor/>
                              </m:rPr>
                              <a:rPr lang="en-IN" sz="3200" b="0" i="0" smtClean="0">
                                <a:latin typeface="+mj-lt"/>
                              </a:rPr>
                              <m:t> </m:t>
                            </m:r>
                            <m:r>
                              <m:rPr>
                                <m:nor/>
                              </m:rPr>
                              <a:rPr lang="en-IN" sz="3200" b="0" i="0" smtClean="0">
                                <a:latin typeface="+mj-lt"/>
                              </a:rPr>
                              <m:t>purchases</m:t>
                            </m:r>
                          </m:e>
                          <m:e>
                            <m:r>
                              <a:rPr lang="en-IN" sz="3200" b="0" i="1" smtClean="0">
                                <a:latin typeface="Cambria Math" panose="02040503050406030204" pitchFamily="18" charset="0"/>
                              </a:rPr>
                              <m:t>0;</m:t>
                            </m:r>
                            <m:r>
                              <m:rPr>
                                <m:nor/>
                              </m:rPr>
                              <a:rPr lang="en-IN" sz="3200" b="0" i="0" smtClean="0">
                                <a:latin typeface="+mj-lt"/>
                              </a:rPr>
                              <m:t>otherwise</m:t>
                            </m:r>
                            <m:r>
                              <a:rPr lang="en-IN" sz="3200" b="0" i="1" smtClean="0">
                                <a:latin typeface="Cambria Math" panose="02040503050406030204" pitchFamily="18" charset="0"/>
                              </a:rPr>
                              <m:t>               </m:t>
                            </m:r>
                          </m:e>
                        </m:eqArr>
                      </m:e>
                    </m:d>
                  </m:oMath>
                </a14:m>
                <a:endParaRPr lang="en-US" sz="3200" dirty="0" smtClean="0">
                  <a:latin typeface="Nexa Book" panose="02000000000000000000" pitchFamily="2" charset="0"/>
                </a:endParaRPr>
              </a:p>
              <a:p>
                <a:pPr marL="971550" lvl="1" indent="-514350">
                  <a:buFont typeface="+mj-lt"/>
                  <a:buAutoNum type="arabicPeriod"/>
                </a:pPr>
                <a:r>
                  <a:rPr lang="en-IN" sz="3200" dirty="0" smtClean="0">
                    <a:latin typeface="+mj-lt"/>
                  </a:rPr>
                  <a:t>Let</a:t>
                </a:r>
                <a:r>
                  <a:rPr lang="en-IN" sz="3200" dirty="0" smtClean="0">
                    <a:latin typeface="Nexa Book" panose="02000000000000000000" pitchFamily="2" charset="0"/>
                  </a:rPr>
                  <a:t> </a:t>
                </a:r>
                <a14:m>
                  <m:oMath xmlns:m="http://schemas.openxmlformats.org/officeDocument/2006/math">
                    <m:sSub>
                      <m:sSubPr>
                        <m:ctrlPr>
                          <a:rPr lang="en-IN" sz="3200" b="0" i="1" dirty="0" smtClean="0">
                            <a:latin typeface="Cambria Math" panose="02040503050406030204" pitchFamily="18" charset="0"/>
                          </a:rPr>
                        </m:ctrlPr>
                      </m:sSubPr>
                      <m:e>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𝑝</m:t>
                            </m:r>
                          </m:e>
                        </m:acc>
                      </m:e>
                      <m:sub>
                        <m:r>
                          <a:rPr lang="en-IN" sz="3200" b="0" i="1" dirty="0" smtClean="0">
                            <a:latin typeface="Cambria Math" panose="02040503050406030204" pitchFamily="18" charset="0"/>
                          </a:rPr>
                          <m:t>𝑗</m:t>
                        </m:r>
                      </m:sub>
                    </m:sSub>
                    <m:r>
                      <a:rPr lang="en-IN" sz="3200" b="0" i="1" dirty="0" smtClean="0">
                        <a:latin typeface="Cambria Math" panose="02040503050406030204" pitchFamily="18" charset="0"/>
                      </a:rPr>
                      <m:t>=</m:t>
                    </m:r>
                    <m:f>
                      <m:fPr>
                        <m:ctrlPr>
                          <a:rPr lang="en-IN" sz="3200" b="0" i="1" dirty="0" smtClean="0">
                            <a:latin typeface="Cambria Math" panose="02040503050406030204" pitchFamily="18" charset="0"/>
                          </a:rPr>
                        </m:ctrlPr>
                      </m:fPr>
                      <m:num>
                        <m:r>
                          <a:rPr lang="en-IN" sz="3200" b="0" i="1" dirty="0" smtClean="0">
                            <a:latin typeface="Cambria Math" panose="02040503050406030204" pitchFamily="18" charset="0"/>
                          </a:rPr>
                          <m:t>1</m:t>
                        </m:r>
                      </m:num>
                      <m:den>
                        <m:sSub>
                          <m:sSubPr>
                            <m:ctrlPr>
                              <a:rPr lang="en-IN" sz="3200" b="0" i="1" dirty="0" smtClean="0">
                                <a:latin typeface="Cambria Math" panose="02040503050406030204" pitchFamily="18" charset="0"/>
                              </a:rPr>
                            </m:ctrlPr>
                          </m:sSubPr>
                          <m:e>
                            <m:r>
                              <a:rPr lang="en-IN" sz="3200" b="0" i="1" dirty="0" smtClean="0">
                                <a:latin typeface="Cambria Math" panose="02040503050406030204" pitchFamily="18" charset="0"/>
                              </a:rPr>
                              <m:t>𝑇</m:t>
                            </m:r>
                          </m:e>
                          <m:sub>
                            <m:r>
                              <a:rPr lang="en-IN" sz="3200" b="0" i="1" dirty="0" smtClean="0">
                                <a:latin typeface="Cambria Math" panose="02040503050406030204" pitchFamily="18" charset="0"/>
                              </a:rPr>
                              <m:t>0</m:t>
                            </m:r>
                          </m:sub>
                        </m:sSub>
                      </m:den>
                    </m:f>
                    <m:nary>
                      <m:naryPr>
                        <m:chr m:val="∑"/>
                        <m:ctrlPr>
                          <a:rPr lang="en-IN" sz="3200" b="0" i="1" dirty="0" smtClean="0">
                            <a:latin typeface="Cambria Math" panose="02040503050406030204" pitchFamily="18" charset="0"/>
                          </a:rPr>
                        </m:ctrlPr>
                      </m:naryPr>
                      <m:sub>
                        <m:r>
                          <a:rPr lang="en-IN" sz="3200" b="0" i="1" dirty="0" smtClean="0">
                            <a:latin typeface="Cambria Math" panose="02040503050406030204" pitchFamily="18" charset="0"/>
                          </a:rPr>
                          <m:t>𝑡</m:t>
                        </m:r>
                        <m:r>
                          <a:rPr lang="en-IN" sz="3200" b="0" i="1" dirty="0" smtClean="0">
                            <a:latin typeface="Cambria Math" panose="02040503050406030204" pitchFamily="18" charset="0"/>
                          </a:rPr>
                          <m:t>=1</m:t>
                        </m:r>
                      </m:sub>
                      <m:sup>
                        <m:sSub>
                          <m:sSubPr>
                            <m:ctrlPr>
                              <a:rPr lang="en-IN" sz="3200" b="0" i="1" dirty="0" smtClean="0">
                                <a:latin typeface="Cambria Math" panose="02040503050406030204" pitchFamily="18" charset="0"/>
                              </a:rPr>
                            </m:ctrlPr>
                          </m:sSubPr>
                          <m:e>
                            <m:r>
                              <a:rPr lang="en-IN" sz="3200" b="0" i="1" dirty="0" smtClean="0">
                                <a:latin typeface="Cambria Math" panose="02040503050406030204" pitchFamily="18" charset="0"/>
                              </a:rPr>
                              <m:t>𝑇</m:t>
                            </m:r>
                          </m:e>
                          <m:sub>
                            <m:r>
                              <a:rPr lang="en-IN" sz="3200" b="0" i="1" dirty="0" smtClean="0">
                                <a:latin typeface="Cambria Math" panose="02040503050406030204" pitchFamily="18" charset="0"/>
                              </a:rPr>
                              <m:t>0</m:t>
                            </m:r>
                          </m:sub>
                        </m:sSub>
                      </m:sup>
                      <m:e>
                        <m:sSub>
                          <m:sSubPr>
                            <m:ctrlPr>
                              <a:rPr lang="en-IN" sz="3200" b="0" i="1" dirty="0" smtClean="0">
                                <a:latin typeface="Cambria Math" panose="02040503050406030204" pitchFamily="18" charset="0"/>
                              </a:rPr>
                            </m:ctrlPr>
                          </m:sSubPr>
                          <m:e>
                            <m:r>
                              <a:rPr lang="en-IN" sz="3200" b="0" i="1" dirty="0" smtClean="0">
                                <a:latin typeface="Cambria Math" panose="02040503050406030204" pitchFamily="18" charset="0"/>
                              </a:rPr>
                              <m:t>𝑋</m:t>
                            </m:r>
                          </m:e>
                          <m:sub>
                            <m:r>
                              <a:rPr lang="en-IN" sz="3200" b="0" i="1" dirty="0" smtClean="0">
                                <a:latin typeface="Cambria Math" panose="02040503050406030204" pitchFamily="18" charset="0"/>
                              </a:rPr>
                              <m:t>𝑗𝑡</m:t>
                            </m:r>
                          </m:sub>
                        </m:sSub>
                      </m:e>
                    </m:nary>
                  </m:oMath>
                </a14:m>
                <a:endParaRPr lang="en-US" sz="3200" dirty="0" smtClean="0">
                  <a:latin typeface="Nexa Book" panose="02000000000000000000" pitchFamily="2"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8588" y="1396805"/>
                <a:ext cx="6917283" cy="4568815"/>
              </a:xfrm>
              <a:prstGeom prst="rect">
                <a:avLst/>
              </a:prstGeom>
              <a:blipFill>
                <a:blip r:embed="rId3"/>
                <a:stretch>
                  <a:fillRect l="-2103" t="-1587"/>
                </a:stretch>
              </a:blipFill>
              <a:ln w="38100">
                <a:solidFill>
                  <a:srgbClr val="7030A0"/>
                </a:solidFill>
                <a:prstDash val="dash"/>
              </a:ln>
            </p:spPr>
            <p:txBody>
              <a:bodyPr/>
              <a:lstStyle/>
              <a:p>
                <a:r>
                  <a:rPr lang="en-IN">
                    <a:noFill/>
                  </a:rPr>
                  <a:t> </a:t>
                </a:r>
              </a:p>
            </p:txBody>
          </p:sp>
        </mc:Fallback>
      </mc:AlternateContent>
    </p:spTree>
    <p:extLst>
      <p:ext uri="{BB962C8B-B14F-4D97-AF65-F5344CB8AC3E}">
        <p14:creationId xmlns:p14="http://schemas.microsoft.com/office/powerpoint/2010/main" val="402086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Optimism in the Face of Uncertainty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Main drawback of </a:t>
                </a:r>
                <a:r>
                  <a:rPr lang="en-IN" dirty="0" err="1"/>
                  <a:t>PureExp</a:t>
                </a:r>
                <a:r>
                  <a:rPr lang="en-IN" dirty="0"/>
                  <a:t> is that it keeps recommending an item even if after, say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0</m:t>
                            </m:r>
                          </m:sub>
                        </m:sSub>
                      </m:num>
                      <m:den>
                        <m:r>
                          <a:rPr lang="en-IN" i="1">
                            <a:latin typeface="Cambria Math" panose="02040503050406030204" pitchFamily="18" charset="0"/>
                          </a:rPr>
                          <m:t>2</m:t>
                        </m:r>
                      </m:den>
                    </m:f>
                  </m:oMath>
                </a14:m>
                <a:r>
                  <a:rPr lang="en-US" dirty="0"/>
                  <a:t> </a:t>
                </a:r>
                <a:r>
                  <a:rPr lang="en-US" dirty="0" smtClean="0"/>
                  <a:t>recommendations of </a:t>
                </a:r>
                <a:r>
                  <a:rPr lang="en-US" dirty="0"/>
                  <a:t>that </a:t>
                </a:r>
                <a:r>
                  <a:rPr lang="en-US" dirty="0" smtClean="0"/>
                  <a:t>item, it is still not </a:t>
                </a:r>
                <a:r>
                  <a:rPr lang="en-US" dirty="0"/>
                  <a:t>purchased</a:t>
                </a:r>
              </a:p>
              <a:p>
                <a:pPr lvl="2"/>
                <a:r>
                  <a:rPr lang="en-IN" dirty="0"/>
                  <a:t>Need to ditch an item if it appears to be disliked by the user</a:t>
                </a:r>
              </a:p>
              <a:p>
                <a:pPr lvl="2"/>
                <a:r>
                  <a:rPr lang="en-IN" dirty="0"/>
                  <a:t>Need to be careful though since the user may decide not to purchase even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𝑗</m:t>
                        </m:r>
                      </m:e>
                      <m:sup>
                        <m:r>
                          <a:rPr lang="en-IN" i="1">
                            <a:latin typeface="Cambria Math" panose="02040503050406030204" pitchFamily="18" charset="0"/>
                          </a:rPr>
                          <m:t>∗</m:t>
                        </m:r>
                      </m:sup>
                    </m:sSup>
                  </m:oMath>
                </a14:m>
                <a:r>
                  <a:rPr lang="en-IN" dirty="0"/>
                  <a:t> purely by chance – can’t be too hasty</a:t>
                </a:r>
              </a:p>
              <a:p>
                <a:r>
                  <a:rPr lang="en-IN" dirty="0">
                    <a:solidFill>
                      <a:srgbClr val="00B050"/>
                    </a:solidFill>
                    <a:latin typeface="+mj-lt"/>
                  </a:rPr>
                  <a:t>Optimism in the Face of Uncertainty </a:t>
                </a:r>
                <a:r>
                  <a:rPr lang="en-IN" dirty="0"/>
                  <a:t>– very powerful principle</a:t>
                </a:r>
              </a:p>
              <a:p>
                <a:pPr lvl="2"/>
                <a:r>
                  <a:rPr lang="en-IN" dirty="0"/>
                  <a:t>Suppose we recommended item </a:t>
                </a:r>
                <a14:m>
                  <m:oMath xmlns:m="http://schemas.openxmlformats.org/officeDocument/2006/math">
                    <m:r>
                      <a:rPr lang="en-IN" i="1">
                        <a:latin typeface="Cambria Math" panose="02040503050406030204" pitchFamily="18" charset="0"/>
                      </a:rPr>
                      <m:t>𝑗</m:t>
                    </m:r>
                  </m:oMath>
                </a14:m>
                <a:r>
                  <a:rPr lang="en-IN" dirty="0"/>
                  <a:t> to the user a total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𝑗</m:t>
                        </m:r>
                      </m:sub>
                    </m:sSub>
                  </m:oMath>
                </a14:m>
                <a:r>
                  <a:rPr lang="en-US" dirty="0"/>
                  <a:t> times so far and it was purchased a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a:rPr lang="en-IN" i="1" dirty="0">
                            <a:latin typeface="Cambria Math" panose="02040503050406030204" pitchFamily="18" charset="0"/>
                          </a:rPr>
                          <m:t>𝑗</m:t>
                        </m:r>
                      </m:sub>
                    </m:sSub>
                  </m:oMath>
                </a14:m>
                <a:r>
                  <a:rPr lang="en-US" dirty="0"/>
                  <a:t> fraction of times.</a:t>
                </a:r>
              </a:p>
              <a:p>
                <a:pPr lvl="2"/>
                <a:r>
                  <a:rPr lang="en-US" dirty="0"/>
                  <a:t>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𝑗</m:t>
                        </m:r>
                      </m:sub>
                    </m:sSub>
                  </m:oMath>
                </a14:m>
                <a:r>
                  <a:rPr lang="en-US" dirty="0"/>
                  <a:t> is large </a:t>
                </a:r>
                <a:r>
                  <a:rPr lang="en-US" dirty="0" smtClean="0"/>
                  <a:t>then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a:latin typeface="Cambria Math" panose="02040503050406030204" pitchFamily="18" charset="0"/>
                              </a:rPr>
                              <m:t>𝑝</m:t>
                            </m:r>
                          </m:e>
                        </m:acc>
                      </m:e>
                      <m:sub>
                        <m:r>
                          <a:rPr lang="en-IN" dirty="0">
                            <a:latin typeface="Cambria Math" panose="02040503050406030204" pitchFamily="18" charset="0"/>
                          </a:rPr>
                          <m:t>𝑗</m:t>
                        </m:r>
                      </m:sub>
                    </m:sSub>
                  </m:oMath>
                </a14:m>
                <a:r>
                  <a:rPr lang="en-US" dirty="0" smtClean="0"/>
                  <a:t> is a very good estimate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endParaRPr lang="en-IN" dirty="0" smtClean="0"/>
              </a:p>
              <a:p>
                <a:pPr lvl="3"/>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r>
                  <a:rPr lang="en-US" dirty="0" smtClean="0"/>
                  <a:t> cannot </a:t>
                </a:r>
                <a:r>
                  <a:rPr lang="en-US" dirty="0"/>
                  <a:t>be much larger </a:t>
                </a:r>
                <a:r>
                  <a:rPr lang="en-US" dirty="0" smtClean="0"/>
                  <a:t>than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a:rPr lang="en-IN" i="1" dirty="0">
                            <a:latin typeface="Cambria Math" panose="02040503050406030204" pitchFamily="18" charset="0"/>
                          </a:rPr>
                          <m:t>𝑗</m:t>
                        </m:r>
                      </m:sub>
                    </m:sSub>
                  </m:oMath>
                </a14:m>
                <a:endParaRPr lang="en-US" dirty="0"/>
              </a:p>
              <a:p>
                <a:pPr lvl="2"/>
                <a:r>
                  <a:rPr lang="en-IN" dirty="0"/>
                  <a:t>However,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𝑗</m:t>
                        </m:r>
                      </m:sub>
                    </m:sSub>
                  </m:oMath>
                </a14:m>
                <a:r>
                  <a:rPr lang="en-US" dirty="0"/>
                  <a:t> is small then it is possible that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r>
                  <a:rPr lang="en-US" dirty="0"/>
                  <a:t> much larger than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a:rPr lang="en-IN" i="1" dirty="0">
                            <a:latin typeface="Cambria Math" panose="02040503050406030204" pitchFamily="18" charset="0"/>
                          </a:rPr>
                          <m:t>𝑗</m:t>
                        </m:r>
                      </m:sub>
                    </m:sSub>
                  </m:oMath>
                </a14:m>
                <a:endParaRPr lang="en-US" dirty="0"/>
              </a:p>
              <a:p>
                <a:pPr lvl="3"/>
                <a:r>
                  <a:rPr lang="en-IN" dirty="0" smtClean="0"/>
                  <a:t>Give </a:t>
                </a:r>
                <a:r>
                  <a:rPr lang="en-IN" dirty="0"/>
                  <a:t>item </a:t>
                </a:r>
                <a14:m>
                  <m:oMath xmlns:m="http://schemas.openxmlformats.org/officeDocument/2006/math">
                    <m:r>
                      <a:rPr lang="en-IN" i="1">
                        <a:latin typeface="Cambria Math" panose="02040503050406030204" pitchFamily="18" charset="0"/>
                      </a:rPr>
                      <m:t>𝑗</m:t>
                    </m:r>
                  </m:oMath>
                </a14:m>
                <a:r>
                  <a:rPr lang="en-US" dirty="0"/>
                  <a:t> some form of benefit of </a:t>
                </a:r>
                <a:r>
                  <a:rPr lang="en-US" dirty="0" smtClean="0"/>
                  <a:t>doubt if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𝑇</m:t>
                        </m:r>
                      </m:e>
                      <m:sub>
                        <m:r>
                          <a:rPr lang="en-IN">
                            <a:latin typeface="Cambria Math" panose="02040503050406030204" pitchFamily="18" charset="0"/>
                          </a:rPr>
                          <m:t>𝑗</m:t>
                        </m:r>
                      </m:sub>
                    </m:sSub>
                  </m:oMath>
                </a14:m>
                <a:r>
                  <a:rPr lang="en-US" dirty="0"/>
                  <a:t> is small </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27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24</a:t>
            </a:fld>
            <a:endParaRPr lang="en-US"/>
          </a:p>
        </p:txBody>
      </p:sp>
    </p:spTree>
    <p:extLst>
      <p:ext uri="{BB962C8B-B14F-4D97-AF65-F5344CB8AC3E}">
        <p14:creationId xmlns:p14="http://schemas.microsoft.com/office/powerpoint/2010/main" val="207406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UCB Algorithm</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25</a:t>
            </a:fld>
            <a:endParaRPr lang="en-US"/>
          </a:p>
        </p:txBody>
      </p:sp>
      <mc:AlternateContent xmlns:mc="http://schemas.openxmlformats.org/markup-compatibility/2006" xmlns:a14="http://schemas.microsoft.com/office/drawing/2010/main">
        <mc:Choice Requires="a14">
          <p:sp>
            <p:nvSpPr>
              <p:cNvPr id="5" name="Content Placeholder 8"/>
              <p:cNvSpPr>
                <a:spLocks noGrp="1"/>
              </p:cNvSpPr>
              <p:nvPr>
                <p:ph idx="1"/>
              </p:nvPr>
            </p:nvSpPr>
            <p:spPr>
              <a:xfrm>
                <a:off x="6155228" y="1085530"/>
                <a:ext cx="6036771" cy="5772469"/>
              </a:xfrm>
            </p:spPr>
            <p:txBody>
              <a:bodyPr>
                <a:normAutofit/>
              </a:bodyPr>
              <a:lstStyle/>
              <a:p>
                <a:pPr lvl="1"/>
                <a:r>
                  <a:rPr lang="en-IN" dirty="0" smtClean="0"/>
                  <a:t>Benefit of doubt is </a:t>
                </a:r>
                <a14:m>
                  <m:oMath xmlns:m="http://schemas.openxmlformats.org/officeDocument/2006/math">
                    <m:r>
                      <a:rPr lang="en-IN" b="0" i="1" smtClean="0">
                        <a:latin typeface="Cambria Math" panose="02040503050406030204" pitchFamily="18" charset="0"/>
                      </a:rPr>
                      <m:t>1/</m:t>
                    </m:r>
                    <m:rad>
                      <m:radPr>
                        <m:degHide m:val="on"/>
                        <m:ctrlPr>
                          <a:rPr lang="en-IN" b="0" i="1" smtClean="0">
                            <a:latin typeface="Cambria Math" panose="02040503050406030204" pitchFamily="18" charset="0"/>
                          </a:rPr>
                        </m:ctrlPr>
                      </m:radPr>
                      <m:deg/>
                      <m:e>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𝑗</m:t>
                            </m:r>
                          </m:sub>
                        </m:sSub>
                      </m:e>
                    </m:rad>
                  </m:oMath>
                </a14:m>
                <a:endParaRPr lang="en-IN" dirty="0" smtClean="0"/>
              </a:p>
              <a:p>
                <a:pPr lvl="2"/>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𝑗</m:t>
                        </m:r>
                      </m:sub>
                    </m:sSub>
                  </m:oMath>
                </a14:m>
                <a:r>
                  <a:rPr lang="en-IN" dirty="0"/>
                  <a:t> </a:t>
                </a:r>
                <a:r>
                  <a:rPr lang="en-IN" dirty="0" smtClean="0"/>
                  <a:t># times </a:t>
                </a:r>
                <a:r>
                  <a:rPr lang="en-IN" dirty="0"/>
                  <a:t>item </a:t>
                </a:r>
                <a14:m>
                  <m:oMath xmlns:m="http://schemas.openxmlformats.org/officeDocument/2006/math">
                    <m:r>
                      <a:rPr lang="en-IN" i="1">
                        <a:latin typeface="Cambria Math" panose="02040503050406030204" pitchFamily="18" charset="0"/>
                      </a:rPr>
                      <m:t>𝑗</m:t>
                    </m:r>
                  </m:oMath>
                </a14:m>
                <a:r>
                  <a:rPr lang="en-IN" dirty="0"/>
                  <a:t> was </a:t>
                </a:r>
                <a:r>
                  <a:rPr lang="en-IN" dirty="0" smtClean="0"/>
                  <a:t>recommended</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𝑗</m:t>
                        </m:r>
                      </m:sub>
                    </m:sSub>
                  </m:oMath>
                </a14:m>
                <a:r>
                  <a:rPr lang="en-IN" dirty="0" smtClean="0"/>
                  <a:t> # times item </a:t>
                </a:r>
                <a14:m>
                  <m:oMath xmlns:m="http://schemas.openxmlformats.org/officeDocument/2006/math">
                    <m:r>
                      <a:rPr lang="en-IN" b="0" i="1" smtClean="0">
                        <a:latin typeface="Cambria Math" panose="02040503050406030204" pitchFamily="18" charset="0"/>
                      </a:rPr>
                      <m:t>𝑗</m:t>
                    </m:r>
                  </m:oMath>
                </a14:m>
                <a:r>
                  <a:rPr lang="en-IN" dirty="0" smtClean="0"/>
                  <a:t> was purchased</a:t>
                </a:r>
                <a:endParaRPr lang="en-IN" dirty="0"/>
              </a:p>
              <a:p>
                <a:pPr lvl="2"/>
                <a:r>
                  <a:rPr lang="en-IN" dirty="0" smtClean="0"/>
                  <a:t>If an item is starved i.e.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𝑗</m:t>
                        </m:r>
                      </m:sub>
                    </m:sSub>
                  </m:oMath>
                </a14:m>
                <a:r>
                  <a:rPr lang="en-US" dirty="0" smtClean="0"/>
                  <a:t> is small, it gets large benefit of doubt</a:t>
                </a:r>
              </a:p>
              <a:p>
                <a:pPr lvl="2"/>
                <a:r>
                  <a:rPr lang="en-IN" dirty="0" smtClean="0"/>
                  <a:t>Thus, starved items will get recommended eventually</a:t>
                </a:r>
              </a:p>
              <a:p>
                <a:pPr lvl="1"/>
                <a:r>
                  <a:rPr lang="en-IN" dirty="0" smtClean="0"/>
                  <a:t>However,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𝑗</m:t>
                        </m:r>
                        <m:r>
                          <a:rPr lang="en-IN" b="0" i="1" smtClean="0">
                            <a:latin typeface="Cambria Math" panose="02040503050406030204" pitchFamily="18" charset="0"/>
                          </a:rPr>
                          <m:t>′</m:t>
                        </m:r>
                      </m:sub>
                    </m:sSub>
                  </m:oMath>
                </a14:m>
                <a:r>
                  <a:rPr lang="en-IN" dirty="0" smtClean="0"/>
                  <a:t> is large for item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𝑗</m:t>
                        </m:r>
                      </m:e>
                      <m:sup>
                        <m:r>
                          <a:rPr lang="en-IN" b="0" i="1" smtClean="0">
                            <a:latin typeface="Cambria Math" panose="02040503050406030204" pitchFamily="18" charset="0"/>
                          </a:rPr>
                          <m:t>′</m:t>
                        </m:r>
                      </m:sup>
                    </m:sSup>
                  </m:oMath>
                </a14:m>
                <a:r>
                  <a:rPr lang="en-IN" dirty="0" smtClean="0"/>
                  <a:t>, then tiny benefit</a:t>
                </a:r>
              </a:p>
              <a:p>
                <a:pPr lvl="2"/>
                <a:r>
                  <a:rPr lang="en-IN" dirty="0" smtClean="0"/>
                  <a:t>In that case, item </a:t>
                </a:r>
                <a14:m>
                  <m:oMath xmlns:m="http://schemas.openxmlformats.org/officeDocument/2006/math">
                    <m:r>
                      <a:rPr lang="en-IN" b="0" i="1" smtClean="0">
                        <a:latin typeface="Cambria Math" panose="02040503050406030204" pitchFamily="18" charset="0"/>
                      </a:rPr>
                      <m:t>𝑗</m:t>
                    </m:r>
                    <m:r>
                      <a:rPr lang="en-IN" b="0" i="1" smtClean="0">
                        <a:latin typeface="Cambria Math" panose="02040503050406030204" pitchFamily="18" charset="0"/>
                      </a:rPr>
                      <m:t>′</m:t>
                    </m:r>
                  </m:oMath>
                </a14:m>
                <a:r>
                  <a:rPr lang="en-IN" dirty="0" smtClean="0"/>
                  <a:t> recommended only if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𝑝</m:t>
                            </m:r>
                          </m:e>
                        </m:acc>
                      </m:e>
                      <m:sub>
                        <m:r>
                          <a:rPr lang="en-IN" b="0" i="1" dirty="0" smtClean="0">
                            <a:latin typeface="Cambria Math" panose="02040503050406030204" pitchFamily="18" charset="0"/>
                          </a:rPr>
                          <m:t>𝑗</m:t>
                        </m:r>
                        <m:r>
                          <a:rPr lang="en-IN" b="0" i="1" dirty="0" smtClean="0">
                            <a:latin typeface="Cambria Math" panose="02040503050406030204" pitchFamily="18" charset="0"/>
                          </a:rPr>
                          <m:t>′</m:t>
                        </m:r>
                      </m:sub>
                    </m:sSub>
                  </m:oMath>
                </a14:m>
                <a:r>
                  <a:rPr lang="en-IN" dirty="0" smtClean="0"/>
                  <a:t> itself is large</a:t>
                </a:r>
              </a:p>
              <a:p>
                <a:pPr lvl="2"/>
                <a:r>
                  <a:rPr lang="en-IN" dirty="0" smtClean="0"/>
                  <a:t>UCB gives every item a fighting chance but ditches losers quickly</a:t>
                </a:r>
              </a:p>
              <a:p>
                <a:endParaRPr lang="en-IN" dirty="0" smtClean="0"/>
              </a:p>
              <a:p>
                <a:endParaRPr lang="en-US" dirty="0" smtClean="0"/>
              </a:p>
            </p:txBody>
          </p:sp>
        </mc:Choice>
        <mc:Fallback xmlns="">
          <p:sp>
            <p:nvSpPr>
              <p:cNvPr id="5" name="Content Placeholder 8"/>
              <p:cNvSpPr>
                <a:spLocks noGrp="1" noRot="1" noChangeAspect="1" noMove="1" noResize="1" noEditPoints="1" noAdjustHandles="1" noChangeArrowheads="1" noChangeShapeType="1" noTextEdit="1"/>
              </p:cNvSpPr>
              <p:nvPr>
                <p:ph idx="1"/>
              </p:nvPr>
            </p:nvSpPr>
            <p:spPr>
              <a:xfrm>
                <a:off x="6155228" y="1085530"/>
                <a:ext cx="6036771" cy="5772469"/>
              </a:xfrm>
              <a:blipFill>
                <a:blip r:embed="rId2"/>
                <a:stretch>
                  <a:fillRect t="-1584" r="-3232" b="-24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0" y="1396805"/>
                <a:ext cx="6155228" cy="5176097"/>
              </a:xfrm>
              <a:prstGeom prst="rect">
                <a:avLst/>
              </a:prstGeom>
              <a:noFill/>
              <a:ln w="38100">
                <a:solidFill>
                  <a:srgbClr val="7030A0"/>
                </a:solidFill>
                <a:prstDash val="dash"/>
              </a:ln>
            </p:spPr>
            <p:txBody>
              <a:bodyPr wrap="square" rtlCol="0">
                <a:spAutoFit/>
              </a:bodyPr>
              <a:lstStyle/>
              <a:p>
                <a:pPr algn="ctr"/>
                <a:r>
                  <a:rPr lang="en-IN" sz="3200" dirty="0" smtClean="0">
                    <a:latin typeface="+mj-lt"/>
                  </a:rPr>
                  <a:t>UPPER CONFIDENCE BOUND</a:t>
                </a:r>
              </a:p>
              <a:p>
                <a:pPr marL="514350" indent="-514350">
                  <a:buFont typeface="+mj-lt"/>
                  <a:buAutoNum type="arabicPeriod"/>
                </a:pPr>
                <a:r>
                  <a:rPr lang="en-US" sz="3200" dirty="0" smtClean="0">
                    <a:latin typeface="+mj-lt"/>
                  </a:rPr>
                  <a:t>One user</a:t>
                </a:r>
                <a:r>
                  <a:rPr lang="en-US" sz="3200" dirty="0" smtClean="0">
                    <a:latin typeface="Nexa Book" panose="02000000000000000000" pitchFamily="2" charset="0"/>
                  </a:rPr>
                  <a:t>, </a:t>
                </a:r>
                <a14:m>
                  <m:oMath xmlns:m="http://schemas.openxmlformats.org/officeDocument/2006/math">
                    <m:r>
                      <a:rPr lang="en-IN" sz="3200" b="0" i="1" smtClean="0">
                        <a:latin typeface="Cambria Math" panose="02040503050406030204" pitchFamily="18" charset="0"/>
                      </a:rPr>
                      <m:t>𝐿</m:t>
                    </m:r>
                  </m:oMath>
                </a14:m>
                <a:r>
                  <a:rPr lang="en-US" sz="3200" dirty="0" smtClean="0">
                    <a:latin typeface="Nexa Book" panose="02000000000000000000" pitchFamily="2" charset="0"/>
                  </a:rPr>
                  <a:t> </a:t>
                </a:r>
                <a:r>
                  <a:rPr lang="en-US" sz="3200" dirty="0" smtClean="0">
                    <a:latin typeface="+mj-lt"/>
                  </a:rPr>
                  <a:t>items</a:t>
                </a:r>
              </a:p>
              <a:p>
                <a:pPr marL="514350" indent="-514350">
                  <a:buFont typeface="+mj-lt"/>
                  <a:buAutoNum type="arabicPeriod"/>
                </a:pPr>
                <a:r>
                  <a:rPr lang="en-IN" sz="3200" dirty="0" smtClean="0">
                    <a:latin typeface="+mj-lt"/>
                  </a:rPr>
                  <a:t>For</a:t>
                </a:r>
                <a:r>
                  <a:rPr lang="en-IN" sz="3200" dirty="0" smtClean="0">
                    <a:latin typeface="Nexa Book" panose="02000000000000000000" pitchFamily="2" charset="0"/>
                  </a:rPr>
                  <a:t> </a:t>
                </a:r>
                <a14:m>
                  <m:oMath xmlns:m="http://schemas.openxmlformats.org/officeDocument/2006/math">
                    <m:r>
                      <a:rPr lang="en-IN" sz="3200" b="0" i="1" smtClean="0">
                        <a:latin typeface="Cambria Math" panose="02040503050406030204" pitchFamily="18" charset="0"/>
                      </a:rPr>
                      <m:t>𝑡</m:t>
                    </m:r>
                    <m:r>
                      <a:rPr lang="en-IN" sz="3200" b="0" i="1" smtClean="0">
                        <a:latin typeface="Cambria Math" panose="02040503050406030204" pitchFamily="18" charset="0"/>
                      </a:rPr>
                      <m:t>=1,2,3,…,</m:t>
                    </m:r>
                  </m:oMath>
                </a14:m>
                <a:endParaRPr lang="en-US" sz="3200" dirty="0" smtClean="0">
                  <a:latin typeface="Nexa Book" panose="02000000000000000000" pitchFamily="2" charset="0"/>
                </a:endParaRPr>
              </a:p>
              <a:p>
                <a:pPr marL="971550" lvl="1" indent="-514350">
                  <a:buFont typeface="+mj-lt"/>
                  <a:buAutoNum type="arabicPeriod"/>
                </a:pPr>
                <a:r>
                  <a:rPr lang="en-IN" sz="3200" b="0" dirty="0" smtClean="0">
                    <a:latin typeface="+mj-lt"/>
                  </a:rPr>
                  <a:t>Let</a:t>
                </a:r>
                <a:r>
                  <a:rPr lang="en-IN" sz="3200" b="0" dirty="0" smtClean="0">
                    <a:latin typeface="Nexa Book" panose="02000000000000000000" pitchFamily="2" charset="0"/>
                  </a:rPr>
                  <a: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𝑗</m:t>
                        </m:r>
                      </m:e>
                      <m:sub>
                        <m:r>
                          <a:rPr lang="en-IN" sz="3200" b="0" i="1" smtClean="0">
                            <a:latin typeface="Cambria Math" panose="02040503050406030204" pitchFamily="18" charset="0"/>
                          </a:rPr>
                          <m:t>𝑡</m:t>
                        </m:r>
                      </m:sub>
                    </m:sSub>
                    <m:r>
                      <a:rPr lang="en-IN" sz="3200" b="0" i="1" smtClean="0">
                        <a:latin typeface="Cambria Math" panose="02040503050406030204" pitchFamily="18" charset="0"/>
                      </a:rPr>
                      <m:t>←</m:t>
                    </m:r>
                    <m:func>
                      <m:funcPr>
                        <m:ctrlPr>
                          <a:rPr lang="en-IN" sz="3200" b="0" i="1" smtClean="0">
                            <a:latin typeface="Cambria Math" panose="02040503050406030204" pitchFamily="18" charset="0"/>
                          </a:rPr>
                        </m:ctrlPr>
                      </m:funcPr>
                      <m:fName>
                        <m:r>
                          <m:rPr>
                            <m:sty m:val="p"/>
                          </m:rPr>
                          <a:rPr lang="en-IN" sz="3200" b="0" i="0" smtClean="0">
                            <a:latin typeface="Cambria Math" panose="02040503050406030204" pitchFamily="18" charset="0"/>
                          </a:rPr>
                          <m:t>arg</m:t>
                        </m:r>
                      </m:fName>
                      <m:e>
                        <m:func>
                          <m:funcPr>
                            <m:ctrlPr>
                              <a:rPr lang="en-IN" sz="3200" b="0" i="1" smtClean="0">
                                <a:latin typeface="Cambria Math" panose="02040503050406030204" pitchFamily="18" charset="0"/>
                              </a:rPr>
                            </m:ctrlPr>
                          </m:funcPr>
                          <m:fName>
                            <m:limLow>
                              <m:limLowPr>
                                <m:ctrlPr>
                                  <a:rPr lang="en-IN" sz="3200" b="0" i="1" smtClean="0">
                                    <a:latin typeface="Cambria Math" panose="02040503050406030204" pitchFamily="18" charset="0"/>
                                  </a:rPr>
                                </m:ctrlPr>
                              </m:limLowPr>
                              <m:e>
                                <m:r>
                                  <m:rPr>
                                    <m:sty m:val="p"/>
                                  </m:rPr>
                                  <a:rPr lang="en-IN" sz="3200" b="0" i="0" smtClean="0">
                                    <a:latin typeface="Cambria Math" panose="02040503050406030204" pitchFamily="18" charset="0"/>
                                  </a:rPr>
                                  <m:t>max</m:t>
                                </m:r>
                              </m:e>
                              <m:lim>
                                <m:r>
                                  <a:rPr lang="en-IN" sz="3200" b="0" i="1" smtClean="0">
                                    <a:latin typeface="Cambria Math" panose="02040503050406030204" pitchFamily="18" charset="0"/>
                                  </a:rPr>
                                  <m:t>𝑗</m:t>
                                </m:r>
                              </m:lim>
                            </m:limLow>
                          </m:fName>
                          <m:e>
                            <m:sSub>
                              <m:sSubPr>
                                <m:ctrlPr>
                                  <a:rPr lang="en-IN" sz="3200" i="1" dirty="0" smtClean="0">
                                    <a:latin typeface="Cambria Math" panose="02040503050406030204" pitchFamily="18" charset="0"/>
                                  </a:rPr>
                                </m:ctrlPr>
                              </m:sSubPr>
                              <m:e>
                                <m:acc>
                                  <m:accPr>
                                    <m:chr m:val="̂"/>
                                    <m:ctrlPr>
                                      <a:rPr lang="en-IN" sz="3200" i="1">
                                        <a:latin typeface="Cambria Math" panose="02040503050406030204" pitchFamily="18" charset="0"/>
                                      </a:rPr>
                                    </m:ctrlPr>
                                  </m:accPr>
                                  <m:e>
                                    <m:r>
                                      <a:rPr lang="en-IN" sz="3200" i="1">
                                        <a:latin typeface="Cambria Math" panose="02040503050406030204" pitchFamily="18" charset="0"/>
                                      </a:rPr>
                                      <m:t>𝑝</m:t>
                                    </m:r>
                                  </m:e>
                                </m:acc>
                              </m:e>
                              <m:sub>
                                <m:r>
                                  <a:rPr lang="en-IN" sz="3200" i="1" dirty="0">
                                    <a:latin typeface="Cambria Math" panose="02040503050406030204" pitchFamily="18" charset="0"/>
                                  </a:rPr>
                                  <m:t>𝑗</m:t>
                                </m:r>
                              </m:sub>
                            </m:sSub>
                            <m:r>
                              <a:rPr lang="en-IN" sz="3200" i="1" dirty="0">
                                <a:latin typeface="Cambria Math" panose="02040503050406030204" pitchFamily="18" charset="0"/>
                              </a:rPr>
                              <m:t>+</m:t>
                            </m:r>
                            <m:rad>
                              <m:radPr>
                                <m:degHide m:val="on"/>
                                <m:ctrlPr>
                                  <a:rPr lang="en-IN" sz="3200" i="1" dirty="0">
                                    <a:latin typeface="Cambria Math" panose="02040503050406030204" pitchFamily="18" charset="0"/>
                                  </a:rPr>
                                </m:ctrlPr>
                              </m:radPr>
                              <m:deg/>
                              <m:e>
                                <m:f>
                                  <m:fPr>
                                    <m:type m:val="lin"/>
                                    <m:ctrlPr>
                                      <a:rPr lang="en-IN" sz="3200" i="1" dirty="0">
                                        <a:latin typeface="Cambria Math" panose="02040503050406030204" pitchFamily="18" charset="0"/>
                                      </a:rPr>
                                    </m:ctrlPr>
                                  </m:fPr>
                                  <m:num>
                                    <m:r>
                                      <a:rPr lang="en-IN" sz="3200" i="1" dirty="0">
                                        <a:latin typeface="Cambria Math" panose="02040503050406030204" pitchFamily="18" charset="0"/>
                                      </a:rPr>
                                      <m:t>1</m:t>
                                    </m:r>
                                  </m:num>
                                  <m:den>
                                    <m:sSub>
                                      <m:sSubPr>
                                        <m:ctrlPr>
                                          <a:rPr lang="en-IN" sz="3200" i="1" dirty="0">
                                            <a:latin typeface="Cambria Math" panose="02040503050406030204" pitchFamily="18" charset="0"/>
                                          </a:rPr>
                                        </m:ctrlPr>
                                      </m:sSubPr>
                                      <m:e>
                                        <m:r>
                                          <a:rPr lang="en-IN" sz="3200" i="1" dirty="0">
                                            <a:latin typeface="Cambria Math" panose="02040503050406030204" pitchFamily="18" charset="0"/>
                                          </a:rPr>
                                          <m:t>𝑇</m:t>
                                        </m:r>
                                      </m:e>
                                      <m:sub>
                                        <m:r>
                                          <a:rPr lang="en-IN" sz="3200" i="1" dirty="0">
                                            <a:latin typeface="Cambria Math" panose="02040503050406030204" pitchFamily="18" charset="0"/>
                                          </a:rPr>
                                          <m:t>𝑗</m:t>
                                        </m:r>
                                      </m:sub>
                                    </m:sSub>
                                  </m:den>
                                </m:f>
                              </m:e>
                            </m:rad>
                          </m:e>
                        </m:func>
                      </m:e>
                    </m:func>
                  </m:oMath>
                </a14:m>
                <a:endParaRPr lang="en-US" sz="3200" dirty="0" smtClean="0">
                  <a:latin typeface="Nexa Book" panose="02000000000000000000" pitchFamily="2" charset="0"/>
                </a:endParaRPr>
              </a:p>
              <a:p>
                <a:pPr marL="971550" lvl="1" indent="-514350">
                  <a:buFont typeface="+mj-lt"/>
                  <a:buAutoNum type="arabicPeriod"/>
                </a:pPr>
                <a:r>
                  <a:rPr lang="en-IN" sz="3200" dirty="0" smtClean="0">
                    <a:latin typeface="+mj-lt"/>
                  </a:rPr>
                  <a:t>Recommend item</a:t>
                </a:r>
                <a:r>
                  <a:rPr lang="en-IN" sz="3200" dirty="0" smtClean="0">
                    <a:latin typeface="Nexa Book" panose="02000000000000000000" pitchFamily="2" charset="0"/>
                  </a:rPr>
                  <a: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𝑗</m:t>
                        </m:r>
                      </m:e>
                      <m:sub>
                        <m:r>
                          <a:rPr lang="en-IN" sz="3200" b="0" i="1" smtClean="0">
                            <a:latin typeface="Cambria Math" panose="02040503050406030204" pitchFamily="18" charset="0"/>
                          </a:rPr>
                          <m:t>𝑡</m:t>
                        </m:r>
                      </m:sub>
                    </m:sSub>
                  </m:oMath>
                </a14:m>
                <a:r>
                  <a:rPr lang="en-US" sz="3200" dirty="0" smtClean="0">
                    <a:latin typeface="Nexa Book" panose="02000000000000000000" pitchFamily="2" charset="0"/>
                  </a:rPr>
                  <a:t> </a:t>
                </a:r>
                <a:r>
                  <a:rPr lang="en-US" sz="3200" dirty="0" smtClean="0">
                    <a:latin typeface="+mj-lt"/>
                  </a:rPr>
                  <a:t>to user</a:t>
                </a:r>
              </a:p>
              <a:p>
                <a:pPr marL="971550" lvl="1" indent="-514350">
                  <a:buFont typeface="+mj-lt"/>
                  <a:buAutoNum type="arabicPeriod"/>
                </a:pPr>
                <a:r>
                  <a:rPr lang="en-IN" sz="3200" dirty="0" smtClean="0">
                    <a:latin typeface="+mj-lt"/>
                  </a:rPr>
                  <a:t>Let</a:t>
                </a:r>
                <a:r>
                  <a:rPr lang="en-IN" sz="3200" dirty="0" smtClean="0">
                    <a:latin typeface="Nexa Book" panose="02000000000000000000" pitchFamily="2" charset="0"/>
                  </a:rPr>
                  <a: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𝑛</m:t>
                        </m:r>
                      </m:e>
                      <m:sub>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𝑗</m:t>
                            </m:r>
                          </m:e>
                          <m:sub>
                            <m:r>
                              <a:rPr lang="en-IN" sz="3200" b="0" i="1" smtClean="0">
                                <a:latin typeface="Cambria Math" panose="02040503050406030204" pitchFamily="18" charset="0"/>
                              </a:rPr>
                              <m:t>𝑡</m:t>
                            </m:r>
                          </m:sub>
                        </m:sSub>
                      </m:sub>
                    </m:sSub>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eqArr>
                          <m:eqArrPr>
                            <m:ctrlPr>
                              <a:rPr lang="en-IN" sz="3200" b="0" i="1" smtClean="0">
                                <a:latin typeface="Cambria Math" panose="02040503050406030204" pitchFamily="18" charset="0"/>
                              </a:rPr>
                            </m:ctrlPr>
                          </m:eqArr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𝑛</m:t>
                                </m:r>
                              </m:e>
                              <m:sub>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𝑗</m:t>
                                    </m:r>
                                  </m:e>
                                  <m:sub>
                                    <m:r>
                                      <a:rPr lang="en-IN" sz="3200" b="0" i="1" smtClean="0">
                                        <a:latin typeface="Cambria Math" panose="02040503050406030204" pitchFamily="18" charset="0"/>
                                      </a:rPr>
                                      <m:t>𝑡</m:t>
                                    </m:r>
                                  </m:sub>
                                </m:sSub>
                              </m:sub>
                            </m:sSub>
                            <m:r>
                              <a:rPr lang="en-IN" sz="3200" b="0" i="1" smtClean="0">
                                <a:latin typeface="Cambria Math" panose="02040503050406030204" pitchFamily="18" charset="0"/>
                              </a:rPr>
                              <m:t>+1</m:t>
                            </m:r>
                            <m:r>
                              <a:rPr lang="en-IN" sz="3200" b="0" i="0" smtClean="0">
                                <a:latin typeface="Cambria Math" panose="02040503050406030204" pitchFamily="18" charset="0"/>
                              </a:rPr>
                              <m:t>;</m:t>
                            </m:r>
                            <m:r>
                              <m:rPr>
                                <m:nor/>
                              </m:rPr>
                              <a:rPr lang="en-IN" sz="3200" b="0" i="0" smtClean="0">
                                <a:latin typeface="+mj-lt"/>
                              </a:rPr>
                              <m:t>if</m:t>
                            </m:r>
                            <m:r>
                              <m:rPr>
                                <m:nor/>
                              </m:rPr>
                              <a:rPr lang="en-IN" sz="3200" b="0" i="0" smtClean="0">
                                <a:latin typeface="+mj-lt"/>
                              </a:rPr>
                              <m:t> </m:t>
                            </m:r>
                            <m:r>
                              <m:rPr>
                                <m:nor/>
                              </m:rPr>
                              <a:rPr lang="en-IN" sz="3200" b="0" i="0" smtClean="0">
                                <a:latin typeface="+mj-lt"/>
                              </a:rPr>
                              <m:t>user</m:t>
                            </m:r>
                            <m:r>
                              <m:rPr>
                                <m:nor/>
                              </m:rPr>
                              <a:rPr lang="en-IN" sz="3200" b="0" i="0" smtClean="0">
                                <a:latin typeface="+mj-lt"/>
                              </a:rPr>
                              <m:t> </m:t>
                            </m:r>
                            <m:r>
                              <m:rPr>
                                <m:nor/>
                              </m:rPr>
                              <a:rPr lang="en-IN" sz="3200" b="0" i="0" smtClean="0">
                                <a:latin typeface="+mj-lt"/>
                              </a:rPr>
                              <m:t>buys</m:t>
                            </m:r>
                          </m:e>
                          <m:e>
                            <m:sSub>
                              <m:sSubPr>
                                <m:ctrlPr>
                                  <a:rPr lang="en-IN" sz="3200" i="1">
                                    <a:latin typeface="Cambria Math" panose="02040503050406030204" pitchFamily="18" charset="0"/>
                                  </a:rPr>
                                </m:ctrlPr>
                              </m:sSubPr>
                              <m:e>
                                <m:r>
                                  <a:rPr lang="en-IN" sz="3200" i="1">
                                    <a:latin typeface="Cambria Math" panose="02040503050406030204" pitchFamily="18" charset="0"/>
                                  </a:rPr>
                                  <m:t>𝑛</m:t>
                                </m:r>
                              </m:e>
                              <m:sub>
                                <m:sSub>
                                  <m:sSubPr>
                                    <m:ctrlPr>
                                      <a:rPr lang="en-IN" sz="3200" i="1">
                                        <a:latin typeface="Cambria Math" panose="02040503050406030204" pitchFamily="18" charset="0"/>
                                      </a:rPr>
                                    </m:ctrlPr>
                                  </m:sSubPr>
                                  <m:e>
                                    <m:r>
                                      <a:rPr lang="en-IN" sz="3200" i="1">
                                        <a:latin typeface="Cambria Math" panose="02040503050406030204" pitchFamily="18" charset="0"/>
                                      </a:rPr>
                                      <m:t>𝑗</m:t>
                                    </m:r>
                                  </m:e>
                                  <m:sub>
                                    <m:r>
                                      <a:rPr lang="en-IN" sz="3200" i="1">
                                        <a:latin typeface="Cambria Math" panose="02040503050406030204" pitchFamily="18" charset="0"/>
                                      </a:rPr>
                                      <m:t>𝑡</m:t>
                                    </m:r>
                                  </m:sub>
                                </m:sSub>
                              </m:sub>
                            </m:sSub>
                            <m:r>
                              <a:rPr lang="en-IN" sz="3200" b="0" i="1" smtClean="0">
                                <a:latin typeface="Cambria Math" panose="02040503050406030204" pitchFamily="18" charset="0"/>
                              </a:rPr>
                              <m:t>;</m:t>
                            </m:r>
                            <m:r>
                              <m:rPr>
                                <m:nor/>
                              </m:rPr>
                              <a:rPr lang="en-IN" sz="3200" b="0" i="0" smtClean="0">
                                <a:latin typeface="+mj-lt"/>
                              </a:rPr>
                              <m:t>otherwise</m:t>
                            </m:r>
                            <m:r>
                              <a:rPr lang="en-IN" sz="3200" b="0" i="1" smtClean="0">
                                <a:latin typeface="Cambria Math" panose="02040503050406030204" pitchFamily="18" charset="0"/>
                              </a:rPr>
                              <m:t>          </m:t>
                            </m:r>
                          </m:e>
                        </m:eqArr>
                      </m:e>
                    </m:d>
                  </m:oMath>
                </a14:m>
                <a:endParaRPr lang="en-US" sz="3200" dirty="0" smtClean="0">
                  <a:latin typeface="Nexa Book" panose="02000000000000000000" pitchFamily="2" charset="0"/>
                </a:endParaRPr>
              </a:p>
              <a:p>
                <a:pPr marL="971550" lvl="1" indent="-514350">
                  <a:buFont typeface="+mj-lt"/>
                  <a:buAutoNum type="arabicPeriod"/>
                </a:pPr>
                <a:r>
                  <a:rPr lang="en-IN" sz="3200" dirty="0" smtClean="0">
                    <a:latin typeface="+mj-lt"/>
                  </a:rPr>
                  <a:t>Update</a:t>
                </a:r>
                <a:r>
                  <a:rPr lang="en-IN" sz="3200" dirty="0" smtClean="0">
                    <a:latin typeface="Nexa Book" panose="02000000000000000000" pitchFamily="2" charset="0"/>
                  </a:rPr>
                  <a:t> </a:t>
                </a:r>
                <a14:m>
                  <m:oMath xmlns:m="http://schemas.openxmlformats.org/officeDocument/2006/math">
                    <m:sSub>
                      <m:sSubPr>
                        <m:ctrlPr>
                          <a:rPr lang="en-IN" sz="3200" i="1">
                            <a:latin typeface="Cambria Math" panose="02040503050406030204" pitchFamily="18" charset="0"/>
                          </a:rPr>
                        </m:ctrlPr>
                      </m:sSubPr>
                      <m:e>
                        <m:r>
                          <a:rPr lang="en-IN" sz="3200" i="1">
                            <a:latin typeface="Cambria Math" panose="02040503050406030204" pitchFamily="18" charset="0"/>
                          </a:rPr>
                          <m:t>𝑇</m:t>
                        </m:r>
                      </m:e>
                      <m:sub>
                        <m:sSub>
                          <m:sSubPr>
                            <m:ctrlPr>
                              <a:rPr lang="en-IN" sz="3200" i="1">
                                <a:latin typeface="Cambria Math" panose="02040503050406030204" pitchFamily="18" charset="0"/>
                              </a:rPr>
                            </m:ctrlPr>
                          </m:sSubPr>
                          <m:e>
                            <m:r>
                              <a:rPr lang="en-IN" sz="3200" i="1">
                                <a:latin typeface="Cambria Math" panose="02040503050406030204" pitchFamily="18" charset="0"/>
                              </a:rPr>
                              <m:t>𝑗</m:t>
                            </m:r>
                          </m:e>
                          <m:sub>
                            <m:r>
                              <a:rPr lang="en-IN" sz="3200" i="1">
                                <a:latin typeface="Cambria Math" panose="02040503050406030204" pitchFamily="18" charset="0"/>
                              </a:rPr>
                              <m:t>𝑡</m:t>
                            </m:r>
                          </m:sub>
                        </m:sSub>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𝑇</m:t>
                        </m:r>
                      </m:e>
                      <m:sub>
                        <m:sSub>
                          <m:sSubPr>
                            <m:ctrlPr>
                              <a:rPr lang="en-IN" sz="3200" i="1">
                                <a:latin typeface="Cambria Math" panose="02040503050406030204" pitchFamily="18" charset="0"/>
                              </a:rPr>
                            </m:ctrlPr>
                          </m:sSubPr>
                          <m:e>
                            <m:r>
                              <a:rPr lang="en-IN" sz="3200" i="1">
                                <a:latin typeface="Cambria Math" panose="02040503050406030204" pitchFamily="18" charset="0"/>
                              </a:rPr>
                              <m:t>𝑗</m:t>
                            </m:r>
                          </m:e>
                          <m:sub>
                            <m:r>
                              <a:rPr lang="en-IN" sz="3200" i="1">
                                <a:latin typeface="Cambria Math" panose="02040503050406030204" pitchFamily="18" charset="0"/>
                              </a:rPr>
                              <m:t>𝑡</m:t>
                            </m:r>
                          </m:sub>
                        </m:sSub>
                      </m:sub>
                    </m:sSub>
                    <m:r>
                      <a:rPr lang="en-IN" sz="3200" i="1">
                        <a:latin typeface="Cambria Math" panose="02040503050406030204" pitchFamily="18" charset="0"/>
                      </a:rPr>
                      <m:t>+1</m:t>
                    </m:r>
                  </m:oMath>
                </a14:m>
                <a:endParaRPr lang="en-US" sz="3200" dirty="0">
                  <a:latin typeface="Nexa Book" panose="02000000000000000000" pitchFamily="2" charset="0"/>
                </a:endParaRPr>
              </a:p>
              <a:p>
                <a:pPr marL="971550" lvl="1" indent="-514350">
                  <a:buFont typeface="+mj-lt"/>
                  <a:buAutoNum type="arabicPeriod"/>
                </a:pPr>
                <a:r>
                  <a:rPr lang="en-IN" sz="3200" dirty="0" smtClean="0">
                    <a:latin typeface="+mj-lt"/>
                  </a:rPr>
                  <a:t>Update</a:t>
                </a:r>
                <a:r>
                  <a:rPr lang="en-IN" sz="3200" dirty="0" smtClean="0">
                    <a:latin typeface="Nexa Book" panose="02000000000000000000" pitchFamily="2" charset="0"/>
                  </a:rPr>
                  <a:t> </a:t>
                </a:r>
                <a14:m>
                  <m:oMath xmlns:m="http://schemas.openxmlformats.org/officeDocument/2006/math">
                    <m:sSub>
                      <m:sSubPr>
                        <m:ctrlPr>
                          <a:rPr lang="en-IN" sz="3200" b="0" i="1" dirty="0" smtClean="0">
                            <a:latin typeface="Cambria Math" panose="02040503050406030204" pitchFamily="18" charset="0"/>
                          </a:rPr>
                        </m:ctrlPr>
                      </m:sSubPr>
                      <m:e>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𝑝</m:t>
                            </m:r>
                          </m:e>
                        </m:acc>
                      </m:e>
                      <m:sub>
                        <m:sSub>
                          <m:sSubPr>
                            <m:ctrlPr>
                              <a:rPr lang="en-IN" sz="3200" b="0" i="1" dirty="0" smtClean="0">
                                <a:latin typeface="Cambria Math" panose="02040503050406030204" pitchFamily="18" charset="0"/>
                              </a:rPr>
                            </m:ctrlPr>
                          </m:sSubPr>
                          <m:e>
                            <m:r>
                              <a:rPr lang="en-IN" sz="3200" b="0" i="1" dirty="0" smtClean="0">
                                <a:latin typeface="Cambria Math" panose="02040503050406030204" pitchFamily="18" charset="0"/>
                              </a:rPr>
                              <m:t>𝑗</m:t>
                            </m:r>
                          </m:e>
                          <m:sub>
                            <m:r>
                              <a:rPr lang="en-IN" sz="3200" b="0" i="1" dirty="0" smtClean="0">
                                <a:latin typeface="Cambria Math" panose="02040503050406030204" pitchFamily="18" charset="0"/>
                              </a:rPr>
                              <m:t>𝑡</m:t>
                            </m:r>
                          </m:sub>
                        </m:sSub>
                      </m:sub>
                    </m:sSub>
                    <m:r>
                      <a:rPr lang="en-IN" sz="3200" b="0" i="1" dirty="0" smtClean="0">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𝑛</m:t>
                        </m:r>
                      </m:e>
                      <m:sub>
                        <m:sSub>
                          <m:sSubPr>
                            <m:ctrlPr>
                              <a:rPr lang="en-IN" sz="3200" i="1">
                                <a:latin typeface="Cambria Math" panose="02040503050406030204" pitchFamily="18" charset="0"/>
                              </a:rPr>
                            </m:ctrlPr>
                          </m:sSubPr>
                          <m:e>
                            <m:r>
                              <a:rPr lang="en-IN" sz="3200" i="1">
                                <a:latin typeface="Cambria Math" panose="02040503050406030204" pitchFamily="18" charset="0"/>
                              </a:rPr>
                              <m:t>𝑗</m:t>
                            </m:r>
                          </m:e>
                          <m:sub>
                            <m:r>
                              <a:rPr lang="en-IN" sz="3200" i="1">
                                <a:latin typeface="Cambria Math" panose="02040503050406030204" pitchFamily="18" charset="0"/>
                              </a:rPr>
                              <m:t>𝑡</m:t>
                            </m:r>
                          </m:sub>
                        </m:sSub>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𝑇</m:t>
                        </m:r>
                      </m:e>
                      <m:sub>
                        <m:sSub>
                          <m:sSubPr>
                            <m:ctrlPr>
                              <a:rPr lang="en-IN" sz="3200" i="1">
                                <a:latin typeface="Cambria Math" panose="02040503050406030204" pitchFamily="18" charset="0"/>
                              </a:rPr>
                            </m:ctrlPr>
                          </m:sSubPr>
                          <m:e>
                            <m:r>
                              <a:rPr lang="en-IN" sz="3200" i="1">
                                <a:latin typeface="Cambria Math" panose="02040503050406030204" pitchFamily="18" charset="0"/>
                              </a:rPr>
                              <m:t>𝑗</m:t>
                            </m:r>
                          </m:e>
                          <m:sub>
                            <m:r>
                              <a:rPr lang="en-IN" sz="3200" i="1">
                                <a:latin typeface="Cambria Math" panose="02040503050406030204" pitchFamily="18" charset="0"/>
                              </a:rPr>
                              <m:t>𝑡</m:t>
                            </m:r>
                          </m:sub>
                        </m:sSub>
                      </m:sub>
                    </m:sSub>
                  </m:oMath>
                </a14:m>
                <a:endParaRPr lang="en-US" sz="3200" dirty="0" smtClean="0">
                  <a:latin typeface="Nexa Book" panose="02000000000000000000" pitchFamily="2"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0" y="1396805"/>
                <a:ext cx="6155228" cy="5176097"/>
              </a:xfrm>
              <a:prstGeom prst="rect">
                <a:avLst/>
              </a:prstGeom>
              <a:blipFill>
                <a:blip r:embed="rId3"/>
                <a:stretch>
                  <a:fillRect l="-2264" t="-1170" b="-1988"/>
                </a:stretch>
              </a:blipFill>
              <a:ln w="38100">
                <a:solidFill>
                  <a:srgbClr val="7030A0"/>
                </a:solidFill>
                <a:prstDash val="dash"/>
              </a:ln>
            </p:spPr>
            <p:txBody>
              <a:bodyPr/>
              <a:lstStyle/>
              <a:p>
                <a:r>
                  <a:rPr lang="en-IN">
                    <a:noFill/>
                  </a:rPr>
                  <a:t> </a:t>
                </a:r>
              </a:p>
            </p:txBody>
          </p:sp>
        </mc:Fallback>
      </mc:AlternateContent>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0079" y="0"/>
            <a:ext cx="1783306" cy="1783306"/>
          </a:xfrm>
          <a:prstGeom prst="rect">
            <a:avLst/>
          </a:prstGeom>
        </p:spPr>
      </p:pic>
      <p:sp>
        <p:nvSpPr>
          <p:cNvPr id="8" name="Rectangular Callout 7"/>
          <p:cNvSpPr/>
          <p:nvPr/>
        </p:nvSpPr>
        <p:spPr>
          <a:xfrm>
            <a:off x="5338663" y="230813"/>
            <a:ext cx="5390296" cy="897828"/>
          </a:xfrm>
          <a:prstGeom prst="wedgeRectCallout">
            <a:avLst>
              <a:gd name="adj1" fmla="val 60130"/>
              <a:gd name="adj2" fmla="val 5549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Initially, </a:t>
            </a:r>
            <a:r>
              <a:rPr lang="en-US" sz="2400" dirty="0" smtClean="0">
                <a:solidFill>
                  <a:schemeClr val="tx1"/>
                </a:solidFill>
                <a:latin typeface="+mj-lt"/>
              </a:rPr>
              <a:t>may want to recommend all </a:t>
            </a:r>
            <a:r>
              <a:rPr lang="en-US" sz="2400" dirty="0">
                <a:solidFill>
                  <a:schemeClr val="tx1"/>
                </a:solidFill>
                <a:latin typeface="+mj-lt"/>
              </a:rPr>
              <a:t>items </a:t>
            </a:r>
            <a:r>
              <a:rPr lang="en-US" sz="2400" dirty="0" smtClean="0">
                <a:solidFill>
                  <a:schemeClr val="tx1"/>
                </a:solidFill>
                <a:latin typeface="+mj-lt"/>
              </a:rPr>
              <a:t>at </a:t>
            </a:r>
            <a:r>
              <a:rPr lang="en-US" sz="2400" dirty="0">
                <a:solidFill>
                  <a:schemeClr val="tx1"/>
                </a:solidFill>
                <a:latin typeface="+mj-lt"/>
              </a:rPr>
              <a:t>least once to avoid divide-by-zero </a:t>
            </a:r>
            <a:r>
              <a:rPr lang="en-US" sz="2400" dirty="0" smtClean="0">
                <a:solidFill>
                  <a:schemeClr val="tx1"/>
                </a:solidFill>
                <a:latin typeface="+mj-lt"/>
              </a:rPr>
              <a:t>errors</a:t>
            </a:r>
            <a:endParaRPr lang="en-US" sz="2400" dirty="0">
              <a:solidFill>
                <a:schemeClr val="tx1"/>
              </a:solidFill>
              <a:latin typeface="+mj-lt"/>
            </a:endParaRPr>
          </a:p>
        </p:txBody>
      </p:sp>
    </p:spTree>
    <p:extLst>
      <p:ext uri="{BB962C8B-B14F-4D97-AF65-F5344CB8AC3E}">
        <p14:creationId xmlns:p14="http://schemas.microsoft.com/office/powerpoint/2010/main" val="159953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righ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Explore Exploit</a:t>
            </a:r>
            <a:endParaRPr lang="en-IN" dirty="0"/>
          </a:p>
        </p:txBody>
      </p:sp>
      <p:sp>
        <p:nvSpPr>
          <p:cNvPr id="3" name="Content Placeholder 2"/>
          <p:cNvSpPr>
            <a:spLocks noGrp="1"/>
          </p:cNvSpPr>
          <p:nvPr>
            <p:ph idx="1"/>
          </p:nvPr>
        </p:nvSpPr>
        <p:spPr>
          <a:xfrm>
            <a:off x="253353" y="1111624"/>
            <a:ext cx="11938645" cy="5746376"/>
          </a:xfrm>
        </p:spPr>
        <p:txBody>
          <a:bodyPr>
            <a:normAutofit/>
          </a:bodyPr>
          <a:lstStyle/>
          <a:p>
            <a:r>
              <a:rPr lang="en-IN" dirty="0">
                <a:solidFill>
                  <a:srgbClr val="00B050"/>
                </a:solidFill>
              </a:rPr>
              <a:t>Pros</a:t>
            </a:r>
          </a:p>
          <a:p>
            <a:pPr lvl="1"/>
            <a:r>
              <a:rPr lang="en-IN" dirty="0" smtClean="0"/>
              <a:t>Online </a:t>
            </a:r>
            <a:r>
              <a:rPr lang="en-IN" dirty="0"/>
              <a:t>and not static, learns </a:t>
            </a:r>
            <a:r>
              <a:rPr lang="en-IN" dirty="0" smtClean="0"/>
              <a:t>continuously (even if user tastes change)</a:t>
            </a:r>
            <a:endParaRPr lang="en-IN" dirty="0"/>
          </a:p>
          <a:p>
            <a:pPr lvl="1"/>
            <a:r>
              <a:rPr lang="en-IN" dirty="0"/>
              <a:t>Does not get stale very easily – explores!</a:t>
            </a:r>
          </a:p>
          <a:p>
            <a:pPr lvl="1"/>
            <a:r>
              <a:rPr lang="en-IN" dirty="0"/>
              <a:t>Can utilize user and item features easily (contextual bandits)</a:t>
            </a:r>
          </a:p>
          <a:p>
            <a:pPr lvl="1"/>
            <a:r>
              <a:rPr lang="en-IN" dirty="0"/>
              <a:t>Can add new users and new items </a:t>
            </a:r>
            <a:r>
              <a:rPr lang="en-IN" dirty="0" smtClean="0"/>
              <a:t>easily</a:t>
            </a:r>
            <a:endParaRPr lang="en-IN" dirty="0"/>
          </a:p>
          <a:p>
            <a:r>
              <a:rPr lang="en-IN" dirty="0">
                <a:solidFill>
                  <a:srgbClr val="FF0000"/>
                </a:solidFill>
              </a:rPr>
              <a:t>Cons</a:t>
            </a:r>
          </a:p>
          <a:p>
            <a:pPr lvl="1"/>
            <a:r>
              <a:rPr lang="en-IN" dirty="0"/>
              <a:t>No explicit collaboration – does not infer similarity of </a:t>
            </a:r>
            <a:r>
              <a:rPr lang="en-IN" dirty="0" smtClean="0"/>
              <a:t>items/users</a:t>
            </a:r>
          </a:p>
          <a:p>
            <a:pPr lvl="3"/>
            <a:r>
              <a:rPr lang="en-IN" dirty="0" smtClean="0"/>
              <a:t>Modifications do exist for “collaborative contextual bandits” e.g. Li et al ICML 2017</a:t>
            </a:r>
            <a:endParaRPr lang="en-IN" dirty="0"/>
          </a:p>
          <a:p>
            <a:pPr lvl="1"/>
            <a:r>
              <a:rPr lang="en-IN" dirty="0"/>
              <a:t>Need powerful contextual models to handle large item sets</a:t>
            </a:r>
          </a:p>
          <a:p>
            <a:pPr lvl="1"/>
            <a:r>
              <a:rPr lang="en-IN" dirty="0"/>
              <a:t>Algorithms more complicated, expensive in contextual </a:t>
            </a:r>
            <a:r>
              <a:rPr lang="en-IN" dirty="0" smtClean="0"/>
              <a:t>bandits</a:t>
            </a:r>
          </a:p>
          <a:p>
            <a:r>
              <a:rPr lang="en-IN" dirty="0" smtClean="0"/>
              <a:t>Explore exploit algorithms are a prominent </a:t>
            </a:r>
            <a:r>
              <a:rPr lang="en-IN" dirty="0" err="1" smtClean="0"/>
              <a:t>RecSys</a:t>
            </a:r>
            <a:r>
              <a:rPr lang="en-IN" dirty="0" smtClean="0"/>
              <a:t> tool</a:t>
            </a:r>
            <a:endParaRPr lang="en-IN" dirty="0"/>
          </a:p>
          <a:p>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26</a:t>
            </a:fld>
            <a:endParaRPr lang="en-US"/>
          </a:p>
        </p:txBody>
      </p:sp>
    </p:spTree>
    <p:extLst>
      <p:ext uri="{BB962C8B-B14F-4D97-AF65-F5344CB8AC3E}">
        <p14:creationId xmlns:p14="http://schemas.microsoft.com/office/powerpoint/2010/main" val="252067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a:t>
            </a:r>
            <a:endParaRPr lang="en-IN" dirty="0"/>
          </a:p>
        </p:txBody>
      </p:sp>
      <p:sp>
        <p:nvSpPr>
          <p:cNvPr id="3" name="Content Placeholder 2"/>
          <p:cNvSpPr>
            <a:spLocks noGrp="1"/>
          </p:cNvSpPr>
          <p:nvPr>
            <p:ph idx="1"/>
          </p:nvPr>
        </p:nvSpPr>
        <p:spPr>
          <a:xfrm>
            <a:off x="253353" y="1111623"/>
            <a:ext cx="11938645" cy="5874804"/>
          </a:xfrm>
        </p:spPr>
        <p:txBody>
          <a:bodyPr>
            <a:normAutofit/>
          </a:bodyPr>
          <a:lstStyle/>
          <a:p>
            <a:r>
              <a:rPr lang="en-IN" dirty="0"/>
              <a:t>In practice, </a:t>
            </a:r>
            <a:r>
              <a:rPr lang="en-IN" dirty="0" smtClean="0"/>
              <a:t>ensemble </a:t>
            </a:r>
            <a:r>
              <a:rPr lang="en-IN" dirty="0"/>
              <a:t>methods </a:t>
            </a:r>
            <a:r>
              <a:rPr lang="en-IN" dirty="0" smtClean="0"/>
              <a:t>popular in </a:t>
            </a:r>
            <a:r>
              <a:rPr lang="en-IN" dirty="0" err="1" smtClean="0"/>
              <a:t>RecSys</a:t>
            </a:r>
            <a:endParaRPr lang="en-IN" dirty="0" smtClean="0"/>
          </a:p>
          <a:p>
            <a:pPr lvl="2"/>
            <a:r>
              <a:rPr lang="en-IN" dirty="0" smtClean="0"/>
              <a:t>Most commercial </a:t>
            </a:r>
            <a:r>
              <a:rPr lang="en-IN" dirty="0" err="1" smtClean="0"/>
              <a:t>recsys</a:t>
            </a:r>
            <a:r>
              <a:rPr lang="en-IN" dirty="0" smtClean="0"/>
              <a:t> </a:t>
            </a:r>
            <a:r>
              <a:rPr lang="en-IN" dirty="0"/>
              <a:t>are massive ensembles with 100s of algorithms running in tandem. Exact details usually </a:t>
            </a:r>
            <a:r>
              <a:rPr lang="en-IN" dirty="0" smtClean="0"/>
              <a:t>closely </a:t>
            </a:r>
            <a:r>
              <a:rPr lang="en-IN" dirty="0"/>
              <a:t>guarded </a:t>
            </a:r>
            <a:r>
              <a:rPr lang="en-IN" dirty="0" smtClean="0"/>
              <a:t>secrets</a:t>
            </a:r>
            <a:endParaRPr lang="en-IN" dirty="0"/>
          </a:p>
          <a:p>
            <a:pPr lvl="2"/>
            <a:r>
              <a:rPr lang="en-IN" dirty="0"/>
              <a:t>Recent advances </a:t>
            </a:r>
            <a:r>
              <a:rPr lang="en-IN" dirty="0" smtClean="0"/>
              <a:t>focus on </a:t>
            </a:r>
            <a:r>
              <a:rPr lang="en-IN" dirty="0"/>
              <a:t>getting best of all many methodologies</a:t>
            </a:r>
          </a:p>
          <a:p>
            <a:pPr lvl="3"/>
            <a:r>
              <a:rPr lang="en-IN" dirty="0" smtClean="0"/>
              <a:t>E.g. matrix </a:t>
            </a:r>
            <a:r>
              <a:rPr lang="en-IN" dirty="0"/>
              <a:t>factorization where rows and columns have side features</a:t>
            </a:r>
          </a:p>
          <a:p>
            <a:pPr lvl="3"/>
            <a:r>
              <a:rPr lang="en-IN" dirty="0" smtClean="0"/>
              <a:t>E.g. collaborative </a:t>
            </a:r>
            <a:r>
              <a:rPr lang="en-IN" dirty="0"/>
              <a:t>multi-armed bandits – identifies similar </a:t>
            </a:r>
            <a:r>
              <a:rPr lang="en-IN" dirty="0" smtClean="0"/>
              <a:t>items/users</a:t>
            </a:r>
            <a:endParaRPr lang="en-IN" dirty="0"/>
          </a:p>
          <a:p>
            <a:r>
              <a:rPr lang="en-IN" dirty="0" smtClean="0"/>
              <a:t>Reinforcement Learning generalizes notion of bandit algorithms</a:t>
            </a:r>
          </a:p>
          <a:p>
            <a:pPr lvl="2"/>
            <a:r>
              <a:rPr lang="en-IN" dirty="0" smtClean="0"/>
              <a:t>Bandit algorithms usually assume that any action/proposal only generates a reward but does not change the reward function</a:t>
            </a:r>
          </a:p>
          <a:p>
            <a:pPr lvl="3"/>
            <a:r>
              <a:rPr lang="en-IN" dirty="0" smtClean="0"/>
              <a:t>E.g. recommending an item (whether liked or disliked) not expected to change user’s tastes drastically</a:t>
            </a:r>
          </a:p>
          <a:p>
            <a:pPr lvl="2"/>
            <a:r>
              <a:rPr lang="en-IN" dirty="0" smtClean="0"/>
              <a:t>RL removes this assumption – not only do our actions generate feedback from user, they may also fundamentally change the way the user gives future feedback – need to be much more careful in this model</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27</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0079" y="0"/>
            <a:ext cx="1783306" cy="1783306"/>
          </a:xfrm>
          <a:prstGeom prst="rect">
            <a:avLst/>
          </a:prstGeom>
        </p:spPr>
      </p:pic>
      <p:sp>
        <p:nvSpPr>
          <p:cNvPr id="6" name="Rectangular Callout 5"/>
          <p:cNvSpPr/>
          <p:nvPr/>
        </p:nvSpPr>
        <p:spPr>
          <a:xfrm>
            <a:off x="1962364" y="230813"/>
            <a:ext cx="8766595" cy="897828"/>
          </a:xfrm>
          <a:prstGeom prst="wedgeRectCallout">
            <a:avLst>
              <a:gd name="adj1" fmla="val 56263"/>
              <a:gd name="adj2" fmla="val 4862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Think of a game of Mario – not only may a false move give less reward right now, it may also make it impossible to win the game overall </a:t>
            </a:r>
            <a:r>
              <a:rPr lang="en-US" sz="2400" dirty="0" smtClean="0">
                <a:solidFill>
                  <a:schemeClr val="tx1"/>
                </a:solidFill>
                <a:latin typeface="+mj-lt"/>
                <a:sym typeface="Wingdings" panose="05000000000000000000" pitchFamily="2" charset="2"/>
              </a:rPr>
              <a:t></a:t>
            </a:r>
            <a:endParaRPr lang="en-US" sz="2400" dirty="0">
              <a:solidFill>
                <a:schemeClr val="tx1"/>
              </a:solidFill>
              <a:latin typeface="+mj-lt"/>
            </a:endParaRPr>
          </a:p>
        </p:txBody>
      </p:sp>
    </p:spTree>
    <p:extLst>
      <p:ext uri="{BB962C8B-B14F-4D97-AF65-F5344CB8AC3E}">
        <p14:creationId xmlns:p14="http://schemas.microsoft.com/office/powerpoint/2010/main" val="328297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Abstract Problem Statement</a:t>
            </a:r>
            <a:endParaRPr lang="en-IN" dirty="0"/>
          </a:p>
        </p:txBody>
      </p:sp>
      <p:sp>
        <p:nvSpPr>
          <p:cNvPr id="6" name="Content Placeholder 5"/>
          <p:cNvSpPr>
            <a:spLocks noGrp="1"/>
          </p:cNvSpPr>
          <p:nvPr>
            <p:ph idx="1"/>
          </p:nvPr>
        </p:nvSpPr>
        <p:spPr>
          <a:xfrm>
            <a:off x="253354" y="1111624"/>
            <a:ext cx="11600328" cy="5746376"/>
          </a:xfrm>
        </p:spPr>
        <p:txBody>
          <a:bodyPr>
            <a:normAutofit/>
          </a:bodyPr>
          <a:lstStyle/>
          <a:p>
            <a:r>
              <a:rPr lang="en-IN" dirty="0"/>
              <a:t>There are users …</a:t>
            </a:r>
          </a:p>
          <a:p>
            <a:endParaRPr lang="en-IN" dirty="0"/>
          </a:p>
          <a:p>
            <a:pPr marL="0" indent="0">
              <a:buNone/>
            </a:pPr>
            <a:endParaRPr lang="en-IN" dirty="0"/>
          </a:p>
          <a:p>
            <a:r>
              <a:rPr lang="en-IN" dirty="0"/>
              <a:t>… and there are items …</a:t>
            </a:r>
          </a:p>
          <a:p>
            <a:endParaRPr lang="en-IN" dirty="0"/>
          </a:p>
          <a:p>
            <a:pPr marL="0" indent="0">
              <a:buNone/>
            </a:pPr>
            <a:endParaRPr lang="en-IN" dirty="0"/>
          </a:p>
          <a:p>
            <a:r>
              <a:rPr lang="en-IN" dirty="0"/>
              <a:t>Users </a:t>
            </a:r>
            <a:r>
              <a:rPr lang="en-IN" dirty="0" smtClean="0"/>
              <a:t>come </a:t>
            </a:r>
            <a:r>
              <a:rPr lang="en-IN" dirty="0"/>
              <a:t>to us one at a time in no particular </a:t>
            </a:r>
            <a:r>
              <a:rPr lang="en-IN" dirty="0" smtClean="0"/>
              <a:t>order</a:t>
            </a:r>
          </a:p>
          <a:p>
            <a:r>
              <a:rPr lang="en-IN" dirty="0" smtClean="0"/>
              <a:t>… </a:t>
            </a:r>
            <a:r>
              <a:rPr lang="en-IN" dirty="0"/>
              <a:t>and we need to recommend, to each user, items </a:t>
            </a:r>
            <a:r>
              <a:rPr lang="en-IN" dirty="0" smtClean="0"/>
              <a:t>they </a:t>
            </a:r>
            <a:r>
              <a:rPr lang="en-IN" dirty="0"/>
              <a:t>will “like</a:t>
            </a:r>
            <a:r>
              <a:rPr lang="en-IN" dirty="0" smtClean="0"/>
              <a:t>”</a:t>
            </a:r>
          </a:p>
          <a:p>
            <a:r>
              <a:rPr lang="en-IN" dirty="0" smtClean="0"/>
              <a:t>User tastes expected to be stable but may vary slowing across time</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pic>
        <p:nvPicPr>
          <p:cNvPr id="7" name="Picture 6"/>
          <p:cNvPicPr>
            <a:picLocks noChangeAspect="1"/>
          </p:cNvPicPr>
          <p:nvPr/>
        </p:nvPicPr>
        <p:blipFill>
          <a:blip r:embed="rId2"/>
          <a:stretch>
            <a:fillRect/>
          </a:stretch>
        </p:blipFill>
        <p:spPr>
          <a:xfrm>
            <a:off x="2832301" y="1542549"/>
            <a:ext cx="715020" cy="1289015"/>
          </a:xfrm>
          <a:prstGeom prst="rect">
            <a:avLst/>
          </a:prstGeom>
        </p:spPr>
      </p:pic>
      <p:pic>
        <p:nvPicPr>
          <p:cNvPr id="8" name="Picture 7"/>
          <p:cNvPicPr>
            <a:picLocks noChangeAspect="1"/>
          </p:cNvPicPr>
          <p:nvPr/>
        </p:nvPicPr>
        <p:blipFill>
          <a:blip r:embed="rId3"/>
          <a:stretch>
            <a:fillRect/>
          </a:stretch>
        </p:blipFill>
        <p:spPr>
          <a:xfrm>
            <a:off x="5895448" y="1512859"/>
            <a:ext cx="781821" cy="1318705"/>
          </a:xfrm>
          <a:prstGeom prst="rect">
            <a:avLst/>
          </a:prstGeom>
        </p:spPr>
      </p:pic>
      <p:pic>
        <p:nvPicPr>
          <p:cNvPr id="9" name="Picture 8"/>
          <p:cNvPicPr>
            <a:picLocks noChangeAspect="1"/>
          </p:cNvPicPr>
          <p:nvPr/>
        </p:nvPicPr>
        <p:blipFill>
          <a:blip r:embed="rId4"/>
          <a:stretch>
            <a:fillRect/>
          </a:stretch>
        </p:blipFill>
        <p:spPr>
          <a:xfrm>
            <a:off x="7493822" y="1510385"/>
            <a:ext cx="781821" cy="1321179"/>
          </a:xfrm>
          <a:prstGeom prst="rect">
            <a:avLst/>
          </a:prstGeom>
        </p:spPr>
      </p:pic>
      <p:pic>
        <p:nvPicPr>
          <p:cNvPr id="10" name="Picture 9"/>
          <p:cNvPicPr>
            <a:picLocks noChangeAspect="1"/>
          </p:cNvPicPr>
          <p:nvPr/>
        </p:nvPicPr>
        <p:blipFill>
          <a:blip r:embed="rId5"/>
          <a:stretch>
            <a:fillRect/>
          </a:stretch>
        </p:blipFill>
        <p:spPr>
          <a:xfrm>
            <a:off x="4363874" y="1545023"/>
            <a:ext cx="715020" cy="1286541"/>
          </a:xfrm>
          <a:prstGeom prst="rect">
            <a:avLst/>
          </a:prstGeom>
        </p:spPr>
      </p:pic>
      <p:pic>
        <p:nvPicPr>
          <p:cNvPr id="11" name="Picture 10"/>
          <p:cNvPicPr>
            <a:picLocks noChangeAspect="1"/>
          </p:cNvPicPr>
          <p:nvPr/>
        </p:nvPicPr>
        <p:blipFill>
          <a:blip r:embed="rId6"/>
          <a:stretch>
            <a:fillRect/>
          </a:stretch>
        </p:blipFill>
        <p:spPr>
          <a:xfrm>
            <a:off x="9092197" y="1547497"/>
            <a:ext cx="717494" cy="1284067"/>
          </a:xfrm>
          <a:prstGeom prst="rect">
            <a:avLst/>
          </a:prstGeom>
        </p:spPr>
      </p:pic>
      <p:pic>
        <p:nvPicPr>
          <p:cNvPr id="12" name="Picture 11"/>
          <p:cNvPicPr>
            <a:picLocks noChangeAspect="1"/>
          </p:cNvPicPr>
          <p:nvPr/>
        </p:nvPicPr>
        <p:blipFill>
          <a:blip r:embed="rId7"/>
          <a:stretch>
            <a:fillRect/>
          </a:stretch>
        </p:blipFill>
        <p:spPr>
          <a:xfrm>
            <a:off x="5220913" y="3316279"/>
            <a:ext cx="933007" cy="1033784"/>
          </a:xfrm>
          <a:prstGeom prst="rect">
            <a:avLst/>
          </a:prstGeom>
        </p:spPr>
      </p:pic>
      <p:pic>
        <p:nvPicPr>
          <p:cNvPr id="13" name="Picture 12"/>
          <p:cNvPicPr>
            <a:picLocks noChangeAspect="1"/>
          </p:cNvPicPr>
          <p:nvPr/>
        </p:nvPicPr>
        <p:blipFill>
          <a:blip r:embed="rId8"/>
          <a:stretch>
            <a:fillRect/>
          </a:stretch>
        </p:blipFill>
        <p:spPr>
          <a:xfrm>
            <a:off x="6516820" y="3384548"/>
            <a:ext cx="893995" cy="965515"/>
          </a:xfrm>
          <a:prstGeom prst="rect">
            <a:avLst/>
          </a:prstGeom>
        </p:spPr>
      </p:pic>
      <p:pic>
        <p:nvPicPr>
          <p:cNvPr id="14" name="Picture 13"/>
          <p:cNvPicPr>
            <a:picLocks noChangeAspect="1"/>
          </p:cNvPicPr>
          <p:nvPr/>
        </p:nvPicPr>
        <p:blipFill>
          <a:blip r:embed="rId9"/>
          <a:stretch>
            <a:fillRect/>
          </a:stretch>
        </p:blipFill>
        <p:spPr>
          <a:xfrm>
            <a:off x="4139566" y="3358541"/>
            <a:ext cx="718447" cy="991522"/>
          </a:xfrm>
          <a:prstGeom prst="rect">
            <a:avLst/>
          </a:prstGeom>
        </p:spPr>
      </p:pic>
      <p:pic>
        <p:nvPicPr>
          <p:cNvPr id="15" name="Picture 14"/>
          <p:cNvPicPr>
            <a:picLocks noChangeAspect="1"/>
          </p:cNvPicPr>
          <p:nvPr/>
        </p:nvPicPr>
        <p:blipFill>
          <a:blip r:embed="rId10"/>
          <a:stretch>
            <a:fillRect/>
          </a:stretch>
        </p:blipFill>
        <p:spPr>
          <a:xfrm>
            <a:off x="10202981" y="3443064"/>
            <a:ext cx="1355622" cy="906999"/>
          </a:xfrm>
          <a:prstGeom prst="rect">
            <a:avLst/>
          </a:prstGeom>
        </p:spPr>
      </p:pic>
      <p:pic>
        <p:nvPicPr>
          <p:cNvPr id="16" name="Picture 15"/>
          <p:cNvPicPr>
            <a:picLocks noChangeAspect="1"/>
          </p:cNvPicPr>
          <p:nvPr/>
        </p:nvPicPr>
        <p:blipFill>
          <a:blip r:embed="rId11"/>
          <a:stretch>
            <a:fillRect/>
          </a:stretch>
        </p:blipFill>
        <p:spPr>
          <a:xfrm>
            <a:off x="1658283" y="3248010"/>
            <a:ext cx="867989" cy="1102053"/>
          </a:xfrm>
          <a:prstGeom prst="rect">
            <a:avLst/>
          </a:prstGeom>
        </p:spPr>
      </p:pic>
      <p:pic>
        <p:nvPicPr>
          <p:cNvPr id="17" name="Picture 16"/>
          <p:cNvPicPr>
            <a:picLocks noChangeAspect="1"/>
          </p:cNvPicPr>
          <p:nvPr/>
        </p:nvPicPr>
        <p:blipFill>
          <a:blip r:embed="rId12"/>
          <a:stretch>
            <a:fillRect/>
          </a:stretch>
        </p:blipFill>
        <p:spPr>
          <a:xfrm>
            <a:off x="8972094" y="3248010"/>
            <a:ext cx="867989" cy="1102053"/>
          </a:xfrm>
          <a:prstGeom prst="rect">
            <a:avLst/>
          </a:prstGeom>
        </p:spPr>
      </p:pic>
      <p:pic>
        <p:nvPicPr>
          <p:cNvPr id="18" name="Picture 17"/>
          <p:cNvPicPr>
            <a:picLocks noChangeAspect="1"/>
          </p:cNvPicPr>
          <p:nvPr/>
        </p:nvPicPr>
        <p:blipFill>
          <a:blip r:embed="rId13"/>
          <a:stretch>
            <a:fillRect/>
          </a:stretch>
        </p:blipFill>
        <p:spPr>
          <a:xfrm>
            <a:off x="2889172" y="3491827"/>
            <a:ext cx="887494" cy="858236"/>
          </a:xfrm>
          <a:prstGeom prst="rect">
            <a:avLst/>
          </a:prstGeom>
        </p:spPr>
      </p:pic>
      <p:pic>
        <p:nvPicPr>
          <p:cNvPr id="19" name="Picture 18"/>
          <p:cNvPicPr>
            <a:picLocks noChangeAspect="1"/>
          </p:cNvPicPr>
          <p:nvPr/>
        </p:nvPicPr>
        <p:blipFill>
          <a:blip r:embed="rId14"/>
          <a:stretch>
            <a:fillRect/>
          </a:stretch>
        </p:blipFill>
        <p:spPr>
          <a:xfrm>
            <a:off x="7773715" y="3231756"/>
            <a:ext cx="835479" cy="1118307"/>
          </a:xfrm>
          <a:prstGeom prst="rect">
            <a:avLst/>
          </a:prstGeom>
        </p:spPr>
      </p:pic>
    </p:spTree>
    <p:extLst>
      <p:ext uri="{BB962C8B-B14F-4D97-AF65-F5344CB8AC3E}">
        <p14:creationId xmlns:p14="http://schemas.microsoft.com/office/powerpoint/2010/main" val="168348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par>
                          <p:cTn id="53" fill="hold">
                            <p:stCondLst>
                              <p:cond delay="250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3000"/>
                            </p:stCondLst>
                            <p:childTnLst>
                              <p:par>
                                <p:cTn id="58" presetID="10" presetClass="entr" presetSubtype="0"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par>
                          <p:cTn id="61" fill="hold">
                            <p:stCondLst>
                              <p:cond delay="3500"/>
                            </p:stCondLst>
                            <p:childTnLst>
                              <p:par>
                                <p:cTn id="62" presetID="10" presetClass="entr" presetSubtype="0"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a:t>
            </a:r>
            <a:r>
              <a:rPr lang="en-IN" dirty="0" err="1" smtClean="0"/>
              <a:t>RecSys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
        <p:nvSpPr>
          <p:cNvPr id="5" name="Content Placeholder 6"/>
          <p:cNvSpPr>
            <a:spLocks noGrp="1"/>
          </p:cNvSpPr>
          <p:nvPr>
            <p:ph sz="half" idx="1"/>
          </p:nvPr>
        </p:nvSpPr>
        <p:spPr>
          <a:xfrm>
            <a:off x="358588" y="1185463"/>
            <a:ext cx="5661212" cy="4146824"/>
          </a:xfrm>
        </p:spPr>
        <p:txBody>
          <a:bodyPr>
            <a:normAutofit/>
          </a:bodyPr>
          <a:lstStyle/>
          <a:p>
            <a:pPr marL="0" indent="0" algn="ctr">
              <a:buNone/>
            </a:pPr>
            <a:r>
              <a:rPr lang="en-IN" dirty="0" smtClean="0">
                <a:solidFill>
                  <a:schemeClr val="accent2"/>
                </a:solidFill>
                <a:latin typeface="+mj-lt"/>
              </a:rPr>
              <a:t>User</a:t>
            </a:r>
          </a:p>
          <a:p>
            <a:r>
              <a:rPr lang="en-IN" dirty="0" smtClean="0">
                <a:latin typeface="+mj-lt"/>
              </a:rPr>
              <a:t>sundarbans.com user</a:t>
            </a:r>
          </a:p>
          <a:p>
            <a:r>
              <a:rPr lang="en-IN" dirty="0" smtClean="0">
                <a:latin typeface="+mj-lt"/>
              </a:rPr>
              <a:t>reddit.com user</a:t>
            </a:r>
          </a:p>
          <a:p>
            <a:r>
              <a:rPr lang="en-IN" dirty="0" smtClean="0">
                <a:latin typeface="+mj-lt"/>
              </a:rPr>
              <a:t>Student</a:t>
            </a:r>
          </a:p>
          <a:p>
            <a:r>
              <a:rPr lang="en-IN" dirty="0" smtClean="0">
                <a:latin typeface="+mj-lt"/>
              </a:rPr>
              <a:t>Patient</a:t>
            </a:r>
          </a:p>
          <a:p>
            <a:r>
              <a:rPr lang="en-IN" dirty="0" smtClean="0">
                <a:latin typeface="+mj-lt"/>
              </a:rPr>
              <a:t>Search query</a:t>
            </a:r>
          </a:p>
          <a:p>
            <a:r>
              <a:rPr lang="en-IN" dirty="0" smtClean="0">
                <a:latin typeface="+mj-lt"/>
              </a:rPr>
              <a:t>Advertiser</a:t>
            </a:r>
          </a:p>
          <a:p>
            <a:pPr marL="0" indent="0">
              <a:buNone/>
            </a:pPr>
            <a:endParaRPr lang="en-US" dirty="0">
              <a:latin typeface="+mj-lt"/>
            </a:endParaRPr>
          </a:p>
        </p:txBody>
      </p:sp>
      <p:sp>
        <p:nvSpPr>
          <p:cNvPr id="6" name="Content Placeholder 7"/>
          <p:cNvSpPr txBox="1">
            <a:spLocks/>
          </p:cNvSpPr>
          <p:nvPr/>
        </p:nvSpPr>
        <p:spPr>
          <a:xfrm>
            <a:off x="6172200" y="1185463"/>
            <a:ext cx="5661212" cy="4146824"/>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IN" dirty="0" smtClean="0">
                <a:solidFill>
                  <a:schemeClr val="accent2"/>
                </a:solidFill>
                <a:latin typeface="+mj-lt"/>
              </a:rPr>
              <a:t>Items</a:t>
            </a:r>
          </a:p>
          <a:p>
            <a:r>
              <a:rPr lang="en-IN" dirty="0" smtClean="0">
                <a:latin typeface="+mj-lt"/>
              </a:rPr>
              <a:t>sundarbans.com products</a:t>
            </a:r>
          </a:p>
          <a:p>
            <a:r>
              <a:rPr lang="en-IN" dirty="0" err="1" smtClean="0">
                <a:latin typeface="+mj-lt"/>
              </a:rPr>
              <a:t>Reddit</a:t>
            </a:r>
            <a:r>
              <a:rPr lang="en-IN" dirty="0" smtClean="0">
                <a:latin typeface="+mj-lt"/>
              </a:rPr>
              <a:t> posts</a:t>
            </a:r>
          </a:p>
          <a:p>
            <a:r>
              <a:rPr lang="en-IN" dirty="0" smtClean="0">
                <a:latin typeface="+mj-lt"/>
              </a:rPr>
              <a:t>Study material</a:t>
            </a:r>
          </a:p>
          <a:p>
            <a:r>
              <a:rPr lang="en-IN" dirty="0" smtClean="0">
                <a:latin typeface="+mj-lt"/>
              </a:rPr>
              <a:t>Medicines</a:t>
            </a:r>
          </a:p>
          <a:p>
            <a:r>
              <a:rPr lang="en-IN" dirty="0" smtClean="0">
                <a:latin typeface="+mj-lt"/>
              </a:rPr>
              <a:t>Advertisements</a:t>
            </a:r>
          </a:p>
          <a:p>
            <a:r>
              <a:rPr lang="en-IN" dirty="0" smtClean="0">
                <a:latin typeface="+mj-lt"/>
              </a:rPr>
              <a:t>Search query to bid on</a:t>
            </a:r>
            <a:endParaRPr lang="en-US" dirty="0">
              <a:latin typeface="+mj-lt"/>
            </a:endParaRPr>
          </a:p>
        </p:txBody>
      </p:sp>
      <p:sp>
        <p:nvSpPr>
          <p:cNvPr id="7" name="Content Placeholder 2"/>
          <p:cNvSpPr txBox="1">
            <a:spLocks/>
          </p:cNvSpPr>
          <p:nvPr/>
        </p:nvSpPr>
        <p:spPr>
          <a:xfrm>
            <a:off x="358588" y="5332288"/>
            <a:ext cx="11474824" cy="1525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exa Book"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exa Book"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exa Book"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exa Book"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exa Book"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latin typeface="+mj-lt"/>
              </a:rPr>
              <a:t>“Users” are </a:t>
            </a:r>
            <a:r>
              <a:rPr lang="en-IN" dirty="0" smtClean="0">
                <a:latin typeface="+mj-lt"/>
              </a:rPr>
              <a:t>often in </a:t>
            </a:r>
            <a:r>
              <a:rPr lang="en-IN" dirty="0" smtClean="0">
                <a:latin typeface="+mj-lt"/>
              </a:rPr>
              <a:t>millions and thousands </a:t>
            </a:r>
            <a:r>
              <a:rPr lang="en-IN" dirty="0" smtClean="0">
                <a:latin typeface="+mj-lt"/>
              </a:rPr>
              <a:t>may come </a:t>
            </a:r>
            <a:r>
              <a:rPr lang="en-IN" dirty="0" smtClean="0">
                <a:latin typeface="+mj-lt"/>
              </a:rPr>
              <a:t>each second</a:t>
            </a:r>
          </a:p>
          <a:p>
            <a:r>
              <a:rPr lang="en-IN" dirty="0" smtClean="0">
                <a:latin typeface="+mj-lt"/>
              </a:rPr>
              <a:t>“Items” are </a:t>
            </a:r>
            <a:r>
              <a:rPr lang="en-IN" dirty="0" smtClean="0">
                <a:latin typeface="+mj-lt"/>
              </a:rPr>
              <a:t>often in </a:t>
            </a:r>
            <a:r>
              <a:rPr lang="en-IN" dirty="0" smtClean="0">
                <a:latin typeface="+mj-lt"/>
              </a:rPr>
              <a:t>millions and each user likes </a:t>
            </a:r>
            <a:r>
              <a:rPr lang="en-IN" dirty="0" smtClean="0">
                <a:latin typeface="+mj-lt"/>
              </a:rPr>
              <a:t>very few e.g. </a:t>
            </a:r>
            <a:r>
              <a:rPr lang="en-IN" dirty="0" smtClean="0">
                <a:latin typeface="+mj-lt"/>
              </a:rPr>
              <a:t>5-10 items</a:t>
            </a:r>
          </a:p>
          <a:p>
            <a:r>
              <a:rPr lang="en-IN" dirty="0" smtClean="0">
                <a:latin typeface="+mj-lt"/>
              </a:rPr>
              <a:t>Some items are popular but most items liked by </a:t>
            </a:r>
            <a:r>
              <a:rPr lang="en-IN" dirty="0" smtClean="0">
                <a:latin typeface="+mj-lt"/>
              </a:rPr>
              <a:t>very few e.g. </a:t>
            </a:r>
            <a:r>
              <a:rPr lang="en-IN" dirty="0" smtClean="0">
                <a:latin typeface="+mj-lt"/>
              </a:rPr>
              <a:t>5-10 users</a:t>
            </a:r>
          </a:p>
        </p:txBody>
      </p:sp>
    </p:spTree>
    <p:extLst>
      <p:ext uri="{BB962C8B-B14F-4D97-AF65-F5344CB8AC3E}">
        <p14:creationId xmlns:p14="http://schemas.microsoft.com/office/powerpoint/2010/main" val="36079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Matrix Completion Problem</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mc:AlternateContent xmlns:mc="http://schemas.openxmlformats.org/markup-compatibility/2006" xmlns:a14="http://schemas.microsoft.com/office/drawing/2010/main">
        <mc:Choice Requires="a14">
          <p:sp>
            <p:nvSpPr>
              <p:cNvPr id="5" name="Content Placeholder 444"/>
              <p:cNvSpPr>
                <a:spLocks noGrp="1"/>
              </p:cNvSpPr>
              <p:nvPr>
                <p:ph idx="1"/>
              </p:nvPr>
            </p:nvSpPr>
            <p:spPr>
              <a:xfrm>
                <a:off x="7037716" y="1085531"/>
                <a:ext cx="5154284" cy="5772469"/>
              </a:xfrm>
            </p:spPr>
            <p:txBody>
              <a:bodyPr>
                <a:normAutofit/>
              </a:bodyPr>
              <a:lstStyle/>
              <a:p>
                <a14:m>
                  <m:oMath xmlns:m="http://schemas.openxmlformats.org/officeDocument/2006/math">
                    <m:r>
                      <a:rPr lang="en-IN" b="0" i="1" smtClean="0">
                        <a:latin typeface="Cambria Math" panose="02040503050406030204" pitchFamily="18" charset="0"/>
                      </a:rPr>
                      <m:t>𝑚</m:t>
                    </m:r>
                  </m:oMath>
                </a14:m>
                <a:r>
                  <a:rPr lang="en-US" dirty="0" smtClean="0"/>
                  <a:t> users </a:t>
                </a:r>
                <a14:m>
                  <m:oMath xmlns:m="http://schemas.openxmlformats.org/officeDocument/2006/math">
                    <m:r>
                      <a:rPr lang="en-IN" b="0" i="1" smtClean="0">
                        <a:latin typeface="Cambria Math" panose="02040503050406030204" pitchFamily="18" charset="0"/>
                      </a:rPr>
                      <m:t>𝑛</m:t>
                    </m:r>
                  </m:oMath>
                </a14:m>
                <a:r>
                  <a:rPr lang="en-US" dirty="0" smtClean="0"/>
                  <a:t> items</a:t>
                </a:r>
              </a:p>
              <a:p>
                <a:pPr lvl="2"/>
                <a:r>
                  <a:rPr lang="en-IN" dirty="0" smtClean="0"/>
                  <a:t>Rating matrix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𝑛</m:t>
                        </m:r>
                      </m:sup>
                    </m:sSup>
                  </m:oMath>
                </a14:m>
                <a:endParaRPr lang="en-US" dirty="0" smtClean="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𝑖𝑗</m:t>
                        </m:r>
                      </m:sub>
                    </m:sSub>
                  </m:oMath>
                </a14:m>
                <a:r>
                  <a:rPr lang="en-US" dirty="0" smtClean="0"/>
                  <a:t>: rating indicating how much user </a:t>
                </a:r>
                <a14:m>
                  <m:oMath xmlns:m="http://schemas.openxmlformats.org/officeDocument/2006/math">
                    <m:r>
                      <a:rPr lang="en-IN" b="0" i="1" smtClean="0">
                        <a:latin typeface="Cambria Math" panose="02040503050406030204" pitchFamily="18" charset="0"/>
                      </a:rPr>
                      <m:t>𝑖</m:t>
                    </m:r>
                  </m:oMath>
                </a14:m>
                <a:r>
                  <a:rPr lang="en-US" dirty="0" smtClean="0"/>
                  <a:t> likes item </a:t>
                </a:r>
                <a14:m>
                  <m:oMath xmlns:m="http://schemas.openxmlformats.org/officeDocument/2006/math">
                    <m:r>
                      <a:rPr lang="en-IN" b="0" i="1" smtClean="0">
                        <a:latin typeface="Cambria Math" panose="02040503050406030204" pitchFamily="18" charset="0"/>
                      </a:rPr>
                      <m:t>𝑗</m:t>
                    </m:r>
                  </m:oMath>
                </a14:m>
                <a:endParaRPr lang="en-US" dirty="0" smtClean="0"/>
              </a:p>
              <a:p>
                <a:pPr lvl="2"/>
                <a:r>
                  <a:rPr lang="en-IN" dirty="0" smtClean="0"/>
                  <a:t>Deeper shade </a:t>
                </a:r>
                <a14:m>
                  <m:oMath xmlns:m="http://schemas.openxmlformats.org/officeDocument/2006/math">
                    <m:r>
                      <a:rPr lang="en-IN" b="0" i="1" smtClean="0">
                        <a:latin typeface="Cambria Math" panose="02040503050406030204" pitchFamily="18" charset="0"/>
                      </a:rPr>
                      <m:t>⇒</m:t>
                    </m:r>
                  </m:oMath>
                </a14:m>
                <a:r>
                  <a:rPr lang="en-IN" dirty="0" smtClean="0"/>
                  <a:t> more like</a:t>
                </a:r>
                <a:endParaRPr lang="en-US" dirty="0" smtClean="0"/>
              </a:p>
              <a:p>
                <a:r>
                  <a:rPr lang="en-IN" dirty="0" smtClean="0"/>
                  <a:t>Some users rate some items</a:t>
                </a:r>
              </a:p>
              <a:p>
                <a:pPr lvl="2"/>
                <a:r>
                  <a:rPr lang="en-IN" dirty="0" smtClean="0"/>
                  <a:t>Users rate very rarely</a:t>
                </a:r>
              </a:p>
              <a:p>
                <a:pPr lvl="2"/>
                <a:r>
                  <a:rPr lang="en-IN" dirty="0" smtClean="0"/>
                  <a:t>Get to see those entries of </a:t>
                </a:r>
                <a14:m>
                  <m:oMath xmlns:m="http://schemas.openxmlformats.org/officeDocument/2006/math">
                    <m:r>
                      <a:rPr lang="en-IN" b="0" i="1" smtClean="0">
                        <a:latin typeface="Cambria Math" panose="02040503050406030204" pitchFamily="18" charset="0"/>
                      </a:rPr>
                      <m:t>𝑋</m:t>
                    </m:r>
                  </m:oMath>
                </a14:m>
                <a:endParaRPr lang="en-IN" dirty="0" smtClean="0"/>
              </a:p>
              <a:p>
                <a:pPr lvl="2"/>
                <a:r>
                  <a:rPr lang="en-IN" dirty="0" smtClean="0"/>
                  <a:t>Can we recover the unseen entries i.e. complete matrix </a:t>
                </a:r>
                <a14:m>
                  <m:oMath xmlns:m="http://schemas.openxmlformats.org/officeDocument/2006/math">
                    <m:r>
                      <a:rPr lang="en-IN" b="0" i="1" smtClean="0">
                        <a:latin typeface="Cambria Math" panose="02040503050406030204" pitchFamily="18" charset="0"/>
                      </a:rPr>
                      <m:t>𝑋</m:t>
                    </m:r>
                  </m:oMath>
                </a14:m>
                <a:r>
                  <a:rPr lang="en-US" dirty="0" smtClean="0"/>
                  <a:t>?</a:t>
                </a:r>
              </a:p>
              <a:p>
                <a:pPr lvl="2"/>
                <a:r>
                  <a:rPr lang="en-US" dirty="0" smtClean="0"/>
                  <a:t>Completing </a:t>
                </a:r>
                <a14:m>
                  <m:oMath xmlns:m="http://schemas.openxmlformats.org/officeDocument/2006/math">
                    <m:r>
                      <a:rPr lang="en-IN" b="0" i="1" smtClean="0">
                        <a:latin typeface="Cambria Math" panose="02040503050406030204" pitchFamily="18" charset="0"/>
                      </a:rPr>
                      <m:t>𝑋</m:t>
                    </m:r>
                  </m:oMath>
                </a14:m>
                <a:r>
                  <a:rPr lang="en-US" dirty="0" smtClean="0"/>
                  <a:t> would reveal the most liked items for each user</a:t>
                </a:r>
                <a:endParaRPr lang="en-US" dirty="0"/>
              </a:p>
            </p:txBody>
          </p:sp>
        </mc:Choice>
        <mc:Fallback xmlns="">
          <p:sp>
            <p:nvSpPr>
              <p:cNvPr id="5" name="Content Placeholder 444"/>
              <p:cNvSpPr>
                <a:spLocks noGrp="1" noRot="1" noChangeAspect="1" noMove="1" noResize="1" noEditPoints="1" noAdjustHandles="1" noChangeArrowheads="1" noChangeShapeType="1" noTextEdit="1"/>
              </p:cNvSpPr>
              <p:nvPr>
                <p:ph idx="1"/>
              </p:nvPr>
            </p:nvSpPr>
            <p:spPr>
              <a:xfrm>
                <a:off x="7037716" y="1085531"/>
                <a:ext cx="5154284" cy="5772469"/>
              </a:xfrm>
              <a:blipFill>
                <a:blip r:embed="rId2"/>
                <a:stretch>
                  <a:fillRect l="-1182" t="-2534" r="-3310"/>
                </a:stretch>
              </a:blipFill>
            </p:spPr>
            <p:txBody>
              <a:bodyPr/>
              <a:lstStyle/>
              <a:p>
                <a:r>
                  <a:rPr lang="en-IN">
                    <a:noFill/>
                  </a:rPr>
                  <a:t> </a:t>
                </a:r>
              </a:p>
            </p:txBody>
          </p:sp>
        </mc:Fallback>
      </mc:AlternateContent>
      <p:grpSp>
        <p:nvGrpSpPr>
          <p:cNvPr id="6" name="Group 5"/>
          <p:cNvGrpSpPr/>
          <p:nvPr/>
        </p:nvGrpSpPr>
        <p:grpSpPr>
          <a:xfrm>
            <a:off x="1063031" y="1006075"/>
            <a:ext cx="5852573" cy="909546"/>
            <a:chOff x="978263" y="1941386"/>
            <a:chExt cx="6845291" cy="1063824"/>
          </a:xfrm>
        </p:grpSpPr>
        <p:grpSp>
          <p:nvGrpSpPr>
            <p:cNvPr id="7" name="Group 6"/>
            <p:cNvGrpSpPr/>
            <p:nvPr/>
          </p:nvGrpSpPr>
          <p:grpSpPr>
            <a:xfrm>
              <a:off x="3917525" y="2148614"/>
              <a:ext cx="815001" cy="833866"/>
              <a:chOff x="1197111" y="1389960"/>
              <a:chExt cx="1676237" cy="1715038"/>
            </a:xfrm>
          </p:grpSpPr>
          <p:grpSp>
            <p:nvGrpSpPr>
              <p:cNvPr id="86" name="Group 85"/>
              <p:cNvGrpSpPr/>
              <p:nvPr/>
            </p:nvGrpSpPr>
            <p:grpSpPr>
              <a:xfrm>
                <a:off x="1197111" y="1671679"/>
                <a:ext cx="1676237" cy="1433319"/>
                <a:chOff x="1197111" y="1671679"/>
                <a:chExt cx="1676237" cy="1433319"/>
              </a:xfrm>
            </p:grpSpPr>
            <p:sp>
              <p:nvSpPr>
                <p:cNvPr id="90" name="Freeform 89"/>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90"/>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7" name="Group 86"/>
              <p:cNvGrpSpPr/>
              <p:nvPr/>
            </p:nvGrpSpPr>
            <p:grpSpPr>
              <a:xfrm rot="2700000">
                <a:off x="2122165" y="1174441"/>
                <a:ext cx="426826" cy="857864"/>
                <a:chOff x="4898239" y="1582532"/>
                <a:chExt cx="309771" cy="622599"/>
              </a:xfrm>
            </p:grpSpPr>
            <p:sp>
              <p:nvSpPr>
                <p:cNvPr id="88" name="Freeform 87"/>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Freeform 88"/>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8" name="Group 7"/>
            <p:cNvGrpSpPr/>
            <p:nvPr/>
          </p:nvGrpSpPr>
          <p:grpSpPr>
            <a:xfrm>
              <a:off x="978263" y="2044923"/>
              <a:ext cx="792675" cy="960287"/>
              <a:chOff x="3467357" y="1386489"/>
              <a:chExt cx="1630321" cy="1975053"/>
            </a:xfrm>
          </p:grpSpPr>
          <p:sp>
            <p:nvSpPr>
              <p:cNvPr id="81" name="Oval 80"/>
              <p:cNvSpPr/>
              <p:nvPr/>
            </p:nvSpPr>
            <p:spPr>
              <a:xfrm>
                <a:off x="3467357" y="1731220"/>
                <a:ext cx="1630321" cy="1630321"/>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81"/>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3" name="Group 82"/>
              <p:cNvGrpSpPr/>
              <p:nvPr/>
            </p:nvGrpSpPr>
            <p:grpSpPr>
              <a:xfrm rot="2700000">
                <a:off x="4357498" y="1170969"/>
                <a:ext cx="426826" cy="857866"/>
                <a:chOff x="4910359" y="1566848"/>
                <a:chExt cx="309771" cy="622600"/>
              </a:xfrm>
            </p:grpSpPr>
            <p:sp>
              <p:nvSpPr>
                <p:cNvPr id="84" name="Freeform 83"/>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Freeform 84"/>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9" name="Group 8"/>
            <p:cNvGrpSpPr/>
            <p:nvPr/>
          </p:nvGrpSpPr>
          <p:grpSpPr>
            <a:xfrm>
              <a:off x="6681459" y="2212675"/>
              <a:ext cx="1142095" cy="764450"/>
              <a:chOff x="3879303" y="3073101"/>
              <a:chExt cx="2527881" cy="1692012"/>
            </a:xfrm>
          </p:grpSpPr>
          <p:grpSp>
            <p:nvGrpSpPr>
              <p:cNvPr id="70" name="Group 69"/>
              <p:cNvGrpSpPr/>
              <p:nvPr/>
            </p:nvGrpSpPr>
            <p:grpSpPr>
              <a:xfrm>
                <a:off x="3879303" y="3073102"/>
                <a:ext cx="1263941" cy="1692011"/>
                <a:chOff x="3879303" y="3073102"/>
                <a:chExt cx="1263941" cy="1692011"/>
              </a:xfrm>
            </p:grpSpPr>
            <p:sp>
              <p:nvSpPr>
                <p:cNvPr id="78" name="Freeform 77"/>
                <p:cNvSpPr/>
                <p:nvPr/>
              </p:nvSpPr>
              <p:spPr>
                <a:xfrm>
                  <a:off x="3879303" y="3073102"/>
                  <a:ext cx="1263940" cy="1692011"/>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9" name="Freeform 78"/>
                <p:cNvSpPr/>
                <p:nvPr/>
              </p:nvSpPr>
              <p:spPr>
                <a:xfrm>
                  <a:off x="4004585" y="3073102"/>
                  <a:ext cx="1138658" cy="1524298"/>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0" name="Freeform 79"/>
                <p:cNvSpPr/>
                <p:nvPr/>
              </p:nvSpPr>
              <p:spPr>
                <a:xfrm>
                  <a:off x="4084378" y="3073102"/>
                  <a:ext cx="1058866" cy="1417481"/>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EC70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nvGrpSpPr>
              <p:cNvPr id="71" name="Group 70"/>
              <p:cNvGrpSpPr/>
              <p:nvPr/>
            </p:nvGrpSpPr>
            <p:grpSpPr>
              <a:xfrm flipH="1">
                <a:off x="5143243" y="3073101"/>
                <a:ext cx="1263941" cy="1692011"/>
                <a:chOff x="3879303" y="3073102"/>
                <a:chExt cx="1263941" cy="1692011"/>
              </a:xfrm>
            </p:grpSpPr>
            <p:sp>
              <p:nvSpPr>
                <p:cNvPr id="75" name="Freeform 74"/>
                <p:cNvSpPr/>
                <p:nvPr/>
              </p:nvSpPr>
              <p:spPr>
                <a:xfrm>
                  <a:off x="3879303" y="3073102"/>
                  <a:ext cx="1263940" cy="1692011"/>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2797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6" name="Freeform 75"/>
                <p:cNvSpPr/>
                <p:nvPr/>
              </p:nvSpPr>
              <p:spPr>
                <a:xfrm>
                  <a:off x="4004585" y="3073102"/>
                  <a:ext cx="1138658" cy="1524298"/>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26AF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7" name="Freeform 76"/>
                <p:cNvSpPr/>
                <p:nvPr/>
              </p:nvSpPr>
              <p:spPr>
                <a:xfrm>
                  <a:off x="4084378" y="3073102"/>
                  <a:ext cx="1058866" cy="1417481"/>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E84C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2" name="Teardrop 245"/>
              <p:cNvSpPr/>
              <p:nvPr/>
            </p:nvSpPr>
            <p:spPr>
              <a:xfrm rot="17100000">
                <a:off x="4585745" y="3750325"/>
                <a:ext cx="297086" cy="169851"/>
              </a:xfrm>
              <a:custGeom>
                <a:avLst/>
                <a:gdLst>
                  <a:gd name="connsiteX0" fmla="*/ 0 w 1480535"/>
                  <a:gd name="connsiteY0" fmla="*/ 740268 h 1480535"/>
                  <a:gd name="connsiteX1" fmla="*/ 740268 w 1480535"/>
                  <a:gd name="connsiteY1" fmla="*/ 0 h 1480535"/>
                  <a:gd name="connsiteX2" fmla="*/ 1971318 w 1480535"/>
                  <a:gd name="connsiteY2" fmla="*/ -490783 h 1480535"/>
                  <a:gd name="connsiteX3" fmla="*/ 1480535 w 1480535"/>
                  <a:gd name="connsiteY3" fmla="*/ 740268 h 1480535"/>
                  <a:gd name="connsiteX4" fmla="*/ 740267 w 1480535"/>
                  <a:gd name="connsiteY4" fmla="*/ 1480536 h 1480535"/>
                  <a:gd name="connsiteX5" fmla="*/ -1 w 1480535"/>
                  <a:gd name="connsiteY5" fmla="*/ 740268 h 1480535"/>
                  <a:gd name="connsiteX6" fmla="*/ 0 w 1480535"/>
                  <a:gd name="connsiteY6" fmla="*/ 740268 h 1480535"/>
                  <a:gd name="connsiteX0" fmla="*/ 1 w 1971319"/>
                  <a:gd name="connsiteY0" fmla="*/ 1231051 h 1971319"/>
                  <a:gd name="connsiteX1" fmla="*/ 740269 w 1971319"/>
                  <a:gd name="connsiteY1" fmla="*/ 490783 h 1971319"/>
                  <a:gd name="connsiteX2" fmla="*/ 1971319 w 1971319"/>
                  <a:gd name="connsiteY2" fmla="*/ 0 h 1971319"/>
                  <a:gd name="connsiteX3" fmla="*/ 1480536 w 1971319"/>
                  <a:gd name="connsiteY3" fmla="*/ 1231051 h 1971319"/>
                  <a:gd name="connsiteX4" fmla="*/ 740268 w 1971319"/>
                  <a:gd name="connsiteY4" fmla="*/ 1971319 h 1971319"/>
                  <a:gd name="connsiteX5" fmla="*/ 0 w 1971319"/>
                  <a:gd name="connsiteY5" fmla="*/ 1231051 h 1971319"/>
                  <a:gd name="connsiteX6" fmla="*/ 1 w 1971319"/>
                  <a:gd name="connsiteY6" fmla="*/ 1231051 h 1971319"/>
                  <a:gd name="connsiteX0" fmla="*/ 1 w 1971319"/>
                  <a:gd name="connsiteY0" fmla="*/ 1231051 h 1971319"/>
                  <a:gd name="connsiteX1" fmla="*/ 1971319 w 1971319"/>
                  <a:gd name="connsiteY1" fmla="*/ 0 h 1971319"/>
                  <a:gd name="connsiteX2" fmla="*/ 1480536 w 1971319"/>
                  <a:gd name="connsiteY2" fmla="*/ 1231051 h 1971319"/>
                  <a:gd name="connsiteX3" fmla="*/ 740268 w 1971319"/>
                  <a:gd name="connsiteY3" fmla="*/ 1971319 h 1971319"/>
                  <a:gd name="connsiteX4" fmla="*/ 0 w 1971319"/>
                  <a:gd name="connsiteY4" fmla="*/ 1231051 h 1971319"/>
                  <a:gd name="connsiteX5" fmla="*/ 1 w 1971319"/>
                  <a:gd name="connsiteY5" fmla="*/ 1231051 h 1971319"/>
                  <a:gd name="connsiteX0" fmla="*/ 1 w 1981558"/>
                  <a:gd name="connsiteY0" fmla="*/ 1231051 h 1971319"/>
                  <a:gd name="connsiteX1" fmla="*/ 1971319 w 1981558"/>
                  <a:gd name="connsiteY1" fmla="*/ 0 h 1971319"/>
                  <a:gd name="connsiteX2" fmla="*/ 740268 w 1981558"/>
                  <a:gd name="connsiteY2" fmla="*/ 1971319 h 1971319"/>
                  <a:gd name="connsiteX3" fmla="*/ 0 w 1981558"/>
                  <a:gd name="connsiteY3" fmla="*/ 1231051 h 1971319"/>
                  <a:gd name="connsiteX4" fmla="*/ 1 w 1981558"/>
                  <a:gd name="connsiteY4" fmla="*/ 1231051 h 1971319"/>
                  <a:gd name="connsiteX0" fmla="*/ 1 w 1971319"/>
                  <a:gd name="connsiteY0" fmla="*/ 1231051 h 1231051"/>
                  <a:gd name="connsiteX1" fmla="*/ 1971319 w 1971319"/>
                  <a:gd name="connsiteY1" fmla="*/ 0 h 1231051"/>
                  <a:gd name="connsiteX2" fmla="*/ 0 w 1971319"/>
                  <a:gd name="connsiteY2" fmla="*/ 1231051 h 1231051"/>
                  <a:gd name="connsiteX3" fmla="*/ 1 w 1971319"/>
                  <a:gd name="connsiteY3" fmla="*/ 1231051 h 1231051"/>
                  <a:gd name="connsiteX0" fmla="*/ 1 w 1971319"/>
                  <a:gd name="connsiteY0" fmla="*/ 1231051 h 1342397"/>
                  <a:gd name="connsiteX1" fmla="*/ 1971319 w 1971319"/>
                  <a:gd name="connsiteY1" fmla="*/ 0 h 1342397"/>
                  <a:gd name="connsiteX2" fmla="*/ 0 w 1971319"/>
                  <a:gd name="connsiteY2" fmla="*/ 1231051 h 1342397"/>
                  <a:gd name="connsiteX3" fmla="*/ 1 w 1971319"/>
                  <a:gd name="connsiteY3" fmla="*/ 1231051 h 1342397"/>
                  <a:gd name="connsiteX0" fmla="*/ 256028 w 2227346"/>
                  <a:gd name="connsiteY0" fmla="*/ 1231051 h 1342397"/>
                  <a:gd name="connsiteX1" fmla="*/ 2227346 w 2227346"/>
                  <a:gd name="connsiteY1" fmla="*/ 0 h 1342397"/>
                  <a:gd name="connsiteX2" fmla="*/ 256027 w 2227346"/>
                  <a:gd name="connsiteY2" fmla="*/ 1231051 h 1342397"/>
                  <a:gd name="connsiteX3" fmla="*/ 256028 w 2227346"/>
                  <a:gd name="connsiteY3" fmla="*/ 1231051 h 1342397"/>
                  <a:gd name="connsiteX0" fmla="*/ 98201 w 2069519"/>
                  <a:gd name="connsiteY0" fmla="*/ 1231200 h 1844940"/>
                  <a:gd name="connsiteX1" fmla="*/ 2069519 w 2069519"/>
                  <a:gd name="connsiteY1" fmla="*/ 149 h 1844940"/>
                  <a:gd name="connsiteX2" fmla="*/ 98200 w 2069519"/>
                  <a:gd name="connsiteY2" fmla="*/ 1231200 h 1844940"/>
                  <a:gd name="connsiteX3" fmla="*/ 98201 w 2069519"/>
                  <a:gd name="connsiteY3" fmla="*/ 1231200 h 1844940"/>
                  <a:gd name="connsiteX0" fmla="*/ 1003831 w 2009949"/>
                  <a:gd name="connsiteY0" fmla="*/ 1459651 h 2011907"/>
                  <a:gd name="connsiteX1" fmla="*/ 2009949 w 2009949"/>
                  <a:gd name="connsiteY1" fmla="*/ 0 h 2011907"/>
                  <a:gd name="connsiteX2" fmla="*/ 38630 w 2009949"/>
                  <a:gd name="connsiteY2" fmla="*/ 1231051 h 2011907"/>
                  <a:gd name="connsiteX3" fmla="*/ 1003831 w 2009949"/>
                  <a:gd name="connsiteY3" fmla="*/ 1459651 h 2011907"/>
                  <a:gd name="connsiteX0" fmla="*/ 2259211 w 2334809"/>
                  <a:gd name="connsiteY0" fmla="*/ 2145451 h 2568648"/>
                  <a:gd name="connsiteX1" fmla="*/ 1995329 w 2334809"/>
                  <a:gd name="connsiteY1" fmla="*/ 0 h 2568648"/>
                  <a:gd name="connsiteX2" fmla="*/ 24010 w 2334809"/>
                  <a:gd name="connsiteY2" fmla="*/ 1231051 h 2568648"/>
                  <a:gd name="connsiteX3" fmla="*/ 2259211 w 2334809"/>
                  <a:gd name="connsiteY3" fmla="*/ 2145451 h 2568648"/>
                  <a:gd name="connsiteX0" fmla="*/ 2751429 w 2817765"/>
                  <a:gd name="connsiteY0" fmla="*/ 2843951 h 3185089"/>
                  <a:gd name="connsiteX1" fmla="*/ 1992247 w 2817765"/>
                  <a:gd name="connsiteY1" fmla="*/ 0 h 3185089"/>
                  <a:gd name="connsiteX2" fmla="*/ 20928 w 2817765"/>
                  <a:gd name="connsiteY2" fmla="*/ 1231051 h 3185089"/>
                  <a:gd name="connsiteX3" fmla="*/ 2751429 w 2817765"/>
                  <a:gd name="connsiteY3" fmla="*/ 2843951 h 3185089"/>
                  <a:gd name="connsiteX0" fmla="*/ 64299 w 3483417"/>
                  <a:gd name="connsiteY0" fmla="*/ 674614 h 1699316"/>
                  <a:gd name="connsiteX1" fmla="*/ 3483417 w 3483417"/>
                  <a:gd name="connsiteY1" fmla="*/ 319863 h 1699316"/>
                  <a:gd name="connsiteX2" fmla="*/ 1512098 w 3483417"/>
                  <a:gd name="connsiteY2" fmla="*/ 1550914 h 1699316"/>
                  <a:gd name="connsiteX3" fmla="*/ 64299 w 3483417"/>
                  <a:gd name="connsiteY3" fmla="*/ 674614 h 1699316"/>
                  <a:gd name="connsiteX0" fmla="*/ 64299 w 3483417"/>
                  <a:gd name="connsiteY0" fmla="*/ 674614 h 674614"/>
                  <a:gd name="connsiteX1" fmla="*/ 3483417 w 3483417"/>
                  <a:gd name="connsiteY1" fmla="*/ 319863 h 674614"/>
                  <a:gd name="connsiteX2" fmla="*/ 64299 w 3483417"/>
                  <a:gd name="connsiteY2" fmla="*/ 674614 h 674614"/>
                  <a:gd name="connsiteX0" fmla="*/ 0 w 3419118"/>
                  <a:gd name="connsiteY0" fmla="*/ 354751 h 354751"/>
                  <a:gd name="connsiteX1" fmla="*/ 3419118 w 3419118"/>
                  <a:gd name="connsiteY1" fmla="*/ 0 h 354751"/>
                  <a:gd name="connsiteX2" fmla="*/ 0 w 3419118"/>
                  <a:gd name="connsiteY2" fmla="*/ 354751 h 354751"/>
                  <a:gd name="connsiteX0" fmla="*/ 2957 w 3422075"/>
                  <a:gd name="connsiteY0" fmla="*/ 715711 h 1298206"/>
                  <a:gd name="connsiteX1" fmla="*/ 3422075 w 3422075"/>
                  <a:gd name="connsiteY1" fmla="*/ 360960 h 1298206"/>
                  <a:gd name="connsiteX2" fmla="*/ 2957 w 3422075"/>
                  <a:gd name="connsiteY2" fmla="*/ 715711 h 1298206"/>
                  <a:gd name="connsiteX0" fmla="*/ 3332 w 3422450"/>
                  <a:gd name="connsiteY0" fmla="*/ 808527 h 1391022"/>
                  <a:gd name="connsiteX1" fmla="*/ 3422450 w 3422450"/>
                  <a:gd name="connsiteY1" fmla="*/ 453776 h 1391022"/>
                  <a:gd name="connsiteX2" fmla="*/ 3332 w 3422450"/>
                  <a:gd name="connsiteY2" fmla="*/ 808527 h 1391022"/>
                  <a:gd name="connsiteX0" fmla="*/ 3332 w 3422450"/>
                  <a:gd name="connsiteY0" fmla="*/ 808527 h 1489679"/>
                  <a:gd name="connsiteX1" fmla="*/ 3422450 w 3422450"/>
                  <a:gd name="connsiteY1" fmla="*/ 453776 h 1489679"/>
                  <a:gd name="connsiteX2" fmla="*/ 3332 w 3422450"/>
                  <a:gd name="connsiteY2" fmla="*/ 808527 h 1489679"/>
                  <a:gd name="connsiteX0" fmla="*/ 19451 w 1578286"/>
                  <a:gd name="connsiteY0" fmla="*/ 798761 h 1486914"/>
                  <a:gd name="connsiteX1" fmla="*/ 1578286 w 1578286"/>
                  <a:gd name="connsiteY1" fmla="*/ 469143 h 1486914"/>
                  <a:gd name="connsiteX2" fmla="*/ 19451 w 1578286"/>
                  <a:gd name="connsiteY2" fmla="*/ 798761 h 1486914"/>
                  <a:gd name="connsiteX0" fmla="*/ 7237 w 2239450"/>
                  <a:gd name="connsiteY0" fmla="*/ 910883 h 1532551"/>
                  <a:gd name="connsiteX1" fmla="*/ 2239450 w 2239450"/>
                  <a:gd name="connsiteY1" fmla="*/ 321946 h 1532551"/>
                  <a:gd name="connsiteX2" fmla="*/ 7237 w 2239450"/>
                  <a:gd name="connsiteY2" fmla="*/ 910883 h 1532551"/>
                  <a:gd name="connsiteX0" fmla="*/ 62386 w 2294599"/>
                  <a:gd name="connsiteY0" fmla="*/ 856310 h 1413313"/>
                  <a:gd name="connsiteX1" fmla="*/ 2294599 w 2294599"/>
                  <a:gd name="connsiteY1" fmla="*/ 267373 h 1413313"/>
                  <a:gd name="connsiteX2" fmla="*/ 62386 w 2294599"/>
                  <a:gd name="connsiteY2" fmla="*/ 856310 h 1413313"/>
                  <a:gd name="connsiteX0" fmla="*/ 57252 w 2289465"/>
                  <a:gd name="connsiteY0" fmla="*/ 768498 h 1325501"/>
                  <a:gd name="connsiteX1" fmla="*/ 2289465 w 2289465"/>
                  <a:gd name="connsiteY1" fmla="*/ 179561 h 1325501"/>
                  <a:gd name="connsiteX2" fmla="*/ 57252 w 2289465"/>
                  <a:gd name="connsiteY2" fmla="*/ 768498 h 1325501"/>
                  <a:gd name="connsiteX0" fmla="*/ 36015 w 2268228"/>
                  <a:gd name="connsiteY0" fmla="*/ 816276 h 1373279"/>
                  <a:gd name="connsiteX1" fmla="*/ 2268228 w 2268228"/>
                  <a:gd name="connsiteY1" fmla="*/ 227339 h 1373279"/>
                  <a:gd name="connsiteX2" fmla="*/ 36015 w 2268228"/>
                  <a:gd name="connsiteY2" fmla="*/ 816276 h 1373279"/>
                  <a:gd name="connsiteX0" fmla="*/ 36015 w 2268228"/>
                  <a:gd name="connsiteY0" fmla="*/ 816276 h 1301052"/>
                  <a:gd name="connsiteX1" fmla="*/ 2268228 w 2268228"/>
                  <a:gd name="connsiteY1" fmla="*/ 227339 h 1301052"/>
                  <a:gd name="connsiteX2" fmla="*/ 36015 w 2268228"/>
                  <a:gd name="connsiteY2" fmla="*/ 816276 h 1301052"/>
                  <a:gd name="connsiteX0" fmla="*/ 36015 w 2268228"/>
                  <a:gd name="connsiteY0" fmla="*/ 816276 h 1304388"/>
                  <a:gd name="connsiteX1" fmla="*/ 2268228 w 2268228"/>
                  <a:gd name="connsiteY1" fmla="*/ 227339 h 1304388"/>
                  <a:gd name="connsiteX2" fmla="*/ 36015 w 2268228"/>
                  <a:gd name="connsiteY2" fmla="*/ 816276 h 1304388"/>
                  <a:gd name="connsiteX0" fmla="*/ 36015 w 2268228"/>
                  <a:gd name="connsiteY0" fmla="*/ 816276 h 1306133"/>
                  <a:gd name="connsiteX1" fmla="*/ 2268228 w 2268228"/>
                  <a:gd name="connsiteY1" fmla="*/ 227339 h 1306133"/>
                  <a:gd name="connsiteX2" fmla="*/ 36015 w 2268228"/>
                  <a:gd name="connsiteY2" fmla="*/ 816276 h 1306133"/>
                  <a:gd name="connsiteX0" fmla="*/ 35969 w 2268182"/>
                  <a:gd name="connsiteY0" fmla="*/ 811731 h 1301588"/>
                  <a:gd name="connsiteX1" fmla="*/ 2268182 w 2268182"/>
                  <a:gd name="connsiteY1" fmla="*/ 222794 h 1301588"/>
                  <a:gd name="connsiteX2" fmla="*/ 35969 w 2268182"/>
                  <a:gd name="connsiteY2" fmla="*/ 811731 h 1301588"/>
                  <a:gd name="connsiteX0" fmla="*/ 35670 w 2267883"/>
                  <a:gd name="connsiteY0" fmla="*/ 809402 h 1296599"/>
                  <a:gd name="connsiteX1" fmla="*/ 2267883 w 2267883"/>
                  <a:gd name="connsiteY1" fmla="*/ 220465 h 1296599"/>
                  <a:gd name="connsiteX2" fmla="*/ 35670 w 2267883"/>
                  <a:gd name="connsiteY2" fmla="*/ 809402 h 1296599"/>
                </a:gdLst>
                <a:ahLst/>
                <a:cxnLst>
                  <a:cxn ang="0">
                    <a:pos x="connsiteX0" y="connsiteY0"/>
                  </a:cxn>
                  <a:cxn ang="0">
                    <a:pos x="connsiteX1" y="connsiteY1"/>
                  </a:cxn>
                  <a:cxn ang="0">
                    <a:pos x="connsiteX2" y="connsiteY2"/>
                  </a:cxn>
                </a:cxnLst>
                <a:rect l="l" t="t" r="r" b="b"/>
                <a:pathLst>
                  <a:path w="2267883" h="1296599">
                    <a:moveTo>
                      <a:pt x="35670" y="809402"/>
                    </a:moveTo>
                    <a:cubicBezTo>
                      <a:pt x="-311150" y="-482397"/>
                      <a:pt x="1978277" y="139303"/>
                      <a:pt x="2267883" y="220465"/>
                    </a:cubicBezTo>
                    <a:cubicBezTo>
                      <a:pt x="2048874" y="440180"/>
                      <a:pt x="382490" y="2101201"/>
                      <a:pt x="35670" y="809402"/>
                    </a:cubicBezTo>
                    <a:close/>
                  </a:path>
                </a:pathLst>
              </a:custGeom>
              <a:solidFill>
                <a:srgbClr val="283D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Teardrop 245"/>
              <p:cNvSpPr/>
              <p:nvPr/>
            </p:nvSpPr>
            <p:spPr>
              <a:xfrm rot="17100000">
                <a:off x="5403653" y="3750325"/>
                <a:ext cx="297086" cy="169851"/>
              </a:xfrm>
              <a:custGeom>
                <a:avLst/>
                <a:gdLst>
                  <a:gd name="connsiteX0" fmla="*/ 0 w 1480535"/>
                  <a:gd name="connsiteY0" fmla="*/ 740268 h 1480535"/>
                  <a:gd name="connsiteX1" fmla="*/ 740268 w 1480535"/>
                  <a:gd name="connsiteY1" fmla="*/ 0 h 1480535"/>
                  <a:gd name="connsiteX2" fmla="*/ 1971318 w 1480535"/>
                  <a:gd name="connsiteY2" fmla="*/ -490783 h 1480535"/>
                  <a:gd name="connsiteX3" fmla="*/ 1480535 w 1480535"/>
                  <a:gd name="connsiteY3" fmla="*/ 740268 h 1480535"/>
                  <a:gd name="connsiteX4" fmla="*/ 740267 w 1480535"/>
                  <a:gd name="connsiteY4" fmla="*/ 1480536 h 1480535"/>
                  <a:gd name="connsiteX5" fmla="*/ -1 w 1480535"/>
                  <a:gd name="connsiteY5" fmla="*/ 740268 h 1480535"/>
                  <a:gd name="connsiteX6" fmla="*/ 0 w 1480535"/>
                  <a:gd name="connsiteY6" fmla="*/ 740268 h 1480535"/>
                  <a:gd name="connsiteX0" fmla="*/ 1 w 1971319"/>
                  <a:gd name="connsiteY0" fmla="*/ 1231051 h 1971319"/>
                  <a:gd name="connsiteX1" fmla="*/ 740269 w 1971319"/>
                  <a:gd name="connsiteY1" fmla="*/ 490783 h 1971319"/>
                  <a:gd name="connsiteX2" fmla="*/ 1971319 w 1971319"/>
                  <a:gd name="connsiteY2" fmla="*/ 0 h 1971319"/>
                  <a:gd name="connsiteX3" fmla="*/ 1480536 w 1971319"/>
                  <a:gd name="connsiteY3" fmla="*/ 1231051 h 1971319"/>
                  <a:gd name="connsiteX4" fmla="*/ 740268 w 1971319"/>
                  <a:gd name="connsiteY4" fmla="*/ 1971319 h 1971319"/>
                  <a:gd name="connsiteX5" fmla="*/ 0 w 1971319"/>
                  <a:gd name="connsiteY5" fmla="*/ 1231051 h 1971319"/>
                  <a:gd name="connsiteX6" fmla="*/ 1 w 1971319"/>
                  <a:gd name="connsiteY6" fmla="*/ 1231051 h 1971319"/>
                  <a:gd name="connsiteX0" fmla="*/ 1 w 1971319"/>
                  <a:gd name="connsiteY0" fmla="*/ 1231051 h 1971319"/>
                  <a:gd name="connsiteX1" fmla="*/ 1971319 w 1971319"/>
                  <a:gd name="connsiteY1" fmla="*/ 0 h 1971319"/>
                  <a:gd name="connsiteX2" fmla="*/ 1480536 w 1971319"/>
                  <a:gd name="connsiteY2" fmla="*/ 1231051 h 1971319"/>
                  <a:gd name="connsiteX3" fmla="*/ 740268 w 1971319"/>
                  <a:gd name="connsiteY3" fmla="*/ 1971319 h 1971319"/>
                  <a:gd name="connsiteX4" fmla="*/ 0 w 1971319"/>
                  <a:gd name="connsiteY4" fmla="*/ 1231051 h 1971319"/>
                  <a:gd name="connsiteX5" fmla="*/ 1 w 1971319"/>
                  <a:gd name="connsiteY5" fmla="*/ 1231051 h 1971319"/>
                  <a:gd name="connsiteX0" fmla="*/ 1 w 1981558"/>
                  <a:gd name="connsiteY0" fmla="*/ 1231051 h 1971319"/>
                  <a:gd name="connsiteX1" fmla="*/ 1971319 w 1981558"/>
                  <a:gd name="connsiteY1" fmla="*/ 0 h 1971319"/>
                  <a:gd name="connsiteX2" fmla="*/ 740268 w 1981558"/>
                  <a:gd name="connsiteY2" fmla="*/ 1971319 h 1971319"/>
                  <a:gd name="connsiteX3" fmla="*/ 0 w 1981558"/>
                  <a:gd name="connsiteY3" fmla="*/ 1231051 h 1971319"/>
                  <a:gd name="connsiteX4" fmla="*/ 1 w 1981558"/>
                  <a:gd name="connsiteY4" fmla="*/ 1231051 h 1971319"/>
                  <a:gd name="connsiteX0" fmla="*/ 1 w 1971319"/>
                  <a:gd name="connsiteY0" fmla="*/ 1231051 h 1231051"/>
                  <a:gd name="connsiteX1" fmla="*/ 1971319 w 1971319"/>
                  <a:gd name="connsiteY1" fmla="*/ 0 h 1231051"/>
                  <a:gd name="connsiteX2" fmla="*/ 0 w 1971319"/>
                  <a:gd name="connsiteY2" fmla="*/ 1231051 h 1231051"/>
                  <a:gd name="connsiteX3" fmla="*/ 1 w 1971319"/>
                  <a:gd name="connsiteY3" fmla="*/ 1231051 h 1231051"/>
                  <a:gd name="connsiteX0" fmla="*/ 1 w 1971319"/>
                  <a:gd name="connsiteY0" fmla="*/ 1231051 h 1342397"/>
                  <a:gd name="connsiteX1" fmla="*/ 1971319 w 1971319"/>
                  <a:gd name="connsiteY1" fmla="*/ 0 h 1342397"/>
                  <a:gd name="connsiteX2" fmla="*/ 0 w 1971319"/>
                  <a:gd name="connsiteY2" fmla="*/ 1231051 h 1342397"/>
                  <a:gd name="connsiteX3" fmla="*/ 1 w 1971319"/>
                  <a:gd name="connsiteY3" fmla="*/ 1231051 h 1342397"/>
                  <a:gd name="connsiteX0" fmla="*/ 256028 w 2227346"/>
                  <a:gd name="connsiteY0" fmla="*/ 1231051 h 1342397"/>
                  <a:gd name="connsiteX1" fmla="*/ 2227346 w 2227346"/>
                  <a:gd name="connsiteY1" fmla="*/ 0 h 1342397"/>
                  <a:gd name="connsiteX2" fmla="*/ 256027 w 2227346"/>
                  <a:gd name="connsiteY2" fmla="*/ 1231051 h 1342397"/>
                  <a:gd name="connsiteX3" fmla="*/ 256028 w 2227346"/>
                  <a:gd name="connsiteY3" fmla="*/ 1231051 h 1342397"/>
                  <a:gd name="connsiteX0" fmla="*/ 98201 w 2069519"/>
                  <a:gd name="connsiteY0" fmla="*/ 1231200 h 1844940"/>
                  <a:gd name="connsiteX1" fmla="*/ 2069519 w 2069519"/>
                  <a:gd name="connsiteY1" fmla="*/ 149 h 1844940"/>
                  <a:gd name="connsiteX2" fmla="*/ 98200 w 2069519"/>
                  <a:gd name="connsiteY2" fmla="*/ 1231200 h 1844940"/>
                  <a:gd name="connsiteX3" fmla="*/ 98201 w 2069519"/>
                  <a:gd name="connsiteY3" fmla="*/ 1231200 h 1844940"/>
                  <a:gd name="connsiteX0" fmla="*/ 1003831 w 2009949"/>
                  <a:gd name="connsiteY0" fmla="*/ 1459651 h 2011907"/>
                  <a:gd name="connsiteX1" fmla="*/ 2009949 w 2009949"/>
                  <a:gd name="connsiteY1" fmla="*/ 0 h 2011907"/>
                  <a:gd name="connsiteX2" fmla="*/ 38630 w 2009949"/>
                  <a:gd name="connsiteY2" fmla="*/ 1231051 h 2011907"/>
                  <a:gd name="connsiteX3" fmla="*/ 1003831 w 2009949"/>
                  <a:gd name="connsiteY3" fmla="*/ 1459651 h 2011907"/>
                  <a:gd name="connsiteX0" fmla="*/ 2259211 w 2334809"/>
                  <a:gd name="connsiteY0" fmla="*/ 2145451 h 2568648"/>
                  <a:gd name="connsiteX1" fmla="*/ 1995329 w 2334809"/>
                  <a:gd name="connsiteY1" fmla="*/ 0 h 2568648"/>
                  <a:gd name="connsiteX2" fmla="*/ 24010 w 2334809"/>
                  <a:gd name="connsiteY2" fmla="*/ 1231051 h 2568648"/>
                  <a:gd name="connsiteX3" fmla="*/ 2259211 w 2334809"/>
                  <a:gd name="connsiteY3" fmla="*/ 2145451 h 2568648"/>
                  <a:gd name="connsiteX0" fmla="*/ 2751429 w 2817765"/>
                  <a:gd name="connsiteY0" fmla="*/ 2843951 h 3185089"/>
                  <a:gd name="connsiteX1" fmla="*/ 1992247 w 2817765"/>
                  <a:gd name="connsiteY1" fmla="*/ 0 h 3185089"/>
                  <a:gd name="connsiteX2" fmla="*/ 20928 w 2817765"/>
                  <a:gd name="connsiteY2" fmla="*/ 1231051 h 3185089"/>
                  <a:gd name="connsiteX3" fmla="*/ 2751429 w 2817765"/>
                  <a:gd name="connsiteY3" fmla="*/ 2843951 h 3185089"/>
                  <a:gd name="connsiteX0" fmla="*/ 64299 w 3483417"/>
                  <a:gd name="connsiteY0" fmla="*/ 674614 h 1699316"/>
                  <a:gd name="connsiteX1" fmla="*/ 3483417 w 3483417"/>
                  <a:gd name="connsiteY1" fmla="*/ 319863 h 1699316"/>
                  <a:gd name="connsiteX2" fmla="*/ 1512098 w 3483417"/>
                  <a:gd name="connsiteY2" fmla="*/ 1550914 h 1699316"/>
                  <a:gd name="connsiteX3" fmla="*/ 64299 w 3483417"/>
                  <a:gd name="connsiteY3" fmla="*/ 674614 h 1699316"/>
                  <a:gd name="connsiteX0" fmla="*/ 64299 w 3483417"/>
                  <a:gd name="connsiteY0" fmla="*/ 674614 h 674614"/>
                  <a:gd name="connsiteX1" fmla="*/ 3483417 w 3483417"/>
                  <a:gd name="connsiteY1" fmla="*/ 319863 h 674614"/>
                  <a:gd name="connsiteX2" fmla="*/ 64299 w 3483417"/>
                  <a:gd name="connsiteY2" fmla="*/ 674614 h 674614"/>
                  <a:gd name="connsiteX0" fmla="*/ 0 w 3419118"/>
                  <a:gd name="connsiteY0" fmla="*/ 354751 h 354751"/>
                  <a:gd name="connsiteX1" fmla="*/ 3419118 w 3419118"/>
                  <a:gd name="connsiteY1" fmla="*/ 0 h 354751"/>
                  <a:gd name="connsiteX2" fmla="*/ 0 w 3419118"/>
                  <a:gd name="connsiteY2" fmla="*/ 354751 h 354751"/>
                  <a:gd name="connsiteX0" fmla="*/ 2957 w 3422075"/>
                  <a:gd name="connsiteY0" fmla="*/ 715711 h 1298206"/>
                  <a:gd name="connsiteX1" fmla="*/ 3422075 w 3422075"/>
                  <a:gd name="connsiteY1" fmla="*/ 360960 h 1298206"/>
                  <a:gd name="connsiteX2" fmla="*/ 2957 w 3422075"/>
                  <a:gd name="connsiteY2" fmla="*/ 715711 h 1298206"/>
                  <a:gd name="connsiteX0" fmla="*/ 3332 w 3422450"/>
                  <a:gd name="connsiteY0" fmla="*/ 808527 h 1391022"/>
                  <a:gd name="connsiteX1" fmla="*/ 3422450 w 3422450"/>
                  <a:gd name="connsiteY1" fmla="*/ 453776 h 1391022"/>
                  <a:gd name="connsiteX2" fmla="*/ 3332 w 3422450"/>
                  <a:gd name="connsiteY2" fmla="*/ 808527 h 1391022"/>
                  <a:gd name="connsiteX0" fmla="*/ 3332 w 3422450"/>
                  <a:gd name="connsiteY0" fmla="*/ 808527 h 1489679"/>
                  <a:gd name="connsiteX1" fmla="*/ 3422450 w 3422450"/>
                  <a:gd name="connsiteY1" fmla="*/ 453776 h 1489679"/>
                  <a:gd name="connsiteX2" fmla="*/ 3332 w 3422450"/>
                  <a:gd name="connsiteY2" fmla="*/ 808527 h 1489679"/>
                  <a:gd name="connsiteX0" fmla="*/ 19451 w 1578286"/>
                  <a:gd name="connsiteY0" fmla="*/ 798761 h 1486914"/>
                  <a:gd name="connsiteX1" fmla="*/ 1578286 w 1578286"/>
                  <a:gd name="connsiteY1" fmla="*/ 469143 h 1486914"/>
                  <a:gd name="connsiteX2" fmla="*/ 19451 w 1578286"/>
                  <a:gd name="connsiteY2" fmla="*/ 798761 h 1486914"/>
                  <a:gd name="connsiteX0" fmla="*/ 7237 w 2239450"/>
                  <a:gd name="connsiteY0" fmla="*/ 910883 h 1532551"/>
                  <a:gd name="connsiteX1" fmla="*/ 2239450 w 2239450"/>
                  <a:gd name="connsiteY1" fmla="*/ 321946 h 1532551"/>
                  <a:gd name="connsiteX2" fmla="*/ 7237 w 2239450"/>
                  <a:gd name="connsiteY2" fmla="*/ 910883 h 1532551"/>
                  <a:gd name="connsiteX0" fmla="*/ 62386 w 2294599"/>
                  <a:gd name="connsiteY0" fmla="*/ 856310 h 1413313"/>
                  <a:gd name="connsiteX1" fmla="*/ 2294599 w 2294599"/>
                  <a:gd name="connsiteY1" fmla="*/ 267373 h 1413313"/>
                  <a:gd name="connsiteX2" fmla="*/ 62386 w 2294599"/>
                  <a:gd name="connsiteY2" fmla="*/ 856310 h 1413313"/>
                  <a:gd name="connsiteX0" fmla="*/ 57252 w 2289465"/>
                  <a:gd name="connsiteY0" fmla="*/ 768498 h 1325501"/>
                  <a:gd name="connsiteX1" fmla="*/ 2289465 w 2289465"/>
                  <a:gd name="connsiteY1" fmla="*/ 179561 h 1325501"/>
                  <a:gd name="connsiteX2" fmla="*/ 57252 w 2289465"/>
                  <a:gd name="connsiteY2" fmla="*/ 768498 h 1325501"/>
                  <a:gd name="connsiteX0" fmla="*/ 36015 w 2268228"/>
                  <a:gd name="connsiteY0" fmla="*/ 816276 h 1373279"/>
                  <a:gd name="connsiteX1" fmla="*/ 2268228 w 2268228"/>
                  <a:gd name="connsiteY1" fmla="*/ 227339 h 1373279"/>
                  <a:gd name="connsiteX2" fmla="*/ 36015 w 2268228"/>
                  <a:gd name="connsiteY2" fmla="*/ 816276 h 1373279"/>
                  <a:gd name="connsiteX0" fmla="*/ 36015 w 2268228"/>
                  <a:gd name="connsiteY0" fmla="*/ 816276 h 1301052"/>
                  <a:gd name="connsiteX1" fmla="*/ 2268228 w 2268228"/>
                  <a:gd name="connsiteY1" fmla="*/ 227339 h 1301052"/>
                  <a:gd name="connsiteX2" fmla="*/ 36015 w 2268228"/>
                  <a:gd name="connsiteY2" fmla="*/ 816276 h 1301052"/>
                  <a:gd name="connsiteX0" fmla="*/ 36015 w 2268228"/>
                  <a:gd name="connsiteY0" fmla="*/ 816276 h 1304388"/>
                  <a:gd name="connsiteX1" fmla="*/ 2268228 w 2268228"/>
                  <a:gd name="connsiteY1" fmla="*/ 227339 h 1304388"/>
                  <a:gd name="connsiteX2" fmla="*/ 36015 w 2268228"/>
                  <a:gd name="connsiteY2" fmla="*/ 816276 h 1304388"/>
                  <a:gd name="connsiteX0" fmla="*/ 36015 w 2268228"/>
                  <a:gd name="connsiteY0" fmla="*/ 816276 h 1306133"/>
                  <a:gd name="connsiteX1" fmla="*/ 2268228 w 2268228"/>
                  <a:gd name="connsiteY1" fmla="*/ 227339 h 1306133"/>
                  <a:gd name="connsiteX2" fmla="*/ 36015 w 2268228"/>
                  <a:gd name="connsiteY2" fmla="*/ 816276 h 1306133"/>
                  <a:gd name="connsiteX0" fmla="*/ 35969 w 2268182"/>
                  <a:gd name="connsiteY0" fmla="*/ 811731 h 1301588"/>
                  <a:gd name="connsiteX1" fmla="*/ 2268182 w 2268182"/>
                  <a:gd name="connsiteY1" fmla="*/ 222794 h 1301588"/>
                  <a:gd name="connsiteX2" fmla="*/ 35969 w 2268182"/>
                  <a:gd name="connsiteY2" fmla="*/ 811731 h 1301588"/>
                  <a:gd name="connsiteX0" fmla="*/ 35670 w 2267883"/>
                  <a:gd name="connsiteY0" fmla="*/ 809402 h 1296599"/>
                  <a:gd name="connsiteX1" fmla="*/ 2267883 w 2267883"/>
                  <a:gd name="connsiteY1" fmla="*/ 220465 h 1296599"/>
                  <a:gd name="connsiteX2" fmla="*/ 35670 w 2267883"/>
                  <a:gd name="connsiteY2" fmla="*/ 809402 h 1296599"/>
                </a:gdLst>
                <a:ahLst/>
                <a:cxnLst>
                  <a:cxn ang="0">
                    <a:pos x="connsiteX0" y="connsiteY0"/>
                  </a:cxn>
                  <a:cxn ang="0">
                    <a:pos x="connsiteX1" y="connsiteY1"/>
                  </a:cxn>
                  <a:cxn ang="0">
                    <a:pos x="connsiteX2" y="connsiteY2"/>
                  </a:cxn>
                </a:cxnLst>
                <a:rect l="l" t="t" r="r" b="b"/>
                <a:pathLst>
                  <a:path w="2267883" h="1296599">
                    <a:moveTo>
                      <a:pt x="35670" y="809402"/>
                    </a:moveTo>
                    <a:cubicBezTo>
                      <a:pt x="-311150" y="-482397"/>
                      <a:pt x="1978277" y="139303"/>
                      <a:pt x="2267883" y="220465"/>
                    </a:cubicBezTo>
                    <a:cubicBezTo>
                      <a:pt x="2048874" y="440180"/>
                      <a:pt x="382490" y="2101201"/>
                      <a:pt x="35670" y="809402"/>
                    </a:cubicBezTo>
                    <a:close/>
                  </a:path>
                </a:pathLst>
              </a:custGeom>
              <a:solidFill>
                <a:srgbClr val="283D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ardrop 245"/>
              <p:cNvSpPr/>
              <p:nvPr/>
            </p:nvSpPr>
            <p:spPr>
              <a:xfrm rot="17100000">
                <a:off x="5018459" y="4102592"/>
                <a:ext cx="297086" cy="169851"/>
              </a:xfrm>
              <a:custGeom>
                <a:avLst/>
                <a:gdLst>
                  <a:gd name="connsiteX0" fmla="*/ 0 w 1480535"/>
                  <a:gd name="connsiteY0" fmla="*/ 740268 h 1480535"/>
                  <a:gd name="connsiteX1" fmla="*/ 740268 w 1480535"/>
                  <a:gd name="connsiteY1" fmla="*/ 0 h 1480535"/>
                  <a:gd name="connsiteX2" fmla="*/ 1971318 w 1480535"/>
                  <a:gd name="connsiteY2" fmla="*/ -490783 h 1480535"/>
                  <a:gd name="connsiteX3" fmla="*/ 1480535 w 1480535"/>
                  <a:gd name="connsiteY3" fmla="*/ 740268 h 1480535"/>
                  <a:gd name="connsiteX4" fmla="*/ 740267 w 1480535"/>
                  <a:gd name="connsiteY4" fmla="*/ 1480536 h 1480535"/>
                  <a:gd name="connsiteX5" fmla="*/ -1 w 1480535"/>
                  <a:gd name="connsiteY5" fmla="*/ 740268 h 1480535"/>
                  <a:gd name="connsiteX6" fmla="*/ 0 w 1480535"/>
                  <a:gd name="connsiteY6" fmla="*/ 740268 h 1480535"/>
                  <a:gd name="connsiteX0" fmla="*/ 1 w 1971319"/>
                  <a:gd name="connsiteY0" fmla="*/ 1231051 h 1971319"/>
                  <a:gd name="connsiteX1" fmla="*/ 740269 w 1971319"/>
                  <a:gd name="connsiteY1" fmla="*/ 490783 h 1971319"/>
                  <a:gd name="connsiteX2" fmla="*/ 1971319 w 1971319"/>
                  <a:gd name="connsiteY2" fmla="*/ 0 h 1971319"/>
                  <a:gd name="connsiteX3" fmla="*/ 1480536 w 1971319"/>
                  <a:gd name="connsiteY3" fmla="*/ 1231051 h 1971319"/>
                  <a:gd name="connsiteX4" fmla="*/ 740268 w 1971319"/>
                  <a:gd name="connsiteY4" fmla="*/ 1971319 h 1971319"/>
                  <a:gd name="connsiteX5" fmla="*/ 0 w 1971319"/>
                  <a:gd name="connsiteY5" fmla="*/ 1231051 h 1971319"/>
                  <a:gd name="connsiteX6" fmla="*/ 1 w 1971319"/>
                  <a:gd name="connsiteY6" fmla="*/ 1231051 h 1971319"/>
                  <a:gd name="connsiteX0" fmla="*/ 1 w 1971319"/>
                  <a:gd name="connsiteY0" fmla="*/ 1231051 h 1971319"/>
                  <a:gd name="connsiteX1" fmla="*/ 1971319 w 1971319"/>
                  <a:gd name="connsiteY1" fmla="*/ 0 h 1971319"/>
                  <a:gd name="connsiteX2" fmla="*/ 1480536 w 1971319"/>
                  <a:gd name="connsiteY2" fmla="*/ 1231051 h 1971319"/>
                  <a:gd name="connsiteX3" fmla="*/ 740268 w 1971319"/>
                  <a:gd name="connsiteY3" fmla="*/ 1971319 h 1971319"/>
                  <a:gd name="connsiteX4" fmla="*/ 0 w 1971319"/>
                  <a:gd name="connsiteY4" fmla="*/ 1231051 h 1971319"/>
                  <a:gd name="connsiteX5" fmla="*/ 1 w 1971319"/>
                  <a:gd name="connsiteY5" fmla="*/ 1231051 h 1971319"/>
                  <a:gd name="connsiteX0" fmla="*/ 1 w 1981558"/>
                  <a:gd name="connsiteY0" fmla="*/ 1231051 h 1971319"/>
                  <a:gd name="connsiteX1" fmla="*/ 1971319 w 1981558"/>
                  <a:gd name="connsiteY1" fmla="*/ 0 h 1971319"/>
                  <a:gd name="connsiteX2" fmla="*/ 740268 w 1981558"/>
                  <a:gd name="connsiteY2" fmla="*/ 1971319 h 1971319"/>
                  <a:gd name="connsiteX3" fmla="*/ 0 w 1981558"/>
                  <a:gd name="connsiteY3" fmla="*/ 1231051 h 1971319"/>
                  <a:gd name="connsiteX4" fmla="*/ 1 w 1981558"/>
                  <a:gd name="connsiteY4" fmla="*/ 1231051 h 1971319"/>
                  <a:gd name="connsiteX0" fmla="*/ 1 w 1971319"/>
                  <a:gd name="connsiteY0" fmla="*/ 1231051 h 1231051"/>
                  <a:gd name="connsiteX1" fmla="*/ 1971319 w 1971319"/>
                  <a:gd name="connsiteY1" fmla="*/ 0 h 1231051"/>
                  <a:gd name="connsiteX2" fmla="*/ 0 w 1971319"/>
                  <a:gd name="connsiteY2" fmla="*/ 1231051 h 1231051"/>
                  <a:gd name="connsiteX3" fmla="*/ 1 w 1971319"/>
                  <a:gd name="connsiteY3" fmla="*/ 1231051 h 1231051"/>
                  <a:gd name="connsiteX0" fmla="*/ 1 w 1971319"/>
                  <a:gd name="connsiteY0" fmla="*/ 1231051 h 1342397"/>
                  <a:gd name="connsiteX1" fmla="*/ 1971319 w 1971319"/>
                  <a:gd name="connsiteY1" fmla="*/ 0 h 1342397"/>
                  <a:gd name="connsiteX2" fmla="*/ 0 w 1971319"/>
                  <a:gd name="connsiteY2" fmla="*/ 1231051 h 1342397"/>
                  <a:gd name="connsiteX3" fmla="*/ 1 w 1971319"/>
                  <a:gd name="connsiteY3" fmla="*/ 1231051 h 1342397"/>
                  <a:gd name="connsiteX0" fmla="*/ 256028 w 2227346"/>
                  <a:gd name="connsiteY0" fmla="*/ 1231051 h 1342397"/>
                  <a:gd name="connsiteX1" fmla="*/ 2227346 w 2227346"/>
                  <a:gd name="connsiteY1" fmla="*/ 0 h 1342397"/>
                  <a:gd name="connsiteX2" fmla="*/ 256027 w 2227346"/>
                  <a:gd name="connsiteY2" fmla="*/ 1231051 h 1342397"/>
                  <a:gd name="connsiteX3" fmla="*/ 256028 w 2227346"/>
                  <a:gd name="connsiteY3" fmla="*/ 1231051 h 1342397"/>
                  <a:gd name="connsiteX0" fmla="*/ 98201 w 2069519"/>
                  <a:gd name="connsiteY0" fmla="*/ 1231200 h 1844940"/>
                  <a:gd name="connsiteX1" fmla="*/ 2069519 w 2069519"/>
                  <a:gd name="connsiteY1" fmla="*/ 149 h 1844940"/>
                  <a:gd name="connsiteX2" fmla="*/ 98200 w 2069519"/>
                  <a:gd name="connsiteY2" fmla="*/ 1231200 h 1844940"/>
                  <a:gd name="connsiteX3" fmla="*/ 98201 w 2069519"/>
                  <a:gd name="connsiteY3" fmla="*/ 1231200 h 1844940"/>
                  <a:gd name="connsiteX0" fmla="*/ 1003831 w 2009949"/>
                  <a:gd name="connsiteY0" fmla="*/ 1459651 h 2011907"/>
                  <a:gd name="connsiteX1" fmla="*/ 2009949 w 2009949"/>
                  <a:gd name="connsiteY1" fmla="*/ 0 h 2011907"/>
                  <a:gd name="connsiteX2" fmla="*/ 38630 w 2009949"/>
                  <a:gd name="connsiteY2" fmla="*/ 1231051 h 2011907"/>
                  <a:gd name="connsiteX3" fmla="*/ 1003831 w 2009949"/>
                  <a:gd name="connsiteY3" fmla="*/ 1459651 h 2011907"/>
                  <a:gd name="connsiteX0" fmla="*/ 2259211 w 2334809"/>
                  <a:gd name="connsiteY0" fmla="*/ 2145451 h 2568648"/>
                  <a:gd name="connsiteX1" fmla="*/ 1995329 w 2334809"/>
                  <a:gd name="connsiteY1" fmla="*/ 0 h 2568648"/>
                  <a:gd name="connsiteX2" fmla="*/ 24010 w 2334809"/>
                  <a:gd name="connsiteY2" fmla="*/ 1231051 h 2568648"/>
                  <a:gd name="connsiteX3" fmla="*/ 2259211 w 2334809"/>
                  <a:gd name="connsiteY3" fmla="*/ 2145451 h 2568648"/>
                  <a:gd name="connsiteX0" fmla="*/ 2751429 w 2817765"/>
                  <a:gd name="connsiteY0" fmla="*/ 2843951 h 3185089"/>
                  <a:gd name="connsiteX1" fmla="*/ 1992247 w 2817765"/>
                  <a:gd name="connsiteY1" fmla="*/ 0 h 3185089"/>
                  <a:gd name="connsiteX2" fmla="*/ 20928 w 2817765"/>
                  <a:gd name="connsiteY2" fmla="*/ 1231051 h 3185089"/>
                  <a:gd name="connsiteX3" fmla="*/ 2751429 w 2817765"/>
                  <a:gd name="connsiteY3" fmla="*/ 2843951 h 3185089"/>
                  <a:gd name="connsiteX0" fmla="*/ 64299 w 3483417"/>
                  <a:gd name="connsiteY0" fmla="*/ 674614 h 1699316"/>
                  <a:gd name="connsiteX1" fmla="*/ 3483417 w 3483417"/>
                  <a:gd name="connsiteY1" fmla="*/ 319863 h 1699316"/>
                  <a:gd name="connsiteX2" fmla="*/ 1512098 w 3483417"/>
                  <a:gd name="connsiteY2" fmla="*/ 1550914 h 1699316"/>
                  <a:gd name="connsiteX3" fmla="*/ 64299 w 3483417"/>
                  <a:gd name="connsiteY3" fmla="*/ 674614 h 1699316"/>
                  <a:gd name="connsiteX0" fmla="*/ 64299 w 3483417"/>
                  <a:gd name="connsiteY0" fmla="*/ 674614 h 674614"/>
                  <a:gd name="connsiteX1" fmla="*/ 3483417 w 3483417"/>
                  <a:gd name="connsiteY1" fmla="*/ 319863 h 674614"/>
                  <a:gd name="connsiteX2" fmla="*/ 64299 w 3483417"/>
                  <a:gd name="connsiteY2" fmla="*/ 674614 h 674614"/>
                  <a:gd name="connsiteX0" fmla="*/ 0 w 3419118"/>
                  <a:gd name="connsiteY0" fmla="*/ 354751 h 354751"/>
                  <a:gd name="connsiteX1" fmla="*/ 3419118 w 3419118"/>
                  <a:gd name="connsiteY1" fmla="*/ 0 h 354751"/>
                  <a:gd name="connsiteX2" fmla="*/ 0 w 3419118"/>
                  <a:gd name="connsiteY2" fmla="*/ 354751 h 354751"/>
                  <a:gd name="connsiteX0" fmla="*/ 2957 w 3422075"/>
                  <a:gd name="connsiteY0" fmla="*/ 715711 h 1298206"/>
                  <a:gd name="connsiteX1" fmla="*/ 3422075 w 3422075"/>
                  <a:gd name="connsiteY1" fmla="*/ 360960 h 1298206"/>
                  <a:gd name="connsiteX2" fmla="*/ 2957 w 3422075"/>
                  <a:gd name="connsiteY2" fmla="*/ 715711 h 1298206"/>
                  <a:gd name="connsiteX0" fmla="*/ 3332 w 3422450"/>
                  <a:gd name="connsiteY0" fmla="*/ 808527 h 1391022"/>
                  <a:gd name="connsiteX1" fmla="*/ 3422450 w 3422450"/>
                  <a:gd name="connsiteY1" fmla="*/ 453776 h 1391022"/>
                  <a:gd name="connsiteX2" fmla="*/ 3332 w 3422450"/>
                  <a:gd name="connsiteY2" fmla="*/ 808527 h 1391022"/>
                  <a:gd name="connsiteX0" fmla="*/ 3332 w 3422450"/>
                  <a:gd name="connsiteY0" fmla="*/ 808527 h 1489679"/>
                  <a:gd name="connsiteX1" fmla="*/ 3422450 w 3422450"/>
                  <a:gd name="connsiteY1" fmla="*/ 453776 h 1489679"/>
                  <a:gd name="connsiteX2" fmla="*/ 3332 w 3422450"/>
                  <a:gd name="connsiteY2" fmla="*/ 808527 h 1489679"/>
                  <a:gd name="connsiteX0" fmla="*/ 19451 w 1578286"/>
                  <a:gd name="connsiteY0" fmla="*/ 798761 h 1486914"/>
                  <a:gd name="connsiteX1" fmla="*/ 1578286 w 1578286"/>
                  <a:gd name="connsiteY1" fmla="*/ 469143 h 1486914"/>
                  <a:gd name="connsiteX2" fmla="*/ 19451 w 1578286"/>
                  <a:gd name="connsiteY2" fmla="*/ 798761 h 1486914"/>
                  <a:gd name="connsiteX0" fmla="*/ 7237 w 2239450"/>
                  <a:gd name="connsiteY0" fmla="*/ 910883 h 1532551"/>
                  <a:gd name="connsiteX1" fmla="*/ 2239450 w 2239450"/>
                  <a:gd name="connsiteY1" fmla="*/ 321946 h 1532551"/>
                  <a:gd name="connsiteX2" fmla="*/ 7237 w 2239450"/>
                  <a:gd name="connsiteY2" fmla="*/ 910883 h 1532551"/>
                  <a:gd name="connsiteX0" fmla="*/ 62386 w 2294599"/>
                  <a:gd name="connsiteY0" fmla="*/ 856310 h 1413313"/>
                  <a:gd name="connsiteX1" fmla="*/ 2294599 w 2294599"/>
                  <a:gd name="connsiteY1" fmla="*/ 267373 h 1413313"/>
                  <a:gd name="connsiteX2" fmla="*/ 62386 w 2294599"/>
                  <a:gd name="connsiteY2" fmla="*/ 856310 h 1413313"/>
                  <a:gd name="connsiteX0" fmla="*/ 57252 w 2289465"/>
                  <a:gd name="connsiteY0" fmla="*/ 768498 h 1325501"/>
                  <a:gd name="connsiteX1" fmla="*/ 2289465 w 2289465"/>
                  <a:gd name="connsiteY1" fmla="*/ 179561 h 1325501"/>
                  <a:gd name="connsiteX2" fmla="*/ 57252 w 2289465"/>
                  <a:gd name="connsiteY2" fmla="*/ 768498 h 1325501"/>
                  <a:gd name="connsiteX0" fmla="*/ 36015 w 2268228"/>
                  <a:gd name="connsiteY0" fmla="*/ 816276 h 1373279"/>
                  <a:gd name="connsiteX1" fmla="*/ 2268228 w 2268228"/>
                  <a:gd name="connsiteY1" fmla="*/ 227339 h 1373279"/>
                  <a:gd name="connsiteX2" fmla="*/ 36015 w 2268228"/>
                  <a:gd name="connsiteY2" fmla="*/ 816276 h 1373279"/>
                  <a:gd name="connsiteX0" fmla="*/ 36015 w 2268228"/>
                  <a:gd name="connsiteY0" fmla="*/ 816276 h 1301052"/>
                  <a:gd name="connsiteX1" fmla="*/ 2268228 w 2268228"/>
                  <a:gd name="connsiteY1" fmla="*/ 227339 h 1301052"/>
                  <a:gd name="connsiteX2" fmla="*/ 36015 w 2268228"/>
                  <a:gd name="connsiteY2" fmla="*/ 816276 h 1301052"/>
                  <a:gd name="connsiteX0" fmla="*/ 36015 w 2268228"/>
                  <a:gd name="connsiteY0" fmla="*/ 816276 h 1304388"/>
                  <a:gd name="connsiteX1" fmla="*/ 2268228 w 2268228"/>
                  <a:gd name="connsiteY1" fmla="*/ 227339 h 1304388"/>
                  <a:gd name="connsiteX2" fmla="*/ 36015 w 2268228"/>
                  <a:gd name="connsiteY2" fmla="*/ 816276 h 1304388"/>
                  <a:gd name="connsiteX0" fmla="*/ 36015 w 2268228"/>
                  <a:gd name="connsiteY0" fmla="*/ 816276 h 1306133"/>
                  <a:gd name="connsiteX1" fmla="*/ 2268228 w 2268228"/>
                  <a:gd name="connsiteY1" fmla="*/ 227339 h 1306133"/>
                  <a:gd name="connsiteX2" fmla="*/ 36015 w 2268228"/>
                  <a:gd name="connsiteY2" fmla="*/ 816276 h 1306133"/>
                  <a:gd name="connsiteX0" fmla="*/ 35969 w 2268182"/>
                  <a:gd name="connsiteY0" fmla="*/ 811731 h 1301588"/>
                  <a:gd name="connsiteX1" fmla="*/ 2268182 w 2268182"/>
                  <a:gd name="connsiteY1" fmla="*/ 222794 h 1301588"/>
                  <a:gd name="connsiteX2" fmla="*/ 35969 w 2268182"/>
                  <a:gd name="connsiteY2" fmla="*/ 811731 h 1301588"/>
                  <a:gd name="connsiteX0" fmla="*/ 35670 w 2267883"/>
                  <a:gd name="connsiteY0" fmla="*/ 809402 h 1296599"/>
                  <a:gd name="connsiteX1" fmla="*/ 2267883 w 2267883"/>
                  <a:gd name="connsiteY1" fmla="*/ 220465 h 1296599"/>
                  <a:gd name="connsiteX2" fmla="*/ 35670 w 2267883"/>
                  <a:gd name="connsiteY2" fmla="*/ 809402 h 1296599"/>
                </a:gdLst>
                <a:ahLst/>
                <a:cxnLst>
                  <a:cxn ang="0">
                    <a:pos x="connsiteX0" y="connsiteY0"/>
                  </a:cxn>
                  <a:cxn ang="0">
                    <a:pos x="connsiteX1" y="connsiteY1"/>
                  </a:cxn>
                  <a:cxn ang="0">
                    <a:pos x="connsiteX2" y="connsiteY2"/>
                  </a:cxn>
                </a:cxnLst>
                <a:rect l="l" t="t" r="r" b="b"/>
                <a:pathLst>
                  <a:path w="2267883" h="1296599">
                    <a:moveTo>
                      <a:pt x="35670" y="809402"/>
                    </a:moveTo>
                    <a:cubicBezTo>
                      <a:pt x="-311150" y="-482397"/>
                      <a:pt x="1978277" y="139303"/>
                      <a:pt x="2267883" y="220465"/>
                    </a:cubicBezTo>
                    <a:cubicBezTo>
                      <a:pt x="2048874" y="440180"/>
                      <a:pt x="382490" y="2101201"/>
                      <a:pt x="35670" y="809402"/>
                    </a:cubicBezTo>
                    <a:close/>
                  </a:path>
                </a:pathLst>
              </a:custGeom>
              <a:solidFill>
                <a:srgbClr val="283D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0" name="Group 9"/>
            <p:cNvGrpSpPr/>
            <p:nvPr/>
          </p:nvGrpSpPr>
          <p:grpSpPr>
            <a:xfrm>
              <a:off x="2958616" y="2174160"/>
              <a:ext cx="802920" cy="760907"/>
              <a:chOff x="1373505" y="2628756"/>
              <a:chExt cx="1651392" cy="1564982"/>
            </a:xfrm>
          </p:grpSpPr>
          <p:sp>
            <p:nvSpPr>
              <p:cNvPr id="63" name="Freeform 62"/>
              <p:cNvSpPr/>
              <p:nvPr/>
            </p:nvSpPr>
            <p:spPr>
              <a:xfrm>
                <a:off x="1373505" y="3013192"/>
                <a:ext cx="1651392" cy="1180546"/>
              </a:xfrm>
              <a:custGeom>
                <a:avLst/>
                <a:gdLst>
                  <a:gd name="connsiteX0" fmla="*/ 1651392 w 1651392"/>
                  <a:gd name="connsiteY0" fmla="*/ 0 h 1180546"/>
                  <a:gd name="connsiteX1" fmla="*/ 1648336 w 1651392"/>
                  <a:gd name="connsiteY1" fmla="*/ 5791 h 1180546"/>
                  <a:gd name="connsiteX2" fmla="*/ 1651392 w 1651392"/>
                  <a:gd name="connsiteY2" fmla="*/ 1451 h 1180546"/>
                  <a:gd name="connsiteX3" fmla="*/ 889842 w 1651392"/>
                  <a:gd name="connsiteY3" fmla="*/ 1173296 h 1180546"/>
                  <a:gd name="connsiteX4" fmla="*/ 832519 w 1651392"/>
                  <a:gd name="connsiteY4" fmla="*/ 1179352 h 1180546"/>
                  <a:gd name="connsiteX5" fmla="*/ 831219 w 1651392"/>
                  <a:gd name="connsiteY5" fmla="*/ 1180546 h 1180546"/>
                  <a:gd name="connsiteX6" fmla="*/ 830010 w 1651392"/>
                  <a:gd name="connsiteY6" fmla="*/ 1179617 h 1180546"/>
                  <a:gd name="connsiteX7" fmla="*/ 829558 w 1651392"/>
                  <a:gd name="connsiteY7" fmla="*/ 1179665 h 1180546"/>
                  <a:gd name="connsiteX8" fmla="*/ 830179 w 1651392"/>
                  <a:gd name="connsiteY8" fmla="*/ 1180546 h 1180546"/>
                  <a:gd name="connsiteX9" fmla="*/ 825696 w 1651392"/>
                  <a:gd name="connsiteY9" fmla="*/ 1180073 h 1180546"/>
                  <a:gd name="connsiteX10" fmla="*/ 821213 w 1651392"/>
                  <a:gd name="connsiteY10" fmla="*/ 1180546 h 1180546"/>
                  <a:gd name="connsiteX11" fmla="*/ 821834 w 1651392"/>
                  <a:gd name="connsiteY11" fmla="*/ 1179665 h 1180546"/>
                  <a:gd name="connsiteX12" fmla="*/ 761550 w 1651392"/>
                  <a:gd name="connsiteY12" fmla="*/ 1173296 h 1180546"/>
                  <a:gd name="connsiteX13" fmla="*/ 0 w 1651392"/>
                  <a:gd name="connsiteY13" fmla="*/ 1451 h 1180546"/>
                  <a:gd name="connsiteX14" fmla="*/ 3113 w 1651392"/>
                  <a:gd name="connsiteY14" fmla="*/ 5872 h 1180546"/>
                  <a:gd name="connsiteX15" fmla="*/ 1340 w 1651392"/>
                  <a:gd name="connsiteY15" fmla="*/ 1715 h 1180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1392" h="1180546">
                    <a:moveTo>
                      <a:pt x="1651392" y="0"/>
                    </a:moveTo>
                    <a:lnTo>
                      <a:pt x="1648336" y="5791"/>
                    </a:lnTo>
                    <a:lnTo>
                      <a:pt x="1651392" y="1451"/>
                    </a:lnTo>
                    <a:cubicBezTo>
                      <a:pt x="1579956" y="569190"/>
                      <a:pt x="1233576" y="1105207"/>
                      <a:pt x="889842" y="1173296"/>
                    </a:cubicBezTo>
                    <a:lnTo>
                      <a:pt x="832519" y="1179352"/>
                    </a:lnTo>
                    <a:lnTo>
                      <a:pt x="831219" y="1180546"/>
                    </a:lnTo>
                    <a:lnTo>
                      <a:pt x="830010" y="1179617"/>
                    </a:lnTo>
                    <a:lnTo>
                      <a:pt x="829558" y="1179665"/>
                    </a:lnTo>
                    <a:lnTo>
                      <a:pt x="830179" y="1180546"/>
                    </a:lnTo>
                    <a:lnTo>
                      <a:pt x="825696" y="1180073"/>
                    </a:lnTo>
                    <a:lnTo>
                      <a:pt x="821213" y="1180546"/>
                    </a:lnTo>
                    <a:lnTo>
                      <a:pt x="821834" y="1179665"/>
                    </a:lnTo>
                    <a:lnTo>
                      <a:pt x="761550" y="1173296"/>
                    </a:lnTo>
                    <a:cubicBezTo>
                      <a:pt x="417816" y="1105207"/>
                      <a:pt x="71437" y="569190"/>
                      <a:pt x="0" y="1451"/>
                    </a:cubicBezTo>
                    <a:lnTo>
                      <a:pt x="3113" y="5872"/>
                    </a:lnTo>
                    <a:lnTo>
                      <a:pt x="1340" y="1715"/>
                    </a:lnTo>
                    <a:close/>
                  </a:path>
                </a:pathLst>
              </a:cu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Freeform 63"/>
              <p:cNvSpPr/>
              <p:nvPr/>
            </p:nvSpPr>
            <p:spPr>
              <a:xfrm>
                <a:off x="2193673" y="3013192"/>
                <a:ext cx="825696" cy="1180546"/>
              </a:xfrm>
              <a:custGeom>
                <a:avLst/>
                <a:gdLst>
                  <a:gd name="connsiteX0" fmla="*/ 825696 w 825696"/>
                  <a:gd name="connsiteY0" fmla="*/ 0 h 1180546"/>
                  <a:gd name="connsiteX1" fmla="*/ 822640 w 825696"/>
                  <a:gd name="connsiteY1" fmla="*/ 5791 h 1180546"/>
                  <a:gd name="connsiteX2" fmla="*/ 825696 w 825696"/>
                  <a:gd name="connsiteY2" fmla="*/ 1451 h 1180546"/>
                  <a:gd name="connsiteX3" fmla="*/ 64146 w 825696"/>
                  <a:gd name="connsiteY3" fmla="*/ 1173296 h 1180546"/>
                  <a:gd name="connsiteX4" fmla="*/ 6823 w 825696"/>
                  <a:gd name="connsiteY4" fmla="*/ 1179352 h 1180546"/>
                  <a:gd name="connsiteX5" fmla="*/ 5523 w 825696"/>
                  <a:gd name="connsiteY5" fmla="*/ 1180546 h 1180546"/>
                  <a:gd name="connsiteX6" fmla="*/ 4314 w 825696"/>
                  <a:gd name="connsiteY6" fmla="*/ 1179617 h 1180546"/>
                  <a:gd name="connsiteX7" fmla="*/ 3862 w 825696"/>
                  <a:gd name="connsiteY7" fmla="*/ 1179665 h 1180546"/>
                  <a:gd name="connsiteX8" fmla="*/ 4483 w 825696"/>
                  <a:gd name="connsiteY8" fmla="*/ 1180546 h 1180546"/>
                  <a:gd name="connsiteX9" fmla="*/ 0 w 825696"/>
                  <a:gd name="connsiteY9" fmla="*/ 1180073 h 1180546"/>
                  <a:gd name="connsiteX10" fmla="*/ 0 w 825696"/>
                  <a:gd name="connsiteY10" fmla="*/ 858 h 1180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5696" h="1180546">
                    <a:moveTo>
                      <a:pt x="825696" y="0"/>
                    </a:moveTo>
                    <a:lnTo>
                      <a:pt x="822640" y="5791"/>
                    </a:lnTo>
                    <a:lnTo>
                      <a:pt x="825696" y="1451"/>
                    </a:lnTo>
                    <a:cubicBezTo>
                      <a:pt x="754260" y="569190"/>
                      <a:pt x="407880" y="1105207"/>
                      <a:pt x="64146" y="1173296"/>
                    </a:cubicBezTo>
                    <a:lnTo>
                      <a:pt x="6823" y="1179352"/>
                    </a:lnTo>
                    <a:lnTo>
                      <a:pt x="5523" y="1180546"/>
                    </a:lnTo>
                    <a:lnTo>
                      <a:pt x="4314" y="1179617"/>
                    </a:lnTo>
                    <a:lnTo>
                      <a:pt x="3862" y="1179665"/>
                    </a:lnTo>
                    <a:lnTo>
                      <a:pt x="4483" y="1180546"/>
                    </a:lnTo>
                    <a:lnTo>
                      <a:pt x="0" y="1180073"/>
                    </a:lnTo>
                    <a:lnTo>
                      <a:pt x="0" y="858"/>
                    </a:lnTo>
                    <a:close/>
                  </a:path>
                </a:pathLst>
              </a:custGeom>
              <a:solidFill>
                <a:srgbClr val="F19E12"/>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p:cNvSpPr/>
              <p:nvPr/>
            </p:nvSpPr>
            <p:spPr>
              <a:xfrm>
                <a:off x="1451200" y="2628756"/>
                <a:ext cx="1501197" cy="786281"/>
              </a:xfrm>
              <a:prstGeom prst="ellipse">
                <a:avLst/>
              </a:prstGeom>
              <a:solidFill>
                <a:srgbClr val="F8B61A"/>
              </a:solid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6" name="Straight Connector 65"/>
              <p:cNvCxnSpPr>
                <a:stCxn id="65" idx="0"/>
                <a:endCxn id="65" idx="4"/>
              </p:cNvCxnSpPr>
              <p:nvPr/>
            </p:nvCxnSpPr>
            <p:spPr>
              <a:xfrm>
                <a:off x="2201799" y="2628756"/>
                <a:ext cx="0" cy="786281"/>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5" idx="2"/>
                <a:endCxn id="65" idx="6"/>
              </p:cNvCxnSpPr>
              <p:nvPr/>
            </p:nvCxnSpPr>
            <p:spPr>
              <a:xfrm>
                <a:off x="1451200" y="3021896"/>
                <a:ext cx="1501197"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5" idx="1"/>
                <a:endCxn id="65" idx="5"/>
              </p:cNvCxnSpPr>
              <p:nvPr/>
            </p:nvCxnSpPr>
            <p:spPr>
              <a:xfrm>
                <a:off x="1671046" y="2743904"/>
                <a:ext cx="1061505" cy="555984"/>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5" idx="3"/>
                <a:endCxn id="65" idx="7"/>
              </p:cNvCxnSpPr>
              <p:nvPr/>
            </p:nvCxnSpPr>
            <p:spPr>
              <a:xfrm flipV="1">
                <a:off x="1671046" y="2743904"/>
                <a:ext cx="1061505" cy="555984"/>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043010" y="2072260"/>
              <a:ext cx="653812" cy="904865"/>
              <a:chOff x="1633488" y="334932"/>
              <a:chExt cx="1344715" cy="1861064"/>
            </a:xfrm>
          </p:grpSpPr>
          <p:grpSp>
            <p:nvGrpSpPr>
              <p:cNvPr id="39" name="Group 38"/>
              <p:cNvGrpSpPr/>
              <p:nvPr/>
            </p:nvGrpSpPr>
            <p:grpSpPr>
              <a:xfrm>
                <a:off x="1633488" y="684696"/>
                <a:ext cx="1344715" cy="1511300"/>
                <a:chOff x="1633488" y="684696"/>
                <a:chExt cx="1344715" cy="1511300"/>
              </a:xfrm>
            </p:grpSpPr>
            <p:sp>
              <p:nvSpPr>
                <p:cNvPr id="61" name="Freeform 60"/>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61"/>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0" name="Group 39"/>
              <p:cNvGrpSpPr/>
              <p:nvPr/>
            </p:nvGrpSpPr>
            <p:grpSpPr>
              <a:xfrm>
                <a:off x="1985367" y="334932"/>
                <a:ext cx="643040" cy="505060"/>
                <a:chOff x="2362639" y="273524"/>
                <a:chExt cx="643040" cy="505060"/>
              </a:xfrm>
            </p:grpSpPr>
            <p:sp>
              <p:nvSpPr>
                <p:cNvPr id="59" name="Freeform 58"/>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59"/>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1" name="Oval 40"/>
              <p:cNvSpPr/>
              <p:nvPr/>
            </p:nvSpPr>
            <p:spPr>
              <a:xfrm>
                <a:off x="1844114" y="919903"/>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2120370" y="919903"/>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2415056" y="91990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2700852" y="91990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170780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198231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p:cNvSpPr/>
              <p:nvPr/>
            </p:nvSpPr>
            <p:spPr>
              <a:xfrm>
                <a:off x="227065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p:cNvSpPr/>
              <p:nvPr/>
            </p:nvSpPr>
            <p:spPr>
              <a:xfrm>
                <a:off x="2561179" y="1158779"/>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p:cNvSpPr/>
              <p:nvPr/>
            </p:nvSpPr>
            <p:spPr>
              <a:xfrm>
                <a:off x="2833510" y="1158779"/>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p:cNvSpPr/>
              <p:nvPr/>
            </p:nvSpPr>
            <p:spPr>
              <a:xfrm>
                <a:off x="1844114" y="1437922"/>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p:cNvSpPr/>
              <p:nvPr/>
            </p:nvSpPr>
            <p:spPr>
              <a:xfrm>
                <a:off x="2120370" y="1437922"/>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p:cNvSpPr/>
              <p:nvPr/>
            </p:nvSpPr>
            <p:spPr>
              <a:xfrm>
                <a:off x="2417471" y="1437922"/>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p:cNvSpPr/>
              <p:nvPr/>
            </p:nvSpPr>
            <p:spPr>
              <a:xfrm>
                <a:off x="2703365" y="1437922"/>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p:cNvSpPr/>
              <p:nvPr/>
            </p:nvSpPr>
            <p:spPr>
              <a:xfrm>
                <a:off x="1983481" y="1707816"/>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p:cNvSpPr/>
              <p:nvPr/>
            </p:nvSpPr>
            <p:spPr>
              <a:xfrm>
                <a:off x="2270655" y="1707816"/>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p:cNvSpPr/>
              <p:nvPr/>
            </p:nvSpPr>
            <p:spPr>
              <a:xfrm>
                <a:off x="2561179" y="169389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p:cNvSpPr/>
              <p:nvPr/>
            </p:nvSpPr>
            <p:spPr>
              <a:xfrm>
                <a:off x="2120370" y="2004471"/>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p:cNvSpPr/>
              <p:nvPr/>
            </p:nvSpPr>
            <p:spPr>
              <a:xfrm>
                <a:off x="2417471" y="1997687"/>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p:cNvGrpSpPr/>
            <p:nvPr/>
          </p:nvGrpSpPr>
          <p:grpSpPr>
            <a:xfrm>
              <a:off x="5930227" y="1941386"/>
              <a:ext cx="764605" cy="1062870"/>
              <a:chOff x="5216848" y="2546882"/>
              <a:chExt cx="1572587" cy="2186039"/>
            </a:xfrm>
          </p:grpSpPr>
          <p:grpSp>
            <p:nvGrpSpPr>
              <p:cNvPr id="22" name="Group 21"/>
              <p:cNvGrpSpPr/>
              <p:nvPr/>
            </p:nvGrpSpPr>
            <p:grpSpPr>
              <a:xfrm>
                <a:off x="5216848" y="2546882"/>
                <a:ext cx="1572587" cy="2186039"/>
                <a:chOff x="4589405" y="1579240"/>
                <a:chExt cx="1572587" cy="2186039"/>
              </a:xfrm>
            </p:grpSpPr>
            <p:grpSp>
              <p:nvGrpSpPr>
                <p:cNvPr id="24" name="Group 23"/>
                <p:cNvGrpSpPr/>
                <p:nvPr/>
              </p:nvGrpSpPr>
              <p:grpSpPr>
                <a:xfrm rot="2641257">
                  <a:off x="5178361" y="1579240"/>
                  <a:ext cx="983631" cy="742452"/>
                  <a:chOff x="3510643" y="3553204"/>
                  <a:chExt cx="2496364" cy="1884275"/>
                </a:xfrm>
              </p:grpSpPr>
              <p:sp>
                <p:nvSpPr>
                  <p:cNvPr id="37" name="Freeform 36"/>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37"/>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5" name="Arc 24"/>
                <p:cNvSpPr/>
                <p:nvPr/>
              </p:nvSpPr>
              <p:spPr>
                <a:xfrm flipH="1">
                  <a:off x="5370938" y="2162494"/>
                  <a:ext cx="356589" cy="733443"/>
                </a:xfrm>
                <a:prstGeom prst="arc">
                  <a:avLst>
                    <a:gd name="adj1" fmla="val 16200000"/>
                    <a:gd name="adj2" fmla="val 374751"/>
                  </a:avLst>
                </a:prstGeom>
                <a:ln w="76200">
                  <a:solidFill>
                    <a:srgbClr val="27AE6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p:cNvGrpSpPr/>
                <p:nvPr/>
              </p:nvGrpSpPr>
              <p:grpSpPr>
                <a:xfrm>
                  <a:off x="4589405" y="2363348"/>
                  <a:ext cx="1566675" cy="1401931"/>
                  <a:chOff x="4589405" y="2363348"/>
                  <a:chExt cx="1566675" cy="1401931"/>
                </a:xfrm>
              </p:grpSpPr>
              <p:sp>
                <p:nvSpPr>
                  <p:cNvPr id="27" name="Oval 26"/>
                  <p:cNvSpPr/>
                  <p:nvPr/>
                </p:nvSpPr>
                <p:spPr>
                  <a:xfrm>
                    <a:off x="4589405"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p:cNvSpPr/>
                  <p:nvPr/>
                </p:nvSpPr>
                <p:spPr>
                  <a:xfrm>
                    <a:off x="4981074"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p:cNvSpPr/>
                  <p:nvPr/>
                </p:nvSpPr>
                <p:spPr>
                  <a:xfrm>
                    <a:off x="5372743"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p:cNvSpPr/>
                  <p:nvPr/>
                </p:nvSpPr>
                <p:spPr>
                  <a:xfrm>
                    <a:off x="4785239"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p:cNvSpPr/>
                  <p:nvPr/>
                </p:nvSpPr>
                <p:spPr>
                  <a:xfrm>
                    <a:off x="5176908"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p:cNvSpPr/>
                  <p:nvPr/>
                </p:nvSpPr>
                <p:spPr>
                  <a:xfrm>
                    <a:off x="4981073" y="3036856"/>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p:cNvSpPr/>
                  <p:nvPr/>
                </p:nvSpPr>
                <p:spPr>
                  <a:xfrm>
                    <a:off x="5764411"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p:cNvSpPr/>
                  <p:nvPr/>
                </p:nvSpPr>
                <p:spPr>
                  <a:xfrm>
                    <a:off x="5568576"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p:cNvSpPr/>
                  <p:nvPr/>
                </p:nvSpPr>
                <p:spPr>
                  <a:xfrm>
                    <a:off x="5372741" y="3036856"/>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p:cNvSpPr/>
                  <p:nvPr/>
                </p:nvSpPr>
                <p:spPr>
                  <a:xfrm>
                    <a:off x="5176905" y="3373610"/>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23" name="Freeform 22"/>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chemeClr val="dk1">
                  <a:alpha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3" name="Group 12"/>
            <p:cNvGrpSpPr/>
            <p:nvPr/>
          </p:nvGrpSpPr>
          <p:grpSpPr>
            <a:xfrm>
              <a:off x="4948192" y="2049373"/>
              <a:ext cx="753192" cy="955661"/>
              <a:chOff x="6015263" y="4229424"/>
              <a:chExt cx="1630321" cy="2068577"/>
            </a:xfrm>
          </p:grpSpPr>
          <p:sp>
            <p:nvSpPr>
              <p:cNvPr id="14" name="Oval 13"/>
              <p:cNvSpPr/>
              <p:nvPr/>
            </p:nvSpPr>
            <p:spPr>
              <a:xfrm>
                <a:off x="6015263" y="4667679"/>
                <a:ext cx="1630321" cy="1630321"/>
              </a:xfrm>
              <a:prstGeom prst="ellipse">
                <a:avLst/>
              </a:prstGeom>
              <a:solidFill>
                <a:srgbClr val="F5D9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14"/>
              <p:cNvSpPr/>
              <p:nvPr/>
            </p:nvSpPr>
            <p:spPr>
              <a:xfrm>
                <a:off x="6815517" y="4667679"/>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2C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p:cNvGrpSpPr/>
              <p:nvPr/>
            </p:nvGrpSpPr>
            <p:grpSpPr>
              <a:xfrm>
                <a:off x="6310003" y="4229424"/>
                <a:ext cx="1032373" cy="1032374"/>
                <a:chOff x="6015263" y="3764752"/>
                <a:chExt cx="1630321" cy="1630322"/>
              </a:xfrm>
            </p:grpSpPr>
            <p:sp>
              <p:nvSpPr>
                <p:cNvPr id="20" name="Oval 19"/>
                <p:cNvSpPr/>
                <p:nvPr/>
              </p:nvSpPr>
              <p:spPr>
                <a:xfrm>
                  <a:off x="6015263" y="3764752"/>
                  <a:ext cx="1630321" cy="1630321"/>
                </a:xfrm>
                <a:prstGeom prst="ellipse">
                  <a:avLst/>
                </a:prstGeom>
                <a:solidFill>
                  <a:srgbClr val="F5D9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20"/>
                <p:cNvSpPr/>
                <p:nvPr/>
              </p:nvSpPr>
              <p:spPr>
                <a:xfrm>
                  <a:off x="6815517" y="3764752"/>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2C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7" name="Group 16"/>
              <p:cNvGrpSpPr/>
              <p:nvPr/>
            </p:nvGrpSpPr>
            <p:grpSpPr>
              <a:xfrm rot="7766843">
                <a:off x="6939598" y="4147968"/>
                <a:ext cx="426826" cy="857866"/>
                <a:chOff x="4910359" y="1566848"/>
                <a:chExt cx="309771" cy="622600"/>
              </a:xfrm>
            </p:grpSpPr>
            <p:sp>
              <p:nvSpPr>
                <p:cNvPr id="18" name="Freeform 17"/>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18"/>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grpSp>
        <p:nvGrpSpPr>
          <p:cNvPr id="172" name="Group 171"/>
          <p:cNvGrpSpPr/>
          <p:nvPr/>
        </p:nvGrpSpPr>
        <p:grpSpPr>
          <a:xfrm>
            <a:off x="999673" y="1977433"/>
            <a:ext cx="5823693" cy="4159780"/>
            <a:chOff x="-1786543" y="-132613"/>
            <a:chExt cx="6811512" cy="4865365"/>
          </a:xfrm>
          <a:solidFill>
            <a:schemeClr val="bg1"/>
          </a:solidFill>
        </p:grpSpPr>
        <p:sp>
          <p:nvSpPr>
            <p:cNvPr id="173" name="Rectangle 172"/>
            <p:cNvSpPr/>
            <p:nvPr/>
          </p:nvSpPr>
          <p:spPr>
            <a:xfrm>
              <a:off x="-1786543"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 name="Rectangle 173"/>
            <p:cNvSpPr/>
            <p:nvPr/>
          </p:nvSpPr>
          <p:spPr>
            <a:xfrm>
              <a:off x="159603"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5" name="Rectangle 174"/>
            <p:cNvSpPr/>
            <p:nvPr/>
          </p:nvSpPr>
          <p:spPr>
            <a:xfrm>
              <a:off x="1132676"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6" name="Rectangle 175"/>
            <p:cNvSpPr/>
            <p:nvPr/>
          </p:nvSpPr>
          <p:spPr>
            <a:xfrm>
              <a:off x="2105750"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7" name="Rectangle 176"/>
            <p:cNvSpPr/>
            <p:nvPr/>
          </p:nvSpPr>
          <p:spPr>
            <a:xfrm>
              <a:off x="3078823"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8" name="Rectangle 177"/>
            <p:cNvSpPr/>
            <p:nvPr/>
          </p:nvSpPr>
          <p:spPr>
            <a:xfrm>
              <a:off x="4051896"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9" name="Rectangle 178"/>
            <p:cNvSpPr/>
            <p:nvPr/>
          </p:nvSpPr>
          <p:spPr>
            <a:xfrm>
              <a:off x="-1786543"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Rectangle 179"/>
            <p:cNvSpPr/>
            <p:nvPr/>
          </p:nvSpPr>
          <p:spPr>
            <a:xfrm>
              <a:off x="-813470"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1" name="Rectangle 180"/>
            <p:cNvSpPr/>
            <p:nvPr/>
          </p:nvSpPr>
          <p:spPr>
            <a:xfrm>
              <a:off x="1132676"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2" name="Rectangle 181"/>
            <p:cNvSpPr/>
            <p:nvPr/>
          </p:nvSpPr>
          <p:spPr>
            <a:xfrm>
              <a:off x="2105750"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3" name="Rectangle 182"/>
            <p:cNvSpPr/>
            <p:nvPr/>
          </p:nvSpPr>
          <p:spPr>
            <a:xfrm>
              <a:off x="-1786543"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4" name="Rectangle 183"/>
            <p:cNvSpPr/>
            <p:nvPr/>
          </p:nvSpPr>
          <p:spPr>
            <a:xfrm>
              <a:off x="-813470"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5" name="Rectangle 184"/>
            <p:cNvSpPr/>
            <p:nvPr/>
          </p:nvSpPr>
          <p:spPr>
            <a:xfrm>
              <a:off x="159603"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6" name="Rectangle 185"/>
            <p:cNvSpPr/>
            <p:nvPr/>
          </p:nvSpPr>
          <p:spPr>
            <a:xfrm>
              <a:off x="1132676"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7" name="Rectangle 186"/>
            <p:cNvSpPr/>
            <p:nvPr/>
          </p:nvSpPr>
          <p:spPr>
            <a:xfrm>
              <a:off x="2105750"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8" name="Rectangle 187"/>
            <p:cNvSpPr/>
            <p:nvPr/>
          </p:nvSpPr>
          <p:spPr>
            <a:xfrm>
              <a:off x="4051896"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9" name="Rectangle 188"/>
            <p:cNvSpPr/>
            <p:nvPr/>
          </p:nvSpPr>
          <p:spPr>
            <a:xfrm>
              <a:off x="-813470"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0" name="Rectangle 189"/>
            <p:cNvSpPr/>
            <p:nvPr/>
          </p:nvSpPr>
          <p:spPr>
            <a:xfrm>
              <a:off x="159603"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1" name="Rectangle 190"/>
            <p:cNvSpPr/>
            <p:nvPr/>
          </p:nvSpPr>
          <p:spPr>
            <a:xfrm>
              <a:off x="1132676"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2" name="Rectangle 191"/>
            <p:cNvSpPr/>
            <p:nvPr/>
          </p:nvSpPr>
          <p:spPr>
            <a:xfrm>
              <a:off x="2105750"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Rectangle 192"/>
            <p:cNvSpPr/>
            <p:nvPr/>
          </p:nvSpPr>
          <p:spPr>
            <a:xfrm>
              <a:off x="3078823"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4" name="Rectangle 193"/>
            <p:cNvSpPr/>
            <p:nvPr/>
          </p:nvSpPr>
          <p:spPr>
            <a:xfrm>
              <a:off x="4051896"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Rectangle 194"/>
            <p:cNvSpPr/>
            <p:nvPr/>
          </p:nvSpPr>
          <p:spPr>
            <a:xfrm>
              <a:off x="-1786543"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6" name="Rectangle 195"/>
            <p:cNvSpPr/>
            <p:nvPr/>
          </p:nvSpPr>
          <p:spPr>
            <a:xfrm>
              <a:off x="-813470"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7" name="Rectangle 196"/>
            <p:cNvSpPr/>
            <p:nvPr/>
          </p:nvSpPr>
          <p:spPr>
            <a:xfrm>
              <a:off x="1132676"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8" name="Rectangle 197"/>
            <p:cNvSpPr/>
            <p:nvPr/>
          </p:nvSpPr>
          <p:spPr>
            <a:xfrm>
              <a:off x="2105750"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9" name="Rectangle 198"/>
            <p:cNvSpPr/>
            <p:nvPr/>
          </p:nvSpPr>
          <p:spPr>
            <a:xfrm>
              <a:off x="4051896"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0" name="Rectangle 199"/>
            <p:cNvSpPr/>
            <p:nvPr/>
          </p:nvSpPr>
          <p:spPr>
            <a:xfrm>
              <a:off x="-813470"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1" name="Rectangle 200"/>
            <p:cNvSpPr/>
            <p:nvPr/>
          </p:nvSpPr>
          <p:spPr>
            <a:xfrm>
              <a:off x="159603"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2" name="Rectangle 201"/>
            <p:cNvSpPr/>
            <p:nvPr/>
          </p:nvSpPr>
          <p:spPr>
            <a:xfrm>
              <a:off x="3078823"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3" name="Rectangle 202"/>
            <p:cNvSpPr/>
            <p:nvPr/>
          </p:nvSpPr>
          <p:spPr>
            <a:xfrm>
              <a:off x="4051896"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4" name="Rectangle 203"/>
            <p:cNvSpPr/>
            <p:nvPr/>
          </p:nvSpPr>
          <p:spPr>
            <a:xfrm>
              <a:off x="-1786543"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 name="Rectangle 204"/>
            <p:cNvSpPr/>
            <p:nvPr/>
          </p:nvSpPr>
          <p:spPr>
            <a:xfrm>
              <a:off x="159603"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6" name="Rectangle 205"/>
            <p:cNvSpPr/>
            <p:nvPr/>
          </p:nvSpPr>
          <p:spPr>
            <a:xfrm>
              <a:off x="3078823"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 name="Rectangle 206"/>
            <p:cNvSpPr/>
            <p:nvPr/>
          </p:nvSpPr>
          <p:spPr>
            <a:xfrm>
              <a:off x="3078823"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8" name="Group 207"/>
          <p:cNvGrpSpPr/>
          <p:nvPr/>
        </p:nvGrpSpPr>
        <p:grpSpPr>
          <a:xfrm>
            <a:off x="997694" y="1985148"/>
            <a:ext cx="5823693" cy="4159780"/>
            <a:chOff x="-1786543" y="-132613"/>
            <a:chExt cx="6811512" cy="4865365"/>
          </a:xfrm>
        </p:grpSpPr>
        <p:sp>
          <p:nvSpPr>
            <p:cNvPr id="209" name="Rectangle 208"/>
            <p:cNvSpPr/>
            <p:nvPr/>
          </p:nvSpPr>
          <p:spPr>
            <a:xfrm>
              <a:off x="-1786543" y="-132613"/>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0" name="Rectangle 209"/>
            <p:cNvSpPr/>
            <p:nvPr/>
          </p:nvSpPr>
          <p:spPr>
            <a:xfrm>
              <a:off x="159603" y="-132613"/>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1" name="Rectangle 210"/>
            <p:cNvSpPr/>
            <p:nvPr/>
          </p:nvSpPr>
          <p:spPr>
            <a:xfrm>
              <a:off x="1132676" y="-132613"/>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2" name="Rectangle 211"/>
            <p:cNvSpPr/>
            <p:nvPr/>
          </p:nvSpPr>
          <p:spPr>
            <a:xfrm>
              <a:off x="2105750" y="-132613"/>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3" name="Rectangle 212"/>
            <p:cNvSpPr/>
            <p:nvPr/>
          </p:nvSpPr>
          <p:spPr>
            <a:xfrm>
              <a:off x="3078823" y="-132613"/>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4" name="Rectangle 213"/>
            <p:cNvSpPr/>
            <p:nvPr/>
          </p:nvSpPr>
          <p:spPr>
            <a:xfrm>
              <a:off x="4051896" y="-132613"/>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5" name="Rectangle 214"/>
            <p:cNvSpPr/>
            <p:nvPr/>
          </p:nvSpPr>
          <p:spPr>
            <a:xfrm>
              <a:off x="-1786543" y="840460"/>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6" name="Rectangle 215"/>
            <p:cNvSpPr/>
            <p:nvPr/>
          </p:nvSpPr>
          <p:spPr>
            <a:xfrm>
              <a:off x="-813470" y="840460"/>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7" name="Rectangle 216"/>
            <p:cNvSpPr/>
            <p:nvPr/>
          </p:nvSpPr>
          <p:spPr>
            <a:xfrm>
              <a:off x="1132676" y="840460"/>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8" name="Rectangle 217"/>
            <p:cNvSpPr/>
            <p:nvPr/>
          </p:nvSpPr>
          <p:spPr>
            <a:xfrm>
              <a:off x="2105750" y="840460"/>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9" name="Rectangle 218"/>
            <p:cNvSpPr/>
            <p:nvPr/>
          </p:nvSpPr>
          <p:spPr>
            <a:xfrm>
              <a:off x="-1786543" y="1813532"/>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0" name="Rectangle 219"/>
            <p:cNvSpPr/>
            <p:nvPr/>
          </p:nvSpPr>
          <p:spPr>
            <a:xfrm>
              <a:off x="-813470" y="1813532"/>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1" name="Rectangle 220"/>
            <p:cNvSpPr/>
            <p:nvPr/>
          </p:nvSpPr>
          <p:spPr>
            <a:xfrm>
              <a:off x="159603" y="1813532"/>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2" name="Rectangle 221"/>
            <p:cNvSpPr/>
            <p:nvPr/>
          </p:nvSpPr>
          <p:spPr>
            <a:xfrm>
              <a:off x="1132676" y="1813532"/>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3" name="Rectangle 222"/>
            <p:cNvSpPr/>
            <p:nvPr/>
          </p:nvSpPr>
          <p:spPr>
            <a:xfrm>
              <a:off x="2105750" y="1813532"/>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4" name="Rectangle 223"/>
            <p:cNvSpPr/>
            <p:nvPr/>
          </p:nvSpPr>
          <p:spPr>
            <a:xfrm>
              <a:off x="4051896" y="1813532"/>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5" name="Rectangle 224"/>
            <p:cNvSpPr/>
            <p:nvPr/>
          </p:nvSpPr>
          <p:spPr>
            <a:xfrm>
              <a:off x="-813470" y="2786606"/>
              <a:ext cx="973073" cy="973073"/>
            </a:xfrm>
            <a:prstGeom prst="rect">
              <a:avLst/>
            </a:prstGeom>
            <a:solidFill>
              <a:srgbClr val="279741">
                <a:alpha val="8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6" name="Rectangle 225"/>
            <p:cNvSpPr/>
            <p:nvPr/>
          </p:nvSpPr>
          <p:spPr>
            <a:xfrm>
              <a:off x="159603" y="2786606"/>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7" name="Rectangle 226"/>
            <p:cNvSpPr/>
            <p:nvPr/>
          </p:nvSpPr>
          <p:spPr>
            <a:xfrm>
              <a:off x="1132676" y="2786606"/>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8" name="Rectangle 227"/>
            <p:cNvSpPr/>
            <p:nvPr/>
          </p:nvSpPr>
          <p:spPr>
            <a:xfrm>
              <a:off x="2105750" y="2786606"/>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9" name="Rectangle 228"/>
            <p:cNvSpPr/>
            <p:nvPr/>
          </p:nvSpPr>
          <p:spPr>
            <a:xfrm>
              <a:off x="3078823" y="2786606"/>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0" name="Rectangle 229"/>
            <p:cNvSpPr/>
            <p:nvPr/>
          </p:nvSpPr>
          <p:spPr>
            <a:xfrm>
              <a:off x="4051896" y="2786606"/>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1" name="Rectangle 230"/>
            <p:cNvSpPr/>
            <p:nvPr/>
          </p:nvSpPr>
          <p:spPr>
            <a:xfrm>
              <a:off x="-1786543" y="3759679"/>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2" name="Rectangle 231"/>
            <p:cNvSpPr/>
            <p:nvPr/>
          </p:nvSpPr>
          <p:spPr>
            <a:xfrm>
              <a:off x="-813470"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3" name="Rectangle 232"/>
            <p:cNvSpPr/>
            <p:nvPr/>
          </p:nvSpPr>
          <p:spPr>
            <a:xfrm>
              <a:off x="1132676"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4" name="Rectangle 233"/>
            <p:cNvSpPr/>
            <p:nvPr/>
          </p:nvSpPr>
          <p:spPr>
            <a:xfrm>
              <a:off x="2105750" y="3759679"/>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5" name="Rectangle 234"/>
            <p:cNvSpPr/>
            <p:nvPr/>
          </p:nvSpPr>
          <p:spPr>
            <a:xfrm>
              <a:off x="4051896"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6" name="Rectangle 235"/>
            <p:cNvSpPr/>
            <p:nvPr/>
          </p:nvSpPr>
          <p:spPr>
            <a:xfrm>
              <a:off x="-813470" y="-132613"/>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7" name="Rectangle 236"/>
            <p:cNvSpPr/>
            <p:nvPr/>
          </p:nvSpPr>
          <p:spPr>
            <a:xfrm>
              <a:off x="159603" y="840460"/>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8" name="Rectangle 237"/>
            <p:cNvSpPr/>
            <p:nvPr/>
          </p:nvSpPr>
          <p:spPr>
            <a:xfrm>
              <a:off x="3078823" y="840460"/>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9" name="Rectangle 238"/>
            <p:cNvSpPr/>
            <p:nvPr/>
          </p:nvSpPr>
          <p:spPr>
            <a:xfrm>
              <a:off x="4051896" y="840460"/>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0" name="Rectangle 239"/>
            <p:cNvSpPr/>
            <p:nvPr/>
          </p:nvSpPr>
          <p:spPr>
            <a:xfrm>
              <a:off x="-1786543" y="2786606"/>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1" name="Rectangle 240"/>
            <p:cNvSpPr/>
            <p:nvPr/>
          </p:nvSpPr>
          <p:spPr>
            <a:xfrm>
              <a:off x="159603" y="3759679"/>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2" name="Rectangle 241"/>
            <p:cNvSpPr/>
            <p:nvPr/>
          </p:nvSpPr>
          <p:spPr>
            <a:xfrm>
              <a:off x="3078823" y="3759679"/>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3" name="Rectangle 242"/>
            <p:cNvSpPr/>
            <p:nvPr/>
          </p:nvSpPr>
          <p:spPr>
            <a:xfrm>
              <a:off x="3078823" y="1813532"/>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44" name="Group 243"/>
          <p:cNvGrpSpPr/>
          <p:nvPr/>
        </p:nvGrpSpPr>
        <p:grpSpPr>
          <a:xfrm>
            <a:off x="997694" y="1985148"/>
            <a:ext cx="5823693" cy="4159780"/>
            <a:chOff x="-1786543" y="-132613"/>
            <a:chExt cx="6811512" cy="4865365"/>
          </a:xfrm>
        </p:grpSpPr>
        <p:sp>
          <p:nvSpPr>
            <p:cNvPr id="245" name="Rectangle 244"/>
            <p:cNvSpPr/>
            <p:nvPr/>
          </p:nvSpPr>
          <p:spPr>
            <a:xfrm>
              <a:off x="-1786543" y="-132613"/>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6" name="Rectangle 245"/>
            <p:cNvSpPr/>
            <p:nvPr/>
          </p:nvSpPr>
          <p:spPr>
            <a:xfrm>
              <a:off x="159603" y="-132613"/>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7" name="Rectangle 246"/>
            <p:cNvSpPr/>
            <p:nvPr/>
          </p:nvSpPr>
          <p:spPr>
            <a:xfrm>
              <a:off x="1132676" y="-132613"/>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8" name="Rectangle 247"/>
            <p:cNvSpPr/>
            <p:nvPr/>
          </p:nvSpPr>
          <p:spPr>
            <a:xfrm>
              <a:off x="2105750" y="-132613"/>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9" name="Rectangle 248"/>
            <p:cNvSpPr/>
            <p:nvPr/>
          </p:nvSpPr>
          <p:spPr>
            <a:xfrm>
              <a:off x="3078823" y="-132613"/>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0" name="Rectangle 249"/>
            <p:cNvSpPr/>
            <p:nvPr/>
          </p:nvSpPr>
          <p:spPr>
            <a:xfrm>
              <a:off x="4051896" y="-132613"/>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1" name="Rectangle 250"/>
            <p:cNvSpPr/>
            <p:nvPr/>
          </p:nvSpPr>
          <p:spPr>
            <a:xfrm>
              <a:off x="-1786543" y="840460"/>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2" name="Rectangle 251"/>
            <p:cNvSpPr/>
            <p:nvPr/>
          </p:nvSpPr>
          <p:spPr>
            <a:xfrm>
              <a:off x="-813470" y="840460"/>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3" name="Rectangle 252"/>
            <p:cNvSpPr/>
            <p:nvPr/>
          </p:nvSpPr>
          <p:spPr>
            <a:xfrm>
              <a:off x="1132676" y="840460"/>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4" name="Rectangle 253"/>
            <p:cNvSpPr/>
            <p:nvPr/>
          </p:nvSpPr>
          <p:spPr>
            <a:xfrm>
              <a:off x="2105750" y="840460"/>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5" name="Rectangle 254"/>
            <p:cNvSpPr/>
            <p:nvPr/>
          </p:nvSpPr>
          <p:spPr>
            <a:xfrm>
              <a:off x="-1786543" y="1813532"/>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6" name="Rectangle 255"/>
            <p:cNvSpPr/>
            <p:nvPr/>
          </p:nvSpPr>
          <p:spPr>
            <a:xfrm>
              <a:off x="-813470" y="1813532"/>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7" name="Rectangle 256"/>
            <p:cNvSpPr/>
            <p:nvPr/>
          </p:nvSpPr>
          <p:spPr>
            <a:xfrm>
              <a:off x="159603" y="1813532"/>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8" name="Rectangle 257"/>
            <p:cNvSpPr/>
            <p:nvPr/>
          </p:nvSpPr>
          <p:spPr>
            <a:xfrm>
              <a:off x="1132676" y="1813532"/>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9" name="Rectangle 258"/>
            <p:cNvSpPr/>
            <p:nvPr/>
          </p:nvSpPr>
          <p:spPr>
            <a:xfrm>
              <a:off x="2105750" y="1813532"/>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0" name="Rectangle 259"/>
            <p:cNvSpPr/>
            <p:nvPr/>
          </p:nvSpPr>
          <p:spPr>
            <a:xfrm>
              <a:off x="4051896" y="1813532"/>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1" name="Rectangle 260"/>
            <p:cNvSpPr/>
            <p:nvPr/>
          </p:nvSpPr>
          <p:spPr>
            <a:xfrm>
              <a:off x="-813470" y="2786606"/>
              <a:ext cx="973073" cy="973073"/>
            </a:xfrm>
            <a:prstGeom prst="rect">
              <a:avLst/>
            </a:prstGeom>
            <a:solidFill>
              <a:srgbClr val="279741">
                <a:alpha val="8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2" name="Rectangle 261"/>
            <p:cNvSpPr/>
            <p:nvPr/>
          </p:nvSpPr>
          <p:spPr>
            <a:xfrm>
              <a:off x="159603" y="2786606"/>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3" name="Rectangle 262"/>
            <p:cNvSpPr/>
            <p:nvPr/>
          </p:nvSpPr>
          <p:spPr>
            <a:xfrm>
              <a:off x="1132676" y="2786606"/>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4" name="Rectangle 263"/>
            <p:cNvSpPr/>
            <p:nvPr/>
          </p:nvSpPr>
          <p:spPr>
            <a:xfrm>
              <a:off x="2105750" y="2786606"/>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5" name="Rectangle 264"/>
            <p:cNvSpPr/>
            <p:nvPr/>
          </p:nvSpPr>
          <p:spPr>
            <a:xfrm>
              <a:off x="3078823" y="2786606"/>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6" name="Rectangle 265"/>
            <p:cNvSpPr/>
            <p:nvPr/>
          </p:nvSpPr>
          <p:spPr>
            <a:xfrm>
              <a:off x="4051896" y="2786606"/>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7" name="Rectangle 266"/>
            <p:cNvSpPr/>
            <p:nvPr/>
          </p:nvSpPr>
          <p:spPr>
            <a:xfrm>
              <a:off x="-1786543" y="3759679"/>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8" name="Rectangle 267"/>
            <p:cNvSpPr/>
            <p:nvPr/>
          </p:nvSpPr>
          <p:spPr>
            <a:xfrm>
              <a:off x="-813470"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9" name="Rectangle 268"/>
            <p:cNvSpPr/>
            <p:nvPr/>
          </p:nvSpPr>
          <p:spPr>
            <a:xfrm>
              <a:off x="1132676"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0" name="Rectangle 269"/>
            <p:cNvSpPr/>
            <p:nvPr/>
          </p:nvSpPr>
          <p:spPr>
            <a:xfrm>
              <a:off x="2105750" y="3759679"/>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1" name="Rectangle 270"/>
            <p:cNvSpPr/>
            <p:nvPr/>
          </p:nvSpPr>
          <p:spPr>
            <a:xfrm>
              <a:off x="4051896"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2" name="Rectangle 271"/>
            <p:cNvSpPr/>
            <p:nvPr/>
          </p:nvSpPr>
          <p:spPr>
            <a:xfrm>
              <a:off x="-813470" y="-132613"/>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3" name="Rectangle 272"/>
            <p:cNvSpPr/>
            <p:nvPr/>
          </p:nvSpPr>
          <p:spPr>
            <a:xfrm>
              <a:off x="159603" y="840460"/>
              <a:ext cx="973073" cy="973073"/>
            </a:xfrm>
            <a:prstGeom prst="rect">
              <a:avLst/>
            </a:prstGeom>
            <a:solidFill>
              <a:srgbClr val="279741"/>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4" name="Rectangle 273"/>
            <p:cNvSpPr/>
            <p:nvPr/>
          </p:nvSpPr>
          <p:spPr>
            <a:xfrm>
              <a:off x="3078823" y="840460"/>
              <a:ext cx="973073" cy="973073"/>
            </a:xfrm>
            <a:prstGeom prst="rect">
              <a:avLst/>
            </a:prstGeom>
            <a:solidFill>
              <a:srgbClr val="279741">
                <a:alpha val="2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5" name="Rectangle 274"/>
            <p:cNvSpPr/>
            <p:nvPr/>
          </p:nvSpPr>
          <p:spPr>
            <a:xfrm>
              <a:off x="4051896" y="840460"/>
              <a:ext cx="973073" cy="973073"/>
            </a:xfrm>
            <a:prstGeom prst="rect">
              <a:avLst/>
            </a:prstGeom>
            <a:solidFill>
              <a:srgbClr val="279741">
                <a:alpha val="7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6" name="Rectangle 275"/>
            <p:cNvSpPr/>
            <p:nvPr/>
          </p:nvSpPr>
          <p:spPr>
            <a:xfrm>
              <a:off x="-1786543" y="2786606"/>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7" name="Rectangle 276"/>
            <p:cNvSpPr/>
            <p:nvPr/>
          </p:nvSpPr>
          <p:spPr>
            <a:xfrm>
              <a:off x="159603" y="3759679"/>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8" name="Rectangle 277"/>
            <p:cNvSpPr/>
            <p:nvPr/>
          </p:nvSpPr>
          <p:spPr>
            <a:xfrm>
              <a:off x="3078823" y="3759679"/>
              <a:ext cx="973073" cy="973073"/>
            </a:xfrm>
            <a:prstGeom prst="rect">
              <a:avLst/>
            </a:prstGeom>
            <a:solidFill>
              <a:srgbClr val="279741">
                <a:alpha val="5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9" name="Rectangle 278"/>
            <p:cNvSpPr/>
            <p:nvPr/>
          </p:nvSpPr>
          <p:spPr>
            <a:xfrm>
              <a:off x="3078823" y="1813532"/>
              <a:ext cx="973073" cy="973073"/>
            </a:xfrm>
            <a:prstGeom prst="rect">
              <a:avLst/>
            </a:prstGeom>
            <a:solidFill>
              <a:srgbClr val="279741">
                <a:alpha val="2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80" name="Group 279"/>
          <p:cNvGrpSpPr/>
          <p:nvPr/>
        </p:nvGrpSpPr>
        <p:grpSpPr>
          <a:xfrm>
            <a:off x="996262" y="1985831"/>
            <a:ext cx="5823693" cy="4159780"/>
            <a:chOff x="-1786543" y="-132613"/>
            <a:chExt cx="6811512" cy="4865365"/>
          </a:xfrm>
        </p:grpSpPr>
        <p:sp>
          <p:nvSpPr>
            <p:cNvPr id="281" name="Rectangle 280"/>
            <p:cNvSpPr/>
            <p:nvPr/>
          </p:nvSpPr>
          <p:spPr>
            <a:xfrm>
              <a:off x="-1786543"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2" name="Rectangle 281"/>
            <p:cNvSpPr/>
            <p:nvPr/>
          </p:nvSpPr>
          <p:spPr>
            <a:xfrm>
              <a:off x="159603"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3" name="Rectangle 282"/>
            <p:cNvSpPr/>
            <p:nvPr/>
          </p:nvSpPr>
          <p:spPr>
            <a:xfrm>
              <a:off x="1132676"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4" name="Rectangle 283"/>
            <p:cNvSpPr/>
            <p:nvPr/>
          </p:nvSpPr>
          <p:spPr>
            <a:xfrm>
              <a:off x="2105750"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5" name="Rectangle 284"/>
            <p:cNvSpPr/>
            <p:nvPr/>
          </p:nvSpPr>
          <p:spPr>
            <a:xfrm>
              <a:off x="3078823"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6" name="Rectangle 285"/>
            <p:cNvSpPr/>
            <p:nvPr/>
          </p:nvSpPr>
          <p:spPr>
            <a:xfrm>
              <a:off x="4051896"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7" name="Rectangle 286"/>
            <p:cNvSpPr/>
            <p:nvPr/>
          </p:nvSpPr>
          <p:spPr>
            <a:xfrm>
              <a:off x="-1786543" y="840460"/>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8" name="Rectangle 287"/>
            <p:cNvSpPr/>
            <p:nvPr/>
          </p:nvSpPr>
          <p:spPr>
            <a:xfrm>
              <a:off x="-813470" y="840460"/>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9" name="Rectangle 288"/>
            <p:cNvSpPr/>
            <p:nvPr/>
          </p:nvSpPr>
          <p:spPr>
            <a:xfrm>
              <a:off x="1132676" y="840460"/>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0" name="Rectangle 289"/>
            <p:cNvSpPr/>
            <p:nvPr/>
          </p:nvSpPr>
          <p:spPr>
            <a:xfrm>
              <a:off x="2105750" y="840460"/>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1" name="Rectangle 290"/>
            <p:cNvSpPr/>
            <p:nvPr/>
          </p:nvSpPr>
          <p:spPr>
            <a:xfrm>
              <a:off x="-1786543"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2" name="Rectangle 291"/>
            <p:cNvSpPr/>
            <p:nvPr/>
          </p:nvSpPr>
          <p:spPr>
            <a:xfrm>
              <a:off x="-813470"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3" name="Rectangle 292"/>
            <p:cNvSpPr/>
            <p:nvPr/>
          </p:nvSpPr>
          <p:spPr>
            <a:xfrm>
              <a:off x="159603"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4" name="Rectangle 293"/>
            <p:cNvSpPr/>
            <p:nvPr/>
          </p:nvSpPr>
          <p:spPr>
            <a:xfrm>
              <a:off x="1132676"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5" name="Rectangle 294"/>
            <p:cNvSpPr/>
            <p:nvPr/>
          </p:nvSpPr>
          <p:spPr>
            <a:xfrm>
              <a:off x="2105750"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6" name="Rectangle 295"/>
            <p:cNvSpPr/>
            <p:nvPr/>
          </p:nvSpPr>
          <p:spPr>
            <a:xfrm>
              <a:off x="4051896"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7" name="Rectangle 296"/>
            <p:cNvSpPr/>
            <p:nvPr/>
          </p:nvSpPr>
          <p:spPr>
            <a:xfrm>
              <a:off x="-813470"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8" name="Rectangle 297"/>
            <p:cNvSpPr/>
            <p:nvPr/>
          </p:nvSpPr>
          <p:spPr>
            <a:xfrm>
              <a:off x="159603"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9" name="Rectangle 298"/>
            <p:cNvSpPr/>
            <p:nvPr/>
          </p:nvSpPr>
          <p:spPr>
            <a:xfrm>
              <a:off x="1132676"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0" name="Rectangle 299"/>
            <p:cNvSpPr/>
            <p:nvPr/>
          </p:nvSpPr>
          <p:spPr>
            <a:xfrm>
              <a:off x="2105750"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1" name="Rectangle 300"/>
            <p:cNvSpPr/>
            <p:nvPr/>
          </p:nvSpPr>
          <p:spPr>
            <a:xfrm>
              <a:off x="3078823"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2" name="Rectangle 301"/>
            <p:cNvSpPr/>
            <p:nvPr/>
          </p:nvSpPr>
          <p:spPr>
            <a:xfrm>
              <a:off x="4051896"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3" name="Rectangle 302"/>
            <p:cNvSpPr/>
            <p:nvPr/>
          </p:nvSpPr>
          <p:spPr>
            <a:xfrm>
              <a:off x="-1786543" y="3759679"/>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4" name="Rectangle 303"/>
            <p:cNvSpPr/>
            <p:nvPr/>
          </p:nvSpPr>
          <p:spPr>
            <a:xfrm>
              <a:off x="-813470" y="3759679"/>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5" name="Rectangle 304"/>
            <p:cNvSpPr/>
            <p:nvPr/>
          </p:nvSpPr>
          <p:spPr>
            <a:xfrm>
              <a:off x="1132676" y="3759679"/>
              <a:ext cx="973073" cy="973073"/>
            </a:xfrm>
            <a:prstGeom prst="rect">
              <a:avLst/>
            </a:prstGeom>
            <a:solidFill>
              <a:schemeClr val="bg1">
                <a:alpha val="25000"/>
              </a:scheme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6" name="Rectangle 305"/>
            <p:cNvSpPr/>
            <p:nvPr/>
          </p:nvSpPr>
          <p:spPr>
            <a:xfrm>
              <a:off x="2105750" y="3759679"/>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7" name="Rectangle 306"/>
            <p:cNvSpPr/>
            <p:nvPr/>
          </p:nvSpPr>
          <p:spPr>
            <a:xfrm>
              <a:off x="4051896" y="3759679"/>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8" name="Rectangle 307"/>
            <p:cNvSpPr/>
            <p:nvPr/>
          </p:nvSpPr>
          <p:spPr>
            <a:xfrm>
              <a:off x="-813470" y="-132613"/>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9" name="Rectangle 308"/>
            <p:cNvSpPr/>
            <p:nvPr/>
          </p:nvSpPr>
          <p:spPr>
            <a:xfrm>
              <a:off x="159603" y="840460"/>
              <a:ext cx="973073" cy="973073"/>
            </a:xfrm>
            <a:prstGeom prst="rect">
              <a:avLst/>
            </a:prstGeom>
            <a:solidFill>
              <a:srgbClr val="279741"/>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0" name="Rectangle 309"/>
            <p:cNvSpPr/>
            <p:nvPr/>
          </p:nvSpPr>
          <p:spPr>
            <a:xfrm>
              <a:off x="3078823" y="840460"/>
              <a:ext cx="973073" cy="973073"/>
            </a:xfrm>
            <a:prstGeom prst="rect">
              <a:avLst/>
            </a:prstGeom>
            <a:solidFill>
              <a:srgbClr val="279741">
                <a:alpha val="2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1" name="Rectangle 310"/>
            <p:cNvSpPr/>
            <p:nvPr/>
          </p:nvSpPr>
          <p:spPr>
            <a:xfrm>
              <a:off x="4051896" y="840460"/>
              <a:ext cx="973073" cy="973073"/>
            </a:xfrm>
            <a:prstGeom prst="rect">
              <a:avLst/>
            </a:prstGeom>
            <a:solidFill>
              <a:srgbClr val="279741">
                <a:alpha val="7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2" name="Rectangle 311"/>
            <p:cNvSpPr/>
            <p:nvPr/>
          </p:nvSpPr>
          <p:spPr>
            <a:xfrm>
              <a:off x="-1786543" y="2786606"/>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3" name="Rectangle 312"/>
            <p:cNvSpPr/>
            <p:nvPr/>
          </p:nvSpPr>
          <p:spPr>
            <a:xfrm>
              <a:off x="159603" y="3759679"/>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4" name="Rectangle 313"/>
            <p:cNvSpPr/>
            <p:nvPr/>
          </p:nvSpPr>
          <p:spPr>
            <a:xfrm>
              <a:off x="3078823" y="3759679"/>
              <a:ext cx="973073" cy="973073"/>
            </a:xfrm>
            <a:prstGeom prst="rect">
              <a:avLst/>
            </a:prstGeom>
            <a:solidFill>
              <a:srgbClr val="279741">
                <a:alpha val="5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5" name="Rectangle 314"/>
            <p:cNvSpPr/>
            <p:nvPr/>
          </p:nvSpPr>
          <p:spPr>
            <a:xfrm>
              <a:off x="3078823" y="1813532"/>
              <a:ext cx="973073" cy="973073"/>
            </a:xfrm>
            <a:prstGeom prst="rect">
              <a:avLst/>
            </a:prstGeom>
            <a:solidFill>
              <a:srgbClr val="279741">
                <a:alpha val="2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6" name="Group 315"/>
          <p:cNvGrpSpPr/>
          <p:nvPr/>
        </p:nvGrpSpPr>
        <p:grpSpPr>
          <a:xfrm>
            <a:off x="1169516" y="2039468"/>
            <a:ext cx="5487674" cy="4027088"/>
            <a:chOff x="1169516" y="2039468"/>
            <a:chExt cx="5487674" cy="4027088"/>
          </a:xfrm>
        </p:grpSpPr>
        <p:sp>
          <p:nvSpPr>
            <p:cNvPr id="317" name="Rectangle 316"/>
            <p:cNvSpPr/>
            <p:nvPr/>
          </p:nvSpPr>
          <p:spPr>
            <a:xfrm>
              <a:off x="1169516"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18" name="Rectangle 317"/>
            <p:cNvSpPr/>
            <p:nvPr/>
          </p:nvSpPr>
          <p:spPr>
            <a:xfrm>
              <a:off x="2835662"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19" name="Rectangle 318"/>
            <p:cNvSpPr/>
            <p:nvPr/>
          </p:nvSpPr>
          <p:spPr>
            <a:xfrm>
              <a:off x="3668735"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0" name="Rectangle 319"/>
            <p:cNvSpPr/>
            <p:nvPr/>
          </p:nvSpPr>
          <p:spPr>
            <a:xfrm>
              <a:off x="4501808"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1" name="Rectangle 320"/>
            <p:cNvSpPr/>
            <p:nvPr/>
          </p:nvSpPr>
          <p:spPr>
            <a:xfrm>
              <a:off x="5334881"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2" name="Rectangle 321"/>
            <p:cNvSpPr/>
            <p:nvPr/>
          </p:nvSpPr>
          <p:spPr>
            <a:xfrm>
              <a:off x="6167954"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3" name="Rectangle 322"/>
            <p:cNvSpPr/>
            <p:nvPr/>
          </p:nvSpPr>
          <p:spPr>
            <a:xfrm>
              <a:off x="1169516" y="5358670"/>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4" name="Rectangle 323"/>
            <p:cNvSpPr/>
            <p:nvPr/>
          </p:nvSpPr>
          <p:spPr>
            <a:xfrm>
              <a:off x="3668735" y="5358670"/>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5" name="Rectangle 324"/>
            <p:cNvSpPr/>
            <p:nvPr/>
          </p:nvSpPr>
          <p:spPr>
            <a:xfrm>
              <a:off x="4501808" y="5358670"/>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6" name="Rectangle 325"/>
            <p:cNvSpPr/>
            <p:nvPr/>
          </p:nvSpPr>
          <p:spPr>
            <a:xfrm>
              <a:off x="6167954" y="5358670"/>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7" name="Rectangle 326"/>
            <p:cNvSpPr/>
            <p:nvPr/>
          </p:nvSpPr>
          <p:spPr>
            <a:xfrm>
              <a:off x="2002589" y="5358670"/>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8" name="Rectangle 327"/>
            <p:cNvSpPr/>
            <p:nvPr/>
          </p:nvSpPr>
          <p:spPr>
            <a:xfrm>
              <a:off x="2835662"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9" name="Rectangle 328"/>
            <p:cNvSpPr/>
            <p:nvPr/>
          </p:nvSpPr>
          <p:spPr>
            <a:xfrm>
              <a:off x="3668735"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0" name="Rectangle 329"/>
            <p:cNvSpPr/>
            <p:nvPr/>
          </p:nvSpPr>
          <p:spPr>
            <a:xfrm>
              <a:off x="4501808"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1" name="Rectangle 330"/>
            <p:cNvSpPr/>
            <p:nvPr/>
          </p:nvSpPr>
          <p:spPr>
            <a:xfrm>
              <a:off x="5334881"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2" name="Rectangle 331"/>
            <p:cNvSpPr/>
            <p:nvPr/>
          </p:nvSpPr>
          <p:spPr>
            <a:xfrm>
              <a:off x="6167954"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3" name="Rectangle 332"/>
            <p:cNvSpPr/>
            <p:nvPr/>
          </p:nvSpPr>
          <p:spPr>
            <a:xfrm>
              <a:off x="2002589"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4" name="Rectangle 333"/>
            <p:cNvSpPr/>
            <p:nvPr/>
          </p:nvSpPr>
          <p:spPr>
            <a:xfrm>
              <a:off x="1169516"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5" name="Rectangle 334"/>
            <p:cNvSpPr/>
            <p:nvPr/>
          </p:nvSpPr>
          <p:spPr>
            <a:xfrm>
              <a:off x="2835662"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6" name="Rectangle 335"/>
            <p:cNvSpPr/>
            <p:nvPr/>
          </p:nvSpPr>
          <p:spPr>
            <a:xfrm>
              <a:off x="3668735"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7" name="Rectangle 336"/>
            <p:cNvSpPr/>
            <p:nvPr/>
          </p:nvSpPr>
          <p:spPr>
            <a:xfrm>
              <a:off x="4501808"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8" name="Rectangle 337"/>
            <p:cNvSpPr/>
            <p:nvPr/>
          </p:nvSpPr>
          <p:spPr>
            <a:xfrm>
              <a:off x="6167954"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9" name="Rectangle 338"/>
            <p:cNvSpPr/>
            <p:nvPr/>
          </p:nvSpPr>
          <p:spPr>
            <a:xfrm>
              <a:off x="2002589"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40" name="Rectangle 339"/>
            <p:cNvSpPr/>
            <p:nvPr/>
          </p:nvSpPr>
          <p:spPr>
            <a:xfrm>
              <a:off x="1169516" y="2862801"/>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41" name="Rectangle 340"/>
            <p:cNvSpPr/>
            <p:nvPr/>
          </p:nvSpPr>
          <p:spPr>
            <a:xfrm>
              <a:off x="3668735" y="2862801"/>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42" name="Rectangle 341"/>
            <p:cNvSpPr/>
            <p:nvPr/>
          </p:nvSpPr>
          <p:spPr>
            <a:xfrm>
              <a:off x="4501808" y="2862801"/>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43" name="Rectangle 342"/>
            <p:cNvSpPr/>
            <p:nvPr/>
          </p:nvSpPr>
          <p:spPr>
            <a:xfrm>
              <a:off x="2002589" y="2862801"/>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grpSp>
      <p:grpSp>
        <p:nvGrpSpPr>
          <p:cNvPr id="344" name="Group 343"/>
          <p:cNvGrpSpPr/>
          <p:nvPr/>
        </p:nvGrpSpPr>
        <p:grpSpPr>
          <a:xfrm>
            <a:off x="0" y="1441411"/>
            <a:ext cx="1054011" cy="4849703"/>
            <a:chOff x="-276068" y="2586749"/>
            <a:chExt cx="1232793" cy="5672313"/>
          </a:xfrm>
        </p:grpSpPr>
        <p:grpSp>
          <p:nvGrpSpPr>
            <p:cNvPr id="345" name="Group 344"/>
            <p:cNvGrpSpPr/>
            <p:nvPr/>
          </p:nvGrpSpPr>
          <p:grpSpPr>
            <a:xfrm>
              <a:off x="-255955" y="2586749"/>
              <a:ext cx="1212680" cy="1738294"/>
              <a:chOff x="5241036" y="24700"/>
              <a:chExt cx="1212680" cy="1738294"/>
            </a:xfrm>
          </p:grpSpPr>
          <p:grpSp>
            <p:nvGrpSpPr>
              <p:cNvPr id="412" name="Group 411"/>
              <p:cNvGrpSpPr/>
              <p:nvPr/>
            </p:nvGrpSpPr>
            <p:grpSpPr>
              <a:xfrm>
                <a:off x="5241036" y="24700"/>
                <a:ext cx="1212680" cy="1735522"/>
                <a:chOff x="3117934" y="-589604"/>
                <a:chExt cx="3568475" cy="5107009"/>
              </a:xfrm>
            </p:grpSpPr>
            <p:sp>
              <p:nvSpPr>
                <p:cNvPr id="414" name="Pie 413"/>
                <p:cNvSpPr/>
                <p:nvPr/>
              </p:nvSpPr>
              <p:spPr>
                <a:xfrm flipH="1">
                  <a:off x="5223601"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415" name="Pie 414"/>
                <p:cNvSpPr/>
                <p:nvPr/>
              </p:nvSpPr>
              <p:spPr>
                <a:xfrm rot="10800000" flipH="1">
                  <a:off x="3117934" y="-589604"/>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416" name="Freeform 415"/>
                <p:cNvSpPr/>
                <p:nvPr/>
              </p:nvSpPr>
              <p:spPr>
                <a:xfrm rot="16200000">
                  <a:off x="4208436" y="2881428"/>
                  <a:ext cx="1343020" cy="1928932"/>
                </a:xfrm>
                <a:custGeom>
                  <a:avLst/>
                  <a:gdLst>
                    <a:gd name="connsiteX0" fmla="*/ 1343020 w 1343020"/>
                    <a:gd name="connsiteY0" fmla="*/ 747019 h 1928932"/>
                    <a:gd name="connsiteX1" fmla="*/ 1296527 w 1343020"/>
                    <a:gd name="connsiteY1" fmla="*/ 742332 h 1928932"/>
                    <a:gd name="connsiteX2" fmla="*/ 1056103 w 1343020"/>
                    <a:gd name="connsiteY2" fmla="*/ 982756 h 1928932"/>
                    <a:gd name="connsiteX3" fmla="*/ 1296527 w 1343020"/>
                    <a:gd name="connsiteY3" fmla="*/ 1223180 h 1928932"/>
                    <a:gd name="connsiteX4" fmla="*/ 1339311 w 1343020"/>
                    <a:gd name="connsiteY4" fmla="*/ 1218867 h 1928932"/>
                    <a:gd name="connsiteX5" fmla="*/ 1333436 w 1343020"/>
                    <a:gd name="connsiteY5" fmla="*/ 1277393 h 1928932"/>
                    <a:gd name="connsiteX6" fmla="*/ 1087717 w 1343020"/>
                    <a:gd name="connsiteY6" fmla="*/ 1885121 h 1928932"/>
                    <a:gd name="connsiteX7" fmla="*/ 0 w 1343020"/>
                    <a:gd name="connsiteY7" fmla="*/ 1916866 h 1928932"/>
                    <a:gd name="connsiteX8" fmla="*/ 800 w 1343020"/>
                    <a:gd name="connsiteY8" fmla="*/ 1432730 h 1928932"/>
                    <a:gd name="connsiteX9" fmla="*/ 1574 w 1343020"/>
                    <a:gd name="connsiteY9" fmla="*/ 964466 h 1928932"/>
                    <a:gd name="connsiteX10" fmla="*/ 800 w 1343020"/>
                    <a:gd name="connsiteY10" fmla="*/ 496202 h 1928932"/>
                    <a:gd name="connsiteX11" fmla="*/ 0 w 1343020"/>
                    <a:gd name="connsiteY11" fmla="*/ 12066 h 1928932"/>
                    <a:gd name="connsiteX12" fmla="*/ 1087717 w 1343020"/>
                    <a:gd name="connsiteY12" fmla="*/ 43811 h 1928932"/>
                    <a:gd name="connsiteX13" fmla="*/ 1333436 w 1343020"/>
                    <a:gd name="connsiteY13" fmla="*/ 65154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020" h="1928932">
                      <a:moveTo>
                        <a:pt x="1343020" y="747019"/>
                      </a:moveTo>
                      <a:lnTo>
                        <a:pt x="1296527" y="742332"/>
                      </a:lnTo>
                      <a:cubicBezTo>
                        <a:pt x="1163744" y="742332"/>
                        <a:pt x="1056103" y="849973"/>
                        <a:pt x="1056103" y="982756"/>
                      </a:cubicBezTo>
                      <a:cubicBezTo>
                        <a:pt x="1056103" y="1115539"/>
                        <a:pt x="1163744" y="1223180"/>
                        <a:pt x="1296527" y="1223180"/>
                      </a:cubicBezTo>
                      <a:lnTo>
                        <a:pt x="1339311" y="1218867"/>
                      </a:lnTo>
                      <a:lnTo>
                        <a:pt x="1333436" y="1277393"/>
                      </a:lnTo>
                      <a:cubicBezTo>
                        <a:pt x="1287634" y="1716932"/>
                        <a:pt x="1246628" y="1849974"/>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46628" y="78958"/>
                        <a:pt x="1287634" y="212000"/>
                        <a:pt x="1333436" y="651540"/>
                      </a:cubicBezTo>
                      <a:close/>
                    </a:path>
                  </a:pathLst>
                </a:cu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7" name="Pie 416"/>
                <p:cNvSpPr/>
                <p:nvPr/>
              </p:nvSpPr>
              <p:spPr>
                <a:xfrm>
                  <a:off x="4113619"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418" name="Oval 49"/>
                <p:cNvSpPr/>
                <p:nvPr/>
              </p:nvSpPr>
              <p:spPr>
                <a:xfrm>
                  <a:off x="4220668" y="1352177"/>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9" name="Oval 50"/>
                <p:cNvSpPr/>
                <p:nvPr/>
              </p:nvSpPr>
              <p:spPr>
                <a:xfrm flipV="1">
                  <a:off x="4220668" y="1896605"/>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420" name="Freeform 419"/>
                <p:cNvSpPr/>
                <p:nvPr/>
              </p:nvSpPr>
              <p:spPr>
                <a:xfrm rot="5400000">
                  <a:off x="4557080" y="2145107"/>
                  <a:ext cx="688665" cy="1165023"/>
                </a:xfrm>
                <a:custGeom>
                  <a:avLst/>
                  <a:gdLst>
                    <a:gd name="connsiteX0" fmla="*/ 104 w 688665"/>
                    <a:gd name="connsiteY0" fmla="*/ 592623 h 1165023"/>
                    <a:gd name="connsiteX1" fmla="*/ 52981 w 688665"/>
                    <a:gd name="connsiteY1" fmla="*/ 379549 h 1165023"/>
                    <a:gd name="connsiteX2" fmla="*/ 119905 w 688665"/>
                    <a:gd name="connsiteY2" fmla="*/ 290141 h 1165023"/>
                    <a:gd name="connsiteX3" fmla="*/ 167246 w 688665"/>
                    <a:gd name="connsiteY3" fmla="*/ 253205 h 1165023"/>
                    <a:gd name="connsiteX4" fmla="*/ 165976 w 688665"/>
                    <a:gd name="connsiteY4" fmla="*/ 0 h 1165023"/>
                    <a:gd name="connsiteX5" fmla="*/ 298556 w 688665"/>
                    <a:gd name="connsiteY5" fmla="*/ 53566 h 1165023"/>
                    <a:gd name="connsiteX6" fmla="*/ 688665 w 688665"/>
                    <a:gd name="connsiteY6" fmla="*/ 583313 h 1165023"/>
                    <a:gd name="connsiteX7" fmla="*/ 306766 w 688665"/>
                    <a:gd name="connsiteY7" fmla="*/ 1110410 h 1165023"/>
                    <a:gd name="connsiteX8" fmla="*/ 171820 w 688665"/>
                    <a:gd name="connsiteY8" fmla="*/ 1165023 h 1165023"/>
                    <a:gd name="connsiteX9" fmla="*/ 170571 w 688665"/>
                    <a:gd name="connsiteY9" fmla="*/ 916009 h 1165023"/>
                    <a:gd name="connsiteX10" fmla="*/ 133247 w 688665"/>
                    <a:gd name="connsiteY10" fmla="*/ 889473 h 1165023"/>
                    <a:gd name="connsiteX11" fmla="*/ 62411 w 688665"/>
                    <a:gd name="connsiteY11" fmla="*/ 803132 h 1165023"/>
                    <a:gd name="connsiteX12" fmla="*/ 104 w 688665"/>
                    <a:gd name="connsiteY12" fmla="*/ 592623 h 116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665" h="1165023">
                      <a:moveTo>
                        <a:pt x="104" y="592623"/>
                      </a:moveTo>
                      <a:cubicBezTo>
                        <a:pt x="-1526" y="519415"/>
                        <a:pt x="16042" y="445781"/>
                        <a:pt x="52981" y="379549"/>
                      </a:cubicBezTo>
                      <a:cubicBezTo>
                        <a:pt x="71451" y="346433"/>
                        <a:pt x="94040" y="316465"/>
                        <a:pt x="119905" y="290141"/>
                      </a:cubicBezTo>
                      <a:lnTo>
                        <a:pt x="167246" y="253205"/>
                      </a:lnTo>
                      <a:lnTo>
                        <a:pt x="165976" y="0"/>
                      </a:lnTo>
                      <a:lnTo>
                        <a:pt x="298556" y="53566"/>
                      </a:lnTo>
                      <a:cubicBezTo>
                        <a:pt x="517134" y="160944"/>
                        <a:pt x="688664" y="331320"/>
                        <a:pt x="688665" y="583313"/>
                      </a:cubicBezTo>
                      <a:cubicBezTo>
                        <a:pt x="688665" y="835305"/>
                        <a:pt x="522608" y="1003915"/>
                        <a:pt x="306766" y="1110410"/>
                      </a:cubicBezTo>
                      <a:lnTo>
                        <a:pt x="171820" y="1165023"/>
                      </a:lnTo>
                      <a:lnTo>
                        <a:pt x="170571" y="916009"/>
                      </a:lnTo>
                      <a:lnTo>
                        <a:pt x="133247" y="889473"/>
                      </a:lnTo>
                      <a:cubicBezTo>
                        <a:pt x="106237" y="864326"/>
                        <a:pt x="82336" y="835393"/>
                        <a:pt x="62411" y="803132"/>
                      </a:cubicBezTo>
                      <a:cubicBezTo>
                        <a:pt x="22561" y="738611"/>
                        <a:pt x="1733" y="665831"/>
                        <a:pt x="104" y="592623"/>
                      </a:cubicBezTo>
                      <a:close/>
                    </a:path>
                  </a:pathLst>
                </a:custGeom>
                <a:solidFill>
                  <a:srgbClr val="ED7D31">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1" name="Chord 420"/>
                <p:cNvSpPr/>
                <p:nvPr/>
              </p:nvSpPr>
              <p:spPr>
                <a:xfrm rot="16200000">
                  <a:off x="4710338" y="2382890"/>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2" name="Freeform 421"/>
                <p:cNvSpPr/>
                <p:nvPr/>
              </p:nvSpPr>
              <p:spPr>
                <a:xfrm>
                  <a:off x="4219908" y="1266089"/>
                  <a:ext cx="1366278" cy="908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278" h="908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8690" y="750629"/>
                        <a:pt x="1365542" y="776901"/>
                      </a:cubicBezTo>
                      <a:cubicBezTo>
                        <a:pt x="852803" y="1119801"/>
                        <a:pt x="518182" y="29505"/>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3" name="Freeform 422"/>
                <p:cNvSpPr/>
                <p:nvPr/>
              </p:nvSpPr>
              <p:spPr>
                <a:xfrm flipH="1">
                  <a:off x="4910180" y="1266678"/>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sp>
            <p:nvSpPr>
              <p:cNvPr id="413" name="Freeform 412"/>
              <p:cNvSpPr/>
              <p:nvPr/>
            </p:nvSpPr>
            <p:spPr>
              <a:xfrm>
                <a:off x="5353286" y="636472"/>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346" name="Group 345"/>
            <p:cNvGrpSpPr/>
            <p:nvPr/>
          </p:nvGrpSpPr>
          <p:grpSpPr>
            <a:xfrm>
              <a:off x="-257987" y="3545143"/>
              <a:ext cx="1212680" cy="1755235"/>
              <a:chOff x="1547416" y="2880169"/>
              <a:chExt cx="1212680" cy="1755235"/>
            </a:xfrm>
          </p:grpSpPr>
          <p:grpSp>
            <p:nvGrpSpPr>
              <p:cNvPr id="389" name="Group 388"/>
              <p:cNvGrpSpPr/>
              <p:nvPr/>
            </p:nvGrpSpPr>
            <p:grpSpPr>
              <a:xfrm>
                <a:off x="1547416" y="2880169"/>
                <a:ext cx="1212680" cy="1736241"/>
                <a:chOff x="5966916" y="1156415"/>
                <a:chExt cx="3568475" cy="5109125"/>
              </a:xfrm>
            </p:grpSpPr>
            <p:grpSp>
              <p:nvGrpSpPr>
                <p:cNvPr id="391" name="Group 390"/>
                <p:cNvGrpSpPr/>
                <p:nvPr/>
              </p:nvGrpSpPr>
              <p:grpSpPr>
                <a:xfrm>
                  <a:off x="5966916" y="1156415"/>
                  <a:ext cx="3568475" cy="5107009"/>
                  <a:chOff x="8268772" y="1350546"/>
                  <a:chExt cx="3568475" cy="5107009"/>
                </a:xfrm>
              </p:grpSpPr>
              <p:sp>
                <p:nvSpPr>
                  <p:cNvPr id="393" name="Freeform 392"/>
                  <p:cNvSpPr/>
                  <p:nvPr/>
                </p:nvSpPr>
                <p:spPr>
                  <a:xfrm>
                    <a:off x="9334061" y="3591901"/>
                    <a:ext cx="1416208" cy="1332907"/>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67229 w 1540422"/>
                      <a:gd name="connsiteY0" fmla="*/ 0 h 1104072"/>
                      <a:gd name="connsiteX1" fmla="*/ 54632 w 1540422"/>
                      <a:gd name="connsiteY1" fmla="*/ 953276 h 1104072"/>
                      <a:gd name="connsiteX2" fmla="*/ 1455007 w 1540422"/>
                      <a:gd name="connsiteY2" fmla="*/ 1003159 h 1104072"/>
                      <a:gd name="connsiteX3" fmla="*/ 1415409 w 1540422"/>
                      <a:gd name="connsiteY3" fmla="*/ 144508 h 1104072"/>
                      <a:gd name="connsiteX4" fmla="*/ 167229 w 1540422"/>
                      <a:gd name="connsiteY4" fmla="*/ 0 h 1104072"/>
                      <a:gd name="connsiteX0" fmla="*/ 167228 w 1515452"/>
                      <a:gd name="connsiteY0" fmla="*/ 32021 h 1136093"/>
                      <a:gd name="connsiteX1" fmla="*/ 54631 w 1515452"/>
                      <a:gd name="connsiteY1" fmla="*/ 985297 h 1136093"/>
                      <a:gd name="connsiteX2" fmla="*/ 1455006 w 1515452"/>
                      <a:gd name="connsiteY2" fmla="*/ 1035180 h 1136093"/>
                      <a:gd name="connsiteX3" fmla="*/ 1319044 w 1515452"/>
                      <a:gd name="connsiteY3" fmla="*/ 0 h 1136093"/>
                      <a:gd name="connsiteX4" fmla="*/ 167228 w 1515452"/>
                      <a:gd name="connsiteY4" fmla="*/ 32021 h 1136093"/>
                      <a:gd name="connsiteX0" fmla="*/ 187465 w 1535689"/>
                      <a:gd name="connsiteY0" fmla="*/ 32021 h 1136093"/>
                      <a:gd name="connsiteX1" fmla="*/ 74868 w 1535689"/>
                      <a:gd name="connsiteY1" fmla="*/ 985297 h 1136093"/>
                      <a:gd name="connsiteX2" fmla="*/ 1475243 w 1535689"/>
                      <a:gd name="connsiteY2" fmla="*/ 1035180 h 1136093"/>
                      <a:gd name="connsiteX3" fmla="*/ 1339281 w 1535689"/>
                      <a:gd name="connsiteY3" fmla="*/ 0 h 1136093"/>
                      <a:gd name="connsiteX4" fmla="*/ 187465 w 1535689"/>
                      <a:gd name="connsiteY4" fmla="*/ 32021 h 1136093"/>
                      <a:gd name="connsiteX0" fmla="*/ 187465 w 1552101"/>
                      <a:gd name="connsiteY0" fmla="*/ 32021 h 1136093"/>
                      <a:gd name="connsiteX1" fmla="*/ 74868 w 1552101"/>
                      <a:gd name="connsiteY1" fmla="*/ 985297 h 1136093"/>
                      <a:gd name="connsiteX2" fmla="*/ 1475243 w 1552101"/>
                      <a:gd name="connsiteY2" fmla="*/ 1035180 h 1136093"/>
                      <a:gd name="connsiteX3" fmla="*/ 1339281 w 1552101"/>
                      <a:gd name="connsiteY3" fmla="*/ 0 h 1136093"/>
                      <a:gd name="connsiteX4" fmla="*/ 187465 w 1552101"/>
                      <a:gd name="connsiteY4" fmla="*/ 32021 h 1136093"/>
                      <a:gd name="connsiteX0" fmla="*/ 170944 w 1535580"/>
                      <a:gd name="connsiteY0" fmla="*/ 32021 h 1136093"/>
                      <a:gd name="connsiteX1" fmla="*/ 58347 w 1535580"/>
                      <a:gd name="connsiteY1" fmla="*/ 985297 h 1136093"/>
                      <a:gd name="connsiteX2" fmla="*/ 1458722 w 1535580"/>
                      <a:gd name="connsiteY2" fmla="*/ 1035180 h 1136093"/>
                      <a:gd name="connsiteX3" fmla="*/ 1322760 w 1535580"/>
                      <a:gd name="connsiteY3" fmla="*/ 0 h 1136093"/>
                      <a:gd name="connsiteX4" fmla="*/ 170944 w 1535580"/>
                      <a:gd name="connsiteY4" fmla="*/ 32021 h 1136093"/>
                      <a:gd name="connsiteX0" fmla="*/ 140379 w 1505015"/>
                      <a:gd name="connsiteY0" fmla="*/ 32021 h 1141591"/>
                      <a:gd name="connsiteX1" fmla="*/ 83460 w 1505015"/>
                      <a:gd name="connsiteY1" fmla="*/ 997164 h 1141591"/>
                      <a:gd name="connsiteX2" fmla="*/ 1428157 w 1505015"/>
                      <a:gd name="connsiteY2" fmla="*/ 1035180 h 1141591"/>
                      <a:gd name="connsiteX3" fmla="*/ 1292195 w 1505015"/>
                      <a:gd name="connsiteY3" fmla="*/ 0 h 1141591"/>
                      <a:gd name="connsiteX4" fmla="*/ 140379 w 1505015"/>
                      <a:gd name="connsiteY4" fmla="*/ 32021 h 1141591"/>
                      <a:gd name="connsiteX0" fmla="*/ 140379 w 1505015"/>
                      <a:gd name="connsiteY0" fmla="*/ 32021 h 1093310"/>
                      <a:gd name="connsiteX1" fmla="*/ 83460 w 1505015"/>
                      <a:gd name="connsiteY1" fmla="*/ 997164 h 1093310"/>
                      <a:gd name="connsiteX2" fmla="*/ 1428157 w 1505015"/>
                      <a:gd name="connsiteY2" fmla="*/ 1035180 h 1093310"/>
                      <a:gd name="connsiteX3" fmla="*/ 1292195 w 1505015"/>
                      <a:gd name="connsiteY3" fmla="*/ 0 h 1093310"/>
                      <a:gd name="connsiteX4" fmla="*/ 140379 w 1505015"/>
                      <a:gd name="connsiteY4" fmla="*/ 32021 h 1093310"/>
                      <a:gd name="connsiteX0" fmla="*/ 111601 w 1476237"/>
                      <a:gd name="connsiteY0" fmla="*/ 32021 h 1093310"/>
                      <a:gd name="connsiteX1" fmla="*/ 54682 w 1476237"/>
                      <a:gd name="connsiteY1" fmla="*/ 997164 h 1093310"/>
                      <a:gd name="connsiteX2" fmla="*/ 1399379 w 1476237"/>
                      <a:gd name="connsiteY2" fmla="*/ 1035180 h 1093310"/>
                      <a:gd name="connsiteX3" fmla="*/ 1263417 w 1476237"/>
                      <a:gd name="connsiteY3" fmla="*/ 0 h 1093310"/>
                      <a:gd name="connsiteX4" fmla="*/ 111601 w 1476237"/>
                      <a:gd name="connsiteY4" fmla="*/ 32021 h 1093310"/>
                      <a:gd name="connsiteX0" fmla="*/ 125512 w 1490148"/>
                      <a:gd name="connsiteY0" fmla="*/ 32021 h 1110809"/>
                      <a:gd name="connsiteX1" fmla="*/ 68593 w 1490148"/>
                      <a:gd name="connsiteY1" fmla="*/ 997164 h 1110809"/>
                      <a:gd name="connsiteX2" fmla="*/ 1413290 w 1490148"/>
                      <a:gd name="connsiteY2" fmla="*/ 1035180 h 1110809"/>
                      <a:gd name="connsiteX3" fmla="*/ 1277328 w 1490148"/>
                      <a:gd name="connsiteY3" fmla="*/ 0 h 1110809"/>
                      <a:gd name="connsiteX4" fmla="*/ 125512 w 1490148"/>
                      <a:gd name="connsiteY4" fmla="*/ 32021 h 1110809"/>
                      <a:gd name="connsiteX0" fmla="*/ 116551 w 1481187"/>
                      <a:gd name="connsiteY0" fmla="*/ 32021 h 1097971"/>
                      <a:gd name="connsiteX1" fmla="*/ 80510 w 1481187"/>
                      <a:gd name="connsiteY1" fmla="*/ 952660 h 1097971"/>
                      <a:gd name="connsiteX2" fmla="*/ 1404329 w 1481187"/>
                      <a:gd name="connsiteY2" fmla="*/ 1035180 h 1097971"/>
                      <a:gd name="connsiteX3" fmla="*/ 1268367 w 1481187"/>
                      <a:gd name="connsiteY3" fmla="*/ 0 h 1097971"/>
                      <a:gd name="connsiteX4" fmla="*/ 116551 w 1481187"/>
                      <a:gd name="connsiteY4" fmla="*/ 32021 h 1097971"/>
                      <a:gd name="connsiteX0" fmla="*/ 143116 w 1507752"/>
                      <a:gd name="connsiteY0" fmla="*/ 32021 h 1094283"/>
                      <a:gd name="connsiteX1" fmla="*/ 51398 w 1507752"/>
                      <a:gd name="connsiteY1" fmla="*/ 936837 h 1094283"/>
                      <a:gd name="connsiteX2" fmla="*/ 1430894 w 1507752"/>
                      <a:gd name="connsiteY2" fmla="*/ 1035180 h 1094283"/>
                      <a:gd name="connsiteX3" fmla="*/ 1294932 w 1507752"/>
                      <a:gd name="connsiteY3" fmla="*/ 0 h 1094283"/>
                      <a:gd name="connsiteX4" fmla="*/ 143116 w 1507752"/>
                      <a:gd name="connsiteY4" fmla="*/ 32021 h 1094283"/>
                      <a:gd name="connsiteX0" fmla="*/ 138084 w 1502720"/>
                      <a:gd name="connsiteY0" fmla="*/ 32021 h 1094283"/>
                      <a:gd name="connsiteX1" fmla="*/ 46366 w 1502720"/>
                      <a:gd name="connsiteY1" fmla="*/ 936837 h 1094283"/>
                      <a:gd name="connsiteX2" fmla="*/ 1425862 w 1502720"/>
                      <a:gd name="connsiteY2" fmla="*/ 1035180 h 1094283"/>
                      <a:gd name="connsiteX3" fmla="*/ 1289900 w 1502720"/>
                      <a:gd name="connsiteY3" fmla="*/ 0 h 1094283"/>
                      <a:gd name="connsiteX4" fmla="*/ 138084 w 1502720"/>
                      <a:gd name="connsiteY4" fmla="*/ 32021 h 1094283"/>
                      <a:gd name="connsiteX0" fmla="*/ 149725 w 1514361"/>
                      <a:gd name="connsiteY0" fmla="*/ 32021 h 1102186"/>
                      <a:gd name="connsiteX1" fmla="*/ 58007 w 1514361"/>
                      <a:gd name="connsiteY1" fmla="*/ 936837 h 1102186"/>
                      <a:gd name="connsiteX2" fmla="*/ 1437503 w 1514361"/>
                      <a:gd name="connsiteY2" fmla="*/ 1035180 h 1102186"/>
                      <a:gd name="connsiteX3" fmla="*/ 1301541 w 1514361"/>
                      <a:gd name="connsiteY3" fmla="*/ 0 h 1102186"/>
                      <a:gd name="connsiteX4" fmla="*/ 149725 w 1514361"/>
                      <a:gd name="connsiteY4" fmla="*/ 32021 h 1102186"/>
                      <a:gd name="connsiteX0" fmla="*/ 207599 w 1586489"/>
                      <a:gd name="connsiteY0" fmla="*/ 32021 h 1061399"/>
                      <a:gd name="connsiteX1" fmla="*/ 115881 w 1586489"/>
                      <a:gd name="connsiteY1" fmla="*/ 936837 h 1061399"/>
                      <a:gd name="connsiteX2" fmla="*/ 1514649 w 1586489"/>
                      <a:gd name="connsiteY2" fmla="*/ 963975 h 1061399"/>
                      <a:gd name="connsiteX3" fmla="*/ 1359415 w 1586489"/>
                      <a:gd name="connsiteY3" fmla="*/ 0 h 1061399"/>
                      <a:gd name="connsiteX4" fmla="*/ 207599 w 1586489"/>
                      <a:gd name="connsiteY4" fmla="*/ 32021 h 1061399"/>
                      <a:gd name="connsiteX0" fmla="*/ 207599 w 1586489"/>
                      <a:gd name="connsiteY0" fmla="*/ 32021 h 1038775"/>
                      <a:gd name="connsiteX1" fmla="*/ 115881 w 1586489"/>
                      <a:gd name="connsiteY1" fmla="*/ 936837 h 1038775"/>
                      <a:gd name="connsiteX2" fmla="*/ 1514649 w 1586489"/>
                      <a:gd name="connsiteY2" fmla="*/ 963975 h 1038775"/>
                      <a:gd name="connsiteX3" fmla="*/ 1359415 w 1586489"/>
                      <a:gd name="connsiteY3" fmla="*/ 0 h 1038775"/>
                      <a:gd name="connsiteX4" fmla="*/ 207599 w 1586489"/>
                      <a:gd name="connsiteY4" fmla="*/ 32021 h 1038775"/>
                      <a:gd name="connsiteX0" fmla="*/ 207599 w 1573174"/>
                      <a:gd name="connsiteY0" fmla="*/ 32021 h 1055855"/>
                      <a:gd name="connsiteX1" fmla="*/ 115881 w 1573174"/>
                      <a:gd name="connsiteY1" fmla="*/ 936837 h 1055855"/>
                      <a:gd name="connsiteX2" fmla="*/ 1514649 w 1573174"/>
                      <a:gd name="connsiteY2" fmla="*/ 963975 h 1055855"/>
                      <a:gd name="connsiteX3" fmla="*/ 1359415 w 1573174"/>
                      <a:gd name="connsiteY3" fmla="*/ 0 h 1055855"/>
                      <a:gd name="connsiteX4" fmla="*/ 207599 w 1573174"/>
                      <a:gd name="connsiteY4" fmla="*/ 32021 h 1055855"/>
                      <a:gd name="connsiteX0" fmla="*/ 207599 w 1570116"/>
                      <a:gd name="connsiteY0" fmla="*/ 32021 h 1055855"/>
                      <a:gd name="connsiteX1" fmla="*/ 115881 w 1570116"/>
                      <a:gd name="connsiteY1" fmla="*/ 936837 h 1055855"/>
                      <a:gd name="connsiteX2" fmla="*/ 1514649 w 1570116"/>
                      <a:gd name="connsiteY2" fmla="*/ 963975 h 1055855"/>
                      <a:gd name="connsiteX3" fmla="*/ 1359415 w 1570116"/>
                      <a:gd name="connsiteY3" fmla="*/ 0 h 1055855"/>
                      <a:gd name="connsiteX4" fmla="*/ 207599 w 1570116"/>
                      <a:gd name="connsiteY4" fmla="*/ 32021 h 1055855"/>
                      <a:gd name="connsiteX0" fmla="*/ 207599 w 1581479"/>
                      <a:gd name="connsiteY0" fmla="*/ 32021 h 1055855"/>
                      <a:gd name="connsiteX1" fmla="*/ 115881 w 1581479"/>
                      <a:gd name="connsiteY1" fmla="*/ 936837 h 1055855"/>
                      <a:gd name="connsiteX2" fmla="*/ 1514649 w 1581479"/>
                      <a:gd name="connsiteY2" fmla="*/ 963975 h 1055855"/>
                      <a:gd name="connsiteX3" fmla="*/ 1359415 w 1581479"/>
                      <a:gd name="connsiteY3" fmla="*/ 0 h 1055855"/>
                      <a:gd name="connsiteX4" fmla="*/ 207599 w 1581479"/>
                      <a:gd name="connsiteY4" fmla="*/ 32021 h 1055855"/>
                      <a:gd name="connsiteX0" fmla="*/ 207599 w 1578405"/>
                      <a:gd name="connsiteY0" fmla="*/ 32021 h 1055855"/>
                      <a:gd name="connsiteX1" fmla="*/ 115881 w 1578405"/>
                      <a:gd name="connsiteY1" fmla="*/ 936837 h 1055855"/>
                      <a:gd name="connsiteX2" fmla="*/ 1514649 w 1578405"/>
                      <a:gd name="connsiteY2" fmla="*/ 963975 h 1055855"/>
                      <a:gd name="connsiteX3" fmla="*/ 1359415 w 1578405"/>
                      <a:gd name="connsiteY3" fmla="*/ 0 h 1055855"/>
                      <a:gd name="connsiteX4" fmla="*/ 207599 w 1578405"/>
                      <a:gd name="connsiteY4" fmla="*/ 32021 h 1055855"/>
                      <a:gd name="connsiteX0" fmla="*/ 207599 w 1614551"/>
                      <a:gd name="connsiteY0" fmla="*/ 32021 h 1074914"/>
                      <a:gd name="connsiteX1" fmla="*/ 115881 w 1614551"/>
                      <a:gd name="connsiteY1" fmla="*/ 936837 h 1074914"/>
                      <a:gd name="connsiteX2" fmla="*/ 1514649 w 1614551"/>
                      <a:gd name="connsiteY2" fmla="*/ 963975 h 1074914"/>
                      <a:gd name="connsiteX3" fmla="*/ 1359415 w 1614551"/>
                      <a:gd name="connsiteY3" fmla="*/ 0 h 1074914"/>
                      <a:gd name="connsiteX4" fmla="*/ 207599 w 1614551"/>
                      <a:gd name="connsiteY4" fmla="*/ 32021 h 1074914"/>
                      <a:gd name="connsiteX0" fmla="*/ 207599 w 1608843"/>
                      <a:gd name="connsiteY0" fmla="*/ 32021 h 1074102"/>
                      <a:gd name="connsiteX1" fmla="*/ 115881 w 1608843"/>
                      <a:gd name="connsiteY1" fmla="*/ 936837 h 1074102"/>
                      <a:gd name="connsiteX2" fmla="*/ 1514649 w 1608843"/>
                      <a:gd name="connsiteY2" fmla="*/ 963975 h 1074102"/>
                      <a:gd name="connsiteX3" fmla="*/ 1359415 w 1608843"/>
                      <a:gd name="connsiteY3" fmla="*/ 0 h 1074102"/>
                      <a:gd name="connsiteX4" fmla="*/ 207599 w 1608843"/>
                      <a:gd name="connsiteY4" fmla="*/ 32021 h 1074102"/>
                      <a:gd name="connsiteX0" fmla="*/ 122408 w 1518530"/>
                      <a:gd name="connsiteY0" fmla="*/ 32021 h 1187723"/>
                      <a:gd name="connsiteX1" fmla="*/ 184872 w 1518530"/>
                      <a:gd name="connsiteY1" fmla="*/ 1116829 h 1187723"/>
                      <a:gd name="connsiteX2" fmla="*/ 1429458 w 1518530"/>
                      <a:gd name="connsiteY2" fmla="*/ 963975 h 1187723"/>
                      <a:gd name="connsiteX3" fmla="*/ 1274224 w 1518530"/>
                      <a:gd name="connsiteY3" fmla="*/ 0 h 1187723"/>
                      <a:gd name="connsiteX4" fmla="*/ 122408 w 1518530"/>
                      <a:gd name="connsiteY4" fmla="*/ 32021 h 1187723"/>
                      <a:gd name="connsiteX0" fmla="*/ 111701 w 1393534"/>
                      <a:gd name="connsiteY0" fmla="*/ 32021 h 1245376"/>
                      <a:gd name="connsiteX1" fmla="*/ 174165 w 1393534"/>
                      <a:gd name="connsiteY1" fmla="*/ 1116829 h 1245376"/>
                      <a:gd name="connsiteX2" fmla="*/ 1215317 w 1393534"/>
                      <a:gd name="connsiteY2" fmla="*/ 1100452 h 1245376"/>
                      <a:gd name="connsiteX3" fmla="*/ 1263517 w 1393534"/>
                      <a:gd name="connsiteY3" fmla="*/ 0 h 1245376"/>
                      <a:gd name="connsiteX4" fmla="*/ 111701 w 1393534"/>
                      <a:gd name="connsiteY4" fmla="*/ 32021 h 1245376"/>
                      <a:gd name="connsiteX0" fmla="*/ 127582 w 1411399"/>
                      <a:gd name="connsiteY0" fmla="*/ 32021 h 1223565"/>
                      <a:gd name="connsiteX1" fmla="*/ 151500 w 1411399"/>
                      <a:gd name="connsiteY1" fmla="*/ 1077270 h 1223565"/>
                      <a:gd name="connsiteX2" fmla="*/ 1231198 w 1411399"/>
                      <a:gd name="connsiteY2" fmla="*/ 1100452 h 1223565"/>
                      <a:gd name="connsiteX3" fmla="*/ 1279398 w 1411399"/>
                      <a:gd name="connsiteY3" fmla="*/ 0 h 1223565"/>
                      <a:gd name="connsiteX4" fmla="*/ 127582 w 1411399"/>
                      <a:gd name="connsiteY4" fmla="*/ 32021 h 1223565"/>
                      <a:gd name="connsiteX0" fmla="*/ 140638 w 1424456"/>
                      <a:gd name="connsiteY0" fmla="*/ 32021 h 1270822"/>
                      <a:gd name="connsiteX1" fmla="*/ 164556 w 1424456"/>
                      <a:gd name="connsiteY1" fmla="*/ 1077270 h 1270822"/>
                      <a:gd name="connsiteX2" fmla="*/ 1244254 w 1424456"/>
                      <a:gd name="connsiteY2" fmla="*/ 1100452 h 1270822"/>
                      <a:gd name="connsiteX3" fmla="*/ 1292454 w 1424456"/>
                      <a:gd name="connsiteY3" fmla="*/ 0 h 1270822"/>
                      <a:gd name="connsiteX4" fmla="*/ 140638 w 1424456"/>
                      <a:gd name="connsiteY4" fmla="*/ 32021 h 1270822"/>
                      <a:gd name="connsiteX0" fmla="*/ 140638 w 1425124"/>
                      <a:gd name="connsiteY0" fmla="*/ 32021 h 1289093"/>
                      <a:gd name="connsiteX1" fmla="*/ 164556 w 1425124"/>
                      <a:gd name="connsiteY1" fmla="*/ 1077270 h 1289093"/>
                      <a:gd name="connsiteX2" fmla="*/ 1244254 w 1425124"/>
                      <a:gd name="connsiteY2" fmla="*/ 1100452 h 1289093"/>
                      <a:gd name="connsiteX3" fmla="*/ 1292454 w 1425124"/>
                      <a:gd name="connsiteY3" fmla="*/ 0 h 1289093"/>
                      <a:gd name="connsiteX4" fmla="*/ 140638 w 1425124"/>
                      <a:gd name="connsiteY4" fmla="*/ 32021 h 1289093"/>
                      <a:gd name="connsiteX0" fmla="*/ 128954 w 1423090"/>
                      <a:gd name="connsiteY0" fmla="*/ 32021 h 1250884"/>
                      <a:gd name="connsiteX1" fmla="*/ 152872 w 1423090"/>
                      <a:gd name="connsiteY1" fmla="*/ 1077270 h 1250884"/>
                      <a:gd name="connsiteX2" fmla="*/ 1256125 w 1423090"/>
                      <a:gd name="connsiteY2" fmla="*/ 1110341 h 1250884"/>
                      <a:gd name="connsiteX3" fmla="*/ 1280770 w 1423090"/>
                      <a:gd name="connsiteY3" fmla="*/ 0 h 1250884"/>
                      <a:gd name="connsiteX4" fmla="*/ 128954 w 1423090"/>
                      <a:gd name="connsiteY4" fmla="*/ 32021 h 1250884"/>
                      <a:gd name="connsiteX0" fmla="*/ 128954 w 1434737"/>
                      <a:gd name="connsiteY0" fmla="*/ 0 h 1194703"/>
                      <a:gd name="connsiteX1" fmla="*/ 152872 w 1434737"/>
                      <a:gd name="connsiteY1" fmla="*/ 1045249 h 1194703"/>
                      <a:gd name="connsiteX2" fmla="*/ 1256125 w 1434737"/>
                      <a:gd name="connsiteY2" fmla="*/ 1078320 h 1194703"/>
                      <a:gd name="connsiteX3" fmla="*/ 1300043 w 1434737"/>
                      <a:gd name="connsiteY3" fmla="*/ 11494 h 1194703"/>
                      <a:gd name="connsiteX4" fmla="*/ 128954 w 1434737"/>
                      <a:gd name="connsiteY4" fmla="*/ 0 h 1194703"/>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39775"/>
                      <a:gd name="connsiteY0" fmla="*/ 0 h 1194438"/>
                      <a:gd name="connsiteX1" fmla="*/ 152872 w 1439775"/>
                      <a:gd name="connsiteY1" fmla="*/ 1045249 h 1194438"/>
                      <a:gd name="connsiteX2" fmla="*/ 1256125 w 1439775"/>
                      <a:gd name="connsiteY2" fmla="*/ 1078320 h 1194438"/>
                      <a:gd name="connsiteX3" fmla="*/ 1317174 w 1439775"/>
                      <a:gd name="connsiteY3" fmla="*/ 15449 h 1194438"/>
                      <a:gd name="connsiteX4" fmla="*/ 128954 w 1439775"/>
                      <a:gd name="connsiteY4" fmla="*/ 0 h 1194438"/>
                      <a:gd name="connsiteX0" fmla="*/ 114130 w 1423157"/>
                      <a:gd name="connsiteY0" fmla="*/ 0 h 1227585"/>
                      <a:gd name="connsiteX1" fmla="*/ 173381 w 1423157"/>
                      <a:gd name="connsiteY1" fmla="*/ 1104587 h 1227585"/>
                      <a:gd name="connsiteX2" fmla="*/ 1241301 w 1423157"/>
                      <a:gd name="connsiteY2" fmla="*/ 1078320 h 1227585"/>
                      <a:gd name="connsiteX3" fmla="*/ 1302350 w 1423157"/>
                      <a:gd name="connsiteY3" fmla="*/ 15449 h 1227585"/>
                      <a:gd name="connsiteX4" fmla="*/ 114130 w 1423157"/>
                      <a:gd name="connsiteY4" fmla="*/ 0 h 1227585"/>
                      <a:gd name="connsiteX0" fmla="*/ 120572 w 1430413"/>
                      <a:gd name="connsiteY0" fmla="*/ 0 h 1205329"/>
                      <a:gd name="connsiteX1" fmla="*/ 163762 w 1430413"/>
                      <a:gd name="connsiteY1" fmla="*/ 1066017 h 1205329"/>
                      <a:gd name="connsiteX2" fmla="*/ 1247743 w 1430413"/>
                      <a:gd name="connsiteY2" fmla="*/ 1078320 h 1205329"/>
                      <a:gd name="connsiteX3" fmla="*/ 1308792 w 1430413"/>
                      <a:gd name="connsiteY3" fmla="*/ 15449 h 1205329"/>
                      <a:gd name="connsiteX4" fmla="*/ 120572 w 1430413"/>
                      <a:gd name="connsiteY4" fmla="*/ 0 h 1205329"/>
                      <a:gd name="connsiteX0" fmla="*/ 119171 w 1419861"/>
                      <a:gd name="connsiteY0" fmla="*/ 0 h 1223346"/>
                      <a:gd name="connsiteX1" fmla="*/ 162361 w 1419861"/>
                      <a:gd name="connsiteY1" fmla="*/ 1066017 h 1223346"/>
                      <a:gd name="connsiteX2" fmla="*/ 1220645 w 1419861"/>
                      <a:gd name="connsiteY2" fmla="*/ 1107989 h 1223346"/>
                      <a:gd name="connsiteX3" fmla="*/ 1307391 w 1419861"/>
                      <a:gd name="connsiteY3" fmla="*/ 15449 h 1223346"/>
                      <a:gd name="connsiteX4" fmla="*/ 119171 w 1419861"/>
                      <a:gd name="connsiteY4" fmla="*/ 0 h 1223346"/>
                      <a:gd name="connsiteX0" fmla="*/ 126667 w 1427357"/>
                      <a:gd name="connsiteY0" fmla="*/ 0 h 1251959"/>
                      <a:gd name="connsiteX1" fmla="*/ 169857 w 1427357"/>
                      <a:gd name="connsiteY1" fmla="*/ 1066017 h 1251959"/>
                      <a:gd name="connsiteX2" fmla="*/ 1228141 w 1427357"/>
                      <a:gd name="connsiteY2" fmla="*/ 1107989 h 1251959"/>
                      <a:gd name="connsiteX3" fmla="*/ 1314887 w 1427357"/>
                      <a:gd name="connsiteY3" fmla="*/ 15449 h 1251959"/>
                      <a:gd name="connsiteX4" fmla="*/ 126667 w 1427357"/>
                      <a:gd name="connsiteY4" fmla="*/ 0 h 1251959"/>
                      <a:gd name="connsiteX0" fmla="*/ 126667 w 1424721"/>
                      <a:gd name="connsiteY0" fmla="*/ 0 h 1271249"/>
                      <a:gd name="connsiteX1" fmla="*/ 169857 w 1424721"/>
                      <a:gd name="connsiteY1" fmla="*/ 1066017 h 1271249"/>
                      <a:gd name="connsiteX2" fmla="*/ 1228141 w 1424721"/>
                      <a:gd name="connsiteY2" fmla="*/ 1107989 h 1271249"/>
                      <a:gd name="connsiteX3" fmla="*/ 1314887 w 1424721"/>
                      <a:gd name="connsiteY3" fmla="*/ 15449 h 1271249"/>
                      <a:gd name="connsiteX4" fmla="*/ 126667 w 1424721"/>
                      <a:gd name="connsiteY4" fmla="*/ 0 h 1271249"/>
                      <a:gd name="connsiteX0" fmla="*/ 120749 w 1428874"/>
                      <a:gd name="connsiteY0" fmla="*/ 0 h 1219805"/>
                      <a:gd name="connsiteX1" fmla="*/ 163939 w 1428874"/>
                      <a:gd name="connsiteY1" fmla="*/ 1066017 h 1219805"/>
                      <a:gd name="connsiteX2" fmla="*/ 1251132 w 1428874"/>
                      <a:gd name="connsiteY2" fmla="*/ 1069419 h 1219805"/>
                      <a:gd name="connsiteX3" fmla="*/ 1308969 w 1428874"/>
                      <a:gd name="connsiteY3" fmla="*/ 15449 h 1219805"/>
                      <a:gd name="connsiteX4" fmla="*/ 120749 w 1428874"/>
                      <a:gd name="connsiteY4" fmla="*/ 0 h 1219805"/>
                      <a:gd name="connsiteX0" fmla="*/ 121454 w 1434501"/>
                      <a:gd name="connsiteY0" fmla="*/ 0 h 1216225"/>
                      <a:gd name="connsiteX1" fmla="*/ 164644 w 1434501"/>
                      <a:gd name="connsiteY1" fmla="*/ 1066017 h 1216225"/>
                      <a:gd name="connsiteX2" fmla="*/ 1264685 w 1434501"/>
                      <a:gd name="connsiteY2" fmla="*/ 1063485 h 1216225"/>
                      <a:gd name="connsiteX3" fmla="*/ 1309674 w 1434501"/>
                      <a:gd name="connsiteY3" fmla="*/ 15449 h 1216225"/>
                      <a:gd name="connsiteX4" fmla="*/ 121454 w 1434501"/>
                      <a:gd name="connsiteY4" fmla="*/ 0 h 1216225"/>
                      <a:gd name="connsiteX0" fmla="*/ 121454 w 1446052"/>
                      <a:gd name="connsiteY0" fmla="*/ 0 h 1240127"/>
                      <a:gd name="connsiteX1" fmla="*/ 164644 w 1446052"/>
                      <a:gd name="connsiteY1" fmla="*/ 1066017 h 1240127"/>
                      <a:gd name="connsiteX2" fmla="*/ 1264685 w 1446052"/>
                      <a:gd name="connsiteY2" fmla="*/ 1063485 h 1240127"/>
                      <a:gd name="connsiteX3" fmla="*/ 1309674 w 1446052"/>
                      <a:gd name="connsiteY3" fmla="*/ 15449 h 1240127"/>
                      <a:gd name="connsiteX4" fmla="*/ 121454 w 1446052"/>
                      <a:gd name="connsiteY4" fmla="*/ 0 h 1240127"/>
                      <a:gd name="connsiteX0" fmla="*/ 120046 w 1434112"/>
                      <a:gd name="connsiteY0" fmla="*/ 0 h 1240127"/>
                      <a:gd name="connsiteX1" fmla="*/ 163236 w 1434112"/>
                      <a:gd name="connsiteY1" fmla="*/ 1066017 h 1240127"/>
                      <a:gd name="connsiteX2" fmla="*/ 1237580 w 1434112"/>
                      <a:gd name="connsiteY2" fmla="*/ 1063485 h 1240127"/>
                      <a:gd name="connsiteX3" fmla="*/ 1308266 w 1434112"/>
                      <a:gd name="connsiteY3" fmla="*/ 15449 h 1240127"/>
                      <a:gd name="connsiteX4" fmla="*/ 120046 w 1434112"/>
                      <a:gd name="connsiteY4" fmla="*/ 0 h 1240127"/>
                      <a:gd name="connsiteX0" fmla="*/ 120046 w 1446584"/>
                      <a:gd name="connsiteY0" fmla="*/ 0 h 1256098"/>
                      <a:gd name="connsiteX1" fmla="*/ 163236 w 1446584"/>
                      <a:gd name="connsiteY1" fmla="*/ 1066017 h 1256098"/>
                      <a:gd name="connsiteX2" fmla="*/ 1237580 w 1446584"/>
                      <a:gd name="connsiteY2" fmla="*/ 1063485 h 1256098"/>
                      <a:gd name="connsiteX3" fmla="*/ 1308266 w 1446584"/>
                      <a:gd name="connsiteY3" fmla="*/ 15449 h 1256098"/>
                      <a:gd name="connsiteX4" fmla="*/ 120046 w 1446584"/>
                      <a:gd name="connsiteY4" fmla="*/ 0 h 1256098"/>
                      <a:gd name="connsiteX0" fmla="*/ 120046 w 1413317"/>
                      <a:gd name="connsiteY0" fmla="*/ 14220 h 1212953"/>
                      <a:gd name="connsiteX1" fmla="*/ 163236 w 1413317"/>
                      <a:gd name="connsiteY1" fmla="*/ 1080237 h 1212953"/>
                      <a:gd name="connsiteX2" fmla="*/ 1237580 w 1413317"/>
                      <a:gd name="connsiteY2" fmla="*/ 1077705 h 1212953"/>
                      <a:gd name="connsiteX3" fmla="*/ 1288994 w 1413317"/>
                      <a:gd name="connsiteY3" fmla="*/ 0 h 1212953"/>
                      <a:gd name="connsiteX4" fmla="*/ 120046 w 1413317"/>
                      <a:gd name="connsiteY4" fmla="*/ 14220 h 1212953"/>
                      <a:gd name="connsiteX0" fmla="*/ 139057 w 1434522"/>
                      <a:gd name="connsiteY0" fmla="*/ 14220 h 1255402"/>
                      <a:gd name="connsiteX1" fmla="*/ 140489 w 1434522"/>
                      <a:gd name="connsiteY1" fmla="*/ 1148476 h 1255402"/>
                      <a:gd name="connsiteX2" fmla="*/ 1256591 w 1434522"/>
                      <a:gd name="connsiteY2" fmla="*/ 1077705 h 1255402"/>
                      <a:gd name="connsiteX3" fmla="*/ 1308005 w 1434522"/>
                      <a:gd name="connsiteY3" fmla="*/ 0 h 1255402"/>
                      <a:gd name="connsiteX4" fmla="*/ 139057 w 1434522"/>
                      <a:gd name="connsiteY4" fmla="*/ 14220 h 1255402"/>
                      <a:gd name="connsiteX0" fmla="*/ 132840 w 1427627"/>
                      <a:gd name="connsiteY0" fmla="*/ 14220 h 1232305"/>
                      <a:gd name="connsiteX1" fmla="*/ 147120 w 1427627"/>
                      <a:gd name="connsiteY1" fmla="*/ 1112874 h 1232305"/>
                      <a:gd name="connsiteX2" fmla="*/ 1250374 w 1427627"/>
                      <a:gd name="connsiteY2" fmla="*/ 1077705 h 1232305"/>
                      <a:gd name="connsiteX3" fmla="*/ 1301788 w 1427627"/>
                      <a:gd name="connsiteY3" fmla="*/ 0 h 1232305"/>
                      <a:gd name="connsiteX4" fmla="*/ 132840 w 1427627"/>
                      <a:gd name="connsiteY4" fmla="*/ 14220 h 1232305"/>
                      <a:gd name="connsiteX0" fmla="*/ 142291 w 1438096"/>
                      <a:gd name="connsiteY0" fmla="*/ 14220 h 1247485"/>
                      <a:gd name="connsiteX1" fmla="*/ 137299 w 1438096"/>
                      <a:gd name="connsiteY1" fmla="*/ 1136610 h 1247485"/>
                      <a:gd name="connsiteX2" fmla="*/ 1259825 w 1438096"/>
                      <a:gd name="connsiteY2" fmla="*/ 1077705 h 1247485"/>
                      <a:gd name="connsiteX3" fmla="*/ 1311239 w 1438096"/>
                      <a:gd name="connsiteY3" fmla="*/ 0 h 1247485"/>
                      <a:gd name="connsiteX4" fmla="*/ 142291 w 1438096"/>
                      <a:gd name="connsiteY4" fmla="*/ 14220 h 1247485"/>
                      <a:gd name="connsiteX0" fmla="*/ 137472 w 1432767"/>
                      <a:gd name="connsiteY0" fmla="*/ 14220 h 1245539"/>
                      <a:gd name="connsiteX1" fmla="*/ 142116 w 1432767"/>
                      <a:gd name="connsiteY1" fmla="*/ 1133643 h 1245539"/>
                      <a:gd name="connsiteX2" fmla="*/ 1255006 w 1432767"/>
                      <a:gd name="connsiteY2" fmla="*/ 1077705 h 1245539"/>
                      <a:gd name="connsiteX3" fmla="*/ 1306420 w 1432767"/>
                      <a:gd name="connsiteY3" fmla="*/ 0 h 1245539"/>
                      <a:gd name="connsiteX4" fmla="*/ 137472 w 1432767"/>
                      <a:gd name="connsiteY4" fmla="*/ 14220 h 1245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767" h="1245539">
                        <a:moveTo>
                          <a:pt x="137472" y="14220"/>
                        </a:moveTo>
                        <a:cubicBezTo>
                          <a:pt x="-48995" y="346560"/>
                          <a:pt x="-44140" y="956396"/>
                          <a:pt x="142116" y="1133643"/>
                        </a:cubicBezTo>
                        <a:cubicBezTo>
                          <a:pt x="328372" y="1310890"/>
                          <a:pt x="1060955" y="1266646"/>
                          <a:pt x="1255006" y="1077705"/>
                        </a:cubicBezTo>
                        <a:cubicBezTo>
                          <a:pt x="1449057" y="888765"/>
                          <a:pt x="1510027" y="336983"/>
                          <a:pt x="1306420" y="0"/>
                        </a:cubicBezTo>
                        <a:lnTo>
                          <a:pt x="137472" y="14220"/>
                        </a:ln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94" name="Pie 393"/>
                  <p:cNvSpPr/>
                  <p:nvPr/>
                </p:nvSpPr>
                <p:spPr>
                  <a:xfrm flipH="1">
                    <a:off x="10374350"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95" name="Pie 394"/>
                  <p:cNvSpPr/>
                  <p:nvPr/>
                </p:nvSpPr>
                <p:spPr>
                  <a:xfrm rot="10800000" flipH="1">
                    <a:off x="8268772" y="1350546"/>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96" name="Pie 395"/>
                  <p:cNvSpPr/>
                  <p:nvPr/>
                </p:nvSpPr>
                <p:spPr>
                  <a:xfrm>
                    <a:off x="9311969"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97" name="Freeform 396"/>
                  <p:cNvSpPr/>
                  <p:nvPr/>
                </p:nvSpPr>
                <p:spPr>
                  <a:xfrm>
                    <a:off x="9371505" y="3292327"/>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8" name="Freeform 397"/>
                  <p:cNvSpPr/>
                  <p:nvPr/>
                </p:nvSpPr>
                <p:spPr>
                  <a:xfrm>
                    <a:off x="9373664" y="3289627"/>
                    <a:ext cx="1358246" cy="90764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344011 w 1360444"/>
                      <a:gd name="connsiteY3" fmla="*/ 5181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33007"/>
                      <a:gd name="connsiteX1" fmla="*/ 1348849 w 1360444"/>
                      <a:gd name="connsiteY1" fmla="*/ 556325 h 933007"/>
                      <a:gd name="connsiteX2" fmla="*/ 1359024 w 1360444"/>
                      <a:gd name="connsiteY2" fmla="*/ 767625 h 933007"/>
                      <a:gd name="connsiteX3" fmla="*/ 332196 w 1360444"/>
                      <a:gd name="connsiteY3" fmla="*/ 926774 h 933007"/>
                      <a:gd name="connsiteX4" fmla="*/ 344011 w 1360444"/>
                      <a:gd name="connsiteY4" fmla="*/ 518176 h 933007"/>
                      <a:gd name="connsiteX5" fmla="*/ 10980 w 1360444"/>
                      <a:gd name="connsiteY5" fmla="*/ 805515 h 933007"/>
                      <a:gd name="connsiteX6" fmla="*/ 13533 w 1360444"/>
                      <a:gd name="connsiteY6" fmla="*/ 548387 h 933007"/>
                      <a:gd name="connsiteX7" fmla="*/ 681191 w 1360444"/>
                      <a:gd name="connsiteY7" fmla="*/ 76 h 933007"/>
                      <a:gd name="connsiteX0" fmla="*/ 681191 w 1360444"/>
                      <a:gd name="connsiteY0" fmla="*/ 76 h 926774"/>
                      <a:gd name="connsiteX1" fmla="*/ 1348849 w 1360444"/>
                      <a:gd name="connsiteY1" fmla="*/ 556325 h 926774"/>
                      <a:gd name="connsiteX2" fmla="*/ 1359024 w 1360444"/>
                      <a:gd name="connsiteY2" fmla="*/ 767625 h 926774"/>
                      <a:gd name="connsiteX3" fmla="*/ 332196 w 1360444"/>
                      <a:gd name="connsiteY3" fmla="*/ 926774 h 926774"/>
                      <a:gd name="connsiteX4" fmla="*/ 344011 w 1360444"/>
                      <a:gd name="connsiteY4" fmla="*/ 518176 h 926774"/>
                      <a:gd name="connsiteX5" fmla="*/ 10980 w 1360444"/>
                      <a:gd name="connsiteY5" fmla="*/ 805515 h 926774"/>
                      <a:gd name="connsiteX6" fmla="*/ 13533 w 1360444"/>
                      <a:gd name="connsiteY6" fmla="*/ 548387 h 926774"/>
                      <a:gd name="connsiteX7" fmla="*/ 681191 w 1360444"/>
                      <a:gd name="connsiteY7" fmla="*/ 76 h 926774"/>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1100355"/>
                      <a:gd name="connsiteX1" fmla="*/ 1348849 w 1360444"/>
                      <a:gd name="connsiteY1" fmla="*/ 556325 h 1100355"/>
                      <a:gd name="connsiteX2" fmla="*/ 1359024 w 1360444"/>
                      <a:gd name="connsiteY2" fmla="*/ 767625 h 1100355"/>
                      <a:gd name="connsiteX3" fmla="*/ 1022229 w 1360444"/>
                      <a:gd name="connsiteY3" fmla="*/ 456874 h 1100355"/>
                      <a:gd name="connsiteX4" fmla="*/ 531163 w 1360444"/>
                      <a:gd name="connsiteY4" fmla="*/ 1100341 h 1100355"/>
                      <a:gd name="connsiteX5" fmla="*/ 344011 w 1360444"/>
                      <a:gd name="connsiteY5" fmla="*/ 518176 h 1100355"/>
                      <a:gd name="connsiteX6" fmla="*/ 10980 w 1360444"/>
                      <a:gd name="connsiteY6" fmla="*/ 805515 h 1100355"/>
                      <a:gd name="connsiteX7" fmla="*/ 13533 w 1360444"/>
                      <a:gd name="connsiteY7" fmla="*/ 548387 h 1100355"/>
                      <a:gd name="connsiteX8" fmla="*/ 681191 w 1360444"/>
                      <a:gd name="connsiteY8" fmla="*/ 76 h 1100355"/>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48096"/>
                      <a:gd name="connsiteX1" fmla="*/ 1348849 w 1360444"/>
                      <a:gd name="connsiteY1" fmla="*/ 556325 h 948096"/>
                      <a:gd name="connsiteX2" fmla="*/ 1359024 w 1360444"/>
                      <a:gd name="connsiteY2" fmla="*/ 767625 h 948096"/>
                      <a:gd name="connsiteX3" fmla="*/ 1022229 w 1360444"/>
                      <a:gd name="connsiteY3" fmla="*/ 456874 h 948096"/>
                      <a:gd name="connsiteX4" fmla="*/ 501529 w 1360444"/>
                      <a:gd name="connsiteY4" fmla="*/ 947941 h 948096"/>
                      <a:gd name="connsiteX5" fmla="*/ 344011 w 1360444"/>
                      <a:gd name="connsiteY5" fmla="*/ 518176 h 948096"/>
                      <a:gd name="connsiteX6" fmla="*/ 10980 w 1360444"/>
                      <a:gd name="connsiteY6" fmla="*/ 805515 h 948096"/>
                      <a:gd name="connsiteX7" fmla="*/ 13533 w 1360444"/>
                      <a:gd name="connsiteY7" fmla="*/ 548387 h 948096"/>
                      <a:gd name="connsiteX8" fmla="*/ 681191 w 1360444"/>
                      <a:gd name="connsiteY8" fmla="*/ 76 h 948096"/>
                      <a:gd name="connsiteX0" fmla="*/ 681191 w 1360444"/>
                      <a:gd name="connsiteY0" fmla="*/ 76 h 947941"/>
                      <a:gd name="connsiteX1" fmla="*/ 1348849 w 1360444"/>
                      <a:gd name="connsiteY1" fmla="*/ 556325 h 947941"/>
                      <a:gd name="connsiteX2" fmla="*/ 1359024 w 1360444"/>
                      <a:gd name="connsiteY2" fmla="*/ 767625 h 947941"/>
                      <a:gd name="connsiteX3" fmla="*/ 1022229 w 1360444"/>
                      <a:gd name="connsiteY3" fmla="*/ 456874 h 947941"/>
                      <a:gd name="connsiteX4" fmla="*/ 501529 w 1360444"/>
                      <a:gd name="connsiteY4" fmla="*/ 947941 h 947941"/>
                      <a:gd name="connsiteX5" fmla="*/ 344011 w 1360444"/>
                      <a:gd name="connsiteY5" fmla="*/ 518176 h 947941"/>
                      <a:gd name="connsiteX6" fmla="*/ 10980 w 1360444"/>
                      <a:gd name="connsiteY6" fmla="*/ 805515 h 947941"/>
                      <a:gd name="connsiteX7" fmla="*/ 13533 w 1360444"/>
                      <a:gd name="connsiteY7" fmla="*/ 548387 h 947941"/>
                      <a:gd name="connsiteX8" fmla="*/ 681191 w 1360444"/>
                      <a:gd name="connsiteY8" fmla="*/ 76 h 947941"/>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484596 w 1360444"/>
                      <a:gd name="connsiteY4" fmla="*/ 765908 h 805515"/>
                      <a:gd name="connsiteX5" fmla="*/ 344011 w 1360444"/>
                      <a:gd name="connsiteY5" fmla="*/ 518176 h 805515"/>
                      <a:gd name="connsiteX6" fmla="*/ 10980 w 1360444"/>
                      <a:gd name="connsiteY6" fmla="*/ 805515 h 805515"/>
                      <a:gd name="connsiteX7" fmla="*/ 13533 w 1360444"/>
                      <a:gd name="connsiteY7" fmla="*/ 548387 h 805515"/>
                      <a:gd name="connsiteX8" fmla="*/ 681191 w 1360444"/>
                      <a:gd name="connsiteY8" fmla="*/ 76 h 805515"/>
                      <a:gd name="connsiteX0" fmla="*/ 676855 w 1356108"/>
                      <a:gd name="connsiteY0" fmla="*/ 76 h 902882"/>
                      <a:gd name="connsiteX1" fmla="*/ 1344513 w 1356108"/>
                      <a:gd name="connsiteY1" fmla="*/ 556325 h 902882"/>
                      <a:gd name="connsiteX2" fmla="*/ 1354688 w 1356108"/>
                      <a:gd name="connsiteY2" fmla="*/ 767625 h 902882"/>
                      <a:gd name="connsiteX3" fmla="*/ 1017893 w 1356108"/>
                      <a:gd name="connsiteY3" fmla="*/ 456874 h 902882"/>
                      <a:gd name="connsiteX4" fmla="*/ 480260 w 1356108"/>
                      <a:gd name="connsiteY4" fmla="*/ 765908 h 902882"/>
                      <a:gd name="connsiteX5" fmla="*/ 339675 w 1356108"/>
                      <a:gd name="connsiteY5" fmla="*/ 518176 h 902882"/>
                      <a:gd name="connsiteX6" fmla="*/ 23577 w 1356108"/>
                      <a:gd name="connsiteY6" fmla="*/ 902882 h 902882"/>
                      <a:gd name="connsiteX7" fmla="*/ 9197 w 1356108"/>
                      <a:gd name="connsiteY7" fmla="*/ 548387 h 902882"/>
                      <a:gd name="connsiteX8" fmla="*/ 676855 w 1356108"/>
                      <a:gd name="connsiteY8" fmla="*/ 76 h 902882"/>
                      <a:gd name="connsiteX0" fmla="*/ 678131 w 1357384"/>
                      <a:gd name="connsiteY0" fmla="*/ 76 h 907645"/>
                      <a:gd name="connsiteX1" fmla="*/ 1345789 w 1357384"/>
                      <a:gd name="connsiteY1" fmla="*/ 556325 h 907645"/>
                      <a:gd name="connsiteX2" fmla="*/ 1355964 w 1357384"/>
                      <a:gd name="connsiteY2" fmla="*/ 767625 h 907645"/>
                      <a:gd name="connsiteX3" fmla="*/ 1019169 w 1357384"/>
                      <a:gd name="connsiteY3" fmla="*/ 456874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5120"/>
                      <a:gd name="connsiteY0" fmla="*/ 76 h 907645"/>
                      <a:gd name="connsiteX1" fmla="*/ 1345789 w 1355120"/>
                      <a:gd name="connsiteY1" fmla="*/ 556325 h 907645"/>
                      <a:gd name="connsiteX2" fmla="*/ 1349614 w 1355120"/>
                      <a:gd name="connsiteY2" fmla="*/ 872400 h 907645"/>
                      <a:gd name="connsiteX3" fmla="*/ 1001706 w 1355120"/>
                      <a:gd name="connsiteY3" fmla="*/ 402899 h 907645"/>
                      <a:gd name="connsiteX4" fmla="*/ 481536 w 1355120"/>
                      <a:gd name="connsiteY4" fmla="*/ 765908 h 907645"/>
                      <a:gd name="connsiteX5" fmla="*/ 340951 w 1355120"/>
                      <a:gd name="connsiteY5" fmla="*/ 518176 h 907645"/>
                      <a:gd name="connsiteX6" fmla="*/ 18503 w 1355120"/>
                      <a:gd name="connsiteY6" fmla="*/ 907645 h 907645"/>
                      <a:gd name="connsiteX7" fmla="*/ 10473 w 1355120"/>
                      <a:gd name="connsiteY7" fmla="*/ 548387 h 907645"/>
                      <a:gd name="connsiteX8" fmla="*/ 678131 w 1355120"/>
                      <a:gd name="connsiteY8" fmla="*/ 76 h 907645"/>
                      <a:gd name="connsiteX0" fmla="*/ 678131 w 1358957"/>
                      <a:gd name="connsiteY0" fmla="*/ 76 h 907645"/>
                      <a:gd name="connsiteX1" fmla="*/ 1345789 w 1358957"/>
                      <a:gd name="connsiteY1" fmla="*/ 556325 h 907645"/>
                      <a:gd name="connsiteX2" fmla="*/ 1349614 w 1358957"/>
                      <a:gd name="connsiteY2" fmla="*/ 872400 h 907645"/>
                      <a:gd name="connsiteX3" fmla="*/ 1001706 w 1358957"/>
                      <a:gd name="connsiteY3" fmla="*/ 402899 h 907645"/>
                      <a:gd name="connsiteX4" fmla="*/ 481536 w 1358957"/>
                      <a:gd name="connsiteY4" fmla="*/ 765908 h 907645"/>
                      <a:gd name="connsiteX5" fmla="*/ 340951 w 1358957"/>
                      <a:gd name="connsiteY5" fmla="*/ 518176 h 907645"/>
                      <a:gd name="connsiteX6" fmla="*/ 18503 w 1358957"/>
                      <a:gd name="connsiteY6" fmla="*/ 907645 h 907645"/>
                      <a:gd name="connsiteX7" fmla="*/ 10473 w 1358957"/>
                      <a:gd name="connsiteY7" fmla="*/ 548387 h 907645"/>
                      <a:gd name="connsiteX8" fmla="*/ 678131 w 1358957"/>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1001706 w 1358246"/>
                      <a:gd name="connsiteY3" fmla="*/ 4028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03281 w 1358246"/>
                      <a:gd name="connsiteY3" fmla="*/ 420361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8246" h="907645">
                        <a:moveTo>
                          <a:pt x="678131" y="76"/>
                        </a:moveTo>
                        <a:cubicBezTo>
                          <a:pt x="1059434" y="-4951"/>
                          <a:pt x="1282242" y="238875"/>
                          <a:pt x="1345789" y="556325"/>
                        </a:cubicBezTo>
                        <a:cubicBezTo>
                          <a:pt x="1365973" y="708602"/>
                          <a:pt x="1357794" y="776321"/>
                          <a:pt x="1348026" y="875575"/>
                        </a:cubicBezTo>
                        <a:cubicBezTo>
                          <a:pt x="1281595" y="890750"/>
                          <a:pt x="978787" y="701649"/>
                          <a:pt x="903281" y="420361"/>
                        </a:cubicBezTo>
                        <a:cubicBezTo>
                          <a:pt x="740434" y="653438"/>
                          <a:pt x="539009" y="752516"/>
                          <a:pt x="481536" y="765908"/>
                        </a:cubicBezTo>
                        <a:cubicBezTo>
                          <a:pt x="507142" y="613141"/>
                          <a:pt x="480566" y="514751"/>
                          <a:pt x="450489" y="484839"/>
                        </a:cubicBezTo>
                        <a:cubicBezTo>
                          <a:pt x="376873" y="650998"/>
                          <a:pt x="181019" y="793874"/>
                          <a:pt x="18503" y="907645"/>
                        </a:cubicBezTo>
                        <a:cubicBezTo>
                          <a:pt x="11910" y="874324"/>
                          <a:pt x="-14367" y="737918"/>
                          <a:pt x="10473" y="548387"/>
                        </a:cubicBezTo>
                        <a:cubicBezTo>
                          <a:pt x="74021" y="230937"/>
                          <a:pt x="296828" y="5103"/>
                          <a:pt x="678131" y="76"/>
                        </a:cubicBez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nvGrpSpPr>
                  <p:cNvPr id="399" name="Group 398"/>
                  <p:cNvGrpSpPr/>
                  <p:nvPr/>
                </p:nvGrpSpPr>
                <p:grpSpPr>
                  <a:xfrm>
                    <a:off x="9162225" y="5119314"/>
                    <a:ext cx="1761414" cy="1338240"/>
                    <a:chOff x="7445103" y="5119314"/>
                    <a:chExt cx="1761414" cy="1338240"/>
                  </a:xfrm>
                </p:grpSpPr>
                <p:sp>
                  <p:nvSpPr>
                    <p:cNvPr id="408" name="Freeform 407"/>
                    <p:cNvSpPr/>
                    <p:nvPr/>
                  </p:nvSpPr>
                  <p:spPr>
                    <a:xfrm rot="16200000">
                      <a:off x="7656690" y="4907727"/>
                      <a:ext cx="1338240" cy="1761414"/>
                    </a:xfrm>
                    <a:custGeom>
                      <a:avLst/>
                      <a:gdLst>
                        <a:gd name="connsiteX0" fmla="*/ 1338240 w 1338240"/>
                        <a:gd name="connsiteY0" fmla="*/ 1122754 h 1761414"/>
                        <a:gd name="connsiteX1" fmla="*/ 1333436 w 1338240"/>
                        <a:gd name="connsiteY1" fmla="*/ 1166458 h 1761414"/>
                        <a:gd name="connsiteX2" fmla="*/ 1087717 w 1338240"/>
                        <a:gd name="connsiteY2" fmla="*/ 1721408 h 1761414"/>
                        <a:gd name="connsiteX3" fmla="*/ 0 w 1338240"/>
                        <a:gd name="connsiteY3" fmla="*/ 1750396 h 1761414"/>
                        <a:gd name="connsiteX4" fmla="*/ 800 w 1338240"/>
                        <a:gd name="connsiteY4" fmla="*/ 1308305 h 1761414"/>
                        <a:gd name="connsiteX5" fmla="*/ 1574 w 1338240"/>
                        <a:gd name="connsiteY5" fmla="*/ 880707 h 1761414"/>
                        <a:gd name="connsiteX6" fmla="*/ 800 w 1338240"/>
                        <a:gd name="connsiteY6" fmla="*/ 453110 h 1761414"/>
                        <a:gd name="connsiteX7" fmla="*/ 0 w 1338240"/>
                        <a:gd name="connsiteY7" fmla="*/ 11018 h 1761414"/>
                        <a:gd name="connsiteX8" fmla="*/ 1087717 w 1338240"/>
                        <a:gd name="connsiteY8" fmla="*/ 40006 h 1761414"/>
                        <a:gd name="connsiteX9" fmla="*/ 1333436 w 1338240"/>
                        <a:gd name="connsiteY9" fmla="*/ 594957 h 1761414"/>
                        <a:gd name="connsiteX10" fmla="*/ 1338240 w 1338240"/>
                        <a:gd name="connsiteY10" fmla="*/ 638660 h 1761414"/>
                        <a:gd name="connsiteX11" fmla="*/ 1324721 w 1338240"/>
                        <a:gd name="connsiteY11" fmla="*/ 663144 h 1761414"/>
                        <a:gd name="connsiteX12" fmla="*/ 1280248 w 1338240"/>
                        <a:gd name="connsiteY12" fmla="*/ 880707 h 1761414"/>
                        <a:gd name="connsiteX13" fmla="*/ 1324721 w 1338240"/>
                        <a:gd name="connsiteY13" fmla="*/ 109826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240" h="1761414">
                          <a:moveTo>
                            <a:pt x="1338240" y="1122754"/>
                          </a:moveTo>
                          <a:lnTo>
                            <a:pt x="1333436" y="1166458"/>
                          </a:lnTo>
                          <a:cubicBezTo>
                            <a:pt x="1287634" y="1567825"/>
                            <a:pt x="1246628" y="1689314"/>
                            <a:pt x="1087717" y="1721408"/>
                          </a:cubicBezTo>
                          <a:cubicBezTo>
                            <a:pt x="850028" y="1744600"/>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46628" y="72101"/>
                            <a:pt x="1287634" y="193589"/>
                            <a:pt x="1333436" y="594957"/>
                          </a:cubicBezTo>
                          <a:lnTo>
                            <a:pt x="1338240" y="638660"/>
                          </a:lnTo>
                          <a:lnTo>
                            <a:pt x="1324721" y="663144"/>
                          </a:lnTo>
                          <a:cubicBezTo>
                            <a:pt x="1296643" y="725249"/>
                            <a:pt x="1280248" y="800117"/>
                            <a:pt x="1280248" y="880707"/>
                          </a:cubicBezTo>
                          <a:cubicBezTo>
                            <a:pt x="1280248" y="961297"/>
                            <a:pt x="1296643" y="1036165"/>
                            <a:pt x="1324721" y="1098269"/>
                          </a:cubicBezTo>
                          <a:close/>
                        </a:path>
                      </a:pathLst>
                    </a:custGeom>
                    <a:solidFill>
                      <a:srgbClr val="C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409" name="Oval 408"/>
                    <p:cNvSpPr/>
                    <p:nvPr/>
                  </p:nvSpPr>
                  <p:spPr>
                    <a:xfrm>
                      <a:off x="8271835" y="5270035"/>
                      <a:ext cx="88900" cy="88900"/>
                    </a:xfrm>
                    <a:prstGeom prst="ellipse">
                      <a:avLst/>
                    </a:prstGeom>
                    <a:solidFill>
                      <a:srgbClr val="FFC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0" name="Oval 409"/>
                    <p:cNvSpPr/>
                    <p:nvPr/>
                  </p:nvSpPr>
                  <p:spPr>
                    <a:xfrm>
                      <a:off x="8271835" y="5460535"/>
                      <a:ext cx="88900" cy="88900"/>
                    </a:xfrm>
                    <a:prstGeom prst="ellipse">
                      <a:avLst/>
                    </a:prstGeom>
                    <a:solidFill>
                      <a:srgbClr val="FFC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1" name="Oval 410"/>
                    <p:cNvSpPr/>
                    <p:nvPr/>
                  </p:nvSpPr>
                  <p:spPr>
                    <a:xfrm>
                      <a:off x="8271835" y="5649545"/>
                      <a:ext cx="88900" cy="88900"/>
                    </a:xfrm>
                    <a:prstGeom prst="ellipse">
                      <a:avLst/>
                    </a:prstGeom>
                    <a:solidFill>
                      <a:srgbClr val="FFC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400" name="Oval 399"/>
                  <p:cNvSpPr/>
                  <p:nvPr/>
                </p:nvSpPr>
                <p:spPr>
                  <a:xfrm>
                    <a:off x="9407536" y="4760512"/>
                    <a:ext cx="241176" cy="406689"/>
                  </a:xfrm>
                  <a:prstGeom prst="ellipse">
                    <a:avLst/>
                  </a:prstGeom>
                  <a:solidFill>
                    <a:srgbClr val="F8B33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1" name="Oval 400"/>
                  <p:cNvSpPr/>
                  <p:nvPr/>
                </p:nvSpPr>
                <p:spPr>
                  <a:xfrm>
                    <a:off x="9407536" y="5094399"/>
                    <a:ext cx="241176" cy="406689"/>
                  </a:xfrm>
                  <a:prstGeom prst="ellipse">
                    <a:avLst/>
                  </a:prstGeom>
                  <a:solidFill>
                    <a:srgbClr val="F8B33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2" name="Oval 130"/>
                  <p:cNvSpPr/>
                  <p:nvPr/>
                </p:nvSpPr>
                <p:spPr>
                  <a:xfrm>
                    <a:off x="9421767" y="5447387"/>
                    <a:ext cx="212714" cy="396095"/>
                  </a:xfrm>
                  <a:custGeom>
                    <a:avLst/>
                    <a:gdLst>
                      <a:gd name="connsiteX0" fmla="*/ 0 w 241176"/>
                      <a:gd name="connsiteY0" fmla="*/ 203345 h 406689"/>
                      <a:gd name="connsiteX1" fmla="*/ 120588 w 241176"/>
                      <a:gd name="connsiteY1" fmla="*/ 0 h 406689"/>
                      <a:gd name="connsiteX2" fmla="*/ 241176 w 241176"/>
                      <a:gd name="connsiteY2" fmla="*/ 203345 h 406689"/>
                      <a:gd name="connsiteX3" fmla="*/ 120588 w 241176"/>
                      <a:gd name="connsiteY3" fmla="*/ 406690 h 406689"/>
                      <a:gd name="connsiteX4" fmla="*/ 0 w 241176"/>
                      <a:gd name="connsiteY4" fmla="*/ 203345 h 406689"/>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25301"/>
                      <a:gd name="connsiteY0" fmla="*/ 209046 h 412391"/>
                      <a:gd name="connsiteX1" fmla="*/ 120588 w 225301"/>
                      <a:gd name="connsiteY1" fmla="*/ 5701 h 412391"/>
                      <a:gd name="connsiteX2" fmla="*/ 225301 w 225301"/>
                      <a:gd name="connsiteY2" fmla="*/ 113796 h 412391"/>
                      <a:gd name="connsiteX3" fmla="*/ 120588 w 225301"/>
                      <a:gd name="connsiteY3" fmla="*/ 412391 h 412391"/>
                      <a:gd name="connsiteX4" fmla="*/ 0 w 225301"/>
                      <a:gd name="connsiteY4" fmla="*/ 209046 h 412391"/>
                      <a:gd name="connsiteX0" fmla="*/ 0 w 206251"/>
                      <a:gd name="connsiteY0" fmla="*/ 108116 h 406711"/>
                      <a:gd name="connsiteX1" fmla="*/ 101538 w 206251"/>
                      <a:gd name="connsiteY1" fmla="*/ 21 h 406711"/>
                      <a:gd name="connsiteX2" fmla="*/ 206251 w 206251"/>
                      <a:gd name="connsiteY2" fmla="*/ 108116 h 406711"/>
                      <a:gd name="connsiteX3" fmla="*/ 101538 w 206251"/>
                      <a:gd name="connsiteY3" fmla="*/ 406711 h 406711"/>
                      <a:gd name="connsiteX4" fmla="*/ 0 w 206251"/>
                      <a:gd name="connsiteY4" fmla="*/ 108116 h 40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51" h="406711">
                        <a:moveTo>
                          <a:pt x="0" y="108116"/>
                        </a:moveTo>
                        <a:cubicBezTo>
                          <a:pt x="0" y="-4188"/>
                          <a:pt x="67163" y="21"/>
                          <a:pt x="101538" y="21"/>
                        </a:cubicBezTo>
                        <a:cubicBezTo>
                          <a:pt x="135913" y="21"/>
                          <a:pt x="206251" y="-4188"/>
                          <a:pt x="206251" y="108116"/>
                        </a:cubicBezTo>
                        <a:cubicBezTo>
                          <a:pt x="206251" y="220420"/>
                          <a:pt x="180837" y="336861"/>
                          <a:pt x="101538" y="406711"/>
                        </a:cubicBezTo>
                        <a:cubicBezTo>
                          <a:pt x="25414" y="340036"/>
                          <a:pt x="0" y="220420"/>
                          <a:pt x="0" y="108116"/>
                        </a:cubicBezTo>
                        <a:close/>
                      </a:path>
                    </a:pathLst>
                  </a:custGeom>
                  <a:solidFill>
                    <a:srgbClr val="F8B33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3" name="Arc 402"/>
                  <p:cNvSpPr/>
                  <p:nvPr/>
                </p:nvSpPr>
                <p:spPr>
                  <a:xfrm>
                    <a:off x="9407536" y="5270035"/>
                    <a:ext cx="248673" cy="213108"/>
                  </a:xfrm>
                  <a:prstGeom prst="arc">
                    <a:avLst>
                      <a:gd name="adj1" fmla="val 2503663"/>
                      <a:gd name="adj2" fmla="val 8465752"/>
                    </a:avLst>
                  </a:prstGeom>
                  <a:noFill/>
                  <a:ln w="38100" cap="rnd" cmpd="sng" algn="ctr">
                    <a:solidFill>
                      <a:srgbClr val="DF5FB7"/>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404" name="Group 403"/>
                  <p:cNvGrpSpPr/>
                  <p:nvPr/>
                </p:nvGrpSpPr>
                <p:grpSpPr>
                  <a:xfrm>
                    <a:off x="9596616" y="4128389"/>
                    <a:ext cx="891097" cy="337852"/>
                    <a:chOff x="7653969" y="3860004"/>
                    <a:chExt cx="891097" cy="337852"/>
                  </a:xfrm>
                </p:grpSpPr>
                <p:sp>
                  <p:nvSpPr>
                    <p:cNvPr id="405" name="Freeform 404"/>
                    <p:cNvSpPr/>
                    <p:nvPr/>
                  </p:nvSpPr>
                  <p:spPr>
                    <a:xfrm>
                      <a:off x="7653969"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6" name="Arc 405"/>
                    <p:cNvSpPr/>
                    <p:nvPr/>
                  </p:nvSpPr>
                  <p:spPr>
                    <a:xfrm>
                      <a:off x="7908260" y="3911261"/>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407" name="Freeform 406"/>
                    <p:cNvSpPr/>
                    <p:nvPr/>
                  </p:nvSpPr>
                  <p:spPr>
                    <a:xfrm>
                      <a:off x="8215603"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392" name="Freeform 391"/>
                <p:cNvSpPr/>
                <p:nvPr/>
              </p:nvSpPr>
              <p:spPr>
                <a:xfrm>
                  <a:off x="7731551" y="3097613"/>
                  <a:ext cx="890611" cy="3167927"/>
                </a:xfrm>
                <a:custGeom>
                  <a:avLst/>
                  <a:gdLst>
                    <a:gd name="connsiteX0" fmla="*/ 18767 w 890611"/>
                    <a:gd name="connsiteY0" fmla="*/ 76 h 3167927"/>
                    <a:gd name="connsiteX1" fmla="*/ 547787 w 890611"/>
                    <a:gd name="connsiteY1" fmla="*/ 239495 h 3167927"/>
                    <a:gd name="connsiteX2" fmla="*/ 588098 w 890611"/>
                    <a:gd name="connsiteY2" fmla="*/ 302330 h 3167927"/>
                    <a:gd name="connsiteX3" fmla="*/ 592354 w 890611"/>
                    <a:gd name="connsiteY3" fmla="*/ 302274 h 3167927"/>
                    <a:gd name="connsiteX4" fmla="*/ 601611 w 890611"/>
                    <a:gd name="connsiteY4" fmla="*/ 323395 h 3167927"/>
                    <a:gd name="connsiteX5" fmla="*/ 608915 w 890611"/>
                    <a:gd name="connsiteY5" fmla="*/ 334780 h 3167927"/>
                    <a:gd name="connsiteX6" fmla="*/ 686425 w 890611"/>
                    <a:gd name="connsiteY6" fmla="*/ 556325 h 3167927"/>
                    <a:gd name="connsiteX7" fmla="*/ 688317 w 890611"/>
                    <a:gd name="connsiteY7" fmla="*/ 574833 h 3167927"/>
                    <a:gd name="connsiteX8" fmla="*/ 696291 w 890611"/>
                    <a:gd name="connsiteY8" fmla="*/ 606181 h 3167927"/>
                    <a:gd name="connsiteX9" fmla="*/ 706027 w 890611"/>
                    <a:gd name="connsiteY9" fmla="*/ 691331 h 3167927"/>
                    <a:gd name="connsiteX10" fmla="*/ 722439 w 890611"/>
                    <a:gd name="connsiteY10" fmla="*/ 709248 h 3167927"/>
                    <a:gd name="connsiteX11" fmla="*/ 760826 w 890611"/>
                    <a:gd name="connsiteY11" fmla="*/ 845928 h 3167927"/>
                    <a:gd name="connsiteX12" fmla="*/ 713794 w 890611"/>
                    <a:gd name="connsiteY12" fmla="*/ 980448 h 3167927"/>
                    <a:gd name="connsiteX13" fmla="*/ 708593 w 890611"/>
                    <a:gd name="connsiteY13" fmla="*/ 985391 h 3167927"/>
                    <a:gd name="connsiteX14" fmla="*/ 694970 w 890611"/>
                    <a:gd name="connsiteY14" fmla="*/ 1096894 h 3167927"/>
                    <a:gd name="connsiteX15" fmla="*/ 541535 w 890611"/>
                    <a:gd name="connsiteY15" fmla="*/ 1455575 h 3167927"/>
                    <a:gd name="connsiteX16" fmla="*/ 446749 w 890611"/>
                    <a:gd name="connsiteY16" fmla="*/ 1523979 h 3167927"/>
                    <a:gd name="connsiteX17" fmla="*/ 404648 w 890611"/>
                    <a:gd name="connsiteY17" fmla="*/ 1543246 h 3167927"/>
                    <a:gd name="connsiteX18" fmla="*/ 302957 w 890611"/>
                    <a:gd name="connsiteY18" fmla="*/ 1634005 h 3167927"/>
                    <a:gd name="connsiteX19" fmla="*/ 224396 w 890611"/>
                    <a:gd name="connsiteY19" fmla="*/ 1672762 h 3167927"/>
                    <a:gd name="connsiteX20" fmla="*/ 254765 w 890611"/>
                    <a:gd name="connsiteY20" fmla="*/ 1829996 h 3167927"/>
                    <a:gd name="connsiteX21" fmla="*/ 295655 w 890611"/>
                    <a:gd name="connsiteY21" fmla="*/ 1834491 h 3167927"/>
                    <a:gd name="connsiteX22" fmla="*/ 850605 w 890611"/>
                    <a:gd name="connsiteY22" fmla="*/ 2080210 h 3167927"/>
                    <a:gd name="connsiteX23" fmla="*/ 879593 w 890611"/>
                    <a:gd name="connsiteY23" fmla="*/ 3167927 h 3167927"/>
                    <a:gd name="connsiteX24" fmla="*/ 437502 w 890611"/>
                    <a:gd name="connsiteY24" fmla="*/ 3167127 h 3167927"/>
                    <a:gd name="connsiteX25" fmla="*/ 28669 w 890611"/>
                    <a:gd name="connsiteY25" fmla="*/ 3166387 h 3167927"/>
                    <a:gd name="connsiteX26" fmla="*/ 12126 w 890611"/>
                    <a:gd name="connsiteY26" fmla="*/ 3167904 h 3167927"/>
                    <a:gd name="connsiteX27" fmla="*/ 0 w 890611"/>
                    <a:gd name="connsiteY27" fmla="*/ 3166639 h 3167927"/>
                    <a:gd name="connsiteX28" fmla="*/ 0 w 890611"/>
                    <a:gd name="connsiteY28" fmla="*/ 1735 h 316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0611" h="3167927">
                      <a:moveTo>
                        <a:pt x="18767" y="76"/>
                      </a:moveTo>
                      <a:cubicBezTo>
                        <a:pt x="257082" y="-3066"/>
                        <a:pt x="433484" y="91000"/>
                        <a:pt x="547787" y="239495"/>
                      </a:cubicBezTo>
                      <a:lnTo>
                        <a:pt x="588098" y="302330"/>
                      </a:lnTo>
                      <a:lnTo>
                        <a:pt x="592354" y="302274"/>
                      </a:lnTo>
                      <a:lnTo>
                        <a:pt x="601611" y="323395"/>
                      </a:lnTo>
                      <a:lnTo>
                        <a:pt x="608915" y="334780"/>
                      </a:lnTo>
                      <a:cubicBezTo>
                        <a:pt x="644698" y="402201"/>
                        <a:pt x="670538" y="476962"/>
                        <a:pt x="686425" y="556325"/>
                      </a:cubicBezTo>
                      <a:lnTo>
                        <a:pt x="688317" y="574833"/>
                      </a:lnTo>
                      <a:lnTo>
                        <a:pt x="696291" y="606181"/>
                      </a:lnTo>
                      <a:lnTo>
                        <a:pt x="706027" y="691331"/>
                      </a:lnTo>
                      <a:lnTo>
                        <a:pt x="722439" y="709248"/>
                      </a:lnTo>
                      <a:cubicBezTo>
                        <a:pt x="748159" y="748146"/>
                        <a:pt x="762325" y="795778"/>
                        <a:pt x="760826" y="845928"/>
                      </a:cubicBezTo>
                      <a:cubicBezTo>
                        <a:pt x="759317" y="896432"/>
                        <a:pt x="742110" y="943278"/>
                        <a:pt x="713794" y="980448"/>
                      </a:cubicBezTo>
                      <a:lnTo>
                        <a:pt x="708593" y="985391"/>
                      </a:lnTo>
                      <a:lnTo>
                        <a:pt x="694970" y="1096894"/>
                      </a:lnTo>
                      <a:cubicBezTo>
                        <a:pt x="666893" y="1249326"/>
                        <a:pt x="613463" y="1379752"/>
                        <a:pt x="541535" y="1455575"/>
                      </a:cubicBezTo>
                      <a:cubicBezTo>
                        <a:pt x="517559" y="1480849"/>
                        <a:pt x="485265" y="1503704"/>
                        <a:pt x="446749" y="1523979"/>
                      </a:cubicBezTo>
                      <a:lnTo>
                        <a:pt x="404648" y="1543246"/>
                      </a:lnTo>
                      <a:lnTo>
                        <a:pt x="302957" y="1634005"/>
                      </a:lnTo>
                      <a:lnTo>
                        <a:pt x="224396" y="1672762"/>
                      </a:lnTo>
                      <a:lnTo>
                        <a:pt x="254765" y="1829996"/>
                      </a:lnTo>
                      <a:lnTo>
                        <a:pt x="295655" y="1834491"/>
                      </a:lnTo>
                      <a:cubicBezTo>
                        <a:pt x="697022" y="1880293"/>
                        <a:pt x="818511" y="1921299"/>
                        <a:pt x="850605" y="2080210"/>
                      </a:cubicBezTo>
                      <a:cubicBezTo>
                        <a:pt x="873797" y="2317899"/>
                        <a:pt x="908586" y="2860389"/>
                        <a:pt x="879593" y="3167927"/>
                      </a:cubicBezTo>
                      <a:cubicBezTo>
                        <a:pt x="736096" y="3167660"/>
                        <a:pt x="586799" y="3167393"/>
                        <a:pt x="437502" y="3167127"/>
                      </a:cubicBezTo>
                      <a:lnTo>
                        <a:pt x="28669" y="3166387"/>
                      </a:lnTo>
                      <a:lnTo>
                        <a:pt x="12126" y="3167904"/>
                      </a:lnTo>
                      <a:lnTo>
                        <a:pt x="0" y="3166639"/>
                      </a:lnTo>
                      <a:lnTo>
                        <a:pt x="0" y="1735"/>
                      </a:lnTo>
                      <a:close/>
                    </a:path>
                  </a:pathLst>
                </a:custGeom>
                <a:solidFill>
                  <a:sysClr val="windowText" lastClr="000000">
                    <a:alpha val="1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390" name="Freeform 389"/>
              <p:cNvSpPr/>
              <p:nvPr/>
            </p:nvSpPr>
            <p:spPr>
              <a:xfrm>
                <a:off x="1658180" y="3508882"/>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347" name="Group 346"/>
            <p:cNvGrpSpPr/>
            <p:nvPr/>
          </p:nvGrpSpPr>
          <p:grpSpPr>
            <a:xfrm>
              <a:off x="-267027" y="4524057"/>
              <a:ext cx="1212680" cy="1756252"/>
              <a:chOff x="8068145" y="189885"/>
              <a:chExt cx="1212680" cy="1756252"/>
            </a:xfrm>
          </p:grpSpPr>
          <p:grpSp>
            <p:nvGrpSpPr>
              <p:cNvPr id="376" name="Group 375"/>
              <p:cNvGrpSpPr/>
              <p:nvPr/>
            </p:nvGrpSpPr>
            <p:grpSpPr>
              <a:xfrm>
                <a:off x="8068145" y="189885"/>
                <a:ext cx="1212680" cy="1735554"/>
                <a:chOff x="7452407" y="-468521"/>
                <a:chExt cx="3568475" cy="5107104"/>
              </a:xfrm>
            </p:grpSpPr>
            <p:sp>
              <p:nvSpPr>
                <p:cNvPr id="378" name="Freeform 377"/>
                <p:cNvSpPr/>
                <p:nvPr/>
              </p:nvSpPr>
              <p:spPr>
                <a:xfrm>
                  <a:off x="8467284" y="1942698"/>
                  <a:ext cx="1543614" cy="102687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663" h="959564">
                      <a:moveTo>
                        <a:pt x="119409" y="869"/>
                      </a:moveTo>
                      <a:cubicBezTo>
                        <a:pt x="-13698" y="419168"/>
                        <a:pt x="-45836" y="643158"/>
                        <a:pt x="75873" y="808768"/>
                      </a:cubicBezTo>
                      <a:cubicBezTo>
                        <a:pt x="223851" y="1003487"/>
                        <a:pt x="1243563" y="998061"/>
                        <a:pt x="1476248" y="858651"/>
                      </a:cubicBezTo>
                      <a:cubicBezTo>
                        <a:pt x="1630792" y="778797"/>
                        <a:pt x="1549782" y="305337"/>
                        <a:pt x="1436650" y="0"/>
                      </a:cubicBezTo>
                      <a:lnTo>
                        <a:pt x="119409" y="869"/>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79" name="Pie 378"/>
                <p:cNvSpPr/>
                <p:nvPr/>
              </p:nvSpPr>
              <p:spPr>
                <a:xfrm flipH="1">
                  <a:off x="9557985"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80" name="Freeform 379"/>
                <p:cNvSpPr/>
                <p:nvPr/>
              </p:nvSpPr>
              <p:spPr>
                <a:xfrm rot="16200000">
                  <a:off x="8553887" y="3075023"/>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81" name="Pie 380"/>
                <p:cNvSpPr/>
                <p:nvPr/>
              </p:nvSpPr>
              <p:spPr>
                <a:xfrm rot="10800000" flipH="1">
                  <a:off x="7452407" y="-468521"/>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82" name="Pie 381"/>
                <p:cNvSpPr/>
                <p:nvPr/>
              </p:nvSpPr>
              <p:spPr>
                <a:xfrm>
                  <a:off x="8495604"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83" name="Freeform 382"/>
                <p:cNvSpPr/>
                <p:nvPr/>
              </p:nvSpPr>
              <p:spPr>
                <a:xfrm>
                  <a:off x="8555140" y="1473260"/>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4" name="Freeform 383"/>
                <p:cNvSpPr/>
                <p:nvPr/>
              </p:nvSpPr>
              <p:spPr>
                <a:xfrm>
                  <a:off x="8554239" y="1470559"/>
                  <a:ext cx="1360444" cy="80551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0444" h="805515">
                      <a:moveTo>
                        <a:pt x="681191" y="76"/>
                      </a:moveTo>
                      <a:cubicBezTo>
                        <a:pt x="1062494" y="-4951"/>
                        <a:pt x="1285302" y="238875"/>
                        <a:pt x="1348849" y="556325"/>
                      </a:cubicBezTo>
                      <a:cubicBezTo>
                        <a:pt x="1369033" y="708602"/>
                        <a:pt x="1356092" y="668371"/>
                        <a:pt x="1359024" y="767625"/>
                      </a:cubicBezTo>
                      <a:cubicBezTo>
                        <a:pt x="1022945" y="741273"/>
                        <a:pt x="757031" y="634699"/>
                        <a:pt x="678445" y="480076"/>
                      </a:cubicBezTo>
                      <a:cubicBezTo>
                        <a:pt x="604829" y="646235"/>
                        <a:pt x="340183" y="734606"/>
                        <a:pt x="10980" y="805515"/>
                      </a:cubicBezTo>
                      <a:cubicBezTo>
                        <a:pt x="4387" y="772194"/>
                        <a:pt x="-11307" y="737918"/>
                        <a:pt x="13533" y="548387"/>
                      </a:cubicBezTo>
                      <a:cubicBezTo>
                        <a:pt x="77081" y="230937"/>
                        <a:pt x="299888" y="5103"/>
                        <a:pt x="681191" y="76"/>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nvGrpSpPr>
                <p:cNvPr id="385" name="Group 384"/>
                <p:cNvGrpSpPr/>
                <p:nvPr/>
              </p:nvGrpSpPr>
              <p:grpSpPr>
                <a:xfrm>
                  <a:off x="8353754" y="3323868"/>
                  <a:ext cx="1761414" cy="1314715"/>
                  <a:chOff x="8355938" y="3332469"/>
                  <a:chExt cx="1761414" cy="1314715"/>
                </a:xfrm>
              </p:grpSpPr>
              <p:sp>
                <p:nvSpPr>
                  <p:cNvPr id="387" name="Freeform 386"/>
                  <p:cNvSpPr/>
                  <p:nvPr/>
                </p:nvSpPr>
                <p:spPr>
                  <a:xfrm rot="16200000">
                    <a:off x="8579287" y="3109120"/>
                    <a:ext cx="1314715" cy="1761414"/>
                  </a:xfrm>
                  <a:custGeom>
                    <a:avLst/>
                    <a:gdLst>
                      <a:gd name="connsiteX0" fmla="*/ 1314715 w 1314715"/>
                      <a:gd name="connsiteY0" fmla="*/ 1314668 h 1761414"/>
                      <a:gd name="connsiteX1" fmla="*/ 1313743 w 1314715"/>
                      <a:gd name="connsiteY1" fmla="*/ 1321892 h 1761414"/>
                      <a:gd name="connsiteX2" fmla="*/ 1087717 w 1314715"/>
                      <a:gd name="connsiteY2" fmla="*/ 1721408 h 1761414"/>
                      <a:gd name="connsiteX3" fmla="*/ 0 w 1314715"/>
                      <a:gd name="connsiteY3" fmla="*/ 1750396 h 1761414"/>
                      <a:gd name="connsiteX4" fmla="*/ 800 w 1314715"/>
                      <a:gd name="connsiteY4" fmla="*/ 1308305 h 1761414"/>
                      <a:gd name="connsiteX5" fmla="*/ 1574 w 1314715"/>
                      <a:gd name="connsiteY5" fmla="*/ 880708 h 1761414"/>
                      <a:gd name="connsiteX6" fmla="*/ 800 w 1314715"/>
                      <a:gd name="connsiteY6" fmla="*/ 453110 h 1761414"/>
                      <a:gd name="connsiteX7" fmla="*/ 0 w 1314715"/>
                      <a:gd name="connsiteY7" fmla="*/ 11019 h 1761414"/>
                      <a:gd name="connsiteX8" fmla="*/ 1087717 w 1314715"/>
                      <a:gd name="connsiteY8" fmla="*/ 40007 h 1761414"/>
                      <a:gd name="connsiteX9" fmla="*/ 1313743 w 1314715"/>
                      <a:gd name="connsiteY9" fmla="*/ 439523 h 1761414"/>
                      <a:gd name="connsiteX10" fmla="*/ 1314057 w 1314715"/>
                      <a:gd name="connsiteY10" fmla="*/ 441858 h 1761414"/>
                      <a:gd name="connsiteX11" fmla="*/ 1247846 w 1314715"/>
                      <a:gd name="connsiteY11" fmla="*/ 454442 h 1761414"/>
                      <a:gd name="connsiteX12" fmla="*/ 652353 w 1314715"/>
                      <a:gd name="connsiteY12" fmla="*/ 805728 h 1761414"/>
                      <a:gd name="connsiteX13" fmla="*/ 585117 w 1314715"/>
                      <a:gd name="connsiteY13" fmla="*/ 875840 h 1761414"/>
                      <a:gd name="connsiteX14" fmla="*/ 580589 w 1314715"/>
                      <a:gd name="connsiteY14" fmla="*/ 875840 h 1761414"/>
                      <a:gd name="connsiteX15" fmla="*/ 582853 w 1314715"/>
                      <a:gd name="connsiteY15" fmla="*/ 878201 h 1761414"/>
                      <a:gd name="connsiteX16" fmla="*/ 580589 w 1314715"/>
                      <a:gd name="connsiteY16" fmla="*/ 880561 h 1761414"/>
                      <a:gd name="connsiteX17" fmla="*/ 585117 w 1314715"/>
                      <a:gd name="connsiteY17" fmla="*/ 880561 h 1761414"/>
                      <a:gd name="connsiteX18" fmla="*/ 652353 w 1314715"/>
                      <a:gd name="connsiteY18" fmla="*/ 950673 h 1761414"/>
                      <a:gd name="connsiteX19" fmla="*/ 1247846 w 1314715"/>
                      <a:gd name="connsiteY19" fmla="*/ 130195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4715" h="1761414">
                        <a:moveTo>
                          <a:pt x="1314715" y="1314668"/>
                        </a:moveTo>
                        <a:lnTo>
                          <a:pt x="1313743" y="1321892"/>
                        </a:lnTo>
                        <a:cubicBezTo>
                          <a:pt x="1273512" y="1600712"/>
                          <a:pt x="1223926" y="1693899"/>
                          <a:pt x="1087717" y="1721408"/>
                        </a:cubicBezTo>
                        <a:cubicBezTo>
                          <a:pt x="850028" y="1744600"/>
                          <a:pt x="307538" y="1779389"/>
                          <a:pt x="0" y="1750396"/>
                        </a:cubicBezTo>
                        <a:cubicBezTo>
                          <a:pt x="267" y="1606900"/>
                          <a:pt x="534" y="1457602"/>
                          <a:pt x="800" y="1308305"/>
                        </a:cubicBezTo>
                        <a:lnTo>
                          <a:pt x="1574" y="880708"/>
                        </a:lnTo>
                        <a:lnTo>
                          <a:pt x="800" y="453110"/>
                        </a:lnTo>
                        <a:cubicBezTo>
                          <a:pt x="534" y="303813"/>
                          <a:pt x="267" y="154516"/>
                          <a:pt x="0" y="11019"/>
                        </a:cubicBezTo>
                        <a:cubicBezTo>
                          <a:pt x="307538" y="-17975"/>
                          <a:pt x="850028" y="16815"/>
                          <a:pt x="1087717" y="40007"/>
                        </a:cubicBezTo>
                        <a:cubicBezTo>
                          <a:pt x="1223926" y="67516"/>
                          <a:pt x="1273512" y="160703"/>
                          <a:pt x="1313743" y="439523"/>
                        </a:cubicBezTo>
                        <a:lnTo>
                          <a:pt x="1314057" y="441858"/>
                        </a:lnTo>
                        <a:lnTo>
                          <a:pt x="1247846" y="454442"/>
                        </a:lnTo>
                        <a:cubicBezTo>
                          <a:pt x="1048131" y="505158"/>
                          <a:pt x="852170" y="609312"/>
                          <a:pt x="652353" y="805728"/>
                        </a:cubicBezTo>
                        <a:lnTo>
                          <a:pt x="585117" y="875840"/>
                        </a:lnTo>
                        <a:lnTo>
                          <a:pt x="580589" y="875840"/>
                        </a:lnTo>
                        <a:lnTo>
                          <a:pt x="582853" y="878201"/>
                        </a:lnTo>
                        <a:lnTo>
                          <a:pt x="580589" y="880561"/>
                        </a:lnTo>
                        <a:lnTo>
                          <a:pt x="585117" y="880561"/>
                        </a:lnTo>
                        <a:lnTo>
                          <a:pt x="652353" y="950673"/>
                        </a:lnTo>
                        <a:cubicBezTo>
                          <a:pt x="852170" y="1147089"/>
                          <a:pt x="1048131" y="1251243"/>
                          <a:pt x="1247846" y="1301959"/>
                        </a:cubicBezTo>
                        <a:close/>
                      </a:path>
                    </a:pathLst>
                  </a:custGeom>
                  <a:solidFill>
                    <a:srgbClr val="7AB75E"/>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88" name="Freeform 387"/>
                  <p:cNvSpPr/>
                  <p:nvPr/>
                </p:nvSpPr>
                <p:spPr>
                  <a:xfrm>
                    <a:off x="8629602" y="3332469"/>
                    <a:ext cx="1209718" cy="733791"/>
                  </a:xfrm>
                  <a:custGeom>
                    <a:avLst/>
                    <a:gdLst>
                      <a:gd name="connsiteX0" fmla="*/ 1038355 w 1209718"/>
                      <a:gd name="connsiteY0" fmla="*/ 1904 h 733791"/>
                      <a:gd name="connsiteX1" fmla="*/ 1060809 w 1209718"/>
                      <a:gd name="connsiteY1" fmla="*/ 20526 h 733791"/>
                      <a:gd name="connsiteX2" fmla="*/ 962575 w 1209718"/>
                      <a:gd name="connsiteY2" fmla="*/ 450157 h 733791"/>
                      <a:gd name="connsiteX3" fmla="*/ 604859 w 1209718"/>
                      <a:gd name="connsiteY3" fmla="*/ 733791 h 733791"/>
                      <a:gd name="connsiteX4" fmla="*/ 609262 w 1209718"/>
                      <a:gd name="connsiteY4" fmla="*/ 724689 h 733791"/>
                      <a:gd name="connsiteX5" fmla="*/ 674826 w 1209718"/>
                      <a:gd name="connsiteY5" fmla="*/ 661814 h 733791"/>
                      <a:gd name="connsiteX6" fmla="*/ 1026112 w 1209718"/>
                      <a:gd name="connsiteY6" fmla="*/ 66320 h 733791"/>
                      <a:gd name="connsiteX7" fmla="*/ 171364 w 1209718"/>
                      <a:gd name="connsiteY7" fmla="*/ 0 h 733791"/>
                      <a:gd name="connsiteX8" fmla="*/ 183607 w 1209718"/>
                      <a:gd name="connsiteY8" fmla="*/ 64416 h 733791"/>
                      <a:gd name="connsiteX9" fmla="*/ 534893 w 1209718"/>
                      <a:gd name="connsiteY9" fmla="*/ 659910 h 733791"/>
                      <a:gd name="connsiteX10" fmla="*/ 600457 w 1209718"/>
                      <a:gd name="connsiteY10" fmla="*/ 722785 h 733791"/>
                      <a:gd name="connsiteX11" fmla="*/ 604860 w 1209718"/>
                      <a:gd name="connsiteY11" fmla="*/ 731887 h 733791"/>
                      <a:gd name="connsiteX12" fmla="*/ 247144 w 1209718"/>
                      <a:gd name="connsiteY12" fmla="*/ 448253 h 733791"/>
                      <a:gd name="connsiteX13" fmla="*/ 148910 w 1209718"/>
                      <a:gd name="connsiteY13" fmla="*/ 18622 h 73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18" h="733791">
                        <a:moveTo>
                          <a:pt x="1038355" y="1904"/>
                        </a:moveTo>
                        <a:lnTo>
                          <a:pt x="1060809" y="20526"/>
                        </a:lnTo>
                        <a:cubicBezTo>
                          <a:pt x="1408274" y="329773"/>
                          <a:pt x="1050549" y="360197"/>
                          <a:pt x="962575" y="450157"/>
                        </a:cubicBezTo>
                        <a:cubicBezTo>
                          <a:pt x="1137553" y="661118"/>
                          <a:pt x="677531" y="726030"/>
                          <a:pt x="604859" y="733791"/>
                        </a:cubicBezTo>
                        <a:lnTo>
                          <a:pt x="609262" y="724689"/>
                        </a:lnTo>
                        <a:lnTo>
                          <a:pt x="674826" y="661814"/>
                        </a:lnTo>
                        <a:cubicBezTo>
                          <a:pt x="871242" y="461997"/>
                          <a:pt x="975396" y="266036"/>
                          <a:pt x="1026112" y="66320"/>
                        </a:cubicBezTo>
                        <a:close/>
                        <a:moveTo>
                          <a:pt x="171364" y="0"/>
                        </a:moveTo>
                        <a:lnTo>
                          <a:pt x="183607" y="64416"/>
                        </a:lnTo>
                        <a:cubicBezTo>
                          <a:pt x="234323" y="264132"/>
                          <a:pt x="338477" y="460093"/>
                          <a:pt x="534893" y="659910"/>
                        </a:cubicBezTo>
                        <a:lnTo>
                          <a:pt x="600457" y="722785"/>
                        </a:lnTo>
                        <a:lnTo>
                          <a:pt x="604860" y="731887"/>
                        </a:lnTo>
                        <a:cubicBezTo>
                          <a:pt x="532188" y="724126"/>
                          <a:pt x="72166" y="659214"/>
                          <a:pt x="247144" y="448253"/>
                        </a:cubicBezTo>
                        <a:cubicBezTo>
                          <a:pt x="159170" y="358293"/>
                          <a:pt x="-198555" y="327869"/>
                          <a:pt x="148910" y="18622"/>
                        </a:cubicBezTo>
                        <a:close/>
                      </a:path>
                    </a:pathLst>
                  </a:custGeom>
                  <a:solidFill>
                    <a:srgbClr val="F1C40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386" name="Freeform 385"/>
                <p:cNvSpPr/>
                <p:nvPr/>
              </p:nvSpPr>
              <p:spPr>
                <a:xfrm>
                  <a:off x="9226567" y="1470462"/>
                  <a:ext cx="888601" cy="3168026"/>
                </a:xfrm>
                <a:custGeom>
                  <a:avLst/>
                  <a:gdLst>
                    <a:gd name="connsiteX0" fmla="*/ 6679 w 888601"/>
                    <a:gd name="connsiteY0" fmla="*/ 77 h 3168026"/>
                    <a:gd name="connsiteX1" fmla="*/ 643043 w 888601"/>
                    <a:gd name="connsiteY1" fmla="*/ 441076 h 3168026"/>
                    <a:gd name="connsiteX2" fmla="*/ 651480 w 888601"/>
                    <a:gd name="connsiteY2" fmla="*/ 472145 h 3168026"/>
                    <a:gd name="connsiteX3" fmla="*/ 658579 w 888601"/>
                    <a:gd name="connsiteY3" fmla="*/ 472140 h 3168026"/>
                    <a:gd name="connsiteX4" fmla="*/ 733352 w 888601"/>
                    <a:gd name="connsiteY4" fmla="*/ 741548 h 3168026"/>
                    <a:gd name="connsiteX5" fmla="*/ 739140 w 888601"/>
                    <a:gd name="connsiteY5" fmla="*/ 772036 h 3168026"/>
                    <a:gd name="connsiteX6" fmla="*/ 739752 w 888601"/>
                    <a:gd name="connsiteY6" fmla="*/ 773370 h 3168026"/>
                    <a:gd name="connsiteX7" fmla="*/ 740425 w 888601"/>
                    <a:gd name="connsiteY7" fmla="*/ 778805 h 3168026"/>
                    <a:gd name="connsiteX8" fmla="*/ 760383 w 888601"/>
                    <a:gd name="connsiteY8" fmla="*/ 883941 h 3168026"/>
                    <a:gd name="connsiteX9" fmla="*/ 697719 w 888601"/>
                    <a:gd name="connsiteY9" fmla="*/ 1391021 h 3168026"/>
                    <a:gd name="connsiteX10" fmla="*/ 497107 w 888601"/>
                    <a:gd name="connsiteY10" fmla="*/ 1459351 h 3168026"/>
                    <a:gd name="connsiteX11" fmla="*/ 451439 w 888601"/>
                    <a:gd name="connsiteY11" fmla="*/ 1466431 h 3168026"/>
                    <a:gd name="connsiteX12" fmla="*/ 401079 w 888601"/>
                    <a:gd name="connsiteY12" fmla="*/ 1535645 h 3168026"/>
                    <a:gd name="connsiteX13" fmla="*/ 290869 w 888601"/>
                    <a:gd name="connsiteY13" fmla="*/ 1634007 h 3168026"/>
                    <a:gd name="connsiteX14" fmla="*/ 212308 w 888601"/>
                    <a:gd name="connsiteY14" fmla="*/ 1672764 h 3168026"/>
                    <a:gd name="connsiteX15" fmla="*/ 242459 w 888601"/>
                    <a:gd name="connsiteY15" fmla="*/ 1828867 h 3168026"/>
                    <a:gd name="connsiteX16" fmla="*/ 293644 w 888601"/>
                    <a:gd name="connsiteY16" fmla="*/ 1834493 h 3168026"/>
                    <a:gd name="connsiteX17" fmla="*/ 637154 w 888601"/>
                    <a:gd name="connsiteY17" fmla="*/ 1890468 h 3168026"/>
                    <a:gd name="connsiteX18" fmla="*/ 679490 w 888601"/>
                    <a:gd name="connsiteY18" fmla="*/ 1904768 h 3168026"/>
                    <a:gd name="connsiteX19" fmla="*/ 688579 w 888601"/>
                    <a:gd name="connsiteY19" fmla="*/ 1907564 h 3168026"/>
                    <a:gd name="connsiteX20" fmla="*/ 690945 w 888601"/>
                    <a:gd name="connsiteY20" fmla="*/ 1908637 h 3168026"/>
                    <a:gd name="connsiteX21" fmla="*/ 709597 w 888601"/>
                    <a:gd name="connsiteY21" fmla="*/ 1914937 h 3168026"/>
                    <a:gd name="connsiteX22" fmla="*/ 734701 w 888601"/>
                    <a:gd name="connsiteY22" fmla="*/ 1928493 h 3168026"/>
                    <a:gd name="connsiteX23" fmla="*/ 740894 w 888601"/>
                    <a:gd name="connsiteY23" fmla="*/ 1931304 h 3168026"/>
                    <a:gd name="connsiteX24" fmla="*/ 744302 w 888601"/>
                    <a:gd name="connsiteY24" fmla="*/ 1933678 h 3168026"/>
                    <a:gd name="connsiteX25" fmla="*/ 764730 w 888601"/>
                    <a:gd name="connsiteY25" fmla="*/ 1944709 h 3168026"/>
                    <a:gd name="connsiteX26" fmla="*/ 779626 w 888601"/>
                    <a:gd name="connsiteY26" fmla="*/ 1958287 h 3168026"/>
                    <a:gd name="connsiteX27" fmla="*/ 781429 w 888601"/>
                    <a:gd name="connsiteY27" fmla="*/ 1959543 h 3168026"/>
                    <a:gd name="connsiteX28" fmla="*/ 783329 w 888601"/>
                    <a:gd name="connsiteY28" fmla="*/ 1961661 h 3168026"/>
                    <a:gd name="connsiteX29" fmla="*/ 804786 w 888601"/>
                    <a:gd name="connsiteY29" fmla="*/ 1981220 h 3168026"/>
                    <a:gd name="connsiteX30" fmla="*/ 848594 w 888601"/>
                    <a:gd name="connsiteY30" fmla="*/ 2080213 h 3168026"/>
                    <a:gd name="connsiteX31" fmla="*/ 877583 w 888601"/>
                    <a:gd name="connsiteY31" fmla="*/ 3167930 h 3168026"/>
                    <a:gd name="connsiteX32" fmla="*/ 875405 w 888601"/>
                    <a:gd name="connsiteY32" fmla="*/ 3167926 h 3168026"/>
                    <a:gd name="connsiteX33" fmla="*/ 875399 w 888601"/>
                    <a:gd name="connsiteY33" fmla="*/ 3168026 h 3168026"/>
                    <a:gd name="connsiteX34" fmla="*/ 433308 w 888601"/>
                    <a:gd name="connsiteY34" fmla="*/ 3167226 h 3168026"/>
                    <a:gd name="connsiteX35" fmla="*/ 33005 w 888601"/>
                    <a:gd name="connsiteY35" fmla="*/ 3166501 h 3168026"/>
                    <a:gd name="connsiteX36" fmla="*/ 38 w 888601"/>
                    <a:gd name="connsiteY36" fmla="*/ 3167905 h 3168026"/>
                    <a:gd name="connsiteX37" fmla="*/ 0 w 888601"/>
                    <a:gd name="connsiteY37" fmla="*/ 3167903 h 3168026"/>
                    <a:gd name="connsiteX38" fmla="*/ 0 w 888601"/>
                    <a:gd name="connsiteY38" fmla="*/ 603 h 316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88601" h="3168026">
                      <a:moveTo>
                        <a:pt x="6679" y="77"/>
                      </a:moveTo>
                      <a:cubicBezTo>
                        <a:pt x="340319" y="-4322"/>
                        <a:pt x="552612" y="181808"/>
                        <a:pt x="643043" y="441076"/>
                      </a:cubicBezTo>
                      <a:lnTo>
                        <a:pt x="651480" y="472145"/>
                      </a:lnTo>
                      <a:lnTo>
                        <a:pt x="658579" y="472140"/>
                      </a:lnTo>
                      <a:cubicBezTo>
                        <a:pt x="686535" y="553829"/>
                        <a:pt x="712507" y="646762"/>
                        <a:pt x="733352" y="741548"/>
                      </a:cubicBezTo>
                      <a:lnTo>
                        <a:pt x="739140" y="772036"/>
                      </a:lnTo>
                      <a:lnTo>
                        <a:pt x="739752" y="773370"/>
                      </a:lnTo>
                      <a:lnTo>
                        <a:pt x="740425" y="778805"/>
                      </a:lnTo>
                      <a:lnTo>
                        <a:pt x="760383" y="883941"/>
                      </a:lnTo>
                      <a:cubicBezTo>
                        <a:pt x="797717" y="1119665"/>
                        <a:pt x="793193" y="1337612"/>
                        <a:pt x="697719" y="1391021"/>
                      </a:cubicBezTo>
                      <a:cubicBezTo>
                        <a:pt x="654595" y="1418994"/>
                        <a:pt x="584122" y="1441927"/>
                        <a:pt x="497107" y="1459351"/>
                      </a:cubicBezTo>
                      <a:lnTo>
                        <a:pt x="451439" y="1466431"/>
                      </a:lnTo>
                      <a:lnTo>
                        <a:pt x="401079" y="1535645"/>
                      </a:lnTo>
                      <a:cubicBezTo>
                        <a:pt x="367720" y="1573165"/>
                        <a:pt x="331048" y="1606387"/>
                        <a:pt x="290869" y="1634007"/>
                      </a:cubicBezTo>
                      <a:lnTo>
                        <a:pt x="212308" y="1672764"/>
                      </a:lnTo>
                      <a:lnTo>
                        <a:pt x="242459" y="1828867"/>
                      </a:lnTo>
                      <a:lnTo>
                        <a:pt x="293644" y="1834493"/>
                      </a:lnTo>
                      <a:cubicBezTo>
                        <a:pt x="444157" y="1851669"/>
                        <a:pt x="555312" y="1868171"/>
                        <a:pt x="637154" y="1890468"/>
                      </a:cubicBezTo>
                      <a:lnTo>
                        <a:pt x="679490" y="1904768"/>
                      </a:lnTo>
                      <a:lnTo>
                        <a:pt x="688579" y="1907564"/>
                      </a:lnTo>
                      <a:lnTo>
                        <a:pt x="690945" y="1908637"/>
                      </a:lnTo>
                      <a:lnTo>
                        <a:pt x="709597" y="1914937"/>
                      </a:lnTo>
                      <a:lnTo>
                        <a:pt x="734701" y="1928493"/>
                      </a:lnTo>
                      <a:lnTo>
                        <a:pt x="740894" y="1931304"/>
                      </a:lnTo>
                      <a:lnTo>
                        <a:pt x="744302" y="1933678"/>
                      </a:lnTo>
                      <a:lnTo>
                        <a:pt x="764730" y="1944709"/>
                      </a:lnTo>
                      <a:lnTo>
                        <a:pt x="779626" y="1958287"/>
                      </a:lnTo>
                      <a:lnTo>
                        <a:pt x="781429" y="1959543"/>
                      </a:lnTo>
                      <a:lnTo>
                        <a:pt x="783329" y="1961661"/>
                      </a:lnTo>
                      <a:lnTo>
                        <a:pt x="804786" y="1981220"/>
                      </a:lnTo>
                      <a:cubicBezTo>
                        <a:pt x="826960" y="2008126"/>
                        <a:pt x="840571" y="2040485"/>
                        <a:pt x="848594" y="2080213"/>
                      </a:cubicBezTo>
                      <a:cubicBezTo>
                        <a:pt x="871786" y="2317902"/>
                        <a:pt x="906575" y="2860392"/>
                        <a:pt x="877583" y="3167930"/>
                      </a:cubicBezTo>
                      <a:lnTo>
                        <a:pt x="875405" y="3167926"/>
                      </a:lnTo>
                      <a:lnTo>
                        <a:pt x="875399" y="3168026"/>
                      </a:lnTo>
                      <a:cubicBezTo>
                        <a:pt x="731903" y="3167759"/>
                        <a:pt x="582605" y="3167492"/>
                        <a:pt x="433308" y="3167226"/>
                      </a:cubicBezTo>
                      <a:lnTo>
                        <a:pt x="33005" y="3166501"/>
                      </a:lnTo>
                      <a:lnTo>
                        <a:pt x="38" y="3167905"/>
                      </a:lnTo>
                      <a:lnTo>
                        <a:pt x="0" y="3167903"/>
                      </a:lnTo>
                      <a:lnTo>
                        <a:pt x="0" y="603"/>
                      </a:lnTo>
                      <a:close/>
                    </a:path>
                  </a:pathLst>
                </a:custGeom>
                <a:solidFill>
                  <a:sysClr val="windowText" lastClr="000000">
                    <a:alpha val="1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377" name="Freeform 376"/>
              <p:cNvSpPr/>
              <p:nvPr/>
            </p:nvSpPr>
            <p:spPr>
              <a:xfrm>
                <a:off x="8180706" y="819615"/>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348" name="Group 347"/>
            <p:cNvGrpSpPr/>
            <p:nvPr/>
          </p:nvGrpSpPr>
          <p:grpSpPr>
            <a:xfrm>
              <a:off x="-276068" y="5550467"/>
              <a:ext cx="1212680" cy="1742206"/>
              <a:chOff x="1212167" y="1358916"/>
              <a:chExt cx="1212680" cy="1742206"/>
            </a:xfrm>
          </p:grpSpPr>
          <p:grpSp>
            <p:nvGrpSpPr>
              <p:cNvPr id="360" name="Group 359"/>
              <p:cNvGrpSpPr/>
              <p:nvPr/>
            </p:nvGrpSpPr>
            <p:grpSpPr>
              <a:xfrm>
                <a:off x="1212167" y="1358916"/>
                <a:ext cx="1212680" cy="1735522"/>
                <a:chOff x="4705853" y="-699278"/>
                <a:chExt cx="3568475" cy="5107009"/>
              </a:xfrm>
            </p:grpSpPr>
            <p:sp>
              <p:nvSpPr>
                <p:cNvPr id="362" name="Pie 361"/>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63" name="Pie 362"/>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64" name="Pie 363"/>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65" name="Oval 49"/>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6" name="Oval 50"/>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67" name="Chord 366"/>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8" name="Freeform 367"/>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69" name="Freeform 368"/>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0" name="Freeform 369"/>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1" name="Arc 370"/>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372" name="Group 371"/>
                <p:cNvGrpSpPr/>
                <p:nvPr/>
              </p:nvGrpSpPr>
              <p:grpSpPr>
                <a:xfrm>
                  <a:off x="5503268" y="2986852"/>
                  <a:ext cx="1928932" cy="1418761"/>
                  <a:chOff x="3420912" y="2988971"/>
                  <a:chExt cx="1928932" cy="1418761"/>
                </a:xfrm>
              </p:grpSpPr>
              <p:sp>
                <p:nvSpPr>
                  <p:cNvPr id="374" name="Freeform 373"/>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5" name="Freeform 374"/>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373" name="Freeform 372"/>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sp>
            <p:nvSpPr>
              <p:cNvPr id="361" name="Freeform 360"/>
              <p:cNvSpPr/>
              <p:nvPr/>
            </p:nvSpPr>
            <p:spPr>
              <a:xfrm>
                <a:off x="1341563" y="1974600"/>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349" name="Group 348"/>
            <p:cNvGrpSpPr/>
            <p:nvPr/>
          </p:nvGrpSpPr>
          <p:grpSpPr>
            <a:xfrm>
              <a:off x="-267028" y="6504544"/>
              <a:ext cx="1212680" cy="1754518"/>
              <a:chOff x="6778639" y="-817741"/>
              <a:chExt cx="1212680" cy="1754518"/>
            </a:xfrm>
          </p:grpSpPr>
          <p:grpSp>
            <p:nvGrpSpPr>
              <p:cNvPr id="350" name="Group 349"/>
              <p:cNvGrpSpPr/>
              <p:nvPr/>
            </p:nvGrpSpPr>
            <p:grpSpPr>
              <a:xfrm>
                <a:off x="6778639" y="-817741"/>
                <a:ext cx="1212680" cy="1735522"/>
                <a:chOff x="5942645" y="-656900"/>
                <a:chExt cx="3568475" cy="5107009"/>
              </a:xfrm>
            </p:grpSpPr>
            <p:sp>
              <p:nvSpPr>
                <p:cNvPr id="352" name="Freeform 351"/>
                <p:cNvSpPr/>
                <p:nvPr/>
              </p:nvSpPr>
              <p:spPr>
                <a:xfrm>
                  <a:off x="6938331" y="1858963"/>
                  <a:ext cx="1548230" cy="246900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333" h="2307166">
                      <a:moveTo>
                        <a:pt x="122766" y="0"/>
                      </a:moveTo>
                      <a:lnTo>
                        <a:pt x="0" y="2307166"/>
                      </a:lnTo>
                      <a:lnTo>
                        <a:pt x="1566333" y="2298700"/>
                      </a:lnTo>
                      <a:lnTo>
                        <a:pt x="1473200" y="16933"/>
                      </a:lnTo>
                      <a:lnTo>
                        <a:pt x="122766" y="0"/>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3" name="Freeform 352"/>
                <p:cNvSpPr/>
                <p:nvPr/>
              </p:nvSpPr>
              <p:spPr>
                <a:xfrm rot="16200000">
                  <a:off x="7044125" y="2886644"/>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4" name="Pie 353"/>
                <p:cNvSpPr/>
                <p:nvPr/>
              </p:nvSpPr>
              <p:spPr>
                <a:xfrm rot="10800000" flipH="1">
                  <a:off x="5942645" y="-656900"/>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55" name="Pie 354"/>
                <p:cNvSpPr/>
                <p:nvPr/>
              </p:nvSpPr>
              <p:spPr>
                <a:xfrm>
                  <a:off x="6985842" y="1896604"/>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56" name="Freeform 355"/>
                <p:cNvSpPr/>
                <p:nvPr/>
              </p:nvSpPr>
              <p:spPr>
                <a:xfrm>
                  <a:off x="7045378" y="1284881"/>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7" name="Freeform 356"/>
                <p:cNvSpPr/>
                <p:nvPr/>
              </p:nvSpPr>
              <p:spPr>
                <a:xfrm>
                  <a:off x="7048450" y="1281413"/>
                  <a:ext cx="1356472" cy="1243347"/>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472" h="1243347">
                      <a:moveTo>
                        <a:pt x="678432" y="77"/>
                      </a:moveTo>
                      <a:cubicBezTo>
                        <a:pt x="1083968" y="5157"/>
                        <a:pt x="1282543" y="238876"/>
                        <a:pt x="1346090" y="556326"/>
                      </a:cubicBezTo>
                      <a:cubicBezTo>
                        <a:pt x="1383207" y="979537"/>
                        <a:pt x="1313644" y="1101229"/>
                        <a:pt x="1250431" y="1243347"/>
                      </a:cubicBezTo>
                      <a:cubicBezTo>
                        <a:pt x="958802" y="888382"/>
                        <a:pt x="746864" y="583900"/>
                        <a:pt x="417453" y="461027"/>
                      </a:cubicBezTo>
                      <a:lnTo>
                        <a:pt x="29916" y="969028"/>
                      </a:lnTo>
                      <a:cubicBezTo>
                        <a:pt x="9036" y="891257"/>
                        <a:pt x="-14066" y="745857"/>
                        <a:pt x="10774" y="556326"/>
                      </a:cubicBezTo>
                      <a:cubicBezTo>
                        <a:pt x="74322" y="238876"/>
                        <a:pt x="272896" y="-5003"/>
                        <a:pt x="678432" y="77"/>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58" name="Freeform 357"/>
                <p:cNvSpPr/>
                <p:nvPr/>
              </p:nvSpPr>
              <p:spPr>
                <a:xfrm rot="16200000">
                  <a:off x="7061859" y="2902235"/>
                  <a:ext cx="1326581" cy="1761414"/>
                </a:xfrm>
                <a:custGeom>
                  <a:avLst/>
                  <a:gdLst>
                    <a:gd name="connsiteX0" fmla="*/ 1326581 w 1326581"/>
                    <a:gd name="connsiteY0" fmla="*/ 540853 h 1761414"/>
                    <a:gd name="connsiteX1" fmla="*/ 254712 w 1326581"/>
                    <a:gd name="connsiteY1" fmla="*/ 881375 h 1761414"/>
                    <a:gd name="connsiteX2" fmla="*/ 1326419 w 1326581"/>
                    <a:gd name="connsiteY2" fmla="*/ 1221844 h 1761414"/>
                    <a:gd name="connsiteX3" fmla="*/ 1313743 w 1326581"/>
                    <a:gd name="connsiteY3" fmla="*/ 1321892 h 1761414"/>
                    <a:gd name="connsiteX4" fmla="*/ 1087717 w 1326581"/>
                    <a:gd name="connsiteY4" fmla="*/ 1721408 h 1761414"/>
                    <a:gd name="connsiteX5" fmla="*/ 0 w 1326581"/>
                    <a:gd name="connsiteY5" fmla="*/ 1750396 h 1761414"/>
                    <a:gd name="connsiteX6" fmla="*/ 800 w 1326581"/>
                    <a:gd name="connsiteY6" fmla="*/ 1308305 h 1761414"/>
                    <a:gd name="connsiteX7" fmla="*/ 1574 w 1326581"/>
                    <a:gd name="connsiteY7" fmla="*/ 880707 h 1761414"/>
                    <a:gd name="connsiteX8" fmla="*/ 800 w 1326581"/>
                    <a:gd name="connsiteY8" fmla="*/ 453110 h 1761414"/>
                    <a:gd name="connsiteX9" fmla="*/ 0 w 1326581"/>
                    <a:gd name="connsiteY9" fmla="*/ 11018 h 1761414"/>
                    <a:gd name="connsiteX10" fmla="*/ 1087717 w 1326581"/>
                    <a:gd name="connsiteY10" fmla="*/ 40006 h 1761414"/>
                    <a:gd name="connsiteX11" fmla="*/ 1313743 w 1326581"/>
                    <a:gd name="connsiteY11" fmla="*/ 439522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6581" h="1761414">
                      <a:moveTo>
                        <a:pt x="1326581" y="540853"/>
                      </a:moveTo>
                      <a:lnTo>
                        <a:pt x="254712" y="881375"/>
                      </a:lnTo>
                      <a:lnTo>
                        <a:pt x="1326419" y="1221844"/>
                      </a:lnTo>
                      <a:lnTo>
                        <a:pt x="1313743" y="1321892"/>
                      </a:lnTo>
                      <a:cubicBezTo>
                        <a:pt x="1273512" y="1600712"/>
                        <a:pt x="1223926" y="1693898"/>
                        <a:pt x="1087717" y="1721408"/>
                      </a:cubicBezTo>
                      <a:cubicBezTo>
                        <a:pt x="850028" y="1744599"/>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23926" y="67516"/>
                        <a:pt x="1273512" y="160703"/>
                        <a:pt x="1313743" y="439522"/>
                      </a:cubicBezTo>
                      <a:close/>
                    </a:path>
                  </a:pathLst>
                </a:cu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9" name="Freeform 358"/>
                <p:cNvSpPr/>
                <p:nvPr/>
              </p:nvSpPr>
              <p:spPr>
                <a:xfrm>
                  <a:off x="7724775" y="1278789"/>
                  <a:ext cx="884264" cy="3168619"/>
                </a:xfrm>
                <a:custGeom>
                  <a:avLst/>
                  <a:gdLst>
                    <a:gd name="connsiteX0" fmla="*/ 7324 w 888032"/>
                    <a:gd name="connsiteY0" fmla="*/ 0 h 3168619"/>
                    <a:gd name="connsiteX1" fmla="*/ 674982 w 888032"/>
                    <a:gd name="connsiteY1" fmla="*/ 556249 h 3168619"/>
                    <a:gd name="connsiteX2" fmla="*/ 681370 w 888032"/>
                    <a:gd name="connsiteY2" fmla="*/ 657734 h 3168619"/>
                    <a:gd name="connsiteX3" fmla="*/ 685363 w 888032"/>
                    <a:gd name="connsiteY3" fmla="*/ 660264 h 3168619"/>
                    <a:gd name="connsiteX4" fmla="*/ 683946 w 888032"/>
                    <a:gd name="connsiteY4" fmla="*/ 685629 h 3168619"/>
                    <a:gd name="connsiteX5" fmla="*/ 685363 w 888032"/>
                    <a:gd name="connsiteY5" fmla="*/ 700039 h 3168619"/>
                    <a:gd name="connsiteX6" fmla="*/ 684083 w 888032"/>
                    <a:gd name="connsiteY6" fmla="*/ 700839 h 3168619"/>
                    <a:gd name="connsiteX7" fmla="*/ 684121 w 888032"/>
                    <a:gd name="connsiteY7" fmla="*/ 701448 h 3168619"/>
                    <a:gd name="connsiteX8" fmla="*/ 684583 w 888032"/>
                    <a:gd name="connsiteY8" fmla="*/ 822153 h 3168619"/>
                    <a:gd name="connsiteX9" fmla="*/ 683875 w 888032"/>
                    <a:gd name="connsiteY9" fmla="*/ 832430 h 3168619"/>
                    <a:gd name="connsiteX10" fmla="*/ 724908 w 888032"/>
                    <a:gd name="connsiteY10" fmla="*/ 1920820 h 3168619"/>
                    <a:gd name="connsiteX11" fmla="*/ 740776 w 888032"/>
                    <a:gd name="connsiteY11" fmla="*/ 1928021 h 3168619"/>
                    <a:gd name="connsiteX12" fmla="*/ 832664 w 888032"/>
                    <a:gd name="connsiteY12" fmla="*/ 2029857 h 3168619"/>
                    <a:gd name="connsiteX13" fmla="*/ 833050 w 888032"/>
                    <a:gd name="connsiteY13" fmla="*/ 2031195 h 3168619"/>
                    <a:gd name="connsiteX14" fmla="*/ 834396 w 888032"/>
                    <a:gd name="connsiteY14" fmla="*/ 2033733 h 3168619"/>
                    <a:gd name="connsiteX15" fmla="*/ 848025 w 888032"/>
                    <a:gd name="connsiteY15" fmla="*/ 2080902 h 3168619"/>
                    <a:gd name="connsiteX16" fmla="*/ 877014 w 888032"/>
                    <a:gd name="connsiteY16" fmla="*/ 3168619 h 3168619"/>
                    <a:gd name="connsiteX17" fmla="*/ 434922 w 888032"/>
                    <a:gd name="connsiteY17" fmla="*/ 3167819 h 3168619"/>
                    <a:gd name="connsiteX18" fmla="*/ 34687 w 888032"/>
                    <a:gd name="connsiteY18" fmla="*/ 3167094 h 3168619"/>
                    <a:gd name="connsiteX19" fmla="*/ 0 w 888032"/>
                    <a:gd name="connsiteY19" fmla="*/ 3168572 h 3168619"/>
                    <a:gd name="connsiteX20" fmla="*/ 0 w 888032"/>
                    <a:gd name="connsiteY20" fmla="*/ 484 h 31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8032" h="3168619">
                      <a:moveTo>
                        <a:pt x="7324" y="0"/>
                      </a:moveTo>
                      <a:cubicBezTo>
                        <a:pt x="412860" y="5080"/>
                        <a:pt x="611435" y="238799"/>
                        <a:pt x="674982" y="556249"/>
                      </a:cubicBezTo>
                      <a:lnTo>
                        <a:pt x="681370" y="657734"/>
                      </a:lnTo>
                      <a:lnTo>
                        <a:pt x="685363" y="660264"/>
                      </a:lnTo>
                      <a:lnTo>
                        <a:pt x="683946" y="685629"/>
                      </a:lnTo>
                      <a:lnTo>
                        <a:pt x="685363" y="700039"/>
                      </a:lnTo>
                      <a:lnTo>
                        <a:pt x="684083" y="700839"/>
                      </a:lnTo>
                      <a:lnTo>
                        <a:pt x="684121" y="701448"/>
                      </a:lnTo>
                      <a:cubicBezTo>
                        <a:pt x="685648" y="745556"/>
                        <a:pt x="685728" y="785581"/>
                        <a:pt x="684583" y="822153"/>
                      </a:cubicBezTo>
                      <a:lnTo>
                        <a:pt x="683875" y="832430"/>
                      </a:lnTo>
                      <a:lnTo>
                        <a:pt x="724908" y="1920820"/>
                      </a:lnTo>
                      <a:lnTo>
                        <a:pt x="740776" y="1928021"/>
                      </a:lnTo>
                      <a:cubicBezTo>
                        <a:pt x="786967" y="1953859"/>
                        <a:pt x="815487" y="1986447"/>
                        <a:pt x="832664" y="2029857"/>
                      </a:cubicBezTo>
                      <a:lnTo>
                        <a:pt x="833050" y="2031195"/>
                      </a:lnTo>
                      <a:lnTo>
                        <a:pt x="834396" y="2033733"/>
                      </a:lnTo>
                      <a:cubicBezTo>
                        <a:pt x="840122" y="2048203"/>
                        <a:pt x="844587" y="2063876"/>
                        <a:pt x="848025" y="2080902"/>
                      </a:cubicBezTo>
                      <a:cubicBezTo>
                        <a:pt x="871217" y="2318591"/>
                        <a:pt x="906006" y="2861081"/>
                        <a:pt x="877014" y="3168619"/>
                      </a:cubicBezTo>
                      <a:cubicBezTo>
                        <a:pt x="733517" y="3168352"/>
                        <a:pt x="584220" y="3168085"/>
                        <a:pt x="434922" y="3167819"/>
                      </a:cubicBezTo>
                      <a:lnTo>
                        <a:pt x="34687" y="3167094"/>
                      </a:lnTo>
                      <a:lnTo>
                        <a:pt x="0" y="3168572"/>
                      </a:lnTo>
                      <a:lnTo>
                        <a:pt x="0" y="484"/>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351" name="Freeform 350"/>
              <p:cNvSpPr/>
              <p:nvPr/>
            </p:nvSpPr>
            <p:spPr>
              <a:xfrm>
                <a:off x="6902841" y="-189745"/>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424" name="Group 423"/>
          <p:cNvGrpSpPr/>
          <p:nvPr/>
        </p:nvGrpSpPr>
        <p:grpSpPr>
          <a:xfrm>
            <a:off x="10655007" y="100542"/>
            <a:ext cx="1468606" cy="1238929"/>
            <a:chOff x="12383748" y="1219011"/>
            <a:chExt cx="1862104" cy="1570887"/>
          </a:xfrm>
        </p:grpSpPr>
        <p:sp>
          <p:nvSpPr>
            <p:cNvPr id="425" name="Freeform 424"/>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6" name="Freeform 425"/>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7" name="Freeform 426"/>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8" name="Oval 427"/>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9" name="Oval 428"/>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0" name="Rectangular Callout 429"/>
          <p:cNvSpPr/>
          <p:nvPr/>
        </p:nvSpPr>
        <p:spPr>
          <a:xfrm>
            <a:off x="3374498" y="88445"/>
            <a:ext cx="7375078" cy="1541761"/>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We do not assume we have access to any user/item features in this model (instead we will learn them by modelling them as latent variables). There are other models where we assume we are given user/item features.</a:t>
            </a:r>
            <a:endParaRPr lang="en-US" sz="2400" dirty="0">
              <a:solidFill>
                <a:schemeClr val="tx1"/>
              </a:solidFill>
              <a:latin typeface="+mj-lt"/>
            </a:endParaRPr>
          </a:p>
        </p:txBody>
      </p:sp>
    </p:spTree>
    <p:extLst>
      <p:ext uri="{BB962C8B-B14F-4D97-AF65-F5344CB8AC3E}">
        <p14:creationId xmlns:p14="http://schemas.microsoft.com/office/powerpoint/2010/main" val="388995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wipe(up)">
                                      <p:cBhvr>
                                        <p:cTn id="7" dur="500"/>
                                        <p:tgtEl>
                                          <p:spTgt spid="3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2"/>
                                        </p:tgtEl>
                                        <p:attrNameLst>
                                          <p:attrName>style.visibility</p:attrName>
                                        </p:attrNameLst>
                                      </p:cBhvr>
                                      <p:to>
                                        <p:strVal val="visible"/>
                                      </p:to>
                                    </p:set>
                                    <p:animEffect transition="in" filter="fade">
                                      <p:cBhvr>
                                        <p:cTn id="25" dur="500"/>
                                        <p:tgtEl>
                                          <p:spTgt spid="17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72"/>
                                        </p:tgtEl>
                                      </p:cBhvr>
                                    </p:animEffect>
                                    <p:set>
                                      <p:cBhvr>
                                        <p:cTn id="34" dur="1" fill="hold">
                                          <p:stCondLst>
                                            <p:cond delay="499"/>
                                          </p:stCondLst>
                                        </p:cTn>
                                        <p:tgtEl>
                                          <p:spTgt spid="172"/>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fade">
                                      <p:cBhvr>
                                        <p:cTn id="37" dur="500"/>
                                        <p:tgtEl>
                                          <p:spTgt spid="20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208"/>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24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44"/>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28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16"/>
                                        </p:tgtEl>
                                        <p:attrNameLst>
                                          <p:attrName>style.visibility</p:attrName>
                                        </p:attrNameLst>
                                      </p:cBhvr>
                                      <p:to>
                                        <p:strVal val="visible"/>
                                      </p:to>
                                    </p:set>
                                    <p:animEffect transition="in" filter="fade">
                                      <p:cBhvr>
                                        <p:cTn id="74" dur="500"/>
                                        <p:tgtEl>
                                          <p:spTgt spid="31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24"/>
                                        </p:tgtEl>
                                        <p:attrNameLst>
                                          <p:attrName>style.visibility</p:attrName>
                                        </p:attrNameLst>
                                      </p:cBhvr>
                                      <p:to>
                                        <p:strVal val="visible"/>
                                      </p:to>
                                    </p:set>
                                  </p:childTnLst>
                                </p:cTn>
                              </p:par>
                            </p:childTnLst>
                          </p:cTn>
                        </p:par>
                        <p:par>
                          <p:cTn id="83" fill="hold">
                            <p:stCondLst>
                              <p:cond delay="0"/>
                            </p:stCondLst>
                            <p:childTnLst>
                              <p:par>
                                <p:cTn id="84" presetID="22" presetClass="entr" presetSubtype="2" fill="hold" grpId="0" nodeType="afterEffect">
                                  <p:stCondLst>
                                    <p:cond delay="0"/>
                                  </p:stCondLst>
                                  <p:childTnLst>
                                    <p:set>
                                      <p:cBhvr>
                                        <p:cTn id="85" dur="1" fill="hold">
                                          <p:stCondLst>
                                            <p:cond delay="0"/>
                                          </p:stCondLst>
                                        </p:cTn>
                                        <p:tgtEl>
                                          <p:spTgt spid="430"/>
                                        </p:tgtEl>
                                        <p:attrNameLst>
                                          <p:attrName>style.visibility</p:attrName>
                                        </p:attrNameLst>
                                      </p:cBhvr>
                                      <p:to>
                                        <p:strVal val="visible"/>
                                      </p:to>
                                    </p:set>
                                    <p:animEffect transition="in" filter="wipe(right)">
                                      <p:cBhvr>
                                        <p:cTn id="86" dur="5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Low-rank Matrix Completion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Let us make some assumptions about the ratings</a:t>
                </a:r>
              </a:p>
              <a:p>
                <a:pPr lvl="2"/>
                <a:r>
                  <a:rPr lang="en-IN" dirty="0" smtClean="0"/>
                  <a:t>If two users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2</m:t>
                        </m:r>
                      </m:sub>
                    </m:sSub>
                  </m:oMath>
                </a14:m>
                <a:r>
                  <a:rPr lang="en-IN" dirty="0" smtClean="0"/>
                  <a:t> are “similar”, they would rate all items similarly</a:t>
                </a:r>
              </a:p>
              <a:p>
                <a:pPr lvl="3"/>
                <a:r>
                  <a:rPr lang="en-IN" dirty="0" smtClean="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1</m:t>
                        </m:r>
                      </m:sub>
                    </m:sSub>
                  </m:oMath>
                </a14:m>
                <a:r>
                  <a:rPr lang="en-IN" dirty="0" smtClean="0"/>
                  <a:t> likes an item,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2</m:t>
                        </m:r>
                      </m:sub>
                    </m:sSub>
                  </m:oMath>
                </a14:m>
                <a:r>
                  <a:rPr lang="en-IN" dirty="0" smtClean="0"/>
                  <a:t> would also like it,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𝑢</m:t>
                        </m:r>
                      </m:e>
                      <m:sub>
                        <m:r>
                          <a:rPr lang="en-IN" i="1">
                            <a:latin typeface="Cambria Math" panose="02040503050406030204" pitchFamily="18" charset="0"/>
                          </a:rPr>
                          <m:t>1</m:t>
                        </m:r>
                      </m:sub>
                    </m:sSub>
                  </m:oMath>
                </a14:m>
                <a:r>
                  <a:rPr lang="en-IN" dirty="0"/>
                  <a:t> </a:t>
                </a:r>
                <a:r>
                  <a:rPr lang="en-IN" dirty="0" smtClean="0"/>
                  <a:t>dislikes some  </a:t>
                </a:r>
                <a:r>
                  <a:rPr lang="en-IN" dirty="0"/>
                  <a:t>item,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𝑢</m:t>
                        </m:r>
                      </m:e>
                      <m:sub>
                        <m:r>
                          <a:rPr lang="en-IN" i="1">
                            <a:latin typeface="Cambria Math" panose="02040503050406030204" pitchFamily="18" charset="0"/>
                          </a:rPr>
                          <m:t>2</m:t>
                        </m:r>
                      </m:sub>
                    </m:sSub>
                  </m:oMath>
                </a14:m>
                <a:r>
                  <a:rPr lang="en-IN" dirty="0"/>
                  <a:t> would also </a:t>
                </a:r>
                <a:r>
                  <a:rPr lang="en-IN" dirty="0" smtClean="0"/>
                  <a:t>dislike it</a:t>
                </a:r>
              </a:p>
              <a:p>
                <a:pPr lvl="2"/>
                <a:r>
                  <a:rPr lang="en-IN" dirty="0" smtClean="0"/>
                  <a:t>If two items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oMath>
                </a14:m>
                <a:r>
                  <a:rPr lang="en-IN" dirty="0" smtClean="0"/>
                  <a:t> are “similar”, all users would rate them similarly</a:t>
                </a:r>
              </a:p>
              <a:p>
                <a:pPr lvl="3"/>
                <a:r>
                  <a:rPr lang="en-IN" dirty="0" smtClean="0"/>
                  <a:t>If a user likes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oMath>
                </a14:m>
                <a:r>
                  <a:rPr lang="en-IN" dirty="0" smtClean="0"/>
                  <a:t>, they like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oMath>
                </a14:m>
                <a:r>
                  <a:rPr lang="en-IN" dirty="0" smtClean="0"/>
                  <a:t> as well, if some user dislikes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oMath>
                </a14:m>
                <a:r>
                  <a:rPr lang="en-IN" dirty="0" smtClean="0"/>
                  <a:t>, they would also dislike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oMath>
                </a14:m>
                <a:endParaRPr lang="en-IN" dirty="0" smtClean="0"/>
              </a:p>
              <a:p>
                <a:pPr lvl="2"/>
                <a:r>
                  <a:rPr lang="en-IN" dirty="0" smtClean="0"/>
                  <a:t>Some such assumption is necessary to solve the problem</a:t>
                </a:r>
              </a:p>
              <a:p>
                <a:pPr lvl="3"/>
                <a:r>
                  <a:rPr lang="en-IN" dirty="0" smtClean="0"/>
                  <a:t>No other reason why observed entries should </a:t>
                </a:r>
                <a:r>
                  <a:rPr lang="en-US" dirty="0" smtClean="0"/>
                  <a:t>tell </a:t>
                </a:r>
                <a:r>
                  <a:rPr lang="en-US" dirty="0"/>
                  <a:t>us anything about </a:t>
                </a:r>
                <a:r>
                  <a:rPr lang="en-US" dirty="0" smtClean="0"/>
                  <a:t>unobserved </a:t>
                </a:r>
                <a:r>
                  <a:rPr lang="en-US" dirty="0"/>
                  <a:t>entries</a:t>
                </a:r>
              </a:p>
              <a:p>
                <a:r>
                  <a:rPr lang="en-IN" dirty="0" smtClean="0"/>
                  <a:t>Popular assumption – latent user and item features and linear model</a:t>
                </a:r>
              </a:p>
              <a:p>
                <a:pPr lvl="2"/>
                <a:r>
                  <a:rPr lang="en-IN" dirty="0" smtClean="0"/>
                  <a:t>Assume for every user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𝑖</m:t>
                        </m:r>
                      </m:sub>
                    </m:sSub>
                  </m:oMath>
                </a14:m>
                <a:r>
                  <a:rPr lang="en-IN" dirty="0" smtClean="0"/>
                  <a:t>, exists a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𝐮</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𝑘</m:t>
                        </m:r>
                      </m:sup>
                    </m:sSup>
                  </m:oMath>
                </a14:m>
                <a:r>
                  <a:rPr lang="en-IN" dirty="0" smtClean="0"/>
                  <a:t> and for every item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𝑗</m:t>
                        </m:r>
                      </m:sub>
                    </m:sSub>
                  </m:oMath>
                </a14:m>
                <a:r>
                  <a:rPr lang="en-IN" dirty="0" smtClean="0"/>
                  <a:t>, exists a vector </a:t>
                </a:r>
                <a14:m>
                  <m:oMath xmlns:m="http://schemas.openxmlformats.org/officeDocument/2006/math">
                    <m:sSup>
                      <m:sSupPr>
                        <m:ctrlPr>
                          <a:rPr lang="en-IN" i="1">
                            <a:latin typeface="Cambria Math" panose="02040503050406030204" pitchFamily="18" charset="0"/>
                          </a:rPr>
                        </m:ctrlPr>
                      </m:sSupPr>
                      <m:e>
                        <m:r>
                          <a:rPr lang="en-IN" b="1" i="0" smtClean="0">
                            <a:latin typeface="Cambria Math" panose="02040503050406030204" pitchFamily="18" charset="0"/>
                          </a:rPr>
                          <m:t>𝐯</m:t>
                        </m:r>
                      </m:e>
                      <m:sup>
                        <m:r>
                          <a:rPr lang="en-IN" b="0" i="1" smtClean="0">
                            <a:latin typeface="Cambria Math" panose="02040503050406030204" pitchFamily="18" charset="0"/>
                          </a:rPr>
                          <m:t>𝑗</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𝑘</m:t>
                        </m:r>
                      </m:sup>
                    </m:sSup>
                  </m:oMath>
                </a14:m>
                <a:r>
                  <a:rPr lang="en-IN" dirty="0" smtClean="0"/>
                  <a:t> such that rating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𝑗</m:t>
                            </m:r>
                          </m:sup>
                        </m:sSup>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𝜖</m:t>
                        </m:r>
                      </m:e>
                      <m:sub>
                        <m:r>
                          <a:rPr lang="en-IN" b="0" i="1" smtClean="0">
                            <a:latin typeface="Cambria Math" panose="02040503050406030204" pitchFamily="18" charset="0"/>
                          </a:rPr>
                          <m:t>𝑖𝑗</m:t>
                        </m:r>
                      </m:sub>
                    </m:sSub>
                  </m:oMath>
                </a14:m>
                <a:r>
                  <a:rPr lang="en-IN" dirty="0" smtClean="0"/>
                  <a:t>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𝜖</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0,</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ea typeface="Cambria Math" panose="02040503050406030204" pitchFamily="18" charset="0"/>
                              </a:rPr>
                              <m:t>2</m:t>
                            </m:r>
                          </m:sup>
                        </m:sSup>
                      </m:e>
                    </m:d>
                  </m:oMath>
                </a14:m>
                <a:endParaRPr lang="en-IN" dirty="0" smtClean="0"/>
              </a:p>
              <a:p>
                <a:pPr lvl="2"/>
                <a:r>
                  <a:rPr lang="en-IN" dirty="0" smtClean="0"/>
                  <a:t>Equivalent to saying that the ratings matrix is almost rank </a:t>
                </a:r>
                <a14:m>
                  <m:oMath xmlns:m="http://schemas.openxmlformats.org/officeDocument/2006/math">
                    <m:r>
                      <a:rPr lang="en-IN" b="0" i="1" smtClean="0">
                        <a:latin typeface="Cambria Math" panose="02040503050406030204" pitchFamily="18" charset="0"/>
                      </a:rPr>
                      <m:t>𝑘</m:t>
                    </m:r>
                  </m:oMath>
                </a14:m>
                <a:r>
                  <a:rPr lang="en-IN" dirty="0" smtClean="0"/>
                  <a:t> (i.e. low-rank)</a:t>
                </a:r>
              </a:p>
              <a:p>
                <a:pPr lvl="2"/>
                <a:r>
                  <a:rPr lang="en-IN" dirty="0" smtClean="0"/>
                  <a:t>Let </a:t>
                </a:r>
                <a14:m>
                  <m:oMath xmlns:m="http://schemas.openxmlformats.org/officeDocument/2006/math">
                    <m:r>
                      <a:rPr lang="en-IN" b="0" i="1" smtClean="0">
                        <a:latin typeface="Cambria Math" panose="02040503050406030204" pitchFamily="18" charset="0"/>
                      </a:rPr>
                      <m:t>𝑈</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b="0" i="1" smtClean="0">
                                    <a:latin typeface="Cambria Math" panose="02040503050406030204" pitchFamily="18" charset="0"/>
                                  </a:rPr>
                                  <m:t>𝑚</m:t>
                                </m:r>
                              </m:sup>
                            </m:sSup>
                          </m:e>
                        </m:d>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𝑉</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b="0" i="1" smtClean="0">
                                    <a:latin typeface="Cambria Math" panose="02040503050406030204" pitchFamily="18" charset="0"/>
                                  </a:rPr>
                                  <m:t>𝑛</m:t>
                                </m:r>
                              </m:sup>
                            </m:sSup>
                          </m:e>
                        </m:d>
                      </m:e>
                      <m:sup>
                        <m:r>
                          <a:rPr lang="en-IN" b="0" i="1" smtClean="0">
                            <a:latin typeface="Cambria Math" panose="02040503050406030204" pitchFamily="18" charset="0"/>
                          </a:rPr>
                          <m:t>⊤</m:t>
                        </m:r>
                      </m:sup>
                    </m:sSup>
                  </m:oMath>
                </a14:m>
                <a:r>
                  <a:rPr lang="en-IN" dirty="0" smtClean="0"/>
                  <a:t> then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𝑈</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𝐸</m:t>
                    </m:r>
                  </m:oMath>
                </a14:m>
                <a:endParaRPr lang="en-IN" dirty="0" smtClean="0"/>
              </a:p>
              <a:p>
                <a:pPr lvl="2"/>
                <a:endParaRPr lang="en-IN" dirty="0" smtClean="0"/>
              </a:p>
              <a:p>
                <a:pPr lvl="2"/>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grpSp>
        <p:nvGrpSpPr>
          <p:cNvPr id="12" name="Group 11"/>
          <p:cNvGrpSpPr/>
          <p:nvPr/>
        </p:nvGrpSpPr>
        <p:grpSpPr>
          <a:xfrm>
            <a:off x="10655007" y="100542"/>
            <a:ext cx="1468606" cy="1238929"/>
            <a:chOff x="12383748" y="1219011"/>
            <a:chExt cx="1862104" cy="1570887"/>
          </a:xfrm>
        </p:grpSpPr>
        <p:sp>
          <p:nvSpPr>
            <p:cNvPr id="13" name="Freeform 12"/>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13"/>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14"/>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8" name="Rectangular Callout 17"/>
              <p:cNvSpPr/>
              <p:nvPr/>
            </p:nvSpPr>
            <p:spPr>
              <a:xfrm>
                <a:off x="5989834" y="100543"/>
                <a:ext cx="4579114" cy="783236"/>
              </a:xfrm>
              <a:prstGeom prst="wedgeRectCallout">
                <a:avLst>
                  <a:gd name="adj1" fmla="val 67629"/>
                  <a:gd name="adj2" fmla="val 10057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IN" sz="2400" b="0" i="1" smtClean="0">
                        <a:solidFill>
                          <a:schemeClr val="tx1"/>
                        </a:solidFill>
                        <a:latin typeface="Cambria Math" panose="02040503050406030204" pitchFamily="18" charset="0"/>
                      </a:rPr>
                      <m:t>𝑘</m:t>
                    </m:r>
                  </m:oMath>
                </a14:m>
                <a:r>
                  <a:rPr lang="en-US" sz="2400" dirty="0" smtClean="0">
                    <a:solidFill>
                      <a:schemeClr val="tx1"/>
                    </a:solidFill>
                    <a:latin typeface="+mj-lt"/>
                  </a:rPr>
                  <a:t> is a </a:t>
                </a:r>
                <a:r>
                  <a:rPr lang="en-US" sz="2400" dirty="0" err="1" smtClean="0">
                    <a:solidFill>
                      <a:schemeClr val="tx1"/>
                    </a:solidFill>
                    <a:latin typeface="+mj-lt"/>
                  </a:rPr>
                  <a:t>hyperparameter</a:t>
                </a:r>
                <a:r>
                  <a:rPr lang="en-US" sz="2400" dirty="0" smtClean="0">
                    <a:solidFill>
                      <a:schemeClr val="tx1"/>
                    </a:solidFill>
                    <a:latin typeface="+mj-lt"/>
                  </a:rPr>
                  <a:t> in this model</a:t>
                </a:r>
                <a:endParaRPr lang="en-US" sz="2400" dirty="0">
                  <a:solidFill>
                    <a:schemeClr val="tx1"/>
                  </a:solidFill>
                  <a:latin typeface="+mj-lt"/>
                </a:endParaRPr>
              </a:p>
            </p:txBody>
          </p:sp>
        </mc:Choice>
        <mc:Fallback xmlns="">
          <p:sp>
            <p:nvSpPr>
              <p:cNvPr id="18" name="Rectangular Callout 17"/>
              <p:cNvSpPr>
                <a:spLocks noRot="1" noChangeAspect="1" noMove="1" noResize="1" noEditPoints="1" noAdjustHandles="1" noChangeArrowheads="1" noChangeShapeType="1" noTextEdit="1"/>
              </p:cNvSpPr>
              <p:nvPr/>
            </p:nvSpPr>
            <p:spPr>
              <a:xfrm>
                <a:off x="5989834" y="100543"/>
                <a:ext cx="4579114" cy="783236"/>
              </a:xfrm>
              <a:prstGeom prst="wedgeRectCallout">
                <a:avLst>
                  <a:gd name="adj1" fmla="val 67629"/>
                  <a:gd name="adj2" fmla="val 100577"/>
                </a:avLst>
              </a:prstGeom>
              <a:blipFill>
                <a:blip r:embed="rId3"/>
                <a:stretch>
                  <a:fillRect/>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701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right)">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Low-rank Matrix Completion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4572000"/>
                <a:ext cx="11938646" cy="2286000"/>
              </a:xfrm>
            </p:spPr>
            <p:txBody>
              <a:bodyPr>
                <a:normAutofit/>
              </a:bodyPr>
              <a:lstStyle/>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𝑖𝑗</m:t>
                        </m:r>
                      </m:sub>
                    </m:sSub>
                    <m:r>
                      <a:rPr lang="en-IN" i="1">
                        <a:latin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dirty="0">
                                <a:latin typeface="Cambria Math" panose="02040503050406030204" pitchFamily="18" charset="0"/>
                              </a:rPr>
                            </m:ctrlPr>
                          </m:sSupPr>
                          <m:e>
                            <m:r>
                              <a:rPr lang="en-IN" b="1">
                                <a:latin typeface="Cambria Math" panose="02040503050406030204" pitchFamily="18" charset="0"/>
                              </a:rPr>
                              <m:t>𝐮</m:t>
                            </m:r>
                          </m:e>
                          <m:sup>
                            <m:r>
                              <a:rPr lang="en-IN" i="1" dirty="0">
                                <a:latin typeface="Cambria Math" panose="02040503050406030204" pitchFamily="18" charset="0"/>
                              </a:rPr>
                              <m:t>𝑖</m:t>
                            </m:r>
                          </m:sup>
                        </m:sSup>
                        <m:r>
                          <a:rPr lang="en-IN" i="1" dirty="0">
                            <a:latin typeface="Cambria Math" panose="02040503050406030204" pitchFamily="18" charset="0"/>
                          </a:rPr>
                          <m:t>,</m:t>
                        </m:r>
                        <m:sSup>
                          <m:sSupPr>
                            <m:ctrlPr>
                              <a:rPr lang="en-IN" i="1" dirty="0">
                                <a:latin typeface="Cambria Math" panose="02040503050406030204" pitchFamily="18" charset="0"/>
                              </a:rPr>
                            </m:ctrlPr>
                          </m:sSupPr>
                          <m:e>
                            <m:r>
                              <a:rPr lang="en-IN" b="1" dirty="0">
                                <a:latin typeface="Cambria Math" panose="02040503050406030204" pitchFamily="18" charset="0"/>
                              </a:rPr>
                              <m:t>𝐯</m:t>
                            </m:r>
                          </m:e>
                          <m:sup>
                            <m:r>
                              <a:rPr lang="en-IN" i="1" dirty="0">
                                <a:latin typeface="Cambria Math" panose="02040503050406030204" pitchFamily="18" charset="0"/>
                              </a:rPr>
                              <m:t>𝑗</m:t>
                            </m:r>
                          </m:sup>
                        </m:sSup>
                      </m:e>
                    </m:d>
                  </m:oMath>
                </a14:m>
                <a:r>
                  <a:rPr lang="en-IN" dirty="0"/>
                  <a:t> where </a:t>
                </a:r>
                <a14:m>
                  <m:oMath xmlns:m="http://schemas.openxmlformats.org/officeDocument/2006/math">
                    <m:r>
                      <a:rPr lang="en-IN" i="1">
                        <a:latin typeface="Cambria Math" panose="02040503050406030204" pitchFamily="18" charset="0"/>
                      </a:rPr>
                      <m:t>𝑈</m:t>
                    </m:r>
                    <m:r>
                      <a:rPr lang="en-IN" i="1" dirty="0">
                        <a:latin typeface="Cambria Math" panose="02040503050406030204" pitchFamily="18" charset="0"/>
                      </a:rPr>
                      <m:t>=</m:t>
                    </m:r>
                    <m:sSup>
                      <m:sSupPr>
                        <m:ctrlPr>
                          <a:rPr lang="en-IN" i="1" dirty="0">
                            <a:latin typeface="Cambria Math" panose="02040503050406030204" pitchFamily="18" charset="0"/>
                          </a:rPr>
                        </m:ctrlPr>
                      </m:sSupPr>
                      <m:e>
                        <m:d>
                          <m:dPr>
                            <m:begChr m:val="["/>
                            <m:endChr m:val="]"/>
                            <m:ctrlPr>
                              <a:rPr lang="en-IN" i="1" dirty="0">
                                <a:latin typeface="Cambria Math" panose="02040503050406030204" pitchFamily="18" charset="0"/>
                              </a:rPr>
                            </m:ctrlPr>
                          </m:dPr>
                          <m:e>
                            <m:sSup>
                              <m:sSupPr>
                                <m:ctrlPr>
                                  <a:rPr lang="en-IN" i="1" dirty="0">
                                    <a:latin typeface="Cambria Math" panose="02040503050406030204" pitchFamily="18" charset="0"/>
                                  </a:rPr>
                                </m:ctrlPr>
                              </m:sSupPr>
                              <m:e>
                                <m:r>
                                  <a:rPr lang="en-IN" b="1" dirty="0">
                                    <a:latin typeface="Cambria Math" panose="02040503050406030204" pitchFamily="18" charset="0"/>
                                  </a:rPr>
                                  <m:t>𝐮</m:t>
                                </m:r>
                              </m:e>
                              <m:sup>
                                <m:r>
                                  <a:rPr lang="en-IN" i="1" dirty="0">
                                    <a:latin typeface="Cambria Math" panose="02040503050406030204" pitchFamily="18" charset="0"/>
                                  </a:rPr>
                                  <m:t>1</m:t>
                                </m:r>
                              </m:sup>
                            </m:sSup>
                            <m:r>
                              <a:rPr lang="en-IN" i="1" dirty="0">
                                <a:latin typeface="Cambria Math" panose="02040503050406030204" pitchFamily="18" charset="0"/>
                              </a:rPr>
                              <m:t>,…,</m:t>
                            </m:r>
                            <m:sSup>
                              <m:sSupPr>
                                <m:ctrlPr>
                                  <a:rPr lang="en-IN" i="1" dirty="0">
                                    <a:latin typeface="Cambria Math" panose="02040503050406030204" pitchFamily="18" charset="0"/>
                                  </a:rPr>
                                </m:ctrlPr>
                              </m:sSupPr>
                              <m:e>
                                <m:r>
                                  <a:rPr lang="en-IN" b="1" dirty="0">
                                    <a:latin typeface="Cambria Math" panose="02040503050406030204" pitchFamily="18" charset="0"/>
                                  </a:rPr>
                                  <m:t>𝐮</m:t>
                                </m:r>
                              </m:e>
                              <m:sup>
                                <m:r>
                                  <a:rPr lang="en-IN" i="1" dirty="0">
                                    <a:latin typeface="Cambria Math" panose="02040503050406030204" pitchFamily="18" charset="0"/>
                                  </a:rPr>
                                  <m:t>𝑚</m:t>
                                </m:r>
                              </m:sup>
                            </m:sSup>
                          </m:e>
                        </m:d>
                      </m:e>
                      <m:sup>
                        <m:r>
                          <a:rPr lang="en-IN" i="1" dirty="0">
                            <a:latin typeface="Cambria Math" panose="02040503050406030204" pitchFamily="18" charset="0"/>
                          </a:rPr>
                          <m:t>⊤</m:t>
                        </m:r>
                      </m:sup>
                    </m:sSup>
                  </m:oMath>
                </a14:m>
                <a:r>
                  <a:rPr lang="en-IN" dirty="0"/>
                  <a:t> and </a:t>
                </a:r>
                <a14:m>
                  <m:oMath xmlns:m="http://schemas.openxmlformats.org/officeDocument/2006/math">
                    <m:r>
                      <a:rPr lang="en-IN" i="1">
                        <a:latin typeface="Cambria Math" panose="02040503050406030204" pitchFamily="18" charset="0"/>
                      </a:rPr>
                      <m:t>𝑉</m:t>
                    </m:r>
                    <m:r>
                      <a:rPr lang="en-IN" i="1" dirty="0">
                        <a:latin typeface="Cambria Math" panose="02040503050406030204" pitchFamily="18" charset="0"/>
                      </a:rPr>
                      <m:t>=</m:t>
                    </m:r>
                    <m:sSup>
                      <m:sSupPr>
                        <m:ctrlPr>
                          <a:rPr lang="en-IN" i="1" dirty="0">
                            <a:latin typeface="Cambria Math" panose="02040503050406030204" pitchFamily="18" charset="0"/>
                          </a:rPr>
                        </m:ctrlPr>
                      </m:sSupPr>
                      <m:e>
                        <m:d>
                          <m:dPr>
                            <m:begChr m:val="["/>
                            <m:endChr m:val="]"/>
                            <m:ctrlPr>
                              <a:rPr lang="en-IN" i="1" dirty="0">
                                <a:latin typeface="Cambria Math" panose="02040503050406030204" pitchFamily="18" charset="0"/>
                              </a:rPr>
                            </m:ctrlPr>
                          </m:dPr>
                          <m:e>
                            <m:sSup>
                              <m:sSupPr>
                                <m:ctrlPr>
                                  <a:rPr lang="en-IN" i="1" dirty="0">
                                    <a:latin typeface="Cambria Math" panose="02040503050406030204" pitchFamily="18" charset="0"/>
                                  </a:rPr>
                                </m:ctrlPr>
                              </m:sSupPr>
                              <m:e>
                                <m:r>
                                  <a:rPr lang="en-IN" b="1" dirty="0">
                                    <a:latin typeface="Cambria Math" panose="02040503050406030204" pitchFamily="18" charset="0"/>
                                  </a:rPr>
                                  <m:t>𝐯</m:t>
                                </m:r>
                              </m:e>
                              <m:sup>
                                <m:r>
                                  <a:rPr lang="en-IN" i="1" dirty="0">
                                    <a:latin typeface="Cambria Math" panose="02040503050406030204" pitchFamily="18" charset="0"/>
                                  </a:rPr>
                                  <m:t>1</m:t>
                                </m:r>
                              </m:sup>
                            </m:sSup>
                            <m:r>
                              <a:rPr lang="en-IN" i="1" dirty="0">
                                <a:latin typeface="Cambria Math" panose="02040503050406030204" pitchFamily="18" charset="0"/>
                              </a:rPr>
                              <m:t>,…,</m:t>
                            </m:r>
                            <m:sSup>
                              <m:sSupPr>
                                <m:ctrlPr>
                                  <a:rPr lang="en-IN" i="1" dirty="0">
                                    <a:latin typeface="Cambria Math" panose="02040503050406030204" pitchFamily="18" charset="0"/>
                                  </a:rPr>
                                </m:ctrlPr>
                              </m:sSupPr>
                              <m:e>
                                <m:r>
                                  <a:rPr lang="en-IN" b="1" dirty="0">
                                    <a:latin typeface="Cambria Math" panose="02040503050406030204" pitchFamily="18" charset="0"/>
                                  </a:rPr>
                                  <m:t>𝐯</m:t>
                                </m:r>
                              </m:e>
                              <m:sup>
                                <m:r>
                                  <a:rPr lang="en-IN" i="1" dirty="0">
                                    <a:latin typeface="Cambria Math" panose="02040503050406030204" pitchFamily="18" charset="0"/>
                                  </a:rPr>
                                  <m:t>𝑛</m:t>
                                </m:r>
                              </m:sup>
                            </m:sSup>
                          </m:e>
                        </m:d>
                      </m:e>
                      <m:sup>
                        <m:r>
                          <a:rPr lang="en-IN" i="1" dirty="0">
                            <a:latin typeface="Cambria Math" panose="02040503050406030204" pitchFamily="18" charset="0"/>
                          </a:rPr>
                          <m:t>⊤</m:t>
                        </m:r>
                      </m:sup>
                    </m:sSup>
                  </m:oMath>
                </a14:m>
                <a:endParaRPr lang="en-IN" dirty="0"/>
              </a:p>
              <a:p>
                <a:pPr lvl="2"/>
                <a:r>
                  <a:rPr lang="en-IN" dirty="0" smtClean="0"/>
                  <a:t>As </a:t>
                </a:r>
                <a:r>
                  <a:rPr lang="en-IN" dirty="0"/>
                  <a:t>a side effect, </a:t>
                </a:r>
                <a:r>
                  <a:rPr lang="en-IN" dirty="0" smtClean="0"/>
                  <a:t>we get vector </a:t>
                </a:r>
                <a:r>
                  <a:rPr lang="en-IN" dirty="0"/>
                  <a:t>representations of all users and </a:t>
                </a:r>
                <a:r>
                  <a:rPr lang="en-IN" dirty="0" smtClean="0"/>
                  <a:t>items</a:t>
                </a:r>
              </a:p>
              <a:p>
                <a:pPr lvl="3"/>
                <a:r>
                  <a:rPr lang="en-US" dirty="0"/>
                  <a:t>If two users rate similarly, then the method will learn similar </a:t>
                </a:r>
                <a:r>
                  <a:rPr lang="en-US" dirty="0" smtClean="0"/>
                  <a:t>“features” </a:t>
                </a:r>
                <a:r>
                  <a:rPr lang="en-US" dirty="0"/>
                  <a:t>for them</a:t>
                </a:r>
                <a:r>
                  <a:rPr lang="en-US" dirty="0" smtClean="0"/>
                  <a:t>!</a:t>
                </a:r>
                <a:endParaRPr lang="en-IN" dirty="0" smtClean="0"/>
              </a:p>
              <a:p>
                <a:pPr lvl="3"/>
                <a:r>
                  <a:rPr lang="en-IN" dirty="0" smtClean="0"/>
                  <a:t>These “features” can </a:t>
                </a:r>
                <a:r>
                  <a:rPr lang="en-IN" dirty="0"/>
                  <a:t>be </a:t>
                </a:r>
                <a:r>
                  <a:rPr lang="en-IN" dirty="0" smtClean="0"/>
                  <a:t>useful </a:t>
                </a:r>
                <a:r>
                  <a:rPr lang="en-IN" dirty="0"/>
                  <a:t>in </a:t>
                </a:r>
                <a:r>
                  <a:rPr lang="en-IN" dirty="0" smtClean="0"/>
                  <a:t>making future </a:t>
                </a:r>
                <a:r>
                  <a:rPr lang="en-IN" dirty="0" err="1" smtClean="0"/>
                  <a:t>recos</a:t>
                </a:r>
                <a:r>
                  <a:rPr lang="en-IN" dirty="0" smtClean="0"/>
                  <a:t> but can </a:t>
                </a:r>
                <a:r>
                  <a:rPr lang="en-IN" dirty="0"/>
                  <a:t>also violate privacy if </a:t>
                </a:r>
                <a:r>
                  <a:rPr lang="en-IN" dirty="0" smtClean="0"/>
                  <a:t>they reveal details </a:t>
                </a:r>
                <a:r>
                  <a:rPr lang="en-IN" dirty="0"/>
                  <a:t>users didn’t tell </a:t>
                </a:r>
                <a:r>
                  <a:rPr lang="en-IN" dirty="0" smtClean="0"/>
                  <a:t>us e.g</a:t>
                </a:r>
                <a:r>
                  <a:rPr lang="en-IN" dirty="0"/>
                  <a:t>. if one of the </a:t>
                </a:r>
                <a:r>
                  <a:rPr lang="en-IN" dirty="0" smtClean="0"/>
                  <a:t>features is correlated </a:t>
                </a:r>
                <a:r>
                  <a:rPr lang="en-IN" dirty="0"/>
                  <a:t>with age</a:t>
                </a:r>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4572000"/>
                <a:ext cx="11938646" cy="2286000"/>
              </a:xfrm>
              <a:blipFill>
                <a:blip r:embed="rId3"/>
                <a:stretch>
                  <a:fillRect t="-45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mc:AlternateContent xmlns:mc="http://schemas.openxmlformats.org/markup-compatibility/2006" xmlns:a14="http://schemas.microsoft.com/office/drawing/2010/main">
        <mc:Choice Requires="a14">
          <p:sp>
            <p:nvSpPr>
              <p:cNvPr id="23" name="TextBox 22"/>
              <p:cNvSpPr txBox="1"/>
              <p:nvPr/>
            </p:nvSpPr>
            <p:spPr>
              <a:xfrm>
                <a:off x="7648331" y="3442440"/>
                <a:ext cx="80127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600" b="0" i="1" u="none" strike="noStrike" kern="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en-US" sz="3600" b="0" i="0" u="none" strike="noStrike" kern="0" cap="none" spc="0" normalizeH="0" baseline="0" noProof="0" dirty="0" smtClean="0">
                  <a:ln>
                    <a:noFill/>
                  </a:ln>
                  <a:solidFill>
                    <a:prstClr val="black"/>
                  </a:solidFill>
                  <a:effectLst/>
                  <a:uLnTx/>
                  <a:uFillTx/>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648331" y="3442440"/>
                <a:ext cx="801278" cy="64633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9286718" y="1661636"/>
                <a:ext cx="80127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6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IN" sz="3600" b="0" i="1" u="none" strike="noStrike" kern="0" cap="none" spc="0" normalizeH="0" baseline="0" noProof="0" smtClean="0">
                              <a:ln>
                                <a:noFill/>
                              </a:ln>
                              <a:solidFill>
                                <a:prstClr val="black"/>
                              </a:solidFill>
                              <a:effectLst/>
                              <a:uLnTx/>
                              <a:uFillTx/>
                              <a:latin typeface="Cambria Math" panose="02040503050406030204" pitchFamily="18" charset="0"/>
                            </a:rPr>
                            <m:t>𝑉</m:t>
                          </m:r>
                        </m:e>
                        <m:sup>
                          <m:r>
                            <a:rPr kumimoji="0" lang="en-IN" sz="3600" b="0" i="1" u="none" strike="noStrike" kern="0" cap="none" spc="0" normalizeH="0" baseline="0" noProof="0" smtClean="0">
                              <a:ln>
                                <a:noFill/>
                              </a:ln>
                              <a:solidFill>
                                <a:prstClr val="black"/>
                              </a:solidFill>
                              <a:effectLst/>
                              <a:uLnTx/>
                              <a:uFillTx/>
                              <a:latin typeface="Cambria Math" panose="02040503050406030204" pitchFamily="18" charset="0"/>
                            </a:rPr>
                            <m:t>⊤</m:t>
                          </m:r>
                        </m:sup>
                      </m:sSup>
                    </m:oMath>
                  </m:oMathPara>
                </a14:m>
                <a:endParaRPr kumimoji="0" lang="en-US" sz="3600" b="0" i="0" u="none" strike="noStrike" kern="0" cap="none" spc="0" normalizeH="0" baseline="0" noProof="0" dirty="0" smtClean="0">
                  <a:ln>
                    <a:noFill/>
                  </a:ln>
                  <a:solidFill>
                    <a:prstClr val="black"/>
                  </a:solidFill>
                  <a:effectLst/>
                  <a:uLnTx/>
                  <a:uFillTx/>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286718" y="1661636"/>
                <a:ext cx="801278" cy="646331"/>
              </a:xfrm>
              <a:prstGeom prst="rect">
                <a:avLst/>
              </a:prstGeom>
              <a:blipFill>
                <a:blip r:embed="rId5"/>
                <a:stretch>
                  <a:fillRect/>
                </a:stretch>
              </a:blipFill>
            </p:spPr>
            <p:txBody>
              <a:bodyPr/>
              <a:lstStyle/>
              <a:p>
                <a:r>
                  <a:rPr lang="en-IN">
                    <a:noFill/>
                  </a:rPr>
                  <a:t> </a:t>
                </a:r>
              </a:p>
            </p:txBody>
          </p:sp>
        </mc:Fallback>
      </mc:AlternateContent>
      <p:pic>
        <p:nvPicPr>
          <p:cNvPr id="25" name="Picture 24"/>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144412" y="2610246"/>
            <a:ext cx="684322" cy="441698"/>
          </a:xfrm>
          <a:prstGeom prst="rect">
            <a:avLst/>
          </a:prstGeom>
        </p:spPr>
      </p:pic>
      <p:sp>
        <p:nvSpPr>
          <p:cNvPr id="26" name="TextBox 25"/>
          <p:cNvSpPr txBox="1"/>
          <p:nvPr/>
        </p:nvSpPr>
        <p:spPr>
          <a:xfrm>
            <a:off x="8349556" y="2140439"/>
            <a:ext cx="2675602" cy="461665"/>
          </a:xfrm>
          <a:prstGeom prst="rect">
            <a:avLst/>
          </a:prstGeom>
          <a:noFill/>
        </p:spPr>
        <p:txBody>
          <a:bodyPr wrap="square" rtlCol="0">
            <a:spAutoFit/>
          </a:bodyPr>
          <a:lstStyle/>
          <a:p>
            <a:pPr algn="ctr"/>
            <a:r>
              <a:rPr lang="en-IN" sz="2400" dirty="0" smtClean="0">
                <a:solidFill>
                  <a:prstClr val="black"/>
                </a:solidFill>
              </a:rPr>
              <a:t>ITEM FEATURES</a:t>
            </a:r>
            <a:endParaRPr lang="en-US" sz="2400" dirty="0">
              <a:solidFill>
                <a:prstClr val="black"/>
              </a:solidFill>
            </a:endParaRPr>
          </a:p>
        </p:txBody>
      </p:sp>
      <p:sp>
        <p:nvSpPr>
          <p:cNvPr id="27" name="TextBox 26"/>
          <p:cNvSpPr txBox="1"/>
          <p:nvPr/>
        </p:nvSpPr>
        <p:spPr>
          <a:xfrm>
            <a:off x="7648331" y="3953946"/>
            <a:ext cx="2439665" cy="461665"/>
          </a:xfrm>
          <a:prstGeom prst="rect">
            <a:avLst/>
          </a:prstGeom>
          <a:noFill/>
        </p:spPr>
        <p:txBody>
          <a:bodyPr wrap="square" rtlCol="0">
            <a:spAutoFit/>
          </a:bodyPr>
          <a:lstStyle/>
          <a:p>
            <a:pPr algn="ctr"/>
            <a:r>
              <a:rPr lang="en-IN" sz="2400" dirty="0" smtClean="0">
                <a:solidFill>
                  <a:prstClr val="black"/>
                </a:solidFill>
              </a:rPr>
              <a:t>USER FEATURES</a:t>
            </a:r>
            <a:endParaRPr lang="en-US" sz="2400" dirty="0">
              <a:solidFill>
                <a:prstClr val="black"/>
              </a:solidFill>
            </a:endParaRPr>
          </a:p>
        </p:txBody>
      </p:sp>
      <p:pic>
        <p:nvPicPr>
          <p:cNvPr id="28" name="Picture 27"/>
          <p:cNvPicPr>
            <a:picLocks noChangeAspect="1"/>
          </p:cNvPicPr>
          <p:nvPr/>
        </p:nvPicPr>
        <p:blipFill>
          <a:blip r:embed="rId7"/>
          <a:stretch>
            <a:fillRect/>
          </a:stretch>
        </p:blipFill>
        <p:spPr>
          <a:xfrm>
            <a:off x="641563" y="1039752"/>
            <a:ext cx="4336680" cy="3337950"/>
          </a:xfrm>
          <a:prstGeom prst="rect">
            <a:avLst/>
          </a:prstGeom>
        </p:spPr>
      </p:pic>
      <p:pic>
        <p:nvPicPr>
          <p:cNvPr id="29" name="Picture 28"/>
          <p:cNvPicPr>
            <a:picLocks noChangeAspect="1"/>
          </p:cNvPicPr>
          <p:nvPr/>
        </p:nvPicPr>
        <p:blipFill>
          <a:blip r:embed="rId8"/>
          <a:stretch>
            <a:fillRect/>
          </a:stretch>
        </p:blipFill>
        <p:spPr>
          <a:xfrm>
            <a:off x="6670021" y="1661636"/>
            <a:ext cx="1078363" cy="2667705"/>
          </a:xfrm>
          <a:prstGeom prst="rect">
            <a:avLst/>
          </a:prstGeom>
        </p:spPr>
      </p:pic>
      <p:pic>
        <p:nvPicPr>
          <p:cNvPr id="30" name="Picture 29"/>
          <p:cNvPicPr>
            <a:picLocks noChangeAspect="1"/>
          </p:cNvPicPr>
          <p:nvPr/>
        </p:nvPicPr>
        <p:blipFill>
          <a:blip r:embed="rId9"/>
          <a:stretch>
            <a:fillRect/>
          </a:stretch>
        </p:blipFill>
        <p:spPr>
          <a:xfrm>
            <a:off x="7824276" y="583272"/>
            <a:ext cx="3726162" cy="1078364"/>
          </a:xfrm>
          <a:prstGeom prst="rect">
            <a:avLst/>
          </a:prstGeom>
        </p:spPr>
      </p:pic>
      <p:pic>
        <p:nvPicPr>
          <p:cNvPr id="31" name="Picture 30"/>
          <p:cNvPicPr>
            <a:picLocks noChangeAspect="1"/>
          </p:cNvPicPr>
          <p:nvPr/>
        </p:nvPicPr>
        <p:blipFill>
          <a:blip r:embed="rId10"/>
          <a:stretch>
            <a:fillRect/>
          </a:stretch>
        </p:blipFill>
        <p:spPr>
          <a:xfrm>
            <a:off x="6132498" y="1661636"/>
            <a:ext cx="537523" cy="2753975"/>
          </a:xfrm>
          <a:prstGeom prst="rect">
            <a:avLst/>
          </a:prstGeom>
        </p:spPr>
      </p:pic>
      <p:pic>
        <p:nvPicPr>
          <p:cNvPr id="32" name="Picture 31"/>
          <p:cNvPicPr>
            <a:picLocks noChangeAspect="1"/>
          </p:cNvPicPr>
          <p:nvPr/>
        </p:nvPicPr>
        <p:blipFill>
          <a:blip r:embed="rId11"/>
          <a:stretch>
            <a:fillRect/>
          </a:stretch>
        </p:blipFill>
        <p:spPr>
          <a:xfrm>
            <a:off x="7824276" y="0"/>
            <a:ext cx="3726162" cy="554113"/>
          </a:xfrm>
          <a:prstGeom prst="rect">
            <a:avLst/>
          </a:prstGeom>
        </p:spPr>
      </p:pic>
      <mc:AlternateContent xmlns:mc="http://schemas.openxmlformats.org/markup-compatibility/2006" xmlns:a14="http://schemas.microsoft.com/office/drawing/2010/main">
        <mc:Choice Requires="a14">
          <p:sp>
            <p:nvSpPr>
              <p:cNvPr id="33" name="TextBox 32"/>
              <p:cNvSpPr txBox="1"/>
              <p:nvPr/>
            </p:nvSpPr>
            <p:spPr>
              <a:xfrm>
                <a:off x="4791201" y="3816886"/>
                <a:ext cx="80127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600" b="0" i="1" u="none" strike="noStrike" kern="0" cap="none" spc="0" normalizeH="0" baseline="0" noProof="0" smtClean="0">
                          <a:ln>
                            <a:noFill/>
                          </a:ln>
                          <a:solidFill>
                            <a:prstClr val="black"/>
                          </a:solidFill>
                          <a:effectLst/>
                          <a:uLnTx/>
                          <a:uFillTx/>
                          <a:latin typeface="Cambria Math" panose="02040503050406030204" pitchFamily="18" charset="0"/>
                        </a:rPr>
                        <m:t>𝑋</m:t>
                      </m:r>
                    </m:oMath>
                  </m:oMathPara>
                </a14:m>
                <a:endParaRPr kumimoji="0" lang="en-US" sz="3600" b="0" i="0" u="none" strike="noStrike" kern="0" cap="none" spc="0" normalizeH="0" baseline="0" noProof="0" dirty="0" smtClean="0">
                  <a:ln>
                    <a:noFill/>
                  </a:ln>
                  <a:solidFill>
                    <a:prstClr val="black"/>
                  </a:solidFill>
                  <a:effectLst/>
                  <a:uLnTx/>
                  <a:uFillTx/>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791201" y="3816886"/>
                <a:ext cx="801278" cy="646331"/>
              </a:xfrm>
              <a:prstGeom prst="rect">
                <a:avLst/>
              </a:prstGeom>
              <a:blipFill>
                <a:blip r:embed="rId12"/>
                <a:stretch>
                  <a:fillRect/>
                </a:stretch>
              </a:blipFill>
            </p:spPr>
            <p:txBody>
              <a:bodyPr/>
              <a:lstStyle/>
              <a:p>
                <a:r>
                  <a:rPr lang="en-IN">
                    <a:noFill/>
                  </a:rPr>
                  <a:t> </a:t>
                </a:r>
              </a:p>
            </p:txBody>
          </p:sp>
        </mc:Fallback>
      </mc:AlternateContent>
      <p:grpSp>
        <p:nvGrpSpPr>
          <p:cNvPr id="34" name="Group 33"/>
          <p:cNvGrpSpPr/>
          <p:nvPr/>
        </p:nvGrpSpPr>
        <p:grpSpPr>
          <a:xfrm>
            <a:off x="6670021" y="1090454"/>
            <a:ext cx="1028337" cy="461665"/>
            <a:chOff x="6670021" y="1090454"/>
            <a:chExt cx="1028337" cy="461665"/>
          </a:xfrm>
        </p:grpSpPr>
        <p:cxnSp>
          <p:nvCxnSpPr>
            <p:cNvPr id="35" name="Straight Arrow Connector 34"/>
            <p:cNvCxnSpPr/>
            <p:nvPr/>
          </p:nvCxnSpPr>
          <p:spPr>
            <a:xfrm>
              <a:off x="6670021" y="1484995"/>
              <a:ext cx="1028337" cy="0"/>
            </a:xfrm>
            <a:prstGeom prst="straightConnector1">
              <a:avLst/>
            </a:prstGeom>
            <a:noFill/>
            <a:ln w="38100" cap="flat" cmpd="sng" algn="ctr">
              <a:solidFill>
                <a:sysClr val="windowText" lastClr="000000"/>
              </a:solidFill>
              <a:prstDash val="solid"/>
              <a:miter lim="800000"/>
              <a:headEnd type="triangle" w="med" len="lg"/>
              <a:tailEnd type="triangle" w="med" len="lg"/>
            </a:ln>
            <a:effectLst/>
          </p:spPr>
        </p:cxnSp>
        <mc:AlternateContent xmlns:mc="http://schemas.openxmlformats.org/markup-compatibility/2006" xmlns:a14="http://schemas.microsoft.com/office/drawing/2010/main">
          <mc:Choice Requires="a14">
            <p:sp>
              <p:nvSpPr>
                <p:cNvPr id="36" name="TextBox 35"/>
                <p:cNvSpPr txBox="1"/>
                <p:nvPr/>
              </p:nvSpPr>
              <p:spPr>
                <a:xfrm>
                  <a:off x="6992385" y="1090454"/>
                  <a:ext cx="433633"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0" cap="none" spc="0" normalizeH="0" baseline="0" noProof="0" smtClean="0">
                            <a:ln>
                              <a:noFill/>
                            </a:ln>
                            <a:solidFill>
                              <a:prstClr val="black"/>
                            </a:solidFill>
                            <a:effectLst/>
                            <a:uLnTx/>
                            <a:uFillTx/>
                            <a:latin typeface="Cambria Math" panose="02040503050406030204" pitchFamily="18" charset="0"/>
                          </a:rPr>
                          <m:t>𝑘</m:t>
                        </m:r>
                      </m:oMath>
                    </m:oMathPara>
                  </a14:m>
                  <a:endParaRPr kumimoji="0" lang="en-US" sz="2400" b="0" i="0" u="none" strike="noStrike" kern="0" cap="none" spc="0" normalizeH="0" baseline="0" noProof="0" dirty="0" smtClean="0">
                    <a:ln>
                      <a:noFill/>
                    </a:ln>
                    <a:solidFill>
                      <a:prstClr val="black"/>
                    </a:solidFill>
                    <a:effectLst/>
                    <a:uLnTx/>
                    <a:uFillTx/>
                  </a:endParaRPr>
                </a:p>
              </p:txBody>
            </p:sp>
          </mc:Choice>
          <mc:Fallback xmlns="">
            <p:sp>
              <p:nvSpPr>
                <p:cNvPr id="1214" name="TextBox 1213"/>
                <p:cNvSpPr txBox="1">
                  <a:spLocks noRot="1" noChangeAspect="1" noMove="1" noResize="1" noEditPoints="1" noAdjustHandles="1" noChangeArrowheads="1" noChangeShapeType="1" noTextEdit="1"/>
                </p:cNvSpPr>
                <p:nvPr/>
              </p:nvSpPr>
              <p:spPr>
                <a:xfrm>
                  <a:off x="6992385" y="1090454"/>
                  <a:ext cx="433633" cy="461665"/>
                </a:xfrm>
                <a:prstGeom prst="rect">
                  <a:avLst/>
                </a:prstGeom>
                <a:blipFill rotWithShape="0">
                  <a:blip r:embed="rId13"/>
                  <a:stretch>
                    <a:fillRect/>
                  </a:stretch>
                </a:blipFill>
              </p:spPr>
              <p:txBody>
                <a:bodyPr/>
                <a:lstStyle/>
                <a:p>
                  <a:r>
                    <a:rPr lang="en-US">
                      <a:noFill/>
                    </a:rPr>
                    <a:t> </a:t>
                  </a:r>
                </a:p>
              </p:txBody>
            </p:sp>
          </mc:Fallback>
        </mc:AlternateContent>
      </p:grpSp>
      <p:grpSp>
        <p:nvGrpSpPr>
          <p:cNvPr id="37" name="Group 36"/>
          <p:cNvGrpSpPr/>
          <p:nvPr/>
        </p:nvGrpSpPr>
        <p:grpSpPr>
          <a:xfrm>
            <a:off x="11550438" y="583272"/>
            <a:ext cx="433633" cy="1078364"/>
            <a:chOff x="11550438" y="583272"/>
            <a:chExt cx="433633" cy="1078364"/>
          </a:xfrm>
        </p:grpSpPr>
        <p:cxnSp>
          <p:nvCxnSpPr>
            <p:cNvPr id="38" name="Straight Arrow Connector 37"/>
            <p:cNvCxnSpPr/>
            <p:nvPr/>
          </p:nvCxnSpPr>
          <p:spPr>
            <a:xfrm>
              <a:off x="11638458" y="583272"/>
              <a:ext cx="0" cy="1078364"/>
            </a:xfrm>
            <a:prstGeom prst="straightConnector1">
              <a:avLst/>
            </a:prstGeom>
            <a:noFill/>
            <a:ln w="38100" cap="flat" cmpd="sng" algn="ctr">
              <a:solidFill>
                <a:sysClr val="windowText" lastClr="000000"/>
              </a:solidFill>
              <a:prstDash val="solid"/>
              <a:miter lim="800000"/>
              <a:headEnd type="triangle" w="med" len="lg"/>
              <a:tailEnd type="triangle" w="med" len="lg"/>
            </a:ln>
            <a:effectLst/>
          </p:spPr>
        </p:cxnSp>
        <mc:AlternateContent xmlns:mc="http://schemas.openxmlformats.org/markup-compatibility/2006" xmlns:a14="http://schemas.microsoft.com/office/drawing/2010/main">
          <mc:Choice Requires="a14">
            <p:sp>
              <p:nvSpPr>
                <p:cNvPr id="39" name="TextBox 38"/>
                <p:cNvSpPr txBox="1"/>
                <p:nvPr/>
              </p:nvSpPr>
              <p:spPr>
                <a:xfrm>
                  <a:off x="11550438" y="891621"/>
                  <a:ext cx="433633"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0" cap="none" spc="0" normalizeH="0" baseline="0" noProof="0" smtClean="0">
                            <a:ln>
                              <a:noFill/>
                            </a:ln>
                            <a:solidFill>
                              <a:prstClr val="black"/>
                            </a:solidFill>
                            <a:effectLst/>
                            <a:uLnTx/>
                            <a:uFillTx/>
                            <a:latin typeface="Cambria Math" panose="02040503050406030204" pitchFamily="18" charset="0"/>
                          </a:rPr>
                          <m:t>𝑘</m:t>
                        </m:r>
                      </m:oMath>
                    </m:oMathPara>
                  </a14:m>
                  <a:endParaRPr kumimoji="0" lang="en-US" sz="2400" b="0" i="0" u="none" strike="noStrike" kern="0" cap="none" spc="0" normalizeH="0" baseline="0" noProof="0" dirty="0" smtClean="0">
                    <a:ln>
                      <a:noFill/>
                    </a:ln>
                    <a:solidFill>
                      <a:prstClr val="black"/>
                    </a:solidFill>
                    <a:effectLst/>
                    <a:uLnTx/>
                    <a:uFillTx/>
                  </a:endParaRPr>
                </a:p>
              </p:txBody>
            </p:sp>
          </mc:Choice>
          <mc:Fallback xmlns="">
            <p:sp>
              <p:nvSpPr>
                <p:cNvPr id="1219" name="TextBox 1218"/>
                <p:cNvSpPr txBox="1">
                  <a:spLocks noRot="1" noChangeAspect="1" noMove="1" noResize="1" noEditPoints="1" noAdjustHandles="1" noChangeArrowheads="1" noChangeShapeType="1" noTextEdit="1"/>
                </p:cNvSpPr>
                <p:nvPr/>
              </p:nvSpPr>
              <p:spPr>
                <a:xfrm>
                  <a:off x="11550438" y="891621"/>
                  <a:ext cx="433633" cy="461665"/>
                </a:xfrm>
                <a:prstGeom prst="rect">
                  <a:avLst/>
                </a:prstGeom>
                <a:blipFill rotWithShape="0">
                  <a:blip r:embed="rId14"/>
                  <a:stretch>
                    <a:fillRect/>
                  </a:stretch>
                </a:blipFill>
              </p:spPr>
              <p:txBody>
                <a:bodyPr/>
                <a:lstStyle/>
                <a:p>
                  <a:r>
                    <a:rPr lang="en-US">
                      <a:noFill/>
                    </a:rPr>
                    <a:t> </a:t>
                  </a:r>
                </a:p>
              </p:txBody>
            </p:sp>
          </mc:Fallback>
        </mc:AlternateContent>
      </p:grpSp>
      <p:pic>
        <p:nvPicPr>
          <p:cNvPr id="41" name="Picture 4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02644" y="1864792"/>
            <a:ext cx="1689355" cy="1689355"/>
          </a:xfrm>
          <a:prstGeom prst="rect">
            <a:avLst/>
          </a:prstGeom>
        </p:spPr>
      </p:pic>
      <mc:AlternateContent xmlns:mc="http://schemas.openxmlformats.org/markup-compatibility/2006" xmlns:a14="http://schemas.microsoft.com/office/drawing/2010/main">
        <mc:Choice Requires="a14">
          <p:sp>
            <p:nvSpPr>
              <p:cNvPr id="42" name="Rectangular Callout 41"/>
              <p:cNvSpPr/>
              <p:nvPr/>
            </p:nvSpPr>
            <p:spPr>
              <a:xfrm>
                <a:off x="277944" y="2601176"/>
                <a:ext cx="10224699" cy="2052173"/>
              </a:xfrm>
              <a:prstGeom prst="wedgeRectCallout">
                <a:avLst>
                  <a:gd name="adj1" fmla="val 58480"/>
                  <a:gd name="adj2" fmla="val -2777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Suppose </a:t>
                </a:r>
                <a14:m>
                  <m:oMath xmlns:m="http://schemas.openxmlformats.org/officeDocument/2006/math">
                    <m:r>
                      <m:rPr>
                        <m:sty m:val="p"/>
                      </m:rPr>
                      <a:rPr lang="en-IN" sz="2400" b="0" i="0" smtClean="0">
                        <a:solidFill>
                          <a:schemeClr val="tx1"/>
                        </a:solidFill>
                        <a:latin typeface="Cambria Math" panose="02040503050406030204" pitchFamily="18" charset="0"/>
                      </a:rPr>
                      <m:t>Ω</m:t>
                    </m:r>
                    <m:r>
                      <a:rPr lang="en-IN" sz="2400" b="0" i="1" smtClean="0">
                        <a:solidFill>
                          <a:schemeClr val="tx1"/>
                        </a:solidFill>
                        <a:latin typeface="Cambria Math" panose="02040503050406030204" pitchFamily="18" charset="0"/>
                      </a:rPr>
                      <m:t>⊂</m:t>
                    </m:r>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𝑚</m:t>
                        </m:r>
                      </m:e>
                    </m:d>
                    <m:r>
                      <a:rPr lang="en-IN" sz="2400" b="0" i="1" smtClean="0">
                        <a:solidFill>
                          <a:schemeClr val="tx1"/>
                        </a:solidFill>
                        <a:latin typeface="Cambria Math" panose="02040503050406030204" pitchFamily="18" charset="0"/>
                      </a:rPr>
                      <m:t>×</m:t>
                    </m:r>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𝑛</m:t>
                        </m:r>
                      </m:e>
                    </m:d>
                  </m:oMath>
                </a14:m>
                <a:r>
                  <a:rPr lang="en-US" sz="2400" dirty="0" smtClean="0">
                    <a:solidFill>
                      <a:schemeClr val="tx1"/>
                    </a:solidFill>
                  </a:rPr>
                  <a:t> </a:t>
                </a:r>
                <a:r>
                  <a:rPr lang="en-US" sz="2400" dirty="0" smtClean="0">
                    <a:solidFill>
                      <a:schemeClr val="tx1"/>
                    </a:solidFill>
                    <a:latin typeface="+mj-lt"/>
                  </a:rPr>
                  <a:t>are </a:t>
                </a:r>
                <a:r>
                  <a:rPr lang="en-US" sz="2400" dirty="0">
                    <a:solidFill>
                      <a:schemeClr val="tx1"/>
                    </a:solidFill>
                    <a:latin typeface="+mj-lt"/>
                  </a:rPr>
                  <a:t>the locations </a:t>
                </a:r>
                <a:r>
                  <a:rPr lang="en-US" sz="2400" dirty="0" smtClean="0">
                    <a:solidFill>
                      <a:schemeClr val="tx1"/>
                    </a:solidFill>
                    <a:latin typeface="+mj-lt"/>
                  </a:rPr>
                  <a:t>observed by us. The MAP problem (with Gaussian priors on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𝐮</m:t>
                        </m:r>
                      </m:e>
                      <m:sup>
                        <m:r>
                          <a:rPr lang="en-IN" sz="2400" b="0" i="1" smtClean="0">
                            <a:solidFill>
                              <a:schemeClr val="tx1"/>
                            </a:solidFill>
                            <a:latin typeface="Cambria Math" panose="02040503050406030204" pitchFamily="18" charset="0"/>
                          </a:rPr>
                          <m:t>𝑖</m:t>
                        </m:r>
                      </m:sup>
                    </m:sSup>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𝐯</m:t>
                        </m:r>
                      </m:e>
                      <m:sup>
                        <m:r>
                          <a:rPr lang="en-IN" sz="2400" b="0" i="1" smtClean="0">
                            <a:solidFill>
                              <a:schemeClr val="tx1"/>
                            </a:solidFill>
                            <a:latin typeface="Cambria Math" panose="02040503050406030204" pitchFamily="18" charset="0"/>
                          </a:rPr>
                          <m:t>𝑗</m:t>
                        </m:r>
                      </m:sup>
                    </m:sSup>
                  </m:oMath>
                </a14:m>
                <a:r>
                  <a:rPr lang="en-US" sz="2400" dirty="0" smtClean="0">
                    <a:solidFill>
                      <a:schemeClr val="tx1"/>
                    </a:solidFill>
                    <a:latin typeface="+mj-lt"/>
                  </a:rPr>
                  <a:t> reduces to the following optimization problem</a:t>
                </a:r>
              </a:p>
              <a:p>
                <a:pPr algn="ctr"/>
                <a14:m>
                  <m:oMathPara xmlns:m="http://schemas.openxmlformats.org/officeDocument/2006/math">
                    <m:oMathParaPr>
                      <m:jc m:val="centerGroup"/>
                    </m:oMathParaPr>
                    <m:oMath xmlns:m="http://schemas.openxmlformats.org/officeDocument/2006/math">
                      <m:func>
                        <m:funcPr>
                          <m:ctrlPr>
                            <a:rPr lang="en-IN" sz="2400" i="1">
                              <a:solidFill>
                                <a:schemeClr val="tx1"/>
                              </a:solidFill>
                              <a:latin typeface="Cambria Math" panose="02040503050406030204" pitchFamily="18" charset="0"/>
                            </a:rPr>
                          </m:ctrlPr>
                        </m:funcPr>
                        <m:fName>
                          <m:r>
                            <m:rPr>
                              <m:sty m:val="p"/>
                            </m:rPr>
                            <a:rPr lang="en-IN" sz="2400">
                              <a:solidFill>
                                <a:schemeClr val="tx1"/>
                              </a:solidFill>
                              <a:latin typeface="Cambria Math" panose="02040503050406030204" pitchFamily="18" charset="0"/>
                            </a:rPr>
                            <m:t>arg</m:t>
                          </m:r>
                        </m:fName>
                        <m:e>
                          <m:func>
                            <m:funcPr>
                              <m:ctrlPr>
                                <a:rPr lang="en-IN" sz="2400" i="1">
                                  <a:solidFill>
                                    <a:schemeClr val="tx1"/>
                                  </a:solidFill>
                                  <a:latin typeface="Cambria Math" panose="02040503050406030204" pitchFamily="18" charset="0"/>
                                </a:rPr>
                              </m:ctrlPr>
                            </m:funcPr>
                            <m:fName>
                              <m:limLow>
                                <m:limLowPr>
                                  <m:ctrlPr>
                                    <a:rPr lang="en-IN" sz="2400" i="1">
                                      <a:solidFill>
                                        <a:schemeClr val="tx1"/>
                                      </a:solidFill>
                                      <a:latin typeface="Cambria Math" panose="02040503050406030204" pitchFamily="18" charset="0"/>
                                    </a:rPr>
                                  </m:ctrlPr>
                                </m:limLowPr>
                                <m:e>
                                  <m:r>
                                    <m:rPr>
                                      <m:sty m:val="p"/>
                                    </m:rPr>
                                    <a:rPr lang="en-IN" sz="2400">
                                      <a:solidFill>
                                        <a:schemeClr val="tx1"/>
                                      </a:solidFill>
                                      <a:latin typeface="Cambria Math" panose="02040503050406030204" pitchFamily="18" charset="0"/>
                                    </a:rPr>
                                    <m:t>min</m:t>
                                  </m:r>
                                </m:e>
                                <m:lim>
                                  <m:eqArr>
                                    <m:eqArrPr>
                                      <m:ctrlPr>
                                        <a:rPr lang="en-IN" sz="2400" i="1">
                                          <a:solidFill>
                                            <a:schemeClr val="tx1"/>
                                          </a:solidFill>
                                          <a:latin typeface="Cambria Math" panose="02040503050406030204" pitchFamily="18" charset="0"/>
                                        </a:rPr>
                                      </m:ctrlPr>
                                    </m:eqArrPr>
                                    <m:e>
                                      <m:r>
                                        <a:rPr lang="en-IN" sz="2400" i="1">
                                          <a:solidFill>
                                            <a:schemeClr val="tx1"/>
                                          </a:solidFill>
                                          <a:latin typeface="Cambria Math" panose="02040503050406030204" pitchFamily="18" charset="0"/>
                                        </a:rPr>
                                        <m:t>𝑈</m:t>
                                      </m:r>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i="1">
                                              <a:solidFill>
                                                <a:schemeClr val="tx1"/>
                                              </a:solidFill>
                                              <a:latin typeface="Cambria Math" panose="02040503050406030204" pitchFamily="18" charset="0"/>
                                              <a:ea typeface="Cambria Math" panose="02040503050406030204" pitchFamily="18" charset="0"/>
                                            </a:rPr>
                                            <m:t>ℝ</m:t>
                                          </m:r>
                                        </m:e>
                                        <m:sup>
                                          <m:r>
                                            <a:rPr lang="en-IN" sz="2400" i="1">
                                              <a:solidFill>
                                                <a:schemeClr val="tx1"/>
                                              </a:solidFill>
                                              <a:latin typeface="Cambria Math" panose="02040503050406030204" pitchFamily="18" charset="0"/>
                                              <a:ea typeface="Cambria Math" panose="02040503050406030204" pitchFamily="18" charset="0"/>
                                            </a:rPr>
                                            <m:t>𝑚</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𝑘</m:t>
                                          </m:r>
                                        </m:sup>
                                      </m:sSup>
                                    </m:e>
                                    <m:e>
                                      <m:r>
                                        <a:rPr lang="en-IN" sz="2400" i="1">
                                          <a:solidFill>
                                            <a:schemeClr val="tx1"/>
                                          </a:solidFill>
                                          <a:latin typeface="Cambria Math" panose="02040503050406030204" pitchFamily="18" charset="0"/>
                                        </a:rPr>
                                        <m:t>𝑉</m:t>
                                      </m:r>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i="1">
                                              <a:solidFill>
                                                <a:schemeClr val="tx1"/>
                                              </a:solidFill>
                                              <a:latin typeface="Cambria Math" panose="02040503050406030204" pitchFamily="18" charset="0"/>
                                              <a:ea typeface="Cambria Math" panose="02040503050406030204" pitchFamily="18" charset="0"/>
                                            </a:rPr>
                                            <m:t>ℝ</m:t>
                                          </m:r>
                                        </m:e>
                                        <m:sup>
                                          <m:r>
                                            <a:rPr lang="en-IN" sz="2400" i="1">
                                              <a:solidFill>
                                                <a:schemeClr val="tx1"/>
                                              </a:solidFill>
                                              <a:latin typeface="Cambria Math" panose="02040503050406030204" pitchFamily="18" charset="0"/>
                                              <a:ea typeface="Cambria Math" panose="02040503050406030204" pitchFamily="18" charset="0"/>
                                            </a:rPr>
                                            <m:t>𝑛</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𝑘</m:t>
                                          </m:r>
                                        </m:sup>
                                      </m:sSup>
                                    </m:e>
                                  </m:eqArr>
                                </m:lim>
                              </m:limLow>
                            </m:fName>
                            <m:e>
                              <m:nary>
                                <m:naryPr>
                                  <m:chr m:val="∑"/>
                                  <m:supHide m:val="on"/>
                                  <m:ctrlPr>
                                    <a:rPr lang="en-IN" sz="2400" i="1">
                                      <a:solidFill>
                                        <a:schemeClr val="tx1"/>
                                      </a:solidFill>
                                      <a:latin typeface="Cambria Math" panose="02040503050406030204" pitchFamily="18" charset="0"/>
                                    </a:rPr>
                                  </m:ctrlPr>
                                </m:naryPr>
                                <m:sub>
                                  <m:d>
                                    <m:dPr>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𝑖</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𝑗</m:t>
                                      </m:r>
                                    </m:e>
                                  </m:d>
                                  <m:r>
                                    <a:rPr lang="en-IN" sz="2400" i="1">
                                      <a:solidFill>
                                        <a:schemeClr val="tx1"/>
                                      </a:solidFill>
                                      <a:latin typeface="Cambria Math" panose="02040503050406030204" pitchFamily="18" charset="0"/>
                                    </a:rPr>
                                    <m:t>∈</m:t>
                                  </m:r>
                                  <m:r>
                                    <m:rPr>
                                      <m:sty m:val="p"/>
                                    </m:rPr>
                                    <a:rPr lang="en-IN" sz="2400">
                                      <a:solidFill>
                                        <a:schemeClr val="tx1"/>
                                      </a:solidFill>
                                      <a:latin typeface="Cambria Math" panose="02040503050406030204" pitchFamily="18" charset="0"/>
                                    </a:rPr>
                                    <m:t>Ω</m:t>
                                  </m:r>
                                </m:sub>
                                <m:sup/>
                                <m:e>
                                  <m:sSup>
                                    <m:sSupPr>
                                      <m:ctrlPr>
                                        <a:rPr lang="en-IN" sz="2400" i="1">
                                          <a:solidFill>
                                            <a:schemeClr val="tx1"/>
                                          </a:solidFill>
                                          <a:latin typeface="Cambria Math" panose="02040503050406030204" pitchFamily="18" charset="0"/>
                                        </a:rPr>
                                      </m:ctrlPr>
                                    </m:sSupPr>
                                    <m:e>
                                      <m:d>
                                        <m:dPr>
                                          <m:ctrlPr>
                                            <a:rPr lang="en-IN" sz="2400" i="1">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𝑋</m:t>
                                              </m:r>
                                            </m:e>
                                            <m:sub>
                                              <m:r>
                                                <a:rPr lang="en-IN" sz="2400" i="1">
                                                  <a:solidFill>
                                                    <a:schemeClr val="tx1"/>
                                                  </a:solidFill>
                                                  <a:latin typeface="Cambria Math" panose="02040503050406030204" pitchFamily="18" charset="0"/>
                                                </a:rPr>
                                                <m:t>𝑖𝑗</m:t>
                                              </m:r>
                                            </m:sub>
                                          </m:sSub>
                                          <m:r>
                                            <a:rPr lang="en-IN" sz="2400" i="1">
                                              <a:solidFill>
                                                <a:schemeClr val="tx1"/>
                                              </a:solidFill>
                                              <a:latin typeface="Cambria Math" panose="02040503050406030204" pitchFamily="18" charset="0"/>
                                            </a:rPr>
                                            <m:t>−</m:t>
                                          </m:r>
                                          <m:d>
                                            <m:dPr>
                                              <m:begChr m:val="⟨"/>
                                              <m:endChr m:val="⟩"/>
                                              <m:ctrlPr>
                                                <a:rPr lang="en-IN" sz="2400" i="1">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𝐮</m:t>
                                                  </m:r>
                                                </m:e>
                                                <m:sup>
                                                  <m:r>
                                                    <a:rPr lang="en-IN" sz="2400" i="1">
                                                      <a:solidFill>
                                                        <a:schemeClr val="tx1"/>
                                                      </a:solidFill>
                                                      <a:latin typeface="Cambria Math" panose="02040503050406030204" pitchFamily="18" charset="0"/>
                                                    </a:rPr>
                                                    <m:t>𝑖</m:t>
                                                  </m:r>
                                                </m:sup>
                                              </m:sSup>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𝐯</m:t>
                                                  </m:r>
                                                </m:e>
                                                <m:sup>
                                                  <m:r>
                                                    <a:rPr lang="en-IN" sz="2400" i="1">
                                                      <a:solidFill>
                                                        <a:schemeClr val="tx1"/>
                                                      </a:solidFill>
                                                      <a:latin typeface="Cambria Math" panose="02040503050406030204" pitchFamily="18" charset="0"/>
                                                    </a:rPr>
                                                    <m:t>𝑗</m:t>
                                                  </m:r>
                                                </m:sup>
                                              </m:sSup>
                                            </m:e>
                                          </m:d>
                                        </m:e>
                                      </m:d>
                                    </m:e>
                                    <m:sup>
                                      <m:r>
                                        <a:rPr lang="en-IN" sz="2400" i="1">
                                          <a:solidFill>
                                            <a:schemeClr val="tx1"/>
                                          </a:solidFill>
                                          <a:latin typeface="Cambria Math" panose="02040503050406030204" pitchFamily="18" charset="0"/>
                                        </a:rPr>
                                        <m:t>2</m:t>
                                      </m:r>
                                    </m:sup>
                                  </m:sSup>
                                </m:e>
                              </m:nary>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𝜆</m:t>
                              </m:r>
                              <m:r>
                                <a:rPr lang="en-IN" sz="2400" i="1">
                                  <a:solidFill>
                                    <a:schemeClr val="tx1"/>
                                  </a:solidFill>
                                  <a:latin typeface="Cambria Math" panose="02040503050406030204" pitchFamily="18" charset="0"/>
                                </a:rPr>
                                <m:t>⋅</m:t>
                              </m:r>
                              <m:d>
                                <m:dPr>
                                  <m:ctrlPr>
                                    <a:rPr lang="en-IN" sz="2400" i="1">
                                      <a:solidFill>
                                        <a:schemeClr val="tx1"/>
                                      </a:solidFill>
                                      <a:latin typeface="Cambria Math" panose="02040503050406030204" pitchFamily="18" charset="0"/>
                                    </a:rPr>
                                  </m:ctrlPr>
                                </m:dPr>
                                <m:e>
                                  <m:nary>
                                    <m:naryPr>
                                      <m:chr m:val="∑"/>
                                      <m:ctrlPr>
                                        <a:rPr lang="en-IN" sz="2400" i="1">
                                          <a:solidFill>
                                            <a:schemeClr val="tx1"/>
                                          </a:solidFill>
                                          <a:latin typeface="Cambria Math" panose="02040503050406030204" pitchFamily="18" charset="0"/>
                                        </a:rPr>
                                      </m:ctrlPr>
                                    </m:naryPr>
                                    <m:sub>
                                      <m:r>
                                        <a:rPr lang="en-IN" sz="2400" i="1">
                                          <a:solidFill>
                                            <a:schemeClr val="tx1"/>
                                          </a:solidFill>
                                          <a:latin typeface="Cambria Math" panose="02040503050406030204" pitchFamily="18" charset="0"/>
                                        </a:rPr>
                                        <m:t>𝑖</m:t>
                                      </m:r>
                                      <m:r>
                                        <a:rPr lang="en-IN" sz="2400" i="1">
                                          <a:solidFill>
                                            <a:schemeClr val="tx1"/>
                                          </a:solidFill>
                                          <a:latin typeface="Cambria Math" panose="02040503050406030204" pitchFamily="18" charset="0"/>
                                        </a:rPr>
                                        <m:t>=1</m:t>
                                      </m:r>
                                    </m:sub>
                                    <m:sup>
                                      <m:r>
                                        <a:rPr lang="en-IN" sz="2400" i="1">
                                          <a:solidFill>
                                            <a:schemeClr val="tx1"/>
                                          </a:solidFill>
                                          <a:latin typeface="Cambria Math" panose="02040503050406030204" pitchFamily="18" charset="0"/>
                                        </a:rPr>
                                        <m:t>𝑚</m:t>
                                      </m:r>
                                    </m:sup>
                                    <m:e>
                                      <m:sSubSup>
                                        <m:sSubSupPr>
                                          <m:ctrlPr>
                                            <a:rPr lang="en-IN" sz="2400" i="1">
                                              <a:solidFill>
                                                <a:schemeClr val="tx1"/>
                                              </a:solidFill>
                                              <a:latin typeface="Cambria Math" panose="02040503050406030204" pitchFamily="18" charset="0"/>
                                            </a:rPr>
                                          </m:ctrlPr>
                                        </m:sSubSupPr>
                                        <m:e>
                                          <m:d>
                                            <m:dPr>
                                              <m:begChr m:val="‖"/>
                                              <m:endChr m:val="‖"/>
                                              <m:ctrlPr>
                                                <a:rPr lang="en-IN" sz="2400" i="1">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𝐮</m:t>
                                                  </m:r>
                                                </m:e>
                                                <m:sup>
                                                  <m:r>
                                                    <a:rPr lang="en-IN" sz="2400" i="1">
                                                      <a:solidFill>
                                                        <a:schemeClr val="tx1"/>
                                                      </a:solidFill>
                                                      <a:latin typeface="Cambria Math" panose="02040503050406030204" pitchFamily="18" charset="0"/>
                                                    </a:rPr>
                                                    <m:t>𝑖</m:t>
                                                  </m:r>
                                                </m:sup>
                                              </m:sSup>
                                            </m:e>
                                          </m:d>
                                        </m:e>
                                        <m:sub>
                                          <m:r>
                                            <a:rPr lang="en-IN" sz="2400" i="1">
                                              <a:solidFill>
                                                <a:schemeClr val="tx1"/>
                                              </a:solidFill>
                                              <a:latin typeface="Cambria Math" panose="02040503050406030204" pitchFamily="18" charset="0"/>
                                            </a:rPr>
                                            <m:t>2</m:t>
                                          </m:r>
                                        </m:sub>
                                        <m:sup>
                                          <m:r>
                                            <a:rPr lang="en-IN" sz="2400" i="1">
                                              <a:solidFill>
                                                <a:schemeClr val="tx1"/>
                                              </a:solidFill>
                                              <a:latin typeface="Cambria Math" panose="02040503050406030204" pitchFamily="18" charset="0"/>
                                            </a:rPr>
                                            <m:t>2</m:t>
                                          </m:r>
                                        </m:sup>
                                      </m:sSubSup>
                                    </m:e>
                                  </m:nary>
                                  <m:r>
                                    <a:rPr lang="en-IN" sz="2400" i="1">
                                      <a:solidFill>
                                        <a:schemeClr val="tx1"/>
                                      </a:solidFill>
                                      <a:latin typeface="Cambria Math" panose="02040503050406030204" pitchFamily="18" charset="0"/>
                                    </a:rPr>
                                    <m:t>+</m:t>
                                  </m:r>
                                  <m:nary>
                                    <m:naryPr>
                                      <m:chr m:val="∑"/>
                                      <m:ctrlPr>
                                        <a:rPr lang="en-IN" sz="2400" i="1">
                                          <a:solidFill>
                                            <a:schemeClr val="tx1"/>
                                          </a:solidFill>
                                          <a:latin typeface="Cambria Math" panose="02040503050406030204" pitchFamily="18" charset="0"/>
                                        </a:rPr>
                                      </m:ctrlPr>
                                    </m:naryPr>
                                    <m:sub>
                                      <m:r>
                                        <a:rPr lang="en-IN" sz="2400" i="1">
                                          <a:solidFill>
                                            <a:schemeClr val="tx1"/>
                                          </a:solidFill>
                                          <a:latin typeface="Cambria Math" panose="02040503050406030204" pitchFamily="18" charset="0"/>
                                        </a:rPr>
                                        <m:t>𝑗</m:t>
                                      </m:r>
                                      <m:r>
                                        <a:rPr lang="en-IN" sz="2400" i="1">
                                          <a:solidFill>
                                            <a:schemeClr val="tx1"/>
                                          </a:solidFill>
                                          <a:latin typeface="Cambria Math" panose="02040503050406030204" pitchFamily="18" charset="0"/>
                                        </a:rPr>
                                        <m:t>=1</m:t>
                                      </m:r>
                                    </m:sub>
                                    <m:sup>
                                      <m:r>
                                        <a:rPr lang="en-IN" sz="2400" i="1">
                                          <a:solidFill>
                                            <a:schemeClr val="tx1"/>
                                          </a:solidFill>
                                          <a:latin typeface="Cambria Math" panose="02040503050406030204" pitchFamily="18" charset="0"/>
                                        </a:rPr>
                                        <m:t>𝑛</m:t>
                                      </m:r>
                                    </m:sup>
                                    <m:e>
                                      <m:sSubSup>
                                        <m:sSubSupPr>
                                          <m:ctrlPr>
                                            <a:rPr lang="en-IN" sz="2400" i="1">
                                              <a:solidFill>
                                                <a:schemeClr val="tx1"/>
                                              </a:solidFill>
                                              <a:latin typeface="Cambria Math" panose="02040503050406030204" pitchFamily="18" charset="0"/>
                                            </a:rPr>
                                          </m:ctrlPr>
                                        </m:sSubSupPr>
                                        <m:e>
                                          <m:d>
                                            <m:dPr>
                                              <m:begChr m:val="‖"/>
                                              <m:endChr m:val="‖"/>
                                              <m:ctrlPr>
                                                <a:rPr lang="en-IN" sz="2400" i="1">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𝐯</m:t>
                                                  </m:r>
                                                </m:e>
                                                <m:sup>
                                                  <m:r>
                                                    <a:rPr lang="en-IN" sz="2400" i="1">
                                                      <a:solidFill>
                                                        <a:schemeClr val="tx1"/>
                                                      </a:solidFill>
                                                      <a:latin typeface="Cambria Math" panose="02040503050406030204" pitchFamily="18" charset="0"/>
                                                    </a:rPr>
                                                    <m:t>𝑗</m:t>
                                                  </m:r>
                                                </m:sup>
                                              </m:sSup>
                                            </m:e>
                                          </m:d>
                                        </m:e>
                                        <m:sub>
                                          <m:r>
                                            <a:rPr lang="en-IN" sz="2400" i="1">
                                              <a:solidFill>
                                                <a:schemeClr val="tx1"/>
                                              </a:solidFill>
                                              <a:latin typeface="Cambria Math" panose="02040503050406030204" pitchFamily="18" charset="0"/>
                                            </a:rPr>
                                            <m:t>2</m:t>
                                          </m:r>
                                        </m:sub>
                                        <m:sup>
                                          <m:r>
                                            <a:rPr lang="en-IN" sz="2400" i="1">
                                              <a:solidFill>
                                                <a:schemeClr val="tx1"/>
                                              </a:solidFill>
                                              <a:latin typeface="Cambria Math" panose="02040503050406030204" pitchFamily="18" charset="0"/>
                                            </a:rPr>
                                            <m:t>2</m:t>
                                          </m:r>
                                        </m:sup>
                                      </m:sSubSup>
                                    </m:e>
                                  </m:nary>
                                </m:e>
                              </m:d>
                            </m:e>
                          </m:func>
                        </m:e>
                      </m:func>
                    </m:oMath>
                  </m:oMathPara>
                </a14:m>
                <a:endParaRPr lang="en-IN" sz="2400" dirty="0">
                  <a:solidFill>
                    <a:schemeClr val="tx1"/>
                  </a:solidFill>
                  <a:latin typeface="+mj-lt"/>
                </a:endParaRPr>
              </a:p>
            </p:txBody>
          </p:sp>
        </mc:Choice>
        <mc:Fallback xmlns="">
          <p:sp>
            <p:nvSpPr>
              <p:cNvPr id="42" name="Rectangular Callout 41"/>
              <p:cNvSpPr>
                <a:spLocks noRot="1" noChangeAspect="1" noMove="1" noResize="1" noEditPoints="1" noAdjustHandles="1" noChangeArrowheads="1" noChangeShapeType="1" noTextEdit="1"/>
              </p:cNvSpPr>
              <p:nvPr/>
            </p:nvSpPr>
            <p:spPr>
              <a:xfrm>
                <a:off x="277944" y="2601176"/>
                <a:ext cx="10224699" cy="2052173"/>
              </a:xfrm>
              <a:prstGeom prst="wedgeRectCallout">
                <a:avLst>
                  <a:gd name="adj1" fmla="val 58480"/>
                  <a:gd name="adj2" fmla="val -27771"/>
                </a:avLst>
              </a:prstGeom>
              <a:blipFill>
                <a:blip r:embed="rId16"/>
                <a:stretch>
                  <a:fillRect l="-493" t="-877"/>
                </a:stretch>
              </a:blipFill>
              <a:ln w="38100">
                <a:solidFill>
                  <a:schemeClr val="accent1"/>
                </a:solidFill>
              </a:ln>
            </p:spPr>
            <p:txBody>
              <a:bodyPr/>
              <a:lstStyle/>
              <a:p>
                <a:r>
                  <a:rPr lang="en-IN">
                    <a:noFill/>
                  </a:rPr>
                  <a:t> </a:t>
                </a:r>
              </a:p>
            </p:txBody>
          </p:sp>
        </mc:Fallback>
      </mc:AlternateContent>
      <p:pic>
        <p:nvPicPr>
          <p:cNvPr id="43" name="Picture 4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531791" y="4592251"/>
            <a:ext cx="1660208" cy="1660208"/>
          </a:xfrm>
          <a:prstGeom prst="rect">
            <a:avLst/>
          </a:prstGeom>
        </p:spPr>
      </p:pic>
      <mc:AlternateContent xmlns:mc="http://schemas.openxmlformats.org/markup-compatibility/2006">
        <mc:Choice xmlns:a14="http://schemas.microsoft.com/office/drawing/2010/main" Requires="a14">
          <p:sp>
            <p:nvSpPr>
              <p:cNvPr id="44" name="Rectangular Callout 43"/>
              <p:cNvSpPr/>
              <p:nvPr/>
            </p:nvSpPr>
            <p:spPr>
              <a:xfrm>
                <a:off x="3164647" y="4965623"/>
                <a:ext cx="7337996" cy="1213205"/>
              </a:xfrm>
              <a:prstGeom prst="wedgeRectCallout">
                <a:avLst>
                  <a:gd name="adj1" fmla="val 61158"/>
                  <a:gd name="adj2" fmla="val 1379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Alternating minimization is currently one of the fastest ways to solve this problem since if we fix </a:t>
                </a:r>
                <a14:m>
                  <m:oMath xmlns:m="http://schemas.openxmlformats.org/officeDocument/2006/math">
                    <m:r>
                      <a:rPr lang="en-IN" sz="2400" b="0" i="1" smtClean="0">
                        <a:solidFill>
                          <a:schemeClr val="tx1"/>
                        </a:solidFill>
                        <a:latin typeface="Cambria Math" panose="02040503050406030204" pitchFamily="18" charset="0"/>
                      </a:rPr>
                      <m:t>𝑈</m:t>
                    </m:r>
                  </m:oMath>
                </a14:m>
                <a:r>
                  <a:rPr lang="en-IN" sz="2400" dirty="0" smtClean="0">
                    <a:solidFill>
                      <a:schemeClr val="tx1"/>
                    </a:solidFill>
                    <a:latin typeface="+mj-lt"/>
                  </a:rPr>
                  <a:t>, solving for </a:t>
                </a:r>
                <a14:m>
                  <m:oMath xmlns:m="http://schemas.openxmlformats.org/officeDocument/2006/math">
                    <m:r>
                      <a:rPr lang="en-IN" sz="2400" b="0" i="1" smtClean="0">
                        <a:solidFill>
                          <a:schemeClr val="tx1"/>
                        </a:solidFill>
                        <a:latin typeface="Cambria Math" panose="02040503050406030204" pitchFamily="18" charset="0"/>
                      </a:rPr>
                      <m:t>𝑉</m:t>
                    </m:r>
                  </m:oMath>
                </a14:m>
                <a:r>
                  <a:rPr lang="en-IN" sz="2400" dirty="0" smtClean="0">
                    <a:solidFill>
                      <a:schemeClr val="tx1"/>
                    </a:solidFill>
                    <a:latin typeface="+mj-lt"/>
                  </a:rPr>
                  <a:t> is just a bunch of ridge regression problems and vice versa!</a:t>
                </a:r>
                <a:endParaRPr lang="en-IN" sz="2400" dirty="0">
                  <a:solidFill>
                    <a:schemeClr val="tx1"/>
                  </a:solidFill>
                  <a:latin typeface="+mj-lt"/>
                </a:endParaRPr>
              </a:p>
            </p:txBody>
          </p:sp>
        </mc:Choice>
        <mc:Fallback>
          <p:sp>
            <p:nvSpPr>
              <p:cNvPr id="44" name="Rectangular Callout 43"/>
              <p:cNvSpPr>
                <a:spLocks noRot="1" noChangeAspect="1" noMove="1" noResize="1" noEditPoints="1" noAdjustHandles="1" noChangeArrowheads="1" noChangeShapeType="1" noTextEdit="1"/>
              </p:cNvSpPr>
              <p:nvPr/>
            </p:nvSpPr>
            <p:spPr>
              <a:xfrm>
                <a:off x="3164647" y="4965623"/>
                <a:ext cx="7337996" cy="1213205"/>
              </a:xfrm>
              <a:prstGeom prst="wedgeRectCallout">
                <a:avLst>
                  <a:gd name="adj1" fmla="val 61158"/>
                  <a:gd name="adj2" fmla="val 13799"/>
                </a:avLst>
              </a:prstGeom>
              <a:blipFill>
                <a:blip r:embed="rId18"/>
                <a:stretch>
                  <a:fillRect l="-743" t="-1463" b="-8780"/>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57616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up)">
                                      <p:cBhvr>
                                        <p:cTn id="20" dur="500"/>
                                        <p:tgtEl>
                                          <p:spTgt spid="2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up)">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up)">
                                      <p:cBhvr>
                                        <p:cTn id="61" dur="50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500"/>
                                        <p:tgtEl>
                                          <p:spTgt spid="32"/>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childTnLst>
                          </p:cTn>
                        </p:par>
                        <p:par>
                          <p:cTn id="70" fill="hold">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childTnLst>
                          </p:cTn>
                        </p:par>
                        <p:par>
                          <p:cTn id="78" fill="hold">
                            <p:stCondLst>
                              <p:cond delay="0"/>
                            </p:stCondLst>
                            <p:childTnLst>
                              <p:par>
                                <p:cTn id="79" presetID="22" presetClass="entr" presetSubtype="2" fill="hold" grpId="0" nodeType="after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right)">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43"/>
                                        </p:tgtEl>
                                        <p:attrNameLst>
                                          <p:attrName>style.visibility</p:attrName>
                                        </p:attrNameLst>
                                      </p:cBhvr>
                                      <p:to>
                                        <p:strVal val="visible"/>
                                      </p:to>
                                    </p:set>
                                  </p:childTnLst>
                                </p:cTn>
                              </p:par>
                            </p:childTnLst>
                          </p:cTn>
                        </p:par>
                        <p:par>
                          <p:cTn id="86" fill="hold">
                            <p:stCondLst>
                              <p:cond delay="0"/>
                            </p:stCondLst>
                            <p:childTnLst>
                              <p:par>
                                <p:cTn id="87" presetID="22" presetClass="entr" presetSubtype="2" fill="hold" grpId="0" nodeType="after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wipe(right)">
                                      <p:cBhvr>
                                        <p:cTn id="8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p:bldP spid="24" grpId="0"/>
      <p:bldP spid="26" grpId="0"/>
      <p:bldP spid="27" grpId="0"/>
      <p:bldP spid="33" grpId="0"/>
      <p:bldP spid="42"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AltMin</a:t>
            </a:r>
            <a:r>
              <a:rPr lang="en-IN" dirty="0" smtClean="0"/>
              <a:t> for LRMC</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722805" y="843449"/>
                <a:ext cx="8661424" cy="5728171"/>
              </a:xfrm>
              <a:prstGeom prst="rect">
                <a:avLst/>
              </a:prstGeom>
              <a:noFill/>
              <a:ln w="38100">
                <a:solidFill>
                  <a:srgbClr val="7030A0"/>
                </a:solidFill>
                <a:prstDash val="dash"/>
              </a:ln>
            </p:spPr>
            <p:txBody>
              <a:bodyPr wrap="square" rtlCol="0">
                <a:spAutoFit/>
              </a:bodyPr>
              <a:lstStyle/>
              <a:p>
                <a:pPr algn="ctr"/>
                <a:r>
                  <a:rPr lang="en-IN" sz="3600" b="1" dirty="0" smtClean="0">
                    <a:latin typeface="+mj-lt"/>
                  </a:rPr>
                  <a:t>ALTERNATING OPTIMIZATION</a:t>
                </a:r>
              </a:p>
              <a:p>
                <a:pPr marL="514350" indent="-514350">
                  <a:buFont typeface="+mj-lt"/>
                  <a:buAutoNum type="arabicPeriod"/>
                </a:pPr>
                <a:r>
                  <a:rPr lang="en-IN" sz="3200" dirty="0" smtClean="0">
                    <a:latin typeface="+mj-lt"/>
                  </a:rPr>
                  <a:t>Observed locations </a:t>
                </a:r>
                <a14:m>
                  <m:oMath xmlns:m="http://schemas.openxmlformats.org/officeDocument/2006/math">
                    <m:r>
                      <m:rPr>
                        <m:sty m:val="p"/>
                      </m:rPr>
                      <a:rPr lang="en-IN" sz="3200" b="0" i="0" smtClean="0">
                        <a:latin typeface="Cambria Math" panose="02040503050406030204" pitchFamily="18" charset="0"/>
                      </a:rPr>
                      <m:t>Ω</m:t>
                    </m:r>
                  </m:oMath>
                </a14:m>
                <a:r>
                  <a:rPr lang="en-US" sz="3200" b="1" dirty="0" smtClean="0">
                    <a:latin typeface="+mj-lt"/>
                  </a:rPr>
                  <a:t> </a:t>
                </a:r>
                <a:r>
                  <a:rPr lang="en-US" sz="3200" dirty="0" smtClean="0">
                    <a:latin typeface="+mj-lt"/>
                  </a:rPr>
                  <a:t>and values </a:t>
                </a:r>
                <a14:m>
                  <m:oMath xmlns:m="http://schemas.openxmlformats.org/officeDocument/2006/math">
                    <m:d>
                      <m:dPr>
                        <m:begChr m:val="{"/>
                        <m:endChr m:val="}"/>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𝑋</m:t>
                            </m:r>
                          </m:e>
                          <m:sub>
                            <m:r>
                              <a:rPr lang="en-IN" sz="3200" b="0" i="1" smtClean="0">
                                <a:latin typeface="Cambria Math" panose="02040503050406030204" pitchFamily="18" charset="0"/>
                              </a:rPr>
                              <m:t>𝑖𝑗</m:t>
                            </m:r>
                          </m:sub>
                        </m:sSub>
                        <m:r>
                          <a:rPr lang="en-IN" sz="3200" b="0" i="1" smtClean="0">
                            <a:latin typeface="Cambria Math" panose="02040503050406030204" pitchFamily="18" charset="0"/>
                          </a:rPr>
                          <m:t>:</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𝑖</m:t>
                            </m:r>
                            <m:r>
                              <a:rPr lang="en-IN" sz="3200" b="0" i="1" smtClean="0">
                                <a:latin typeface="Cambria Math" panose="02040503050406030204" pitchFamily="18" charset="0"/>
                              </a:rPr>
                              <m:t>,</m:t>
                            </m:r>
                            <m:r>
                              <a:rPr lang="en-IN" sz="3200" b="0" i="1" smtClean="0">
                                <a:latin typeface="Cambria Math" panose="02040503050406030204" pitchFamily="18" charset="0"/>
                              </a:rPr>
                              <m:t>𝑗</m:t>
                            </m:r>
                          </m:e>
                        </m:d>
                        <m:r>
                          <a:rPr lang="en-IN" sz="3200" b="0" i="1" smtClean="0">
                            <a:latin typeface="Cambria Math" panose="02040503050406030204" pitchFamily="18" charset="0"/>
                          </a:rPr>
                          <m:t>∈</m:t>
                        </m:r>
                        <m:r>
                          <m:rPr>
                            <m:sty m:val="p"/>
                          </m:rPr>
                          <a:rPr lang="en-IN" sz="3200" b="0" i="0" smtClean="0">
                            <a:latin typeface="Cambria Math" panose="02040503050406030204" pitchFamily="18" charset="0"/>
                          </a:rPr>
                          <m:t>Ω</m:t>
                        </m:r>
                      </m:e>
                    </m:d>
                  </m:oMath>
                </a14:m>
                <a:endParaRPr lang="en-US" sz="3200" dirty="0" smtClean="0">
                  <a:latin typeface="Nexa Book" panose="02000000000000000000" pitchFamily="2" charset="0"/>
                </a:endParaRPr>
              </a:p>
              <a:p>
                <a:pPr marL="514350" indent="-514350">
                  <a:buFont typeface="+mj-lt"/>
                  <a:buAutoNum type="arabicPeriod"/>
                </a:pPr>
                <a:r>
                  <a:rPr lang="en-IN" sz="3200" dirty="0" smtClean="0">
                    <a:latin typeface="+mj-lt"/>
                  </a:rPr>
                  <a:t>Initialize</a:t>
                </a:r>
                <a:r>
                  <a:rPr lang="en-IN" sz="3200" dirty="0" smtClean="0">
                    <a:latin typeface="Nexa Book" panose="02000000000000000000" pitchFamily="2" charset="0"/>
                  </a:rPr>
                  <a:t> </a:t>
                </a:r>
                <a14:m>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𝐯</m:t>
                        </m:r>
                      </m:e>
                      <m:sup>
                        <m:r>
                          <a:rPr lang="en-IN" sz="3200" b="0" i="1" smtClean="0">
                            <a:latin typeface="Cambria Math" panose="02040503050406030204" pitchFamily="18" charset="0"/>
                          </a:rPr>
                          <m:t>1,0</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𝐯</m:t>
                        </m:r>
                      </m:e>
                      <m:sup>
                        <m:r>
                          <a:rPr lang="en-IN" sz="3200" b="0" i="1" smtClean="0">
                            <a:latin typeface="Cambria Math" panose="02040503050406030204" pitchFamily="18" charset="0"/>
                          </a:rPr>
                          <m:t>2,0</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𝐯</m:t>
                        </m:r>
                      </m:e>
                      <m:sup>
                        <m:r>
                          <a:rPr lang="en-IN" sz="3200" b="0" i="1" smtClean="0">
                            <a:latin typeface="Cambria Math" panose="02040503050406030204" pitchFamily="18" charset="0"/>
                          </a:rPr>
                          <m:t>𝑛</m:t>
                        </m:r>
                        <m:r>
                          <a:rPr lang="en-IN" sz="3200" b="0" i="1" smtClean="0">
                            <a:latin typeface="Cambria Math" panose="02040503050406030204" pitchFamily="18" charset="0"/>
                          </a:rPr>
                          <m:t>,0</m:t>
                        </m:r>
                      </m:sup>
                    </m:sSup>
                  </m:oMath>
                </a14:m>
                <a:endParaRPr lang="en-US" sz="3200" dirty="0" smtClean="0">
                  <a:latin typeface="Nexa Book" panose="02000000000000000000" pitchFamily="2" charset="0"/>
                </a:endParaRPr>
              </a:p>
              <a:p>
                <a:pPr marL="514350" indent="-514350">
                  <a:buFont typeface="+mj-lt"/>
                  <a:buAutoNum type="arabicPeriod"/>
                </a:pPr>
                <a:r>
                  <a:rPr lang="en-IN" sz="3200" dirty="0" smtClean="0">
                    <a:latin typeface="+mj-lt"/>
                  </a:rPr>
                  <a:t>For</a:t>
                </a:r>
                <a:r>
                  <a:rPr lang="en-IN" sz="3200" dirty="0" smtClean="0">
                    <a:latin typeface="Nexa Book" panose="02000000000000000000" pitchFamily="2" charset="0"/>
                  </a:rPr>
                  <a:t> </a:t>
                </a:r>
                <a14:m>
                  <m:oMath xmlns:m="http://schemas.openxmlformats.org/officeDocument/2006/math">
                    <m:r>
                      <a:rPr lang="en-IN" sz="3200" b="0" i="1" smtClean="0">
                        <a:latin typeface="Cambria Math" panose="02040503050406030204" pitchFamily="18" charset="0"/>
                      </a:rPr>
                      <m:t>𝑡</m:t>
                    </m:r>
                    <m:r>
                      <a:rPr lang="en-IN" sz="3200" b="0" i="1" smtClean="0">
                        <a:latin typeface="Cambria Math" panose="02040503050406030204" pitchFamily="18" charset="0"/>
                      </a:rPr>
                      <m:t>=1,2,…</m:t>
                    </m:r>
                  </m:oMath>
                </a14:m>
                <a:endParaRPr lang="en-IN" sz="3200" b="0" dirty="0" smtClean="0">
                  <a:latin typeface="Nexa Book" panose="02000000000000000000" pitchFamily="2" charset="0"/>
                </a:endParaRPr>
              </a:p>
              <a:p>
                <a:pPr marL="971550" lvl="1" indent="-514350">
                  <a:buFont typeface="+mj-lt"/>
                  <a:buAutoNum type="arabicPeriod"/>
                </a:pPr>
                <a:r>
                  <a:rPr lang="en-IN" sz="3200" dirty="0" smtClean="0">
                    <a:latin typeface="+mj-lt"/>
                  </a:rPr>
                  <a:t>Update the user vectors for </a:t>
                </a:r>
                <a14:m>
                  <m:oMath xmlns:m="http://schemas.openxmlformats.org/officeDocument/2006/math">
                    <m:r>
                      <a:rPr lang="en-IN" sz="3200" b="0" i="1" smtClean="0">
                        <a:latin typeface="Cambria Math" panose="02040503050406030204" pitchFamily="18" charset="0"/>
                      </a:rPr>
                      <m:t>𝑖</m:t>
                    </m:r>
                    <m:r>
                      <a:rPr lang="en-IN" sz="3200" b="0" i="1" smtClean="0">
                        <a:latin typeface="Cambria Math" panose="02040503050406030204" pitchFamily="18" charset="0"/>
                      </a:rPr>
                      <m:t>=1,…,</m:t>
                    </m:r>
                    <m:r>
                      <a:rPr lang="en-IN" sz="3200" b="0" i="1" smtClean="0">
                        <a:latin typeface="Cambria Math" panose="02040503050406030204" pitchFamily="18" charset="0"/>
                      </a:rPr>
                      <m:t>𝑚</m:t>
                    </m:r>
                  </m:oMath>
                </a14:m>
                <a:r>
                  <a:rPr lang="en-IN" sz="3200" dirty="0" smtClean="0">
                    <a:latin typeface="Nexa Book" panose="02000000000000000000" pitchFamily="2" charset="0"/>
                  </a:rPr>
                  <a:t/>
                </a:r>
                <a:br>
                  <a:rPr lang="en-IN" sz="3200" dirty="0" smtClean="0">
                    <a:latin typeface="Nexa Book" panose="02000000000000000000" pitchFamily="2" charset="0"/>
                  </a:rPr>
                </a:br>
                <a14:m>
                  <m:oMath xmlns:m="http://schemas.openxmlformats.org/officeDocument/2006/math">
                    <m:sSup>
                      <m:sSupPr>
                        <m:ctrlPr>
                          <a:rPr lang="en-IN" sz="2400" b="0" i="1" smtClean="0">
                            <a:latin typeface="Cambria Math" panose="02040503050406030204" pitchFamily="18" charset="0"/>
                          </a:rPr>
                        </m:ctrlPr>
                      </m:sSupPr>
                      <m:e>
                        <m:r>
                          <a:rPr lang="en-IN" sz="2400" b="1" i="0" smtClean="0">
                            <a:latin typeface="Cambria Math" panose="02040503050406030204" pitchFamily="18" charset="0"/>
                          </a:rPr>
                          <m:t>𝐮</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nary>
                              <m:naryPr>
                                <m:chr m:val="∑"/>
                                <m:supHide m:val="on"/>
                                <m:ctrlPr>
                                  <a:rPr lang="en-IN" sz="2400" i="1">
                                    <a:latin typeface="Cambria Math" panose="02040503050406030204" pitchFamily="18" charset="0"/>
                                  </a:rPr>
                                </m:ctrlPr>
                              </m:naryPr>
                              <m:sub>
                                <m:r>
                                  <a:rPr lang="en-IN" sz="2400" b="0" i="1" smtClean="0">
                                    <a:latin typeface="Cambria Math" panose="02040503050406030204" pitchFamily="18" charset="0"/>
                                  </a:rPr>
                                  <m:t>𝑗</m:t>
                                </m:r>
                                <m:r>
                                  <a:rPr lang="en-IN" sz="2400" b="0" i="1" smtClean="0">
                                    <a:latin typeface="Cambria Math" panose="02040503050406030204" pitchFamily="18" charset="0"/>
                                  </a:rPr>
                                  <m:t>:</m:t>
                                </m:r>
                                <m:d>
                                  <m:dPr>
                                    <m:ctrlPr>
                                      <a:rPr lang="en-IN" sz="2400" i="1">
                                        <a:latin typeface="Cambria Math" panose="02040503050406030204" pitchFamily="18" charset="0"/>
                                      </a:rPr>
                                    </m:ctrlPr>
                                  </m:dPr>
                                  <m:e>
                                    <m:r>
                                      <m:rPr>
                                        <m:brk m:alnAt="7"/>
                                      </m:rP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e>
                                </m:d>
                                <m:r>
                                  <a:rPr lang="en-IN" sz="2400" i="1">
                                    <a:latin typeface="Cambria Math" panose="02040503050406030204" pitchFamily="18" charset="0"/>
                                  </a:rPr>
                                  <m:t>∈</m:t>
                                </m:r>
                                <m:r>
                                  <m:rPr>
                                    <m:sty m:val="p"/>
                                  </m:rPr>
                                  <a:rPr lang="en-IN" sz="2400">
                                    <a:latin typeface="Cambria Math" panose="02040503050406030204" pitchFamily="18" charset="0"/>
                                  </a:rPr>
                                  <m:t>Ω</m:t>
                                </m:r>
                              </m:sub>
                              <m:sup/>
                              <m:e>
                                <m:sSup>
                                  <m:sSupPr>
                                    <m:ctrlPr>
                                      <a:rPr lang="en-IN" sz="2400" i="1">
                                        <a:latin typeface="Cambria Math" panose="02040503050406030204" pitchFamily="18" charset="0"/>
                                      </a:rPr>
                                    </m:ctrlPr>
                                  </m:sSupPr>
                                  <m:e>
                                    <m:r>
                                      <a:rPr lang="en-IN" sz="2400" b="1">
                                        <a:latin typeface="Cambria Math" panose="02040503050406030204" pitchFamily="18" charset="0"/>
                                      </a:rPr>
                                      <m:t>𝐯</m:t>
                                    </m:r>
                                  </m:e>
                                  <m:sup>
                                    <m:r>
                                      <a:rPr lang="en-IN" sz="2400" i="1">
                                        <a:latin typeface="Cambria Math" panose="02040503050406030204" pitchFamily="18" charset="0"/>
                                      </a:rPr>
                                      <m:t>𝑗</m:t>
                                    </m:r>
                                  </m:sup>
                                </m:sSup>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sSup>
                                          <m:sSupPr>
                                            <m:ctrlPr>
                                              <a:rPr lang="en-IN" sz="2400" i="1">
                                                <a:latin typeface="Cambria Math" panose="02040503050406030204" pitchFamily="18" charset="0"/>
                                              </a:rPr>
                                            </m:ctrlPr>
                                          </m:sSupPr>
                                          <m:e>
                                            <m:r>
                                              <a:rPr lang="en-IN" sz="2400" b="1">
                                                <a:latin typeface="Cambria Math" panose="02040503050406030204" pitchFamily="18" charset="0"/>
                                              </a:rPr>
                                              <m:t>𝐯</m:t>
                                            </m:r>
                                          </m:e>
                                          <m:sup>
                                            <m:r>
                                              <a:rPr lang="en-IN" sz="2400" i="1">
                                                <a:latin typeface="Cambria Math" panose="02040503050406030204" pitchFamily="18" charset="0"/>
                                              </a:rPr>
                                              <m:t>𝑗</m:t>
                                            </m:r>
                                          </m:sup>
                                        </m:sSup>
                                      </m:e>
                                    </m:d>
                                  </m:e>
                                  <m:sup>
                                    <m:r>
                                      <a:rPr lang="en-IN" sz="2400" b="0" i="1" smtClean="0">
                                        <a:latin typeface="Cambria Math" panose="02040503050406030204" pitchFamily="18" charset="0"/>
                                      </a:rPr>
                                      <m:t>⊤</m:t>
                                    </m:r>
                                  </m:sup>
                                </m:sSup>
                              </m:e>
                            </m:nary>
                            <m:r>
                              <a:rPr lang="en-IN" sz="2400" b="0" i="1" smtClean="0">
                                <a:latin typeface="Cambria Math" panose="02040503050406030204" pitchFamily="18" charset="0"/>
                              </a:rPr>
                              <m:t>+</m:t>
                            </m:r>
                            <m:r>
                              <a:rPr lang="en-IN" sz="2400" b="0" i="1" smtClean="0">
                                <a:latin typeface="Cambria Math" panose="02040503050406030204" pitchFamily="18" charset="0"/>
                              </a:rPr>
                              <m:t>𝜆</m:t>
                            </m:r>
                            <m:r>
                              <a:rPr lang="en-IN" sz="2400" b="0" i="1" smtClean="0">
                                <a:latin typeface="Cambria Math" panose="02040503050406030204" pitchFamily="18" charset="0"/>
                              </a:rPr>
                              <m:t>⋅</m:t>
                            </m:r>
                            <m:r>
                              <a:rPr lang="en-IN" sz="2400" b="0" i="1" smtClean="0">
                                <a:latin typeface="Cambria Math" panose="02040503050406030204" pitchFamily="18" charset="0"/>
                              </a:rPr>
                              <m:t>𝐼</m:t>
                            </m:r>
                          </m:e>
                        </m:d>
                      </m:e>
                      <m:sup>
                        <m:r>
                          <a:rPr lang="en-IN" sz="2400" b="0" i="1" smtClean="0">
                            <a:latin typeface="Cambria Math" panose="02040503050406030204" pitchFamily="18" charset="0"/>
                          </a:rPr>
                          <m:t>−1</m:t>
                        </m:r>
                      </m:sup>
                    </m:sSup>
                    <m:d>
                      <m:dPr>
                        <m:ctrlPr>
                          <a:rPr lang="en-IN" sz="2400" b="0" i="1" smtClean="0">
                            <a:latin typeface="Cambria Math" panose="02040503050406030204" pitchFamily="18" charset="0"/>
                          </a:rPr>
                        </m:ctrlPr>
                      </m:dPr>
                      <m:e>
                        <m:nary>
                          <m:naryPr>
                            <m:chr m:val="∑"/>
                            <m:supHide m:val="on"/>
                            <m:ctrlPr>
                              <a:rPr lang="en-IN" sz="2400" b="0" i="1" smtClean="0">
                                <a:latin typeface="Cambria Math" panose="02040503050406030204" pitchFamily="18" charset="0"/>
                              </a:rPr>
                            </m:ctrlPr>
                          </m:naryPr>
                          <m:sub>
                            <m:r>
                              <a:rPr lang="en-IN" sz="2400" b="0" i="1" smtClean="0">
                                <a:latin typeface="Cambria Math" panose="02040503050406030204" pitchFamily="18" charset="0"/>
                              </a:rPr>
                              <m:t>𝑗</m:t>
                            </m:r>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m:rPr>
                                    <m:brk m:alnAt="7"/>
                                  </m:rPr>
                                  <a:rPr lang="en-IN" sz="2400" b="0" i="1"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𝑗</m:t>
                                </m:r>
                              </m:e>
                            </m:d>
                            <m:r>
                              <a:rPr lang="en-IN" sz="2400" b="0" i="1" smtClean="0">
                                <a:latin typeface="Cambria Math" panose="02040503050406030204" pitchFamily="18" charset="0"/>
                              </a:rPr>
                              <m:t>∈</m:t>
                            </m:r>
                            <m:r>
                              <m:rPr>
                                <m:sty m:val="p"/>
                              </m:rPr>
                              <a:rPr lang="en-IN" sz="2400" b="0" i="0" smtClean="0">
                                <a:latin typeface="Cambria Math" panose="02040503050406030204" pitchFamily="18" charset="0"/>
                              </a:rPr>
                              <m:t>Ω</m:t>
                            </m:r>
                          </m:sub>
                          <m:sup/>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1" i="0" smtClean="0">
                                    <a:latin typeface="Cambria Math" panose="02040503050406030204" pitchFamily="18" charset="0"/>
                                  </a:rPr>
                                  <m:t>𝐯</m:t>
                                </m:r>
                              </m:e>
                              <m:sup>
                                <m:r>
                                  <a:rPr lang="en-IN" sz="2400" b="0" i="1" smtClean="0">
                                    <a:latin typeface="Cambria Math" panose="02040503050406030204" pitchFamily="18" charset="0"/>
                                  </a:rPr>
                                  <m:t>𝑗</m:t>
                                </m:r>
                              </m:sup>
                            </m:sSup>
                          </m:e>
                        </m:nary>
                      </m:e>
                    </m:d>
                  </m:oMath>
                </a14:m>
                <a:endParaRPr lang="en-US" sz="3200" dirty="0" smtClean="0">
                  <a:latin typeface="Nexa Book" panose="02000000000000000000" pitchFamily="2" charset="0"/>
                </a:endParaRPr>
              </a:p>
              <a:p>
                <a:pPr marL="971550" lvl="1" indent="-514350">
                  <a:buFont typeface="+mj-lt"/>
                  <a:buAutoNum type="arabicPeriod"/>
                </a:pPr>
                <a:r>
                  <a:rPr lang="en-IN" sz="3200" dirty="0">
                    <a:latin typeface="+mj-lt"/>
                  </a:rPr>
                  <a:t>Update the </a:t>
                </a:r>
                <a:r>
                  <a:rPr lang="en-IN" sz="3200" dirty="0" smtClean="0">
                    <a:latin typeface="+mj-lt"/>
                  </a:rPr>
                  <a:t>item vectors </a:t>
                </a:r>
                <a:r>
                  <a:rPr lang="en-IN" sz="3200" dirty="0">
                    <a:latin typeface="+mj-lt"/>
                  </a:rPr>
                  <a:t>for </a:t>
                </a:r>
                <a14:m>
                  <m:oMath xmlns:m="http://schemas.openxmlformats.org/officeDocument/2006/math">
                    <m:r>
                      <a:rPr lang="en-IN" sz="3200" b="0" i="1" smtClean="0">
                        <a:latin typeface="Cambria Math" panose="02040503050406030204" pitchFamily="18" charset="0"/>
                      </a:rPr>
                      <m:t>𝑗</m:t>
                    </m:r>
                    <m:r>
                      <a:rPr lang="en-IN" sz="3200" i="1">
                        <a:latin typeface="Cambria Math" panose="02040503050406030204" pitchFamily="18" charset="0"/>
                      </a:rPr>
                      <m:t>=1,…,</m:t>
                    </m:r>
                    <m:r>
                      <a:rPr lang="en-IN" sz="3200" b="0" i="1" smtClean="0">
                        <a:latin typeface="Cambria Math" panose="02040503050406030204" pitchFamily="18" charset="0"/>
                      </a:rPr>
                      <m:t>𝑛</m:t>
                    </m:r>
                  </m:oMath>
                </a14:m>
                <a:r>
                  <a:rPr lang="en-IN" sz="3200" dirty="0">
                    <a:latin typeface="Nexa Book" panose="02000000000000000000" pitchFamily="2" charset="0"/>
                  </a:rPr>
                  <a:t/>
                </a:r>
                <a:br>
                  <a:rPr lang="en-IN" sz="3200" dirty="0">
                    <a:latin typeface="Nexa Book" panose="02000000000000000000" pitchFamily="2" charset="0"/>
                  </a:rPr>
                </a:br>
                <a14:m>
                  <m:oMath xmlns:m="http://schemas.openxmlformats.org/officeDocument/2006/math">
                    <m:sSup>
                      <m:sSupPr>
                        <m:ctrlPr>
                          <a:rPr lang="en-IN" sz="2400" i="1">
                            <a:latin typeface="Cambria Math" panose="02040503050406030204" pitchFamily="18" charset="0"/>
                          </a:rPr>
                        </m:ctrlPr>
                      </m:sSupPr>
                      <m:e>
                        <m:r>
                          <a:rPr lang="en-IN" sz="2400" b="1" i="0" smtClean="0">
                            <a:latin typeface="Cambria Math" panose="02040503050406030204" pitchFamily="18" charset="0"/>
                          </a:rPr>
                          <m:t>𝐯</m:t>
                        </m:r>
                      </m:e>
                      <m:sup>
                        <m:r>
                          <a:rPr lang="en-IN" sz="2400" b="0" i="1" smtClean="0">
                            <a:latin typeface="Cambria Math" panose="02040503050406030204" pitchFamily="18" charset="0"/>
                          </a:rPr>
                          <m:t>𝑗</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nary>
                              <m:naryPr>
                                <m:chr m:val="∑"/>
                                <m:supHide m:val="on"/>
                                <m:ctrlPr>
                                  <a:rPr lang="en-IN" sz="2400" i="1">
                                    <a:latin typeface="Cambria Math" panose="02040503050406030204" pitchFamily="18" charset="0"/>
                                  </a:rPr>
                                </m:ctrlPr>
                              </m:naryPr>
                              <m:sub>
                                <m:r>
                                  <a:rPr lang="en-IN" sz="2400" b="0" i="1" smtClean="0">
                                    <a:latin typeface="Cambria Math" panose="02040503050406030204" pitchFamily="18" charset="0"/>
                                  </a:rPr>
                                  <m:t>𝑖</m:t>
                                </m:r>
                                <m:r>
                                  <a:rPr lang="en-IN" sz="2400" b="0" i="1" smtClean="0">
                                    <a:latin typeface="Cambria Math" panose="02040503050406030204" pitchFamily="18" charset="0"/>
                                  </a:rPr>
                                  <m:t>:</m:t>
                                </m:r>
                                <m:d>
                                  <m:dPr>
                                    <m:ctrlPr>
                                      <a:rPr lang="en-IN" sz="2400" i="1">
                                        <a:latin typeface="Cambria Math" panose="02040503050406030204" pitchFamily="18" charset="0"/>
                                      </a:rPr>
                                    </m:ctrlPr>
                                  </m:dPr>
                                  <m:e>
                                    <m:r>
                                      <m:rPr>
                                        <m:brk m:alnAt="7"/>
                                      </m:rP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e>
                                </m:d>
                                <m:r>
                                  <a:rPr lang="en-IN" sz="2400" i="1">
                                    <a:latin typeface="Cambria Math" panose="02040503050406030204" pitchFamily="18" charset="0"/>
                                  </a:rPr>
                                  <m:t>∈</m:t>
                                </m:r>
                                <m:r>
                                  <m:rPr>
                                    <m:sty m:val="p"/>
                                  </m:rPr>
                                  <a:rPr lang="en-IN" sz="2400">
                                    <a:latin typeface="Cambria Math" panose="02040503050406030204" pitchFamily="18" charset="0"/>
                                  </a:rPr>
                                  <m:t>Ω</m:t>
                                </m:r>
                              </m:sub>
                              <m:sup/>
                              <m:e>
                                <m:sSup>
                                  <m:sSupPr>
                                    <m:ctrlPr>
                                      <a:rPr lang="en-IN" sz="2400" i="1">
                                        <a:latin typeface="Cambria Math" panose="02040503050406030204" pitchFamily="18" charset="0"/>
                                      </a:rPr>
                                    </m:ctrlPr>
                                  </m:sSupPr>
                                  <m:e>
                                    <m:r>
                                      <a:rPr lang="en-IN" sz="2400" b="1" i="0" smtClean="0">
                                        <a:latin typeface="Cambria Math" panose="02040503050406030204" pitchFamily="18" charset="0"/>
                                      </a:rPr>
                                      <m:t>𝐮</m:t>
                                    </m:r>
                                  </m:e>
                                  <m:sup>
                                    <m:r>
                                      <a:rPr lang="en-IN" sz="2400" b="0" i="1" smtClean="0">
                                        <a:latin typeface="Cambria Math" panose="02040503050406030204" pitchFamily="18" charset="0"/>
                                      </a:rPr>
                                      <m:t>𝑖</m:t>
                                    </m:r>
                                  </m:sup>
                                </m:sSup>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b="1" i="0" smtClean="0">
                                                <a:latin typeface="Cambria Math" panose="02040503050406030204" pitchFamily="18" charset="0"/>
                                              </a:rPr>
                                              <m:t>𝐮</m:t>
                                            </m:r>
                                          </m:e>
                                          <m:sup>
                                            <m:r>
                                              <a:rPr lang="en-IN" sz="2400" b="0" i="1" smtClean="0">
                                                <a:latin typeface="Cambria Math" panose="02040503050406030204" pitchFamily="18" charset="0"/>
                                              </a:rPr>
                                              <m:t>𝑖</m:t>
                                            </m:r>
                                          </m:sup>
                                        </m:sSup>
                                      </m:e>
                                    </m:d>
                                  </m:e>
                                  <m:sup>
                                    <m:r>
                                      <a:rPr lang="en-IN" sz="2400" i="1">
                                        <a:latin typeface="Cambria Math" panose="02040503050406030204" pitchFamily="18" charset="0"/>
                                      </a:rPr>
                                      <m:t>⊤</m:t>
                                    </m:r>
                                  </m:sup>
                                </m:sSup>
                              </m:e>
                            </m:nary>
                            <m:r>
                              <a:rPr lang="en-IN" sz="2400" i="1">
                                <a:latin typeface="Cambria Math" panose="02040503050406030204" pitchFamily="18" charset="0"/>
                              </a:rPr>
                              <m:t>+</m:t>
                            </m:r>
                            <m:r>
                              <a:rPr lang="en-IN" sz="2400" i="1">
                                <a:latin typeface="Cambria Math" panose="02040503050406030204" pitchFamily="18" charset="0"/>
                              </a:rPr>
                              <m:t>𝜆</m:t>
                            </m:r>
                            <m:r>
                              <a:rPr lang="en-IN" sz="2400" i="1">
                                <a:latin typeface="Cambria Math" panose="02040503050406030204" pitchFamily="18" charset="0"/>
                              </a:rPr>
                              <m:t>⋅</m:t>
                            </m:r>
                            <m:r>
                              <a:rPr lang="en-IN" sz="2400" i="1">
                                <a:latin typeface="Cambria Math" panose="02040503050406030204" pitchFamily="18" charset="0"/>
                              </a:rPr>
                              <m:t>𝐼</m:t>
                            </m:r>
                          </m:e>
                        </m:d>
                      </m:e>
                      <m:sup>
                        <m:r>
                          <a:rPr lang="en-IN" sz="2400" i="1">
                            <a:latin typeface="Cambria Math" panose="02040503050406030204" pitchFamily="18" charset="0"/>
                          </a:rPr>
                          <m:t>−1</m:t>
                        </m:r>
                      </m:sup>
                    </m:sSup>
                    <m:d>
                      <m:dPr>
                        <m:ctrlPr>
                          <a:rPr lang="en-IN" sz="2400" i="1">
                            <a:latin typeface="Cambria Math" panose="02040503050406030204" pitchFamily="18" charset="0"/>
                          </a:rPr>
                        </m:ctrlPr>
                      </m:dPr>
                      <m:e>
                        <m:nary>
                          <m:naryPr>
                            <m:chr m:val="∑"/>
                            <m:supHide m:val="on"/>
                            <m:ctrlPr>
                              <a:rPr lang="en-IN" sz="2400" i="1">
                                <a:latin typeface="Cambria Math" panose="02040503050406030204" pitchFamily="18" charset="0"/>
                              </a:rPr>
                            </m:ctrlPr>
                          </m:naryPr>
                          <m:sub>
                            <m:r>
                              <a:rPr lang="en-IN" sz="2400" b="0" i="1" smtClean="0">
                                <a:latin typeface="Cambria Math" panose="02040503050406030204" pitchFamily="18" charset="0"/>
                              </a:rPr>
                              <m:t>𝑖</m:t>
                            </m:r>
                            <m:r>
                              <a:rPr lang="en-IN" sz="2400" b="0" i="1" smtClean="0">
                                <a:latin typeface="Cambria Math" panose="02040503050406030204" pitchFamily="18" charset="0"/>
                              </a:rPr>
                              <m:t>:</m:t>
                            </m:r>
                            <m:d>
                              <m:dPr>
                                <m:ctrlPr>
                                  <a:rPr lang="en-IN" sz="2400" i="1">
                                    <a:latin typeface="Cambria Math" panose="02040503050406030204" pitchFamily="18" charset="0"/>
                                  </a:rPr>
                                </m:ctrlPr>
                              </m:dPr>
                              <m:e>
                                <m:r>
                                  <m:rPr>
                                    <m:brk m:alnAt="7"/>
                                  </m:rP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e>
                            </m:d>
                            <m:r>
                              <a:rPr lang="en-IN" sz="2400" i="1">
                                <a:latin typeface="Cambria Math" panose="02040503050406030204" pitchFamily="18" charset="0"/>
                              </a:rPr>
                              <m:t>∈</m:t>
                            </m:r>
                            <m:r>
                              <m:rPr>
                                <m:sty m:val="p"/>
                              </m:rPr>
                              <a:rPr lang="en-IN" sz="2400">
                                <a:latin typeface="Cambria Math" panose="02040503050406030204" pitchFamily="18" charset="0"/>
                              </a:rPr>
                              <m:t>Ω</m:t>
                            </m:r>
                          </m:sub>
                          <m:sup/>
                          <m:e>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𝑖𝑗</m:t>
                                </m:r>
                              </m:sub>
                            </m:sSub>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1" i="0" smtClean="0">
                                    <a:latin typeface="Cambria Math" panose="02040503050406030204" pitchFamily="18" charset="0"/>
                                  </a:rPr>
                                  <m:t>𝐮</m:t>
                                </m:r>
                              </m:e>
                              <m:sup>
                                <m:r>
                                  <a:rPr lang="en-IN" sz="2400" b="0" i="1" smtClean="0">
                                    <a:latin typeface="Cambria Math" panose="02040503050406030204" pitchFamily="18" charset="0"/>
                                  </a:rPr>
                                  <m:t>𝑖</m:t>
                                </m:r>
                              </m:sup>
                            </m:sSup>
                          </m:e>
                        </m:nary>
                      </m:e>
                    </m:d>
                  </m:oMath>
                </a14:m>
                <a:endParaRPr lang="en-US" sz="3200" dirty="0" smtClean="0">
                  <a:latin typeface="Nexa Book" panose="02000000000000000000" pitchFamily="2" charset="0"/>
                </a:endParaRPr>
              </a:p>
              <a:p>
                <a:pPr marL="514350" indent="-514350">
                  <a:buFont typeface="+mj-lt"/>
                  <a:buAutoNum type="arabicPeriod"/>
                </a:pPr>
                <a:r>
                  <a:rPr lang="en-IN" sz="3200" dirty="0" smtClean="0">
                    <a:latin typeface="+mj-lt"/>
                  </a:rPr>
                  <a:t>Repeat until convergence</a:t>
                </a:r>
              </a:p>
            </p:txBody>
          </p:sp>
        </mc:Choice>
        <mc:Fallback xmlns="">
          <p:sp>
            <p:nvSpPr>
              <p:cNvPr id="5" name="TextBox 4"/>
              <p:cNvSpPr txBox="1">
                <a:spLocks noRot="1" noChangeAspect="1" noMove="1" noResize="1" noEditPoints="1" noAdjustHandles="1" noChangeArrowheads="1" noChangeShapeType="1" noTextEdit="1"/>
              </p:cNvSpPr>
              <p:nvPr/>
            </p:nvSpPr>
            <p:spPr>
              <a:xfrm>
                <a:off x="1722805" y="843449"/>
                <a:ext cx="8661424" cy="5728171"/>
              </a:xfrm>
              <a:prstGeom prst="rect">
                <a:avLst/>
              </a:prstGeom>
              <a:blipFill>
                <a:blip r:embed="rId2"/>
                <a:stretch>
                  <a:fillRect l="-1683" t="-1268" b="-2326"/>
                </a:stretch>
              </a:blipFill>
              <a:ln w="38100">
                <a:solidFill>
                  <a:srgbClr val="7030A0"/>
                </a:solidFill>
                <a:prstDash val="dash"/>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ular Callout 5"/>
              <p:cNvSpPr/>
              <p:nvPr/>
            </p:nvSpPr>
            <p:spPr>
              <a:xfrm>
                <a:off x="8902190" y="2234430"/>
                <a:ext cx="2964078" cy="1071461"/>
              </a:xfrm>
              <a:prstGeom prst="wedgeRectCallout">
                <a:avLst>
                  <a:gd name="adj1" fmla="val -80188"/>
                  <a:gd name="adj2" fmla="val 7295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mj-lt"/>
                  </a:rPr>
                  <a:t>Note</a:t>
                </a:r>
                <a:r>
                  <a:rPr lang="en-IN" sz="2400" dirty="0" smtClean="0">
                    <a:solidFill>
                      <a:schemeClr val="tx1"/>
                    </a:solidFill>
                    <a:latin typeface="+mj-lt"/>
                  </a:rPr>
                  <a:t>: sum </a:t>
                </a:r>
                <a:r>
                  <a:rPr lang="en-IN" sz="2400" dirty="0">
                    <a:solidFill>
                      <a:schemeClr val="tx1"/>
                    </a:solidFill>
                    <a:latin typeface="+mj-lt"/>
                  </a:rPr>
                  <a:t>only over </a:t>
                </a:r>
                <a:r>
                  <a:rPr lang="en-IN" sz="2400" dirty="0" smtClean="0">
                    <a:solidFill>
                      <a:schemeClr val="tx1"/>
                    </a:solidFill>
                    <a:latin typeface="+mj-lt"/>
                  </a:rPr>
                  <a:t>items that user </a:t>
                </a:r>
                <a14:m>
                  <m:oMath xmlns:m="http://schemas.openxmlformats.org/officeDocument/2006/math">
                    <m:r>
                      <a:rPr lang="en-IN" sz="2400" b="0" i="1" smtClean="0">
                        <a:solidFill>
                          <a:schemeClr val="tx1"/>
                        </a:solidFill>
                        <a:latin typeface="Cambria Math" panose="02040503050406030204" pitchFamily="18" charset="0"/>
                      </a:rPr>
                      <m:t>𝑖</m:t>
                    </m:r>
                  </m:oMath>
                </a14:m>
                <a:r>
                  <a:rPr lang="en-IN" sz="2400" dirty="0" smtClean="0">
                    <a:solidFill>
                      <a:schemeClr val="tx1"/>
                    </a:solidFill>
                    <a:latin typeface="+mj-lt"/>
                  </a:rPr>
                  <a:t> rated (small for most users)</a:t>
                </a:r>
                <a:endParaRPr lang="en-IN" sz="2400"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8902190" y="2234430"/>
                <a:ext cx="2964078" cy="1071461"/>
              </a:xfrm>
              <a:prstGeom prst="wedgeRectCallout">
                <a:avLst>
                  <a:gd name="adj1" fmla="val -80188"/>
                  <a:gd name="adj2" fmla="val 72954"/>
                </a:avLst>
              </a:prstGeom>
              <a:blipFill>
                <a:blip r:embed="rId3"/>
                <a:stretch>
                  <a:fillRect t="-6757" r="-2808"/>
                </a:stretch>
              </a:blipFill>
              <a:ln w="38100">
                <a:solidFill>
                  <a:schemeClr val="accent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ular Callout 6"/>
              <p:cNvSpPr/>
              <p:nvPr/>
            </p:nvSpPr>
            <p:spPr>
              <a:xfrm>
                <a:off x="8902190" y="3719619"/>
                <a:ext cx="2964078" cy="1071461"/>
              </a:xfrm>
              <a:prstGeom prst="wedgeRectCallout">
                <a:avLst>
                  <a:gd name="adj1" fmla="val -80188"/>
                  <a:gd name="adj2" fmla="val 7295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mj-lt"/>
                  </a:rPr>
                  <a:t>Note</a:t>
                </a:r>
                <a:r>
                  <a:rPr lang="en-IN" sz="2400" dirty="0" smtClean="0">
                    <a:solidFill>
                      <a:schemeClr val="tx1"/>
                    </a:solidFill>
                    <a:latin typeface="+mj-lt"/>
                  </a:rPr>
                  <a:t>: sum </a:t>
                </a:r>
                <a:r>
                  <a:rPr lang="en-IN" sz="2400" dirty="0">
                    <a:solidFill>
                      <a:schemeClr val="tx1"/>
                    </a:solidFill>
                    <a:latin typeface="+mj-lt"/>
                  </a:rPr>
                  <a:t>only over </a:t>
                </a:r>
                <a:r>
                  <a:rPr lang="en-IN" sz="2400" dirty="0" smtClean="0">
                    <a:solidFill>
                      <a:schemeClr val="tx1"/>
                    </a:solidFill>
                    <a:latin typeface="+mj-lt"/>
                  </a:rPr>
                  <a:t>users that rated item </a:t>
                </a:r>
                <a14:m>
                  <m:oMath xmlns:m="http://schemas.openxmlformats.org/officeDocument/2006/math">
                    <m:r>
                      <a:rPr lang="en-IN" sz="2400" b="0" i="1" smtClean="0">
                        <a:solidFill>
                          <a:schemeClr val="tx1"/>
                        </a:solidFill>
                        <a:latin typeface="Cambria Math" panose="02040503050406030204" pitchFamily="18" charset="0"/>
                      </a:rPr>
                      <m:t>𝑗</m:t>
                    </m:r>
                  </m:oMath>
                </a14:m>
                <a:r>
                  <a:rPr lang="en-IN" sz="2400" dirty="0" smtClean="0">
                    <a:solidFill>
                      <a:schemeClr val="tx1"/>
                    </a:solidFill>
                    <a:latin typeface="+mj-lt"/>
                  </a:rPr>
                  <a:t> (small for most items)</a:t>
                </a:r>
                <a:endParaRPr lang="en-IN" sz="2400" dirty="0">
                  <a:solidFill>
                    <a:schemeClr val="tx1"/>
                  </a:solidFill>
                  <a:latin typeface="+mj-lt"/>
                </a:endParaRPr>
              </a:p>
            </p:txBody>
          </p:sp>
        </mc:Choice>
        <mc:Fallback xmlns="">
          <p:sp>
            <p:nvSpPr>
              <p:cNvPr id="7" name="Rectangular Callout 6"/>
              <p:cNvSpPr>
                <a:spLocks noRot="1" noChangeAspect="1" noMove="1" noResize="1" noEditPoints="1" noAdjustHandles="1" noChangeArrowheads="1" noChangeShapeType="1" noTextEdit="1"/>
              </p:cNvSpPr>
              <p:nvPr/>
            </p:nvSpPr>
            <p:spPr>
              <a:xfrm>
                <a:off x="8902190" y="3719619"/>
                <a:ext cx="2964078" cy="1071461"/>
              </a:xfrm>
              <a:prstGeom prst="wedgeRectCallout">
                <a:avLst>
                  <a:gd name="adj1" fmla="val -80188"/>
                  <a:gd name="adj2" fmla="val 72954"/>
                </a:avLst>
              </a:prstGeom>
              <a:blipFill>
                <a:blip r:embed="rId4"/>
                <a:stretch>
                  <a:fillRect t="-6278" r="-31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97241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Interesting Extensions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746376"/>
              </a:xfrm>
            </p:spPr>
            <p:txBody>
              <a:bodyPr/>
              <a:lstStyle/>
              <a:p>
                <a:r>
                  <a:rPr lang="en-US" dirty="0" smtClean="0">
                    <a:solidFill>
                      <a:schemeClr val="tx1"/>
                    </a:solidFill>
                  </a:rPr>
                  <a:t>Can speed </a:t>
                </a:r>
                <a:r>
                  <a:rPr lang="en-US" dirty="0" err="1" smtClean="0">
                    <a:solidFill>
                      <a:schemeClr val="tx1"/>
                    </a:solidFill>
                  </a:rPr>
                  <a:t>AltMin</a:t>
                </a:r>
                <a:r>
                  <a:rPr lang="en-US" dirty="0" smtClean="0">
                    <a:solidFill>
                      <a:schemeClr val="tx1"/>
                    </a:solidFill>
                  </a:rPr>
                  <a:t> by using SGD </a:t>
                </a:r>
                <a:r>
                  <a:rPr lang="en-US" dirty="0">
                    <a:solidFill>
                      <a:schemeClr val="tx1"/>
                    </a:solidFill>
                  </a:rPr>
                  <a:t>to update </a:t>
                </a:r>
                <a:r>
                  <a:rPr lang="en-US" dirty="0" smtClean="0">
                    <a:solidFill>
                      <a:schemeClr val="tx1"/>
                    </a:solidFill>
                  </a:rPr>
                  <a:t>user and item latent vectors</a:t>
                </a:r>
              </a:p>
              <a:p>
                <a:pPr lvl="2"/>
                <a:r>
                  <a:rPr lang="en-US" dirty="0" smtClean="0">
                    <a:solidFill>
                      <a:schemeClr val="tx1"/>
                    </a:solidFill>
                  </a:rPr>
                  <a:t>Would </a:t>
                </a:r>
                <a:r>
                  <a:rPr lang="en-US" dirty="0">
                    <a:solidFill>
                      <a:schemeClr val="tx1"/>
                    </a:solidFill>
                  </a:rPr>
                  <a:t>take only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𝒪</m:t>
                    </m:r>
                    <m:d>
                      <m:dPr>
                        <m:ctrlPr>
                          <a:rPr lang="en-IN" i="1">
                            <a:solidFill>
                              <a:schemeClr val="tx1"/>
                            </a:solidFill>
                            <a:latin typeface="Cambria Math" panose="02040503050406030204" pitchFamily="18" charset="0"/>
                            <a:ea typeface="Cambria Math" panose="02040503050406030204" pitchFamily="18" charset="0"/>
                          </a:rPr>
                        </m:ctrlPr>
                      </m:dPr>
                      <m:e>
                        <m:r>
                          <a:rPr lang="en-IN" i="1">
                            <a:solidFill>
                              <a:schemeClr val="tx1"/>
                            </a:solidFill>
                            <a:latin typeface="Cambria Math" panose="02040503050406030204" pitchFamily="18" charset="0"/>
                            <a:ea typeface="Cambria Math" panose="02040503050406030204" pitchFamily="18" charset="0"/>
                          </a:rPr>
                          <m:t>𝑘</m:t>
                        </m:r>
                      </m:e>
                    </m:d>
                  </m:oMath>
                </a14:m>
                <a:r>
                  <a:rPr lang="en-US" dirty="0">
                    <a:solidFill>
                      <a:schemeClr val="tx1"/>
                    </a:solidFill>
                  </a:rPr>
                  <a:t> time per </a:t>
                </a:r>
                <a:r>
                  <a:rPr lang="en-US" dirty="0" smtClean="0">
                    <a:solidFill>
                      <a:schemeClr val="tx1"/>
                    </a:solidFill>
                  </a:rPr>
                  <a:t>iteration</a:t>
                </a:r>
              </a:p>
              <a:p>
                <a:r>
                  <a:rPr lang="en-US" dirty="0" smtClean="0">
                    <a:solidFill>
                      <a:schemeClr val="tx1"/>
                    </a:solidFill>
                  </a:rPr>
                  <a:t>Suppose ratings are not real numbers but counts or Boolean</a:t>
                </a:r>
              </a:p>
              <a:p>
                <a:pPr lvl="2"/>
                <a:r>
                  <a:rPr lang="en-US" dirty="0" smtClean="0">
                    <a:solidFill>
                      <a:schemeClr val="tx1"/>
                    </a:solidFill>
                  </a:rPr>
                  <a:t>Can model ratings using a generalized linear models instead (see </a:t>
                </a:r>
                <a:r>
                  <a:rPr lang="en-US" dirty="0" smtClean="0">
                    <a:solidFill>
                      <a:schemeClr val="tx1"/>
                    </a:solidFill>
                  </a:rPr>
                  <a:t>previous </a:t>
                </a:r>
                <a:r>
                  <a:rPr lang="en-US" dirty="0" err="1" smtClean="0">
                    <a:solidFill>
                      <a:schemeClr val="tx1"/>
                    </a:solidFill>
                  </a:rPr>
                  <a:t>lec</a:t>
                </a:r>
                <a:r>
                  <a:rPr lang="en-US" dirty="0" smtClean="0">
                    <a:solidFill>
                      <a:schemeClr val="tx1"/>
                    </a:solidFill>
                  </a:rPr>
                  <a:t>)</a:t>
                </a:r>
                <a:endParaRPr lang="en-US" dirty="0" smtClean="0">
                  <a:solidFill>
                    <a:schemeClr val="tx1"/>
                  </a:solidFill>
                </a:endParaRP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𝑟</m:t>
                            </m:r>
                          </m:e>
                          <m:sub>
                            <m:r>
                              <a:rPr lang="en-IN" b="0" i="1" smtClean="0">
                                <a:latin typeface="Cambria Math" panose="02040503050406030204" pitchFamily="18" charset="0"/>
                                <a:ea typeface="Cambria Math" panose="02040503050406030204" pitchFamily="18" charset="0"/>
                              </a:rPr>
                              <m:t>𝑖𝑗</m:t>
                            </m:r>
                          </m:sub>
                        </m:sSub>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𝑗</m:t>
                            </m:r>
                          </m:sup>
                        </m:sSup>
                      </m:e>
                    </m:d>
                    <m:r>
                      <a:rPr lang="en-IN">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ea typeface="Cambria Math" panose="02040503050406030204" pitchFamily="18" charset="0"/>
                          </a:rPr>
                        </m:ctrlPr>
                      </m:funcPr>
                      <m:fName>
                        <m:r>
                          <m:rPr>
                            <m:sty m:val="p"/>
                          </m:rPr>
                          <a:rPr lang="en-IN" i="0">
                            <a:latin typeface="Cambria Math" panose="02040503050406030204" pitchFamily="18" charset="0"/>
                            <a:ea typeface="Cambria Math" panose="02040503050406030204" pitchFamily="18" charset="0"/>
                          </a:rPr>
                          <m:t>exp</m:t>
                        </m:r>
                      </m:fName>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𝑟</m:t>
                                </m:r>
                              </m:e>
                              <m:sub>
                                <m:r>
                                  <a:rPr lang="en-IN">
                                    <a:latin typeface="Cambria Math" panose="02040503050406030204" pitchFamily="18" charset="0"/>
                                    <a:ea typeface="Cambria Math" panose="02040503050406030204" pitchFamily="18" charset="0"/>
                                  </a:rPr>
                                  <m:t>𝑖𝑗</m:t>
                                </m:r>
                              </m:sub>
                            </m:sSub>
                            <m:r>
                              <a:rPr lang="en-IN">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𝑗</m:t>
                                    </m:r>
                                  </m:sup>
                                </m:sSup>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𝐴</m:t>
                            </m:r>
                            <m:d>
                              <m:dPr>
                                <m:ctrlPr>
                                  <a:rPr lang="en-IN" i="1">
                                    <a:latin typeface="Cambria Math" panose="02040503050406030204" pitchFamily="18" charset="0"/>
                                    <a:ea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𝑗</m:t>
                                        </m:r>
                                      </m:sup>
                                    </m:sSup>
                                  </m:e>
                                </m:d>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h</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𝑟</m:t>
                                </m:r>
                              </m:e>
                              <m:sub>
                                <m:r>
                                  <a:rPr lang="en-IN">
                                    <a:latin typeface="Cambria Math" panose="02040503050406030204" pitchFamily="18" charset="0"/>
                                    <a:ea typeface="Cambria Math" panose="02040503050406030204" pitchFamily="18" charset="0"/>
                                  </a:rPr>
                                  <m:t>𝑖𝑗</m:t>
                                </m:r>
                              </m:sub>
                            </m:sSub>
                            <m:r>
                              <a:rPr lang="en-IN">
                                <a:latin typeface="Cambria Math" panose="02040503050406030204" pitchFamily="18" charset="0"/>
                                <a:ea typeface="Cambria Math" panose="02040503050406030204" pitchFamily="18" charset="0"/>
                              </a:rPr>
                              <m:t>)</m:t>
                            </m:r>
                          </m:e>
                        </m:d>
                      </m:e>
                    </m:func>
                  </m:oMath>
                </a14:m>
                <a:endParaRPr lang="en-US" dirty="0" smtClean="0">
                  <a:solidFill>
                    <a:schemeClr val="tx1"/>
                  </a:solidFill>
                </a:endParaRPr>
              </a:p>
              <a:p>
                <a:pPr lvl="3"/>
                <a:r>
                  <a:rPr lang="en-US" dirty="0" smtClean="0">
                    <a:solidFill>
                      <a:schemeClr val="tx1"/>
                    </a:solidFill>
                  </a:rPr>
                  <a:t>The model we studied becomes a special case where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𝑟</m:t>
                            </m:r>
                          </m:e>
                          <m:sub>
                            <m:r>
                              <a:rPr lang="en-IN" i="1">
                                <a:latin typeface="Cambria Math" panose="02040503050406030204" pitchFamily="18" charset="0"/>
                                <a:ea typeface="Cambria Math" panose="02040503050406030204" pitchFamily="18" charset="0"/>
                              </a:rPr>
                              <m:t>𝑖𝑗</m:t>
                            </m:r>
                          </m:sub>
                        </m:sSub>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𝐮</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𝐯</m:t>
                            </m:r>
                          </m:e>
                          <m:sup>
                            <m:r>
                              <a:rPr lang="en-IN">
                                <a:latin typeface="Cambria Math" panose="02040503050406030204" pitchFamily="18" charset="0"/>
                              </a:rPr>
                              <m:t>𝑗</m:t>
                            </m:r>
                          </m:sup>
                        </m:sSup>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𝐮</m:t>
                                </m:r>
                              </m:e>
                              <m:sup>
                                <m:r>
                                  <a:rPr lang="en-IN">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𝐯</m:t>
                                </m:r>
                              </m:e>
                              <m:sup>
                                <m:r>
                                  <a:rPr lang="en-IN">
                                    <a:latin typeface="Cambria Math" panose="02040503050406030204" pitchFamily="18" charset="0"/>
                                  </a:rPr>
                                  <m:t>𝑗</m:t>
                                </m:r>
                              </m:sup>
                            </m:sSup>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e>
                    </m:d>
                  </m:oMath>
                </a14:m>
                <a:endParaRPr lang="en-US" dirty="0" smtClean="0">
                  <a:solidFill>
                    <a:schemeClr val="tx1"/>
                  </a:solidFill>
                </a:endParaRPr>
              </a:p>
              <a:p>
                <a:pPr lvl="2"/>
                <a:r>
                  <a:rPr lang="en-US" dirty="0" smtClean="0">
                    <a:solidFill>
                      <a:schemeClr val="tx1"/>
                    </a:solidFill>
                  </a:rPr>
                  <a:t>Instead of the alternations being ridge regression problems, they would now become GLM problems e.g. logistic regression problems </a:t>
                </a:r>
                <a:r>
                  <a:rPr lang="en-US" smtClean="0">
                    <a:solidFill>
                      <a:schemeClr val="tx1"/>
                    </a:solidFill>
                  </a:rPr>
                  <a:t>(for Boolean </a:t>
                </a:r>
                <a:r>
                  <a:rPr lang="en-US" dirty="0" smtClean="0">
                    <a:solidFill>
                      <a:schemeClr val="tx1"/>
                    </a:solidFill>
                  </a:rPr>
                  <a:t>ratings)</a:t>
                </a:r>
              </a:p>
              <a:p>
                <a:r>
                  <a:rPr lang="en-US" dirty="0" smtClean="0">
                    <a:solidFill>
                      <a:schemeClr val="tx1"/>
                    </a:solidFill>
                  </a:rPr>
                  <a:t>There also exist non-linear extensions to these</a:t>
                </a:r>
              </a:p>
              <a:p>
                <a:pPr lvl="2"/>
                <a:r>
                  <a:rPr lang="en-IN" dirty="0"/>
                  <a:t> </a:t>
                </a:r>
                <a:r>
                  <a:rPr lang="en-IN" dirty="0" err="1" smtClean="0"/>
                  <a:t>Dziugaite</a:t>
                </a:r>
                <a:r>
                  <a:rPr lang="en-IN" dirty="0" smtClean="0"/>
                  <a:t> and Roy, Neural </a:t>
                </a:r>
                <a:r>
                  <a:rPr lang="en-IN" dirty="0"/>
                  <a:t>network matrix </a:t>
                </a:r>
                <a:r>
                  <a:rPr lang="en-IN" dirty="0" smtClean="0"/>
                  <a:t>factorization, 2015</a:t>
                </a:r>
              </a:p>
              <a:p>
                <a:pPr lvl="2"/>
                <a:r>
                  <a:rPr lang="en-IN" dirty="0" smtClean="0"/>
                  <a:t>He et al, Neural collaborative Filtering, WWW 2017</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34245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35.50181"/>
  <p:tag name="ORIGINALWIDTH" val="55.00283"/>
  <p:tag name="LATEXADDIN" val="\documentclass{article}&#10;\usepackage{amsmath,amssymb}&#10;\pagestyle{empty}&#10;\begin{document}&#10;&#10;\[&#10;\mathbf \approx&#10;\]&#10;&#10;\end{document}"/>
  <p:tag name="IGUANATEXSIZE" val="150"/>
  <p:tag name="IGUANATEXCURSOR" val="107"/>
</p:tagLst>
</file>

<file path=ppt/tags/tag10.xml><?xml version="1.0" encoding="utf-8"?>
<p:tagLst xmlns:a="http://schemas.openxmlformats.org/drawingml/2006/main" xmlns:r="http://schemas.openxmlformats.org/officeDocument/2006/relationships" xmlns:p="http://schemas.openxmlformats.org/presentationml/2006/main">
  <p:tag name="ORIGINALHEIGHT" val="19.50102"/>
  <p:tag name="ORIGINALWIDTH" val="56.00291"/>
  <p:tag name="LATEXADDIN" val="\documentclass{article}&#10;\usepackage{amsmath,amssymb}&#10;\usepackage{olo}&#10;\pagestyle{empty}&#10;\begin{document}&#10;&#10;\[&#10;=&#10;\]&#10;&#10;\end{document}"/>
  <p:tag name="IGUANATEXSIZE" val="72"/>
  <p:tag name="IGUANATEXCURSOR" val="110"/>
</p:tagLst>
</file>

<file path=ppt/tags/tag11.xml><?xml version="1.0" encoding="utf-8"?>
<p:tagLst xmlns:a="http://schemas.openxmlformats.org/drawingml/2006/main" xmlns:r="http://schemas.openxmlformats.org/officeDocument/2006/relationships" xmlns:p="http://schemas.openxmlformats.org/presentationml/2006/main">
  <p:tag name="ORIGINALHEIGHT" val="49.50252"/>
  <p:tag name="ORIGINALWIDTH" val="77.00394"/>
  <p:tag name="LATEXADDIN" val="\documentclass{article}&#10;\usepackage{amsmath,amssymb}&#10;\usepackage{olo}&#10;\pagestyle{empty}&#10;\begin{document}&#10;&#10;\[&#10;\vu_1&#10;\]&#10;&#10;\end{document}"/>
  <p:tag name="IGUANATEXSIZE" val="28"/>
  <p:tag name="IGUANATEXCURSOR" val="114"/>
</p:tagLst>
</file>

<file path=ppt/tags/tag12.xml><?xml version="1.0" encoding="utf-8"?>
<p:tagLst xmlns:a="http://schemas.openxmlformats.org/drawingml/2006/main" xmlns:r="http://schemas.openxmlformats.org/officeDocument/2006/relationships" xmlns:p="http://schemas.openxmlformats.org/presentationml/2006/main">
  <p:tag name="ORIGINALHEIGHT" val="49.50252"/>
  <p:tag name="ORIGINALWIDTH" val="79.0041"/>
  <p:tag name="LATEXADDIN" val="\documentclass{article}&#10;\usepackage{amsmath,amssymb}&#10;\usepackage{olo}&#10;\pagestyle{empty}&#10;\begin{document}&#10;&#10;\[&#10;\vu_2&#10;\]&#10;&#10;\end{document}"/>
  <p:tag name="IGUANATEXSIZE" val="28"/>
  <p:tag name="IGUANATEXCURSOR" val="114"/>
</p:tagLst>
</file>

<file path=ppt/tags/tag13.xml><?xml version="1.0" encoding="utf-8"?>
<p:tagLst xmlns:a="http://schemas.openxmlformats.org/drawingml/2006/main" xmlns:r="http://schemas.openxmlformats.org/officeDocument/2006/relationships" xmlns:p="http://schemas.openxmlformats.org/presentationml/2006/main">
  <p:tag name="ORIGINALHEIGHT" val="51.0026"/>
  <p:tag name="ORIGINALWIDTH" val="79.5041"/>
  <p:tag name="LATEXADDIN" val="\documentclass{article}&#10;\usepackage{amsmath,amssymb}&#10;\usepackage{olo}&#10;\pagestyle{empty}&#10;\begin{document}&#10;&#10;\[&#10;\vu_3&#10;\]&#10;&#10;\end{document}"/>
  <p:tag name="IGUANATEXSIZE" val="28"/>
  <p:tag name="IGUANATEXCURSOR" val="114"/>
</p:tagLst>
</file>

<file path=ppt/tags/tag14.xml><?xml version="1.0" encoding="utf-8"?>
<p:tagLst xmlns:a="http://schemas.openxmlformats.org/drawingml/2006/main" xmlns:r="http://schemas.openxmlformats.org/officeDocument/2006/relationships" xmlns:p="http://schemas.openxmlformats.org/presentationml/2006/main">
  <p:tag name="ORIGINALHEIGHT" val="49.50252"/>
  <p:tag name="ORIGINALWIDTH" val="106.0054"/>
  <p:tag name="LATEXADDIN" val="\documentclass{article}&#10;\usepackage{amsmath,amssymb}&#10;\usepackage{olo}&#10;\pagestyle{empty}&#10;\begin{document}&#10;&#10;\[&#10;\vu_K&#10;\]&#10;&#10;\end{document}"/>
  <p:tag name="IGUANATEXSIZE" val="28"/>
  <p:tag name="IGUANATEXCURSOR" val="114"/>
</p:tagLst>
</file>

<file path=ppt/tags/tag15.xml><?xml version="1.0" encoding="utf-8"?>
<p:tagLst xmlns:a="http://schemas.openxmlformats.org/drawingml/2006/main" xmlns:r="http://schemas.openxmlformats.org/officeDocument/2006/relationships" xmlns:p="http://schemas.openxmlformats.org/presentationml/2006/main">
  <p:tag name="ORIGINALHEIGHT" val="74.00378"/>
  <p:tag name="ORIGINALWIDTH" val="107.0055"/>
  <p:tag name="LATEXADDIN" val="\documentclass{article}&#10;\usepackage{amsmath,amssymb}&#10;\usepackage{olo}&#10;\pagestyle{empty}&#10;\begin{document}&#10;&#10;\[&#10;\vv^K&#10;\]&#10;&#10;\end{document}"/>
  <p:tag name="IGUANATEXSIZE" val="32"/>
  <p:tag name="IGUANATEXCURSOR" val="114"/>
</p:tagLst>
</file>

<file path=ppt/tags/tag16.xml><?xml version="1.0" encoding="utf-8"?>
<p:tagLst xmlns:a="http://schemas.openxmlformats.org/drawingml/2006/main" xmlns:r="http://schemas.openxmlformats.org/officeDocument/2006/relationships" xmlns:p="http://schemas.openxmlformats.org/presentationml/2006/main">
  <p:tag name="ORIGINALHEIGHT" val="73.00378"/>
  <p:tag name="ORIGINALWIDTH" val="80.50417"/>
  <p:tag name="LATEXADDIN" val="\documentclass{article}&#10;\usepackage{amsmath,amssymb}&#10;\usepackage{olo}&#10;\pagestyle{empty}&#10;\begin{document}&#10;&#10;\[&#10;\vv^3&#10;\]&#10;&#10;\end{document}"/>
  <p:tag name="IGUANATEXSIZE" val="32"/>
  <p:tag name="IGUANATEXCURSOR" val="114"/>
</p:tagLst>
</file>

<file path=ppt/tags/tag17.xml><?xml version="1.0" encoding="utf-8"?>
<p:tagLst xmlns:a="http://schemas.openxmlformats.org/drawingml/2006/main" xmlns:r="http://schemas.openxmlformats.org/officeDocument/2006/relationships" xmlns:p="http://schemas.openxmlformats.org/presentationml/2006/main">
  <p:tag name="ORIGINALHEIGHT" val="73.00378"/>
  <p:tag name="ORIGINALWIDTH" val="80.0041"/>
  <p:tag name="LATEXADDIN" val="\documentclass{article}&#10;\usepackage{amsmath,amssymb}&#10;\usepackage{olo}&#10;\pagestyle{empty}&#10;\begin{document}&#10;&#10;\[&#10;\vv^2&#10;\]&#10;&#10;\end{document}"/>
  <p:tag name="IGUANATEXSIZE" val="32"/>
  <p:tag name="IGUANATEXCURSOR" val="114"/>
</p:tagLst>
</file>

<file path=ppt/tags/tag18.xml><?xml version="1.0" encoding="utf-8"?>
<p:tagLst xmlns:a="http://schemas.openxmlformats.org/drawingml/2006/main" xmlns:r="http://schemas.openxmlformats.org/officeDocument/2006/relationships" xmlns:p="http://schemas.openxmlformats.org/presentationml/2006/main">
  <p:tag name="ORIGINALHEIGHT" val="73.00378"/>
  <p:tag name="ORIGINALWIDTH" val="78.00401"/>
  <p:tag name="LATEXADDIN" val="\documentclass{article}&#10;\usepackage{amsmath,amssymb}&#10;\usepackage{olo}&#10;\pagestyle{empty}&#10;\begin{document}&#10;&#10;\[&#10;\vv^1&#10;\]&#10;&#10;\end{document}"/>
  <p:tag name="IGUANATEXSIZE" val="32"/>
  <p:tag name="IGUANATEXCURSOR" val="114"/>
</p:tagLst>
</file>

<file path=ppt/tags/tag19.xml><?xml version="1.0" encoding="utf-8"?>
<p:tagLst xmlns:a="http://schemas.openxmlformats.org/drawingml/2006/main" xmlns:r="http://schemas.openxmlformats.org/officeDocument/2006/relationships" xmlns:p="http://schemas.openxmlformats.org/presentationml/2006/main">
  <p:tag name="ORIGINALHEIGHT" val="83.00425"/>
  <p:tag name="ORIGINALWIDTH" val="157.5081"/>
  <p:tag name="LATEXADDIN" val="\documentclass{article}&#10;\usepackage{amsmath,amssymb}&#10;\usepackage{olo}&#10;\pagestyle{empty}&#10;\begin{document}&#10;&#10;\[&#10;\veta(\vx)&#10;\]&#10;&#10;\end{document}"/>
  <p:tag name="IGUANATEXSIZE" val="60"/>
  <p:tag name="IGUANATEXCURSOR" val="119"/>
</p:tagLst>
</file>

<file path=ppt/tags/tag2.xml><?xml version="1.0" encoding="utf-8"?>
<p:tagLst xmlns:a="http://schemas.openxmlformats.org/drawingml/2006/main" xmlns:r="http://schemas.openxmlformats.org/officeDocument/2006/relationships" xmlns:p="http://schemas.openxmlformats.org/presentationml/2006/main">
  <p:tag name="ORIGINALHEIGHT" val="19.50102"/>
  <p:tag name="ORIGINALWIDTH" val="56.00291"/>
  <p:tag name="LATEXADDIN" val="\documentclass{article}&#10;\usepackage{amsmath,amssymb}&#10;\usepackage{olo}&#10;\pagestyle{empty}&#10;\begin{document}&#10;&#10;\[&#10;=&#10;\]&#10;&#10;\end{document}"/>
  <p:tag name="IGUANATEXSIZE" val="72"/>
  <p:tag name="IGUANATEXCURSOR" val="110"/>
</p:tagLst>
</file>

<file path=ppt/tags/tag3.xml><?xml version="1.0" encoding="utf-8"?>
<p:tagLst xmlns:a="http://schemas.openxmlformats.org/drawingml/2006/main" xmlns:r="http://schemas.openxmlformats.org/officeDocument/2006/relationships" xmlns:p="http://schemas.openxmlformats.org/presentationml/2006/main">
  <p:tag name="ORIGINALHEIGHT" val="19.50102"/>
  <p:tag name="ORIGINALWIDTH" val="55.00283"/>
  <p:tag name="LATEXADDIN" val="\documentclass{article}&#10;\usepackage{amsmath,amssymb}&#10;\usepackage{olo}&#10;\pagestyle{empty}&#10;\begin{document}&#10;&#10;\[&#10;\sim&#10;\]&#10;&#10;\end{document}"/>
  <p:tag name="IGUANATEXSIZE" val="72"/>
  <p:tag name="IGUANATEXCURSOR" val="113"/>
</p:tagLst>
</file>

<file path=ppt/tags/tag4.xml><?xml version="1.0" encoding="utf-8"?>
<p:tagLst xmlns:a="http://schemas.openxmlformats.org/drawingml/2006/main" xmlns:r="http://schemas.openxmlformats.org/officeDocument/2006/relationships" xmlns:p="http://schemas.openxmlformats.org/presentationml/2006/main">
  <p:tag name="ORIGINALHEIGHT" val="19.50102"/>
  <p:tag name="ORIGINALWIDTH" val="56.00291"/>
  <p:tag name="LATEXADDIN" val="\documentclass{article}&#10;\usepackage{amsmath,amssymb}&#10;\usepackage{olo}&#10;\pagestyle{empty}&#10;\begin{document}&#10;&#10;\[&#10;=&#10;\]&#10;&#10;\end{document}"/>
  <p:tag name="IGUANATEXSIZE" val="72"/>
  <p:tag name="IGUANATEXCURSOR" val="110"/>
</p:tagLst>
</file>

<file path=ppt/tags/tag5.xml><?xml version="1.0" encoding="utf-8"?>
<p:tagLst xmlns:a="http://schemas.openxmlformats.org/drawingml/2006/main" xmlns:r="http://schemas.openxmlformats.org/officeDocument/2006/relationships" xmlns:p="http://schemas.openxmlformats.org/presentationml/2006/main">
  <p:tag name="ORIGINALHEIGHT" val="37.00189"/>
  <p:tag name="ORIGINALWIDTH" val="47.00244"/>
  <p:tag name="LATEXADDIN" val="\documentclass{article}&#10;\usepackage{amsmath,amssymb}&#10;\usepackage{olo}&#10;\pagestyle{empty}&#10;\begin{document}&#10;&#10;\[&#10;\vx&#10;\]&#10;&#10;\end{document}"/>
  <p:tag name="IGUANATEXSIZE" val="60"/>
  <p:tag name="IGUANATEXCURSOR" val="112"/>
</p:tagLst>
</file>

<file path=ppt/tags/tag6.xml><?xml version="1.0" encoding="utf-8"?>
<p:tagLst xmlns:a="http://schemas.openxmlformats.org/drawingml/2006/main" xmlns:r="http://schemas.openxmlformats.org/officeDocument/2006/relationships" xmlns:p="http://schemas.openxmlformats.org/presentationml/2006/main">
  <p:tag name="ORIGINALHEIGHT" val="53.00275"/>
  <p:tag name="ORIGINALWIDTH" val="47.00244"/>
  <p:tag name="LATEXADDIN" val="\documentclass{article}&#10;\usepackage{amsmath,amssymb}&#10;\usepackage{olo}&#10;\pagestyle{empty}&#10;\begin{document}&#10;&#10;\[&#10;\vy&#10;\]&#10;&#10;\end{document}"/>
  <p:tag name="IGUANATEXSIZE" val="60"/>
  <p:tag name="IGUANATEXCURSOR" val="112"/>
</p:tagLst>
</file>

<file path=ppt/tags/tag7.xml><?xml version="1.0" encoding="utf-8"?>
<p:tagLst xmlns:a="http://schemas.openxmlformats.org/drawingml/2006/main" xmlns:r="http://schemas.openxmlformats.org/officeDocument/2006/relationships" xmlns:p="http://schemas.openxmlformats.org/presentationml/2006/main">
  <p:tag name="ORIGINALHEIGHT" val="37.00189"/>
  <p:tag name="ORIGINALWIDTH" val="47.00244"/>
  <p:tag name="LATEXADDIN" val="\documentclass{article}&#10;\usepackage{amsmath,amssymb}&#10;\usepackage{olo}&#10;\pagestyle{empty}&#10;\begin{document}&#10;&#10;\[&#10;\vx&#10;\]&#10;&#10;\end{document}"/>
  <p:tag name="IGUANATEXSIZE" val="60"/>
  <p:tag name="IGUANATEXCURSOR" val="112"/>
</p:tagLst>
</file>

<file path=ppt/tags/tag8.xml><?xml version="1.0" encoding="utf-8"?>
<p:tagLst xmlns:a="http://schemas.openxmlformats.org/drawingml/2006/main" xmlns:r="http://schemas.openxmlformats.org/officeDocument/2006/relationships" xmlns:p="http://schemas.openxmlformats.org/presentationml/2006/main">
  <p:tag name="ORIGINALHEIGHT" val="53.00275"/>
  <p:tag name="ORIGINALWIDTH" val="47.00244"/>
  <p:tag name="LATEXADDIN" val="\documentclass{article}&#10;\usepackage{amsmath,amssymb}&#10;\usepackage{olo}&#10;\pagestyle{empty}&#10;\begin{document}&#10;&#10;\[&#10;\vy&#10;\]&#10;&#10;\end{document}"/>
  <p:tag name="IGUANATEXSIZE" val="60"/>
  <p:tag name="IGUANATEXCURSOR" val="112"/>
</p:tagLst>
</file>

<file path=ppt/tags/tag9.xml><?xml version="1.0" encoding="utf-8"?>
<p:tagLst xmlns:a="http://schemas.openxmlformats.org/drawingml/2006/main" xmlns:r="http://schemas.openxmlformats.org/officeDocument/2006/relationships" xmlns:p="http://schemas.openxmlformats.org/presentationml/2006/main">
  <p:tag name="ORIGINALHEIGHT" val="19.50102"/>
  <p:tag name="ORIGINALWIDTH" val="55.00283"/>
  <p:tag name="LATEXADDIN" val="\documentclass{article}&#10;\usepackage{amsmath,amssymb}&#10;\usepackage{olo}&#10;\pagestyle{empty}&#10;\begin{document}&#10;&#10;\[&#10;\sim&#10;\]&#10;&#10;\end{document}"/>
  <p:tag name="IGUANATEXSIZE" val="72"/>
  <p:tag name="IGUANATEXCURSOR" val="113"/>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1771</TotalTime>
  <Words>4397</Words>
  <Application>Microsoft Office PowerPoint</Application>
  <PresentationFormat>Widescreen</PresentationFormat>
  <Paragraphs>338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Nexa Bold Regular</vt:lpstr>
      <vt:lpstr>Nexa Book</vt:lpstr>
      <vt:lpstr>Wingdings</vt:lpstr>
      <vt:lpstr>Metropolitan</vt:lpstr>
      <vt:lpstr>RecSys</vt:lpstr>
      <vt:lpstr>Recommendation Systems</vt:lpstr>
      <vt:lpstr>Abstract Problem Statement</vt:lpstr>
      <vt:lpstr>Applications of RecSys</vt:lpstr>
      <vt:lpstr>The Matrix Completion Problem</vt:lpstr>
      <vt:lpstr>Low-rank Matrix Completion</vt:lpstr>
      <vt:lpstr>Low-rank Matrix Completion</vt:lpstr>
      <vt:lpstr>AltMin for LRMC</vt:lpstr>
      <vt:lpstr>Interesting Extensions</vt:lpstr>
      <vt:lpstr>Collaborative Filtering</vt:lpstr>
      <vt:lpstr>Recommendation as Multi-label Learning</vt:lpstr>
      <vt:lpstr>Recommendation using kNN</vt:lpstr>
      <vt:lpstr>Recommendation using DT</vt:lpstr>
      <vt:lpstr>Recommendation using Linear Models</vt:lpstr>
      <vt:lpstr>Recommendation using Latent Variables </vt:lpstr>
      <vt:lpstr>Recommendation using Latent Variables </vt:lpstr>
      <vt:lpstr>Recommendation using Latent Variables </vt:lpstr>
      <vt:lpstr>Recommendation using Latent Variables</vt:lpstr>
      <vt:lpstr>Extreme Multi-label Classification</vt:lpstr>
      <vt:lpstr>Recommendation via Online Learning</vt:lpstr>
      <vt:lpstr>The Need for Exploration</vt:lpstr>
      <vt:lpstr>The Multi-armed Bandit</vt:lpstr>
      <vt:lpstr>A Pure Exploration Algorithm</vt:lpstr>
      <vt:lpstr>Optimism in the Face of Uncertainty</vt:lpstr>
      <vt:lpstr>The UCB Algorithm</vt:lpstr>
      <vt:lpstr>Explore Exploit</vt:lpstr>
      <vt:lpstr>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80</cp:revision>
  <dcterms:created xsi:type="dcterms:W3CDTF">2018-07-30T05:08:11Z</dcterms:created>
  <dcterms:modified xsi:type="dcterms:W3CDTF">2020-05-14T08:47:13Z</dcterms:modified>
</cp:coreProperties>
</file>