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4" r:id="rId3"/>
    <p:sldId id="265" r:id="rId4"/>
    <p:sldId id="266" r:id="rId5"/>
    <p:sldId id="269" r:id="rId6"/>
    <p:sldId id="267" r:id="rId7"/>
    <p:sldId id="268" r:id="rId8"/>
    <p:sldId id="261" r:id="rId9"/>
    <p:sldId id="262" r:id="rId10"/>
    <p:sldId id="26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82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289D-E553-445F-9B4C-381BF2B6C6E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C5BCD-3B39-4585-8EF1-CFA46771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9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a groundbreaking presentation that unveils the future of workplace efficiency and problem-solving - the Generative AI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powered by LLM Based Models. We're on the brink of revolutionizing day-to-day operations with an intelligent solution that's swift, reliable, and ready to assist you round the clock.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C5BCD-3B39-4585-8EF1-CFA467712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day, employees and project teams face a myriad of challenges - from technical glitches to operational roadblocks. The traditional routes to resolution can be time-consuming, involving a lot of back-and-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forths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waiting for someone who has the answer. This often leads to delays, frustration, and a dip in productivity. But what if there was a smarter way to tackle these obstacles?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C5BCD-3B39-4585-8EF1-CFA467712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hello to our powerful tool, the Generative AI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here to redefine problem-solving. Built on the robust foundation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LLM models, this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like an intelligent, virtual assistant, always ready to provide answers and solutions. Whether it's a technical issue, an operational query, or you're just looking for some information, 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got it 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C5BCD-3B39-4585-8EF1-CFA467712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insert company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27025" r="8873" b="27026"/>
          <a:stretch/>
        </p:blipFill>
        <p:spPr>
          <a:xfrm>
            <a:off x="5532437" y="382216"/>
            <a:ext cx="2743201" cy="452438"/>
          </a:xfrm>
          <a:prstGeom prst="rect">
            <a:avLst/>
          </a:prstGeom>
        </p:spPr>
      </p:pic>
      <p:pic>
        <p:nvPicPr>
          <p:cNvPr id="13" name="Picture 12" descr="NTC_Brand-Graphics-4.0-1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200"/>
              </a:spcAft>
            </a:pPr>
            <a:r>
              <a:rPr lang="en-US" sz="700" kern="1200" spc="0" baseline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2020 </a:t>
            </a:r>
            <a:r>
              <a:rPr lang="en-US" sz="700" kern="1200" spc="0" baseline="0" dirty="0" err="1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Aft>
                <a:spcPts val="100"/>
              </a:spcAft>
            </a:pPr>
            <a:r>
              <a:rPr lang="en-US" sz="600" kern="1200" spc="0" baseline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</a:p>
        </p:txBody>
      </p:sp>
    </p:spTree>
    <p:extLst>
      <p:ext uri="{BB962C8B-B14F-4D97-AF65-F5344CB8AC3E}">
        <p14:creationId xmlns:p14="http://schemas.microsoft.com/office/powerpoint/2010/main" val="38769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50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50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87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0860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340E-21DB-40CA-891E-612B6D69096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6C7AB-E1F4-4CC9-BB7F-5A11EBA9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773" y="1835633"/>
            <a:ext cx="1070707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0" dirty="0" smtClean="0">
                <a:solidFill>
                  <a:schemeClr val="bg1"/>
                </a:solidFill>
                <a:effectLst/>
                <a:latin typeface="-apple-system"/>
              </a:rPr>
              <a:t>Hackathon 2023</a:t>
            </a:r>
          </a:p>
          <a:p>
            <a:pPr algn="ctr"/>
            <a:r>
              <a:rPr lang="en-US" sz="3200" b="1" i="0" dirty="0" smtClean="0">
                <a:solidFill>
                  <a:schemeClr val="bg1"/>
                </a:solidFill>
                <a:effectLst/>
                <a:latin typeface="-apple-system"/>
              </a:rPr>
              <a:t>“</a:t>
            </a:r>
            <a:r>
              <a:rPr lang="en-US" sz="3200" dirty="0">
                <a:solidFill>
                  <a:schemeClr val="bg1"/>
                </a:solidFill>
              </a:rPr>
              <a:t>Welcome to the future of problem-solving with our </a:t>
            </a:r>
            <a:r>
              <a:rPr lang="en-US" sz="3200" b="1" dirty="0">
                <a:solidFill>
                  <a:schemeClr val="bg1"/>
                </a:solidFill>
              </a:rPr>
              <a:t>Generative AI </a:t>
            </a:r>
            <a:r>
              <a:rPr lang="en-US" sz="3200" b="1" dirty="0" err="1" smtClean="0">
                <a:solidFill>
                  <a:schemeClr val="bg1"/>
                </a:solidFill>
              </a:rPr>
              <a:t>Chatbot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powered by LLM Based Models</a:t>
            </a:r>
            <a:r>
              <a:rPr lang="en-US" sz="3200" b="1" i="0" dirty="0" smtClean="0">
                <a:solidFill>
                  <a:schemeClr val="bg1"/>
                </a:solidFill>
                <a:effectLst/>
                <a:latin typeface="-apple-system"/>
              </a:rPr>
              <a:t>”</a:t>
            </a:r>
          </a:p>
          <a:p>
            <a:pPr algn="ctr"/>
            <a:endParaRPr lang="en-US" b="1" i="1" dirty="0" smtClean="0">
              <a:solidFill>
                <a:schemeClr val="bg1"/>
              </a:solidFill>
              <a:latin typeface="-apple-system"/>
            </a:endParaRPr>
          </a:p>
          <a:p>
            <a:pPr algn="ctr"/>
            <a:r>
              <a:rPr lang="en-US" b="1" i="1" u="sng" dirty="0">
                <a:solidFill>
                  <a:schemeClr val="bg1"/>
                </a:solidFill>
                <a:latin typeface="-apple-system"/>
              </a:rPr>
              <a:t>Redefining Efficiency: Revolutionizing Workspace Problem-Solving with our AI </a:t>
            </a:r>
            <a:r>
              <a:rPr lang="en-US" b="1" i="1" u="sng" dirty="0" err="1" smtClean="0">
                <a:solidFill>
                  <a:schemeClr val="bg1"/>
                </a:solidFill>
                <a:latin typeface="-apple-system"/>
              </a:rPr>
              <a:t>Chatbot</a:t>
            </a:r>
            <a:endParaRPr lang="en-US" b="1" i="1" u="sng" dirty="0" smtClean="0">
              <a:solidFill>
                <a:schemeClr val="bg1"/>
              </a:solidFill>
              <a:latin typeface="-apple-system"/>
            </a:endParaRPr>
          </a:p>
          <a:p>
            <a:pPr algn="ctr"/>
            <a:endParaRPr lang="en-US" b="1" i="1" dirty="0">
              <a:solidFill>
                <a:schemeClr val="bg1"/>
              </a:solidFill>
              <a:latin typeface="-apple-system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-apple-system"/>
              </a:rPr>
              <a:t>Theme : </a:t>
            </a:r>
            <a:r>
              <a:rPr lang="en-US" b="1" dirty="0">
                <a:solidFill>
                  <a:schemeClr val="bg1"/>
                </a:solidFill>
                <a:latin typeface="-apple-system"/>
              </a:rPr>
              <a:t>Operational Improvements Design with Measurable Benefit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7531" y="4901859"/>
            <a:ext cx="2560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Members: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Mahendra</a:t>
            </a:r>
            <a:r>
              <a:rPr lang="en-IN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Chavan</a:t>
            </a:r>
            <a:endParaRPr lang="en-IN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Gourav Jain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Alok Ranjan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Sabyasachi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Das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3623" y="2699657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Q &amp; 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147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24773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839" y="104172"/>
            <a:ext cx="10515600" cy="687599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985" y="1169041"/>
            <a:ext cx="325248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Employees face daily </a:t>
            </a:r>
            <a:r>
              <a:rPr lang="en-US" b="1" dirty="0" smtClean="0"/>
              <a:t>challenges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glitches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</a:t>
            </a:r>
            <a:r>
              <a:rPr lang="en-US" dirty="0" smtClean="0"/>
              <a:t>roadblocks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9351" y="1169041"/>
            <a:ext cx="474369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Traditional problem-solving is </a:t>
            </a:r>
            <a:r>
              <a:rPr lang="en-US" b="1" dirty="0" smtClean="0"/>
              <a:t>less efficient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Time-consuming back-and-forth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Waiting for someone with the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Causes delays, frustration, lost productivity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69985" y="3382660"/>
            <a:ext cx="32524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There must be a better </a:t>
            </a:r>
            <a:r>
              <a:rPr lang="en-US" b="1" dirty="0" smtClean="0"/>
              <a:t>way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intelligent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anytime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swift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human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productivity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9351" y="3463228"/>
            <a:ext cx="4743691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The future is </a:t>
            </a:r>
            <a:r>
              <a:rPr lang="en-US" b="1" dirty="0" smtClean="0"/>
              <a:t>automation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can handle repetitive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Chatbots</a:t>
            </a:r>
            <a:r>
              <a:rPr lang="en-US" dirty="0"/>
              <a:t> can provide instant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enables employees to focus on core </a:t>
            </a:r>
            <a:r>
              <a:rPr lang="en-US" dirty="0" smtClean="0"/>
              <a:t>responsibilities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063" y="145214"/>
            <a:ext cx="10515600" cy="832739"/>
          </a:xfrm>
        </p:spPr>
        <p:txBody>
          <a:bodyPr/>
          <a:lstStyle/>
          <a:p>
            <a:r>
              <a:rPr lang="en-US" dirty="0"/>
              <a:t>The Solution: Our Generative AI </a:t>
            </a:r>
            <a:r>
              <a:rPr lang="en-US" dirty="0" err="1"/>
              <a:t>Chatbot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48340" y="1238492"/>
            <a:ext cx="9543438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825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Introducing our AI-powered </a:t>
            </a:r>
            <a:r>
              <a:rPr lang="en-US" sz="2400" dirty="0" err="1" smtClean="0">
                <a:latin typeface="Consolas" panose="020B0609020204030204" pitchFamily="49" charset="0"/>
              </a:rPr>
              <a:t>chatbot</a:t>
            </a:r>
            <a:r>
              <a:rPr lang="en-US" sz="2400" dirty="0" smtClean="0">
                <a:latin typeface="Consolas" panose="020B0609020204030204" pitchFamily="49" charset="0"/>
              </a:rPr>
              <a:t> built </a:t>
            </a:r>
            <a:r>
              <a:rPr lang="en-US" sz="2400" dirty="0">
                <a:latin typeface="Consolas" panose="020B0609020204030204" pitchFamily="49" charset="0"/>
              </a:rPr>
              <a:t>on </a:t>
            </a:r>
            <a:r>
              <a:rPr lang="en-US" sz="2400" dirty="0" smtClean="0">
                <a:latin typeface="Consolas" panose="020B0609020204030204" pitchFamily="49" charset="0"/>
              </a:rPr>
              <a:t>LLM model</a:t>
            </a: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Acts as an intelligent virtual assistant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Provides instant answers and solutions 24/7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Handles technical queries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Addresses operational queries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Answers information requests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Customizable to our needs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Continuously improves with more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Reduces reliance on human support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Boosts </a:t>
            </a:r>
            <a:r>
              <a:rPr lang="en-US" sz="2400" dirty="0" smtClean="0">
                <a:latin typeface="Consolas" panose="020B0609020204030204" pitchFamily="49" charset="0"/>
              </a:rPr>
              <a:t>productivity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onsolas" panose="020B0609020204030204" pitchFamily="49" charset="0"/>
              </a:rPr>
              <a:t>Optimized </a:t>
            </a:r>
            <a:r>
              <a:rPr lang="en-US" sz="2400" dirty="0">
                <a:latin typeface="Consolas" panose="020B0609020204030204" pitchFamily="49" charset="0"/>
              </a:rPr>
              <a:t>for seamless user </a:t>
            </a:r>
            <a:r>
              <a:rPr lang="en-US" sz="2400" dirty="0" smtClean="0">
                <a:latin typeface="Consolas" panose="020B0609020204030204" pitchFamily="49" charset="0"/>
              </a:rPr>
              <a:t>experience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onsolas" panose="020B0609020204030204" pitchFamily="49" charset="0"/>
              </a:rPr>
              <a:t>Integrates </a:t>
            </a:r>
            <a:r>
              <a:rPr lang="en-US" sz="2400" dirty="0">
                <a:latin typeface="Consolas" panose="020B0609020204030204" pitchFamily="49" charset="0"/>
              </a:rPr>
              <a:t>with our existing tools and systems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onsolas" panose="020B0609020204030204" pitchFamily="49" charset="0"/>
              </a:rPr>
              <a:t>The future of workplace problem-solving is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80" y="272199"/>
            <a:ext cx="10515600" cy="832739"/>
          </a:xfrm>
        </p:spPr>
        <p:txBody>
          <a:bodyPr/>
          <a:lstStyle/>
          <a:p>
            <a:r>
              <a:rPr lang="en-US" dirty="0"/>
              <a:t>Working Mechanism</a:t>
            </a:r>
            <a:endParaRPr lang="en-US" b="1" dirty="0"/>
          </a:p>
        </p:txBody>
      </p:sp>
      <p:pic>
        <p:nvPicPr>
          <p:cNvPr id="1026" name="Picture 2" descr="https://miro.medium.com/v2/resize:fit:875/1*leoW-Pn0ohWalrUBbzdi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3" y="2129440"/>
            <a:ext cx="11199906" cy="39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v2/resize:fit:875/1*FWwgOvUE660a04zoQplS7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3" y="1104938"/>
            <a:ext cx="4289104" cy="133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80" y="272199"/>
            <a:ext cx="10515600" cy="832739"/>
          </a:xfrm>
        </p:spPr>
        <p:txBody>
          <a:bodyPr/>
          <a:lstStyle/>
          <a:p>
            <a:r>
              <a:rPr lang="en-US" dirty="0"/>
              <a:t>Working Mechanism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1250" y="1371156"/>
            <a:ext cx="10451939" cy="4985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800100" dist="50800" dir="5400000" algn="ctr" rotWithShape="0">
              <a:srgbClr val="000000">
                <a:alpha val="52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chatbot</a:t>
            </a:r>
            <a:r>
              <a:rPr lang="en-US" sz="2000" dirty="0"/>
              <a:t> works by extracting text from documents, passing it to </a:t>
            </a:r>
            <a:r>
              <a:rPr lang="en-US" sz="2000" dirty="0" smtClean="0"/>
              <a:t>LLM </a:t>
            </a:r>
            <a:r>
              <a:rPr lang="en-US" sz="2000" dirty="0"/>
              <a:t>prompt along with a question, and getting </a:t>
            </a:r>
            <a:r>
              <a:rPr lang="en-US" sz="2000" dirty="0" smtClean="0"/>
              <a:t>LLM </a:t>
            </a:r>
            <a:r>
              <a:rPr lang="en-US" sz="2000" dirty="0"/>
              <a:t>to generate an answer based on the document text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uses </a:t>
            </a:r>
            <a:r>
              <a:rPr lang="en-US" sz="2000" dirty="0" err="1"/>
              <a:t>embeddings</a:t>
            </a:r>
            <a:r>
              <a:rPr lang="en-US" sz="2000" dirty="0"/>
              <a:t> to encode the document text into vectors, stores them in a vector database, and only passes relevant snippets to </a:t>
            </a:r>
            <a:r>
              <a:rPr lang="en-US" sz="2000" dirty="0" smtClean="0"/>
              <a:t>LLM </a:t>
            </a:r>
            <a:r>
              <a:rPr lang="en-US" sz="2000" dirty="0"/>
              <a:t>based on the question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vector database splits documents into chunks, generates </a:t>
            </a:r>
            <a:r>
              <a:rPr lang="en-US" sz="2000" dirty="0" err="1"/>
              <a:t>embeddings</a:t>
            </a:r>
            <a:r>
              <a:rPr lang="en-US" sz="2000" dirty="0"/>
              <a:t> for each chunk using </a:t>
            </a:r>
            <a:r>
              <a:rPr lang="en-US" sz="2000" dirty="0" smtClean="0"/>
              <a:t>embedding </a:t>
            </a:r>
            <a:r>
              <a:rPr lang="en-US" sz="2000" dirty="0"/>
              <a:t>model, and stores them along with the original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find relevant snippets, it matches the question embedding against stored </a:t>
            </a:r>
            <a:r>
              <a:rPr lang="en-US" sz="2000" dirty="0" err="1"/>
              <a:t>embeddings</a:t>
            </a:r>
            <a:r>
              <a:rPr lang="en-US" sz="2000" dirty="0"/>
              <a:t> using cosine similarity, retrieving the most similar chunks.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relevant chunks are passed to </a:t>
            </a:r>
            <a:r>
              <a:rPr lang="en-US" sz="2000" dirty="0" smtClean="0"/>
              <a:t>LLM </a:t>
            </a:r>
            <a:r>
              <a:rPr lang="en-US" sz="2000" dirty="0"/>
              <a:t>to provide context when answering the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handles multiple document types like PDF, Word, text files by using different parsers.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080" y="272199"/>
            <a:ext cx="10515600" cy="832739"/>
          </a:xfrm>
        </p:spPr>
        <p:txBody>
          <a:bodyPr/>
          <a:lstStyle/>
          <a:p>
            <a:r>
              <a:rPr lang="en-US" dirty="0"/>
              <a:t>Benefits for Employees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7672" y="1334321"/>
            <a:ext cx="361130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Saves </a:t>
            </a:r>
            <a:r>
              <a:rPr lang="en-US" b="1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more sifting through documents and manuals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waiting for responses from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instant answers </a:t>
            </a:r>
            <a:r>
              <a:rPr lang="en-US" dirty="0" smtClean="0"/>
              <a:t>24/7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22432" y="780323"/>
            <a:ext cx="3389453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Enables </a:t>
            </a:r>
            <a:r>
              <a:rPr lang="en-US" b="1" dirty="0" smtClean="0"/>
              <a:t>Self-Service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can independently find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reliance on support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problem-solving skills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0861" y="4407482"/>
            <a:ext cx="325248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Facilitates </a:t>
            </a:r>
            <a:r>
              <a:rPr lang="en-US" b="1" dirty="0" smtClean="0"/>
              <a:t>Learning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Grants access to large knowledge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Answers lead to new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Fosters continuous education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11821" y="2743686"/>
            <a:ext cx="3217762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Increases Productivity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time wasted on queries and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access to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time for core </a:t>
            </a:r>
            <a:r>
              <a:rPr lang="en-US" dirty="0" smtClean="0"/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022432" y="3991983"/>
            <a:ext cx="3252486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Boosts </a:t>
            </a:r>
            <a:r>
              <a:rPr lang="en-US" b="1" dirty="0" smtClean="0"/>
              <a:t>Morale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frustration from lack of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helpful assistant anytime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employees to succeed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1661"/>
            <a:ext cx="10515600" cy="832739"/>
          </a:xfrm>
        </p:spPr>
        <p:txBody>
          <a:bodyPr/>
          <a:lstStyle/>
          <a:p>
            <a:r>
              <a:rPr lang="en-US" dirty="0"/>
              <a:t> Benefits for Projects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00397"/>
              </p:ext>
            </p:extLst>
          </p:nvPr>
        </p:nvGraphicFramePr>
        <p:xfrm>
          <a:off x="0" y="91440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621490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171707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7137884"/>
                    </a:ext>
                  </a:extLst>
                </a:gridCol>
              </a:tblGrid>
              <a:tr h="229855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Swift Issue Resolution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Can provides fast solutions to technical problems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Can Reduces project delays and downtime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Proactive Problem Prevention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Analyzes past issues to prevent recurrences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Helps teams avoid potential pitfalls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Enhanced Collaboration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Acts as central hub for problem-solving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Enables collective team interaction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Helps team learn to ask better and more insightful questions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78446"/>
                  </a:ext>
                </a:extLst>
              </a:tr>
              <a:tr h="30373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Increased Efficiency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Automates repetitive queries and tasks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Frees up human resources for core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Boosted Productivity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Keeps projects on track with instant support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Minimizes time wasted waiting for 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Data-Driven Innovation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Sparks creative thinking with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knowledge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Automates research with quick access to findings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analyze historical data to identify patterns and make data-driven forecasts about future outcomes.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24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8901" y="1037493"/>
            <a:ext cx="10029267" cy="55399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533400" dist="50800" dir="2700000">
              <a:prstClr val="black">
                <a:alpha val="54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sz="2400" b="1" dirty="0"/>
              <a:t>Our AI </a:t>
            </a:r>
            <a:r>
              <a:rPr lang="en-US" sz="2400" b="1" dirty="0" err="1"/>
              <a:t>Chatbot</a:t>
            </a:r>
            <a:r>
              <a:rPr lang="en-US" sz="2400" b="1" dirty="0"/>
              <a:t> resonates strongly with the hackathon's key themes</a:t>
            </a:r>
            <a:r>
              <a:rPr lang="en-US" sz="2400" b="1" dirty="0" smtClean="0"/>
              <a:t>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Solving </a:t>
            </a:r>
            <a:r>
              <a:rPr lang="en-US" sz="2400" dirty="0"/>
              <a:t>Business or Operational </a:t>
            </a:r>
            <a:r>
              <a:rPr lang="en-US" sz="2400" dirty="0" smtClean="0"/>
              <a:t>Challenge</a:t>
            </a:r>
          </a:p>
          <a:p>
            <a:pPr lvl="1"/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serves as a reliable AI assistant, providing swift and accurate responses to operational and technical queries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It reduces the time taken to resolve issues, enhancing operational efficiency and business productivity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Operational Improvements Design with Measurable </a:t>
            </a:r>
            <a:r>
              <a:rPr lang="en-US" sz="2400" dirty="0" smtClean="0"/>
              <a:t>Benefit</a:t>
            </a:r>
          </a:p>
          <a:p>
            <a:pPr lvl="1"/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lessens the reliance on human intervention for problem-solving, potentially reducing operational costs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Its benefits are quantifiable: time saved, issues effectively resolved, and noticeable improvement in operational efficiency.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937" y="121247"/>
            <a:ext cx="810067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Alignment with Hackathon Themes</a:t>
            </a:r>
          </a:p>
        </p:txBody>
      </p:sp>
    </p:spTree>
    <p:extLst>
      <p:ext uri="{BB962C8B-B14F-4D97-AF65-F5344CB8AC3E}">
        <p14:creationId xmlns:p14="http://schemas.microsoft.com/office/powerpoint/2010/main" val="14674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937" y="121247"/>
            <a:ext cx="932216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Utilization and Benefits of the Idea/Hack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240" y="991195"/>
            <a:ext cx="11424212" cy="5724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533400" dist="50800" dir="2700000">
              <a:prstClr val="black">
                <a:alpha val="54000"/>
              </a:prstClr>
            </a:innerShdw>
          </a:effec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Our AI </a:t>
            </a:r>
            <a:r>
              <a:rPr lang="en-US" sz="2400" b="1" dirty="0" err="1"/>
              <a:t>Chatbot's</a:t>
            </a:r>
            <a:r>
              <a:rPr lang="en-US" sz="2400" b="1" dirty="0"/>
              <a:t> deployment offers extensive benefits that span across the organization:</a:t>
            </a:r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For </a:t>
            </a:r>
            <a:r>
              <a:rPr lang="en-US" b="1" dirty="0"/>
              <a:t>individual employees: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serves as an easily accessible knowledge base and support system, fostering self-reliance and continuous learning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For project teams: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provides intelligent, data-driven solutions for technical and operational issues, boosting productivity and reducing downtime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Beyond immediate problem-solving, the </a:t>
            </a:r>
            <a:r>
              <a:rPr lang="en-US" sz="2400" b="1" dirty="0" err="1"/>
              <a:t>chatbot</a:t>
            </a:r>
            <a:r>
              <a:rPr lang="en-US" sz="2400" b="1" dirty="0"/>
              <a:t> presents even more potential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Its advanced data analysis capabilities can identify recurring issues or bottlenecks, providing valuable insights for long-term operational improvements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This proactive approach to problem-solving has the potential to transform organizational operations, leading to increased efficiency and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726</TotalTime>
  <Words>956</Words>
  <Application>Microsoft Office PowerPoint</Application>
  <PresentationFormat>Widescreen</PresentationFormat>
  <Paragraphs>149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Consolas</vt:lpstr>
      <vt:lpstr>Gibson</vt:lpstr>
      <vt:lpstr>Wingdings</vt:lpstr>
      <vt:lpstr>Office Theme</vt:lpstr>
      <vt:lpstr>PowerPoint Presentation</vt:lpstr>
      <vt:lpstr>Problem Statement</vt:lpstr>
      <vt:lpstr>The Solution: Our Generative AI Chatbot</vt:lpstr>
      <vt:lpstr>Working Mechanism</vt:lpstr>
      <vt:lpstr>Working Mechanism</vt:lpstr>
      <vt:lpstr>Benefits for Employees</vt:lpstr>
      <vt:lpstr> Benefits for Projects</vt:lpstr>
      <vt:lpstr>PowerPoint Presentation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Sanjay Padal</dc:creator>
  <cp:lastModifiedBy>Alok Ranjan</cp:lastModifiedBy>
  <cp:revision>43</cp:revision>
  <dcterms:created xsi:type="dcterms:W3CDTF">2023-08-17T05:43:21Z</dcterms:created>
  <dcterms:modified xsi:type="dcterms:W3CDTF">2023-08-18T09:22:44Z</dcterms:modified>
</cp:coreProperties>
</file>