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1" r:id="rId8"/>
    <p:sldId id="262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4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company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200"/>
              </a:spcAft>
            </a:pPr>
            <a:r>
              <a:rPr lang="en-US" sz="700" kern="1200" spc="0" baseline="0" dirty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2020 </a:t>
            </a:r>
            <a:r>
              <a:rPr lang="en-US" sz="700" kern="1200" spc="0" baseline="0" dirty="0" err="1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Aft>
                <a:spcPts val="100"/>
              </a:spcAft>
            </a:pPr>
            <a:r>
              <a:rPr lang="en-US" sz="600" kern="1200" spc="0" baseline="0" dirty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</a:p>
        </p:txBody>
      </p:sp>
    </p:spTree>
    <p:extLst>
      <p:ext uri="{BB962C8B-B14F-4D97-AF65-F5344CB8AC3E}">
        <p14:creationId xmlns:p14="http://schemas.microsoft.com/office/powerpoint/2010/main" val="38769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87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860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340E-21DB-40CA-891E-612B6D69096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38" y="1964707"/>
            <a:ext cx="875607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0" dirty="0" smtClean="0">
                <a:solidFill>
                  <a:schemeClr val="bg1"/>
                </a:solidFill>
                <a:effectLst/>
                <a:latin typeface="-apple-system"/>
              </a:rPr>
              <a:t>Hackathon 2023</a:t>
            </a:r>
          </a:p>
          <a:p>
            <a:pPr algn="ctr"/>
            <a:endParaRPr lang="en-US" sz="3200" b="1" i="0" dirty="0" smtClean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r>
              <a:rPr lang="en-US" sz="5400" b="1" i="0" dirty="0" smtClean="0">
                <a:solidFill>
                  <a:schemeClr val="bg1"/>
                </a:solidFill>
                <a:effectLst/>
                <a:latin typeface="-apple-system"/>
              </a:rPr>
              <a:t>“</a:t>
            </a:r>
            <a:r>
              <a:rPr lang="en-US" sz="3600" dirty="0" smtClean="0">
                <a:solidFill>
                  <a:schemeClr val="bg1"/>
                </a:solidFill>
              </a:rPr>
              <a:t>AIML Based Ticket Prediction Model</a:t>
            </a:r>
            <a:r>
              <a:rPr lang="en-US" sz="5400" b="1" i="0" dirty="0" smtClean="0">
                <a:solidFill>
                  <a:schemeClr val="bg1"/>
                </a:solidFill>
                <a:effectLst/>
                <a:latin typeface="-apple-system"/>
              </a:rPr>
              <a:t>”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  <a:latin typeface="-apple-system"/>
              </a:rPr>
              <a:t>Future Prediction was never that easy</a:t>
            </a:r>
            <a:r>
              <a:rPr lang="en-US" b="1" i="1" dirty="0" smtClean="0">
                <a:solidFill>
                  <a:schemeClr val="bg1"/>
                </a:solidFill>
                <a:latin typeface="-apple-system"/>
              </a:rPr>
              <a:t>!!!</a:t>
            </a:r>
          </a:p>
          <a:p>
            <a:pPr algn="ctr"/>
            <a:endParaRPr lang="en-US" b="1" i="1" dirty="0">
              <a:solidFill>
                <a:schemeClr val="bg1"/>
              </a:solidFill>
              <a:latin typeface="-apple-system"/>
            </a:endParaRPr>
          </a:p>
          <a:p>
            <a:pPr algn="ctr"/>
            <a:r>
              <a:rPr lang="en-US" b="1" i="1" dirty="0" smtClean="0">
                <a:solidFill>
                  <a:schemeClr val="bg1"/>
                </a:solidFill>
                <a:latin typeface="-apple-system"/>
              </a:rPr>
              <a:t>Theme : </a:t>
            </a:r>
            <a:r>
              <a:rPr lang="en-US" b="1" i="1" dirty="0">
                <a:solidFill>
                  <a:schemeClr val="bg1"/>
                </a:solidFill>
                <a:latin typeface="-apple-system"/>
              </a:rPr>
              <a:t>Operational Improvements Design with Measurable Benefit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5008" y="5052330"/>
            <a:ext cx="2560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 Members: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Gourav Jain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Mahendra Chavan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Alok</a:t>
            </a:r>
            <a:r>
              <a:rPr lang="en-IN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Ranjan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24773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7414" y="942242"/>
            <a:ext cx="9702009" cy="3432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Current - Manual Ticket </a:t>
            </a:r>
            <a:r>
              <a:rPr lang="en-US" b="1" dirty="0">
                <a:solidFill>
                  <a:schemeClr val="tx2"/>
                </a:solidFill>
              </a:rPr>
              <a:t>Prediction 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414" y="241965"/>
            <a:ext cx="10515600" cy="700277"/>
          </a:xfrm>
        </p:spPr>
        <p:txBody>
          <a:bodyPr>
            <a:normAutofit/>
          </a:bodyPr>
          <a:lstStyle/>
          <a:p>
            <a:r>
              <a:rPr lang="en-US" dirty="0" smtClean="0"/>
              <a:t>Predicting Incoming Defects/Tickets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310393" y="1429232"/>
            <a:ext cx="10729519" cy="3411216"/>
          </a:xfrm>
          <a:solidFill>
            <a:schemeClr val="tx2">
              <a:lumMod val="75000"/>
            </a:schemeClr>
          </a:solidFill>
          <a:ln w="3810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 How we do Manual Prediction of incoming Tickets/Defects-  General Approach</a:t>
            </a:r>
          </a:p>
          <a:p>
            <a:pPr marL="342900" indent="-225425"/>
            <a:r>
              <a:rPr lang="en-US" dirty="0" smtClean="0">
                <a:solidFill>
                  <a:schemeClr val="bg1"/>
                </a:solidFill>
              </a:rPr>
              <a:t>Pull last 6-1 </a:t>
            </a:r>
            <a:r>
              <a:rPr lang="en-US" dirty="0" err="1" smtClean="0">
                <a:solidFill>
                  <a:schemeClr val="bg1"/>
                </a:solidFill>
              </a:rPr>
              <a:t>yrs</a:t>
            </a:r>
            <a:r>
              <a:rPr lang="en-US" dirty="0" smtClean="0">
                <a:solidFill>
                  <a:schemeClr val="bg1"/>
                </a:solidFill>
              </a:rPr>
              <a:t> data in excel for their respective project</a:t>
            </a:r>
          </a:p>
          <a:p>
            <a:pPr marL="342900" indent="-225425"/>
            <a:r>
              <a:rPr lang="en-US" dirty="0" smtClean="0">
                <a:solidFill>
                  <a:schemeClr val="bg1"/>
                </a:solidFill>
              </a:rPr>
              <a:t>Check the past trend of  ticket/defects data based on various categories</a:t>
            </a:r>
          </a:p>
          <a:p>
            <a:pPr marL="617220" lvl="2" indent="-2254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External </a:t>
            </a:r>
          </a:p>
          <a:p>
            <a:pPr marL="617220" lvl="2" indent="-2254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Internal </a:t>
            </a:r>
          </a:p>
          <a:p>
            <a:pPr marL="617220" lvl="2" indent="-225425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Componentwise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342900" indent="-225425"/>
            <a:r>
              <a:rPr lang="en-US" dirty="0" smtClean="0">
                <a:solidFill>
                  <a:schemeClr val="bg1"/>
                </a:solidFill>
              </a:rPr>
              <a:t>Put some assumption based on past trend and based on the experience of Managers/PMO’s build model in excel</a:t>
            </a:r>
          </a:p>
          <a:p>
            <a:pPr marL="617220" lvl="2" indent="-2254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Major upcoming release</a:t>
            </a:r>
          </a:p>
          <a:p>
            <a:pPr marL="617220" lvl="2" indent="-2254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Migration</a:t>
            </a:r>
          </a:p>
          <a:p>
            <a:pPr marL="617220" lvl="2" indent="-2254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Increase onboarding traffic</a:t>
            </a:r>
          </a:p>
          <a:p>
            <a:pPr marL="617220" lvl="2" indent="-2254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Special events</a:t>
            </a:r>
          </a:p>
          <a:p>
            <a:pPr marL="617220" lvl="2" indent="-225425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0394" y="5058561"/>
            <a:ext cx="10905688" cy="14932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Limitation of Manual prediction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ysClr val="windowText" lastClr="000000"/>
                </a:solidFill>
              </a:rPr>
              <a:t>Time consuming- always we need to carefully add data frequently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ysClr val="windowText" lastClr="000000"/>
                </a:solidFill>
              </a:rPr>
              <a:t>Project specific – bases on project expertise and Knowledge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ysClr val="windowText" lastClr="000000"/>
                </a:solidFill>
              </a:rPr>
              <a:t>High dependency- on specific roles, PMO’s, Managers 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52192" y="1187713"/>
            <a:ext cx="11216226" cy="976647"/>
          </a:xfrm>
        </p:spPr>
        <p:txBody>
          <a:bodyPr/>
          <a:lstStyle/>
          <a:p>
            <a:r>
              <a:rPr lang="en-US" sz="1600" b="1" dirty="0">
                <a:solidFill>
                  <a:schemeClr val="tx2"/>
                </a:solidFill>
              </a:rPr>
              <a:t>The AI/ML-Based Ticket Prediction </a:t>
            </a:r>
            <a:r>
              <a:rPr lang="en-US" sz="1600" dirty="0">
                <a:solidFill>
                  <a:schemeClr val="tx2"/>
                </a:solidFill>
              </a:rPr>
              <a:t>system is designed to leverage the power of Artificial Intelligence and Machine Learning. It will utilize historical data collected from </a:t>
            </a:r>
            <a:r>
              <a:rPr lang="en-US" sz="1600" dirty="0" err="1" smtClean="0">
                <a:solidFill>
                  <a:schemeClr val="tx2"/>
                </a:solidFill>
              </a:rPr>
              <a:t>Jir</a:t>
            </a:r>
            <a:r>
              <a:rPr lang="en-US" sz="1600" dirty="0" smtClean="0">
                <a:solidFill>
                  <a:schemeClr val="tx2"/>
                </a:solidFill>
              </a:rPr>
              <a:t> Ticket system(</a:t>
            </a:r>
            <a:r>
              <a:rPr lang="en-US" sz="1600" dirty="0">
                <a:solidFill>
                  <a:schemeClr val="tx2"/>
                </a:solidFill>
              </a:rPr>
              <a:t>(TMS)</a:t>
            </a:r>
            <a:r>
              <a:rPr lang="en-US" sz="1600" dirty="0" smtClean="0">
                <a:solidFill>
                  <a:schemeClr val="tx2"/>
                </a:solidFill>
              </a:rPr>
              <a:t>) </a:t>
            </a:r>
            <a:r>
              <a:rPr lang="en-US" sz="1600" dirty="0">
                <a:solidFill>
                  <a:schemeClr val="tx2"/>
                </a:solidFill>
              </a:rPr>
              <a:t>to understand patterns and trends in ticket inflow over time. Using this information, the system will develop accurate predictions for the future volume of incoming tickets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080" y="272199"/>
            <a:ext cx="10515600" cy="832739"/>
          </a:xfrm>
        </p:spPr>
        <p:txBody>
          <a:bodyPr/>
          <a:lstStyle/>
          <a:p>
            <a:r>
              <a:rPr lang="en-US" b="1" dirty="0"/>
              <a:t>Predicting Incoming Defects/Tickets</a:t>
            </a:r>
          </a:p>
        </p:txBody>
      </p:sp>
      <p:pic>
        <p:nvPicPr>
          <p:cNvPr id="36" name="Content Placeholder 35"/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1425390" y="5689054"/>
            <a:ext cx="9195273" cy="4826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37048" y="2941251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7049" y="3920497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7048" y="4915357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419" y="2570890"/>
            <a:ext cx="17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Ticketing  systems</a:t>
            </a:r>
            <a:endParaRPr lang="en-US" sz="1200" b="1" dirty="0"/>
          </a:p>
        </p:txBody>
      </p:sp>
      <p:sp>
        <p:nvSpPr>
          <p:cNvPr id="9" name="Google Shape;362;p45"/>
          <p:cNvSpPr/>
          <p:nvPr/>
        </p:nvSpPr>
        <p:spPr>
          <a:xfrm>
            <a:off x="221534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3;p45"/>
          <p:cNvSpPr/>
          <p:nvPr/>
        </p:nvSpPr>
        <p:spPr>
          <a:xfrm>
            <a:off x="3978672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4;p45"/>
          <p:cNvSpPr/>
          <p:nvPr/>
        </p:nvSpPr>
        <p:spPr>
          <a:xfrm>
            <a:off x="584419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5"/>
          <p:cNvSpPr/>
          <p:nvPr/>
        </p:nvSpPr>
        <p:spPr>
          <a:xfrm>
            <a:off x="7658622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6;p45"/>
          <p:cNvSpPr/>
          <p:nvPr/>
        </p:nvSpPr>
        <p:spPr>
          <a:xfrm>
            <a:off x="947304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368;p45"/>
          <p:cNvCxnSpPr>
            <a:stCxn id="9" idx="3"/>
            <a:endCxn id="10" idx="1"/>
          </p:cNvCxnSpPr>
          <p:nvPr/>
        </p:nvCxnSpPr>
        <p:spPr>
          <a:xfrm>
            <a:off x="3555747" y="4214198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69;p45"/>
          <p:cNvCxnSpPr>
            <a:endCxn id="11" idx="1"/>
          </p:cNvCxnSpPr>
          <p:nvPr/>
        </p:nvCxnSpPr>
        <p:spPr>
          <a:xfrm>
            <a:off x="5319197" y="4214198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370;p45"/>
          <p:cNvCxnSpPr>
            <a:endCxn id="12" idx="1"/>
          </p:cNvCxnSpPr>
          <p:nvPr/>
        </p:nvCxnSpPr>
        <p:spPr>
          <a:xfrm>
            <a:off x="7184622" y="4214198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1;p45"/>
          <p:cNvCxnSpPr>
            <a:endCxn id="13" idx="1"/>
          </p:cNvCxnSpPr>
          <p:nvPr/>
        </p:nvCxnSpPr>
        <p:spPr>
          <a:xfrm>
            <a:off x="8999047" y="4214198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372;p45"/>
          <p:cNvCxnSpPr>
            <a:stCxn id="12" idx="2"/>
            <a:endCxn id="11" idx="2"/>
          </p:cNvCxnSpPr>
          <p:nvPr/>
        </p:nvCxnSpPr>
        <p:spPr>
          <a:xfrm rot="5400000">
            <a:off x="7421322" y="3761198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375;p45"/>
          <p:cNvSpPr txBox="1"/>
          <p:nvPr/>
        </p:nvSpPr>
        <p:spPr>
          <a:xfrm>
            <a:off x="2215347" y="3853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6;p45"/>
          <p:cNvSpPr txBox="1"/>
          <p:nvPr/>
        </p:nvSpPr>
        <p:spPr>
          <a:xfrm>
            <a:off x="3978672" y="3853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77;p45"/>
          <p:cNvSpPr txBox="1"/>
          <p:nvPr/>
        </p:nvSpPr>
        <p:spPr>
          <a:xfrm>
            <a:off x="5844197" y="2689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78;p45"/>
          <p:cNvSpPr txBox="1"/>
          <p:nvPr/>
        </p:nvSpPr>
        <p:spPr>
          <a:xfrm>
            <a:off x="5844197" y="3684085"/>
            <a:ext cx="1340400" cy="98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379;p45"/>
          <p:cNvSpPr txBox="1"/>
          <p:nvPr/>
        </p:nvSpPr>
        <p:spPr>
          <a:xfrm>
            <a:off x="7658622" y="3834136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80;p45"/>
          <p:cNvSpPr txBox="1"/>
          <p:nvPr/>
        </p:nvSpPr>
        <p:spPr>
          <a:xfrm>
            <a:off x="9428497" y="3853073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1677798" y="3156669"/>
            <a:ext cx="537424" cy="2145173"/>
          </a:xfrm>
          <a:prstGeom prst="rightBrace">
            <a:avLst>
              <a:gd name="adj1" fmla="val 8333"/>
              <a:gd name="adj2" fmla="val 51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19297" y="3236625"/>
            <a:ext cx="210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Ticketing  systems interface can be done with API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17260" y="4700125"/>
            <a:ext cx="17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For Hackathon POC we extracted csv from Ticketing  systems to pass to AI ML Model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52192" y="1187713"/>
            <a:ext cx="11216226" cy="976647"/>
          </a:xfrm>
        </p:spPr>
        <p:txBody>
          <a:bodyPr/>
          <a:lstStyle/>
          <a:p>
            <a:r>
              <a:rPr lang="en-US" sz="1600" b="1" dirty="0">
                <a:solidFill>
                  <a:schemeClr val="tx2"/>
                </a:solidFill>
              </a:rPr>
              <a:t>The AI/ML-Based Ticket Prediction </a:t>
            </a:r>
            <a:r>
              <a:rPr lang="en-US" sz="1600" dirty="0">
                <a:solidFill>
                  <a:schemeClr val="tx2"/>
                </a:solidFill>
              </a:rPr>
              <a:t>system is designed to leverage the power of Artificial Intelligence and Machine Learning. It will utilize historical data collected from </a:t>
            </a:r>
            <a:r>
              <a:rPr lang="en-US" sz="1600" dirty="0" err="1" smtClean="0">
                <a:solidFill>
                  <a:schemeClr val="tx2"/>
                </a:solidFill>
              </a:rPr>
              <a:t>Jir</a:t>
            </a:r>
            <a:r>
              <a:rPr lang="en-US" sz="1600" dirty="0" smtClean="0">
                <a:solidFill>
                  <a:schemeClr val="tx2"/>
                </a:solidFill>
              </a:rPr>
              <a:t> Ticket system(</a:t>
            </a:r>
            <a:r>
              <a:rPr lang="en-US" sz="1600" dirty="0">
                <a:solidFill>
                  <a:schemeClr val="tx2"/>
                </a:solidFill>
              </a:rPr>
              <a:t>(TMS)</a:t>
            </a:r>
            <a:r>
              <a:rPr lang="en-US" sz="1600" dirty="0" smtClean="0">
                <a:solidFill>
                  <a:schemeClr val="tx2"/>
                </a:solidFill>
              </a:rPr>
              <a:t>) </a:t>
            </a:r>
            <a:r>
              <a:rPr lang="en-US" sz="1600" dirty="0">
                <a:solidFill>
                  <a:schemeClr val="tx2"/>
                </a:solidFill>
              </a:rPr>
              <a:t>to understand patterns and trends in ticket inflow over time. Using this information, the system will develop accurate predictions for the future volume of incoming tickets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080" y="272199"/>
            <a:ext cx="10515600" cy="832739"/>
          </a:xfrm>
        </p:spPr>
        <p:txBody>
          <a:bodyPr/>
          <a:lstStyle/>
          <a:p>
            <a:r>
              <a:rPr lang="en-US" b="1" dirty="0"/>
              <a:t>Predicting Incoming Defects/Tickets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7048" y="2941251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7049" y="3920497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7048" y="4915357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419" y="2570890"/>
            <a:ext cx="17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Ticketing  systems</a:t>
            </a:r>
            <a:endParaRPr lang="en-US" sz="1200" b="1" dirty="0"/>
          </a:p>
        </p:txBody>
      </p:sp>
      <p:sp>
        <p:nvSpPr>
          <p:cNvPr id="9" name="Google Shape;362;p45"/>
          <p:cNvSpPr/>
          <p:nvPr/>
        </p:nvSpPr>
        <p:spPr>
          <a:xfrm>
            <a:off x="221534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3;p45"/>
          <p:cNvSpPr/>
          <p:nvPr/>
        </p:nvSpPr>
        <p:spPr>
          <a:xfrm>
            <a:off x="3978672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4;p45"/>
          <p:cNvSpPr/>
          <p:nvPr/>
        </p:nvSpPr>
        <p:spPr>
          <a:xfrm>
            <a:off x="584419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5"/>
          <p:cNvSpPr/>
          <p:nvPr/>
        </p:nvSpPr>
        <p:spPr>
          <a:xfrm>
            <a:off x="7658622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6;p45"/>
          <p:cNvSpPr/>
          <p:nvPr/>
        </p:nvSpPr>
        <p:spPr>
          <a:xfrm>
            <a:off x="947304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368;p45"/>
          <p:cNvCxnSpPr>
            <a:stCxn id="9" idx="3"/>
            <a:endCxn id="10" idx="1"/>
          </p:cNvCxnSpPr>
          <p:nvPr/>
        </p:nvCxnSpPr>
        <p:spPr>
          <a:xfrm>
            <a:off x="3555747" y="4214198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69;p45"/>
          <p:cNvCxnSpPr>
            <a:endCxn id="11" idx="1"/>
          </p:cNvCxnSpPr>
          <p:nvPr/>
        </p:nvCxnSpPr>
        <p:spPr>
          <a:xfrm>
            <a:off x="5319197" y="4214198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370;p45"/>
          <p:cNvCxnSpPr>
            <a:endCxn id="12" idx="1"/>
          </p:cNvCxnSpPr>
          <p:nvPr/>
        </p:nvCxnSpPr>
        <p:spPr>
          <a:xfrm>
            <a:off x="7184622" y="4214198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1;p45"/>
          <p:cNvCxnSpPr>
            <a:endCxn id="13" idx="1"/>
          </p:cNvCxnSpPr>
          <p:nvPr/>
        </p:nvCxnSpPr>
        <p:spPr>
          <a:xfrm>
            <a:off x="8999047" y="4214198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372;p45"/>
          <p:cNvCxnSpPr>
            <a:stCxn id="12" idx="2"/>
            <a:endCxn id="11" idx="2"/>
          </p:cNvCxnSpPr>
          <p:nvPr/>
        </p:nvCxnSpPr>
        <p:spPr>
          <a:xfrm rot="5400000">
            <a:off x="7421322" y="3761198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375;p45"/>
          <p:cNvSpPr txBox="1"/>
          <p:nvPr/>
        </p:nvSpPr>
        <p:spPr>
          <a:xfrm>
            <a:off x="2215347" y="3853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6;p45"/>
          <p:cNvSpPr txBox="1"/>
          <p:nvPr/>
        </p:nvSpPr>
        <p:spPr>
          <a:xfrm>
            <a:off x="3978672" y="3853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77;p45"/>
          <p:cNvSpPr txBox="1"/>
          <p:nvPr/>
        </p:nvSpPr>
        <p:spPr>
          <a:xfrm>
            <a:off x="5844197" y="2689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78;p45"/>
          <p:cNvSpPr txBox="1"/>
          <p:nvPr/>
        </p:nvSpPr>
        <p:spPr>
          <a:xfrm>
            <a:off x="5844197" y="3684085"/>
            <a:ext cx="1340400" cy="98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379;p45"/>
          <p:cNvSpPr txBox="1"/>
          <p:nvPr/>
        </p:nvSpPr>
        <p:spPr>
          <a:xfrm>
            <a:off x="7658622" y="3834136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80;p45"/>
          <p:cNvSpPr txBox="1"/>
          <p:nvPr/>
        </p:nvSpPr>
        <p:spPr>
          <a:xfrm>
            <a:off x="9428497" y="3853073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1677798" y="3156669"/>
            <a:ext cx="537424" cy="2145173"/>
          </a:xfrm>
          <a:prstGeom prst="rightBrace">
            <a:avLst>
              <a:gd name="adj1" fmla="val 8333"/>
              <a:gd name="adj2" fmla="val 51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8909" y="3093063"/>
            <a:ext cx="240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Checking relevant Features set in data  and their relationship and remove data which is not needed </a:t>
            </a:r>
            <a:endParaRPr lang="en-US" sz="1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86" y="4764313"/>
            <a:ext cx="2587476" cy="1950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898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52192" y="1187713"/>
            <a:ext cx="11216226" cy="976647"/>
          </a:xfrm>
        </p:spPr>
        <p:txBody>
          <a:bodyPr/>
          <a:lstStyle/>
          <a:p>
            <a:r>
              <a:rPr lang="en-US" sz="1600" b="1" dirty="0">
                <a:solidFill>
                  <a:schemeClr val="tx2"/>
                </a:solidFill>
              </a:rPr>
              <a:t>The AI/ML-Based Ticket Prediction </a:t>
            </a:r>
            <a:r>
              <a:rPr lang="en-US" sz="1600" dirty="0">
                <a:solidFill>
                  <a:schemeClr val="tx2"/>
                </a:solidFill>
              </a:rPr>
              <a:t>system is designed to leverage the power of Artificial Intelligence and Machine Learning. It will utilize historical data collected from </a:t>
            </a:r>
            <a:r>
              <a:rPr lang="en-US" sz="1600" dirty="0" err="1" smtClean="0">
                <a:solidFill>
                  <a:schemeClr val="tx2"/>
                </a:solidFill>
              </a:rPr>
              <a:t>Jir</a:t>
            </a:r>
            <a:r>
              <a:rPr lang="en-US" sz="1600" dirty="0" smtClean="0">
                <a:solidFill>
                  <a:schemeClr val="tx2"/>
                </a:solidFill>
              </a:rPr>
              <a:t> Ticket system(</a:t>
            </a:r>
            <a:r>
              <a:rPr lang="en-US" sz="1600" dirty="0">
                <a:solidFill>
                  <a:schemeClr val="tx2"/>
                </a:solidFill>
              </a:rPr>
              <a:t>(TMS)</a:t>
            </a:r>
            <a:r>
              <a:rPr lang="en-US" sz="1600" dirty="0" smtClean="0">
                <a:solidFill>
                  <a:schemeClr val="tx2"/>
                </a:solidFill>
              </a:rPr>
              <a:t>) </a:t>
            </a:r>
            <a:r>
              <a:rPr lang="en-US" sz="1600" dirty="0">
                <a:solidFill>
                  <a:schemeClr val="tx2"/>
                </a:solidFill>
              </a:rPr>
              <a:t>to understand patterns and trends in ticket inflow over time. Using this information, the system will develop accurate predictions for the future volume of incoming tickets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080" y="272199"/>
            <a:ext cx="10515600" cy="832739"/>
          </a:xfrm>
        </p:spPr>
        <p:txBody>
          <a:bodyPr/>
          <a:lstStyle/>
          <a:p>
            <a:r>
              <a:rPr lang="en-US" b="1" dirty="0"/>
              <a:t>Predicting Incoming Defects/Tickets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7048" y="2941251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7049" y="3920497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7048" y="4915357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419" y="2570890"/>
            <a:ext cx="17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Ticketing  systems</a:t>
            </a:r>
            <a:endParaRPr lang="en-US" sz="1200" b="1" dirty="0"/>
          </a:p>
        </p:txBody>
      </p:sp>
      <p:sp>
        <p:nvSpPr>
          <p:cNvPr id="9" name="Google Shape;362;p45"/>
          <p:cNvSpPr/>
          <p:nvPr/>
        </p:nvSpPr>
        <p:spPr>
          <a:xfrm>
            <a:off x="221534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3;p45"/>
          <p:cNvSpPr/>
          <p:nvPr/>
        </p:nvSpPr>
        <p:spPr>
          <a:xfrm>
            <a:off x="3978672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4;p45"/>
          <p:cNvSpPr/>
          <p:nvPr/>
        </p:nvSpPr>
        <p:spPr>
          <a:xfrm>
            <a:off x="584419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5"/>
          <p:cNvSpPr/>
          <p:nvPr/>
        </p:nvSpPr>
        <p:spPr>
          <a:xfrm>
            <a:off x="7658622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6;p45"/>
          <p:cNvSpPr/>
          <p:nvPr/>
        </p:nvSpPr>
        <p:spPr>
          <a:xfrm>
            <a:off x="947304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368;p45"/>
          <p:cNvCxnSpPr>
            <a:stCxn id="9" idx="3"/>
            <a:endCxn id="10" idx="1"/>
          </p:cNvCxnSpPr>
          <p:nvPr/>
        </p:nvCxnSpPr>
        <p:spPr>
          <a:xfrm>
            <a:off x="3555747" y="4214198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69;p45"/>
          <p:cNvCxnSpPr>
            <a:endCxn id="11" idx="1"/>
          </p:cNvCxnSpPr>
          <p:nvPr/>
        </p:nvCxnSpPr>
        <p:spPr>
          <a:xfrm>
            <a:off x="5319197" y="4214198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370;p45"/>
          <p:cNvCxnSpPr>
            <a:endCxn id="12" idx="1"/>
          </p:cNvCxnSpPr>
          <p:nvPr/>
        </p:nvCxnSpPr>
        <p:spPr>
          <a:xfrm>
            <a:off x="7184622" y="4214198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1;p45"/>
          <p:cNvCxnSpPr>
            <a:endCxn id="13" idx="1"/>
          </p:cNvCxnSpPr>
          <p:nvPr/>
        </p:nvCxnSpPr>
        <p:spPr>
          <a:xfrm>
            <a:off x="8999047" y="4214198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372;p45"/>
          <p:cNvCxnSpPr>
            <a:stCxn id="12" idx="2"/>
            <a:endCxn id="11" idx="2"/>
          </p:cNvCxnSpPr>
          <p:nvPr/>
        </p:nvCxnSpPr>
        <p:spPr>
          <a:xfrm rot="5400000">
            <a:off x="7421322" y="3761198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375;p45"/>
          <p:cNvSpPr txBox="1"/>
          <p:nvPr/>
        </p:nvSpPr>
        <p:spPr>
          <a:xfrm>
            <a:off x="2215347" y="3853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6;p45"/>
          <p:cNvSpPr txBox="1"/>
          <p:nvPr/>
        </p:nvSpPr>
        <p:spPr>
          <a:xfrm>
            <a:off x="3978672" y="3853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77;p45"/>
          <p:cNvSpPr txBox="1"/>
          <p:nvPr/>
        </p:nvSpPr>
        <p:spPr>
          <a:xfrm>
            <a:off x="5844197" y="2689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78;p45"/>
          <p:cNvSpPr txBox="1"/>
          <p:nvPr/>
        </p:nvSpPr>
        <p:spPr>
          <a:xfrm>
            <a:off x="5844197" y="3684085"/>
            <a:ext cx="1340400" cy="9809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379;p45"/>
          <p:cNvSpPr txBox="1"/>
          <p:nvPr/>
        </p:nvSpPr>
        <p:spPr>
          <a:xfrm>
            <a:off x="7658622" y="3834136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80;p45"/>
          <p:cNvSpPr txBox="1"/>
          <p:nvPr/>
        </p:nvSpPr>
        <p:spPr>
          <a:xfrm>
            <a:off x="9428497" y="3853073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1677798" y="3156669"/>
            <a:ext cx="537424" cy="2145173"/>
          </a:xfrm>
          <a:prstGeom prst="rightBrace">
            <a:avLst>
              <a:gd name="adj1" fmla="val 8333"/>
              <a:gd name="adj2" fmla="val 51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6319" y="5131336"/>
            <a:ext cx="276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Training ML model – Time series ARIMA with our  historical data and checking how it predicts of data</a:t>
            </a:r>
            <a:endParaRPr lang="en-US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538" y="2138872"/>
            <a:ext cx="2521563" cy="1609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40" y="1966737"/>
            <a:ext cx="2255040" cy="16645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47932" y="5777667"/>
            <a:ext cx="927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Autoregressive Integrated Moving Average (ARIMA):</a:t>
            </a:r>
            <a:r>
              <a:rPr lang="en-US" dirty="0"/>
              <a:t> A classic </a:t>
            </a:r>
            <a:r>
              <a:rPr lang="en-US" dirty="0" smtClean="0"/>
              <a:t>Machine </a:t>
            </a:r>
            <a:r>
              <a:rPr lang="en-US" dirty="0" err="1" smtClean="0"/>
              <a:t>Learnig</a:t>
            </a:r>
            <a:r>
              <a:rPr lang="en-US" dirty="0" smtClean="0"/>
              <a:t> model </a:t>
            </a:r>
            <a:r>
              <a:rPr lang="en-US" dirty="0"/>
              <a:t>that combines </a:t>
            </a:r>
            <a:r>
              <a:rPr lang="en-US" dirty="0" err="1"/>
              <a:t>autoregression</a:t>
            </a:r>
            <a:r>
              <a:rPr lang="en-US" dirty="0"/>
              <a:t>, differencing, and moving average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52192" y="1187713"/>
            <a:ext cx="11216226" cy="976647"/>
          </a:xfrm>
        </p:spPr>
        <p:txBody>
          <a:bodyPr/>
          <a:lstStyle/>
          <a:p>
            <a:r>
              <a:rPr lang="en-US" sz="1600" b="1" dirty="0">
                <a:solidFill>
                  <a:schemeClr val="tx2"/>
                </a:solidFill>
              </a:rPr>
              <a:t>The AI/ML-Based Ticket Prediction </a:t>
            </a:r>
            <a:r>
              <a:rPr lang="en-US" sz="1600" dirty="0">
                <a:solidFill>
                  <a:schemeClr val="tx2"/>
                </a:solidFill>
              </a:rPr>
              <a:t>system is designed to leverage the power of Artificial Intelligence and Machine Learning. It will utilize historical data collected from </a:t>
            </a:r>
            <a:r>
              <a:rPr lang="en-US" sz="1600" dirty="0" err="1" smtClean="0">
                <a:solidFill>
                  <a:schemeClr val="tx2"/>
                </a:solidFill>
              </a:rPr>
              <a:t>Jir</a:t>
            </a:r>
            <a:r>
              <a:rPr lang="en-US" sz="1600" dirty="0" smtClean="0">
                <a:solidFill>
                  <a:schemeClr val="tx2"/>
                </a:solidFill>
              </a:rPr>
              <a:t> Ticket system(</a:t>
            </a:r>
            <a:r>
              <a:rPr lang="en-US" sz="1600" dirty="0">
                <a:solidFill>
                  <a:schemeClr val="tx2"/>
                </a:solidFill>
              </a:rPr>
              <a:t>(TMS)</a:t>
            </a:r>
            <a:r>
              <a:rPr lang="en-US" sz="1600" dirty="0" smtClean="0">
                <a:solidFill>
                  <a:schemeClr val="tx2"/>
                </a:solidFill>
              </a:rPr>
              <a:t>) </a:t>
            </a:r>
            <a:r>
              <a:rPr lang="en-US" sz="1600" dirty="0">
                <a:solidFill>
                  <a:schemeClr val="tx2"/>
                </a:solidFill>
              </a:rPr>
              <a:t>to understand patterns and trends in ticket inflow over time. Using this information, the system will develop accurate predictions for the future volume of incoming tickets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080" y="272199"/>
            <a:ext cx="10515600" cy="832739"/>
          </a:xfrm>
        </p:spPr>
        <p:txBody>
          <a:bodyPr/>
          <a:lstStyle/>
          <a:p>
            <a:r>
              <a:rPr lang="en-US" b="1" dirty="0"/>
              <a:t>Predicting Incoming Defects/Tickets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7048" y="2941251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7049" y="3920497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7048" y="4915357"/>
            <a:ext cx="1149163" cy="626336"/>
          </a:xfrm>
          <a:prstGeom prst="roundRect">
            <a:avLst/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419" y="2570890"/>
            <a:ext cx="17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Ticketing  systems</a:t>
            </a:r>
            <a:endParaRPr lang="en-US" sz="1200" b="1" dirty="0"/>
          </a:p>
        </p:txBody>
      </p:sp>
      <p:sp>
        <p:nvSpPr>
          <p:cNvPr id="9" name="Google Shape;362;p45"/>
          <p:cNvSpPr/>
          <p:nvPr/>
        </p:nvSpPr>
        <p:spPr>
          <a:xfrm>
            <a:off x="221534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3;p45"/>
          <p:cNvSpPr/>
          <p:nvPr/>
        </p:nvSpPr>
        <p:spPr>
          <a:xfrm>
            <a:off x="3978672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4;p45"/>
          <p:cNvSpPr/>
          <p:nvPr/>
        </p:nvSpPr>
        <p:spPr>
          <a:xfrm>
            <a:off x="584419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5;p45"/>
          <p:cNvSpPr/>
          <p:nvPr/>
        </p:nvSpPr>
        <p:spPr>
          <a:xfrm>
            <a:off x="7658622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6;p45"/>
          <p:cNvSpPr/>
          <p:nvPr/>
        </p:nvSpPr>
        <p:spPr>
          <a:xfrm>
            <a:off x="9473047" y="3760298"/>
            <a:ext cx="1340400" cy="907800"/>
          </a:xfrm>
          <a:prstGeom prst="roundRect">
            <a:avLst>
              <a:gd name="adj" fmla="val 16667"/>
            </a:avLst>
          </a:prstGeom>
          <a:solidFill>
            <a:schemeClr val="accent4">
              <a:lumMod val="50000"/>
            </a:schemeClr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368;p45"/>
          <p:cNvCxnSpPr>
            <a:stCxn id="9" idx="3"/>
            <a:endCxn id="10" idx="1"/>
          </p:cNvCxnSpPr>
          <p:nvPr/>
        </p:nvCxnSpPr>
        <p:spPr>
          <a:xfrm>
            <a:off x="3555747" y="4214198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69;p45"/>
          <p:cNvCxnSpPr>
            <a:endCxn id="11" idx="1"/>
          </p:cNvCxnSpPr>
          <p:nvPr/>
        </p:nvCxnSpPr>
        <p:spPr>
          <a:xfrm>
            <a:off x="5319197" y="4214198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370;p45"/>
          <p:cNvCxnSpPr>
            <a:endCxn id="12" idx="1"/>
          </p:cNvCxnSpPr>
          <p:nvPr/>
        </p:nvCxnSpPr>
        <p:spPr>
          <a:xfrm>
            <a:off x="7184622" y="4214198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1;p45"/>
          <p:cNvCxnSpPr>
            <a:endCxn id="13" idx="1"/>
          </p:cNvCxnSpPr>
          <p:nvPr/>
        </p:nvCxnSpPr>
        <p:spPr>
          <a:xfrm>
            <a:off x="8999047" y="4214198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372;p45"/>
          <p:cNvCxnSpPr>
            <a:stCxn id="12" idx="2"/>
            <a:endCxn id="11" idx="2"/>
          </p:cNvCxnSpPr>
          <p:nvPr/>
        </p:nvCxnSpPr>
        <p:spPr>
          <a:xfrm rot="5400000">
            <a:off x="7421322" y="3761198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375;p45"/>
          <p:cNvSpPr txBox="1"/>
          <p:nvPr/>
        </p:nvSpPr>
        <p:spPr>
          <a:xfrm>
            <a:off x="2215347" y="3853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6;p45"/>
          <p:cNvSpPr txBox="1"/>
          <p:nvPr/>
        </p:nvSpPr>
        <p:spPr>
          <a:xfrm>
            <a:off x="3978672" y="3853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77;p45"/>
          <p:cNvSpPr txBox="1"/>
          <p:nvPr/>
        </p:nvSpPr>
        <p:spPr>
          <a:xfrm>
            <a:off x="5844197" y="268907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78;p45"/>
          <p:cNvSpPr txBox="1"/>
          <p:nvPr/>
        </p:nvSpPr>
        <p:spPr>
          <a:xfrm>
            <a:off x="5844197" y="3684085"/>
            <a:ext cx="1340400" cy="98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379;p45"/>
          <p:cNvSpPr txBox="1"/>
          <p:nvPr/>
        </p:nvSpPr>
        <p:spPr>
          <a:xfrm>
            <a:off x="7658622" y="3834136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80;p45"/>
          <p:cNvSpPr txBox="1"/>
          <p:nvPr/>
        </p:nvSpPr>
        <p:spPr>
          <a:xfrm>
            <a:off x="9428497" y="3853073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1677798" y="3156669"/>
            <a:ext cx="537424" cy="2145173"/>
          </a:xfrm>
          <a:prstGeom prst="rightBrace">
            <a:avLst>
              <a:gd name="adj1" fmla="val 8333"/>
              <a:gd name="adj2" fmla="val 51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317534" y="5048160"/>
            <a:ext cx="240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Check how ML model – ARIMA predicts of data</a:t>
            </a:r>
            <a:endParaRPr lang="en-US" sz="12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123" y="1911666"/>
            <a:ext cx="2871352" cy="17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235" y="1176389"/>
            <a:ext cx="100292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Standardization of Prediction model across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Improved </a:t>
            </a:r>
            <a:r>
              <a:rPr lang="en-US" b="1" dirty="0"/>
              <a:t>Planning: </a:t>
            </a:r>
            <a:r>
              <a:rPr lang="en-US" dirty="0"/>
              <a:t>The AI/ML-Based Ticket Prediction system empowers team </a:t>
            </a:r>
            <a:r>
              <a:rPr lang="en-US" dirty="0" smtClean="0"/>
              <a:t>leads/Managers/PMO </a:t>
            </a:r>
            <a:r>
              <a:rPr lang="en-US" dirty="0"/>
              <a:t>to foresee future ticket volumes, enabling better workforce planning and distribution of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Efficient Resource Allocation:</a:t>
            </a:r>
            <a:r>
              <a:rPr lang="en-US" dirty="0"/>
              <a:t> With accurate predictions, managers can allocate resources optimally, ensuring that the team is adequately prepared to handle the expected ticket inflow.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Productivity: </a:t>
            </a:r>
            <a:r>
              <a:rPr lang="en-US" dirty="0"/>
              <a:t>By avoiding sudden spikes in ticket volumes, teams can maintain consistent productivity levels without compromising on service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Cost Savings:</a:t>
            </a:r>
            <a:r>
              <a:rPr lang="en-US" dirty="0"/>
              <a:t> Effective budget management based on ticket volume predictions can lead to cost savings and better financial decision-making.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664" y="870854"/>
            <a:ext cx="12192000" cy="8708"/>
          </a:xfrm>
          <a:prstGeom prst="line">
            <a:avLst/>
          </a:prstGeom>
          <a:ln w="44450" cmpd="dbl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788" y="352741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sng" dirty="0" smtClean="0">
                <a:solidFill>
                  <a:srgbClr val="0C2128"/>
                </a:solidFill>
                <a:effectLst/>
                <a:latin typeface="-apple-system"/>
              </a:rPr>
              <a:t>Idea/Hack Utilization or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7689d075-04f5-490f-bcbc-88269a53b4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0375" y="5843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72B4D"/>
                </a:solidFill>
                <a:latin typeface="-apple-system"/>
              </a:rPr>
              <a:t>Resources to be used for this Idea </a:t>
            </a:r>
            <a:r>
              <a:rPr lang="en-US" b="1" dirty="0" smtClean="0">
                <a:solidFill>
                  <a:srgbClr val="172B4D"/>
                </a:solidFill>
                <a:latin typeface="-apple-system"/>
              </a:rPr>
              <a:t>: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/>
            </a:r>
            <a:br>
              <a:rPr lang="en-US" dirty="0" smtClean="0">
                <a:solidFill>
                  <a:srgbClr val="172B4D"/>
                </a:solidFill>
                <a:latin typeface="-apple-system"/>
              </a:rPr>
            </a:br>
            <a:endParaRPr lang="en-US" dirty="0">
              <a:solidFill>
                <a:srgbClr val="172B4D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NetCracker 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TMS/GTS/NCSS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- Ticketing system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Quick approval to have API access to NetCracker TMS - Ticketing system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201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3623" y="2699657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Q &amp; 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147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</TotalTime>
  <Words>693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Gibson</vt:lpstr>
      <vt:lpstr>Roboto</vt:lpstr>
      <vt:lpstr>Office Theme</vt:lpstr>
      <vt:lpstr>PowerPoint Presentation</vt:lpstr>
      <vt:lpstr>Predicting Incoming Defects/Tickets</vt:lpstr>
      <vt:lpstr>Predicting Incoming Defects/Tickets</vt:lpstr>
      <vt:lpstr>Predicting Incoming Defects/Tickets</vt:lpstr>
      <vt:lpstr>Predicting Incoming Defects/Tickets</vt:lpstr>
      <vt:lpstr>Predicting Incoming Defects/Tickets</vt:lpstr>
      <vt:lpstr>PowerPoint Presentation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Sanjay Padal</dc:creator>
  <cp:lastModifiedBy>Mahendra Chavan</cp:lastModifiedBy>
  <cp:revision>25</cp:revision>
  <dcterms:created xsi:type="dcterms:W3CDTF">2023-08-17T05:43:21Z</dcterms:created>
  <dcterms:modified xsi:type="dcterms:W3CDTF">2023-08-17T15:43:49Z</dcterms:modified>
</cp:coreProperties>
</file>