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9" r:id="rId9"/>
    <p:sldId id="277" r:id="rId10"/>
    <p:sldId id="270" r:id="rId11"/>
    <p:sldId id="271" r:id="rId12"/>
    <p:sldId id="272" r:id="rId13"/>
    <p:sldId id="274" r:id="rId14"/>
    <p:sldId id="276" r:id="rId15"/>
    <p:sldId id="275" r:id="rId16"/>
    <p:sldId id="268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95" autoAdjust="0"/>
  </p:normalViewPr>
  <p:slideViewPr>
    <p:cSldViewPr>
      <p:cViewPr varScale="1">
        <p:scale>
          <a:sx n="74" d="100"/>
          <a:sy n="74" d="100"/>
        </p:scale>
        <p:origin x="18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853EA84-C0FD-4D4D-9FA5-4CADDE899AAE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FC1335D-2410-4D6F-B504-F62EF697F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dirty="0">
                <a:latin typeface="Times New Roman" pitchFamily="18" charset="0"/>
              </a:rPr>
              <a:t>Pool commodity servers in a single hierarchical namespace.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dirty="0">
                <a:latin typeface="Times New Roman" pitchFamily="18" charset="0"/>
              </a:rPr>
              <a:t>Designed for large files that are written once and read many times.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dirty="0">
                <a:latin typeface="Times New Roman" pitchFamily="18" charset="0"/>
              </a:rPr>
              <a:t>Example here shows what happens with a replication factor of 3, each data block is present in at least 3 separate data nodes.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dirty="0">
                <a:latin typeface="Times New Roman" pitchFamily="18" charset="0"/>
              </a:rPr>
              <a:t>Typical Hadoop node is eight cores with 16GB ram and four 1TB SATA disks.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dirty="0">
                <a:latin typeface="Times New Roman" pitchFamily="18" charset="0"/>
              </a:rPr>
              <a:t>Default block size is 64MB/128MB</a:t>
            </a:r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EE4A22-E678-4B63-AD2E-8287C85E7E8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C823FB-D3E6-46BE-B623-D375038D4FD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Example flow as at Facebook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2783F7-E6A1-4650-8335-441EC895E6A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r>
              <a:rPr lang="en-US" sz="1700">
                <a:latin typeface="Times New Roman" pitchFamily="18" charset="0"/>
                <a:ea typeface="ＭＳ Ｐゴシック"/>
                <a:cs typeface="ＭＳ Ｐゴシック"/>
              </a:rPr>
              <a:t>Aircraft is refined, very fast, and has a lot of addons/features. But it is pricey on a per bit basis and is expensive to maintain</a:t>
            </a:r>
          </a:p>
          <a:p>
            <a:pPr lvl="1">
              <a:spcBef>
                <a:spcPct val="0"/>
              </a:spcBef>
            </a:pPr>
            <a:r>
              <a:rPr lang="en-US" sz="1700">
                <a:latin typeface="Times New Roman" pitchFamily="18" charset="0"/>
                <a:ea typeface="ＭＳ Ｐゴシック"/>
                <a:cs typeface="ＭＳ Ｐゴシック"/>
              </a:rPr>
              <a:t>Cargo train is rough, missing a lot of “luxury”, slow to accelerate, but it can carry almost anything and once it gets going it can move a lot of stuff very economically</a:t>
            </a:r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895505-FADE-4FAE-9758-571A80DCF58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25EEC8C-B85E-47CD-A311-9328C9C61269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A0A33B8-9FE3-4DA1-BDFA-B749604AF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10816-523E-4917-982F-1333BB7FCAE3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50393-3DDD-49F4-AC14-7229FAEAF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6DB47-0E9F-4094-AF69-1903C8B9C9E0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9D8ED-ADEF-49DD-80A5-B5CA8F2E5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1CEA3-BF6D-41C0-9787-F3D877D13D3C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31008-CA9E-4676-9519-8068532CE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9F0A8F-E725-496E-A879-80CFC6968E90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7353A0-24D5-439C-8AC1-E3D51A936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24710A-4BBD-4CEF-82C8-9F83DEBD7BF8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F50B36-2F7B-4130-84F9-AF6BC871A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9C58C1-C28F-48EA-A273-C75E89602EE5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F8DA0F-AE05-4AAE-BDDF-85FACC48A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7B5E45-9E70-4231-8212-421EB997A57A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578341-9D87-45C0-97F9-0541FA64E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14DC0-EEAA-4EBC-B00B-7E283B76DA30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8A479-34C1-4A43-AD80-B850A8725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B09943-24AE-459E-B7DE-19B6F42860A1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AAD257-FA0E-4F5B-8BE0-25C3C9436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C82590D-9ADC-447D-9A72-571BC7AB7D9E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5D7F77E-F4EF-4EC9-A82F-AC725104D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53648A6-0B40-4B94-A5D7-92061A39A730}" type="datetimeFigureOut">
              <a:rPr lang="en-US"/>
              <a:pPr>
                <a:defRPr/>
              </a:pPr>
              <a:t>11/11/2016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C9F58DB-B283-46A1-B1D1-828DD3ECF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6" r:id="rId6"/>
    <p:sldLayoutId id="2147483670" r:id="rId7"/>
    <p:sldLayoutId id="2147483677" r:id="rId8"/>
    <p:sldLayoutId id="2147483678" r:id="rId9"/>
    <p:sldLayoutId id="2147483669" r:id="rId10"/>
    <p:sldLayoutId id="21474836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hadoop/hadoop_enviornment_setup.htm" TargetMode="External"/><Relationship Id="rId3" Type="http://schemas.openxmlformats.org/officeDocument/2006/relationships/hyperlink" Target="http://www.slideshare.net/sudhakara_st/hadoop-intruduction" TargetMode="External"/><Relationship Id="rId7" Type="http://schemas.openxmlformats.org/officeDocument/2006/relationships/hyperlink" Target="http://www.slideshare.net/emcacademics/milind-hadoop-trainingbrazil" TargetMode="External"/><Relationship Id="rId2" Type="http://schemas.openxmlformats.org/officeDocument/2006/relationships/hyperlink" Target="http://www.ibm.com/analytics/us/en/technology/hado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PhilippeJulio/hadoop-architecture" TargetMode="External"/><Relationship Id="rId5" Type="http://schemas.openxmlformats.org/officeDocument/2006/relationships/hyperlink" Target="http://bigdata-madesimple.com/learn-hadoop-with-10-slideshare-presentations/" TargetMode="External"/><Relationship Id="rId4" Type="http://schemas.openxmlformats.org/officeDocument/2006/relationships/hyperlink" Target="http://www.slideshare.net/EdurekaIN/hadoop-week1-release22" TargetMode="External"/><Relationship Id="rId9" Type="http://schemas.openxmlformats.org/officeDocument/2006/relationships/hyperlink" Target="http://hadoop.apache.org/#Getting+Starte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Hadoop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dirty="0"/>
              <a:t>Alok Kucheria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“Project's goal is the hosting of very large tables - billions of rows X millions of columns - atop clusters of commodity hardware”</a:t>
            </a:r>
          </a:p>
          <a:p>
            <a:r>
              <a:rPr lang="en-US"/>
              <a:t>Hadoop database, open-source version of Google BigTable</a:t>
            </a:r>
          </a:p>
          <a:p>
            <a:r>
              <a:rPr lang="en-US"/>
              <a:t>Column-oriented</a:t>
            </a:r>
          </a:p>
          <a:p>
            <a:r>
              <a:rPr lang="en-US"/>
              <a:t>Random access, realtime read/write</a:t>
            </a:r>
          </a:p>
          <a:p>
            <a:r>
              <a:rPr lang="en-US"/>
              <a:t>“Random access performance on par with open source relational databases such as MySQL”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HBase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High level language (Pig Latin) for expressing data analysis programs</a:t>
            </a:r>
          </a:p>
          <a:p>
            <a:r>
              <a:rPr lang="en-US"/>
              <a:t>Compiled into a series of MapReduce jobs</a:t>
            </a:r>
          </a:p>
          <a:p>
            <a:pPr lvl="1"/>
            <a:r>
              <a:rPr lang="en-US"/>
              <a:t>Easier to program</a:t>
            </a:r>
          </a:p>
          <a:p>
            <a:pPr lvl="1"/>
            <a:r>
              <a:rPr lang="en-US"/>
              <a:t>Optimization opportunities</a:t>
            </a:r>
          </a:p>
          <a:p>
            <a:endParaRPr lang="en-US"/>
          </a:p>
          <a:p>
            <a:r>
              <a:rPr lang="en-US"/>
              <a:t>grunt&gt; A = LOAD 'student' USING PigStorage() AS (name:chararray, age:int, gpa:float);</a:t>
            </a:r>
            <a:br>
              <a:rPr lang="en-US"/>
            </a:br>
            <a:r>
              <a:rPr lang="en-US"/>
              <a:t>grunt&gt; B = FOREACH A GENERATE name;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PIG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Managing and querying structured data</a:t>
            </a:r>
          </a:p>
          <a:p>
            <a:pPr lvl="1"/>
            <a:r>
              <a:rPr lang="en-US"/>
              <a:t>MapReduce for execution</a:t>
            </a:r>
          </a:p>
          <a:p>
            <a:pPr lvl="1"/>
            <a:r>
              <a:rPr lang="en-US"/>
              <a:t>SQL like syntax</a:t>
            </a:r>
          </a:p>
          <a:p>
            <a:pPr lvl="1"/>
            <a:r>
              <a:rPr lang="en-US"/>
              <a:t>Extensible with types, functions, scripts</a:t>
            </a:r>
          </a:p>
          <a:p>
            <a:pPr lvl="1"/>
            <a:r>
              <a:rPr lang="en-US"/>
              <a:t>Metadata stored in a RDBMS (MySQL)</a:t>
            </a:r>
          </a:p>
          <a:p>
            <a:pPr lvl="1"/>
            <a:r>
              <a:rPr lang="en-US"/>
              <a:t>Joins, Group By, Nesting</a:t>
            </a:r>
          </a:p>
          <a:p>
            <a:pPr lvl="1"/>
            <a:r>
              <a:rPr lang="en-US"/>
              <a:t>Optimizer for number of MapReduce required</a:t>
            </a:r>
          </a:p>
          <a:p>
            <a:pPr lvl="1"/>
            <a:endParaRPr lang="en-US"/>
          </a:p>
          <a:p>
            <a:r>
              <a:rPr lang="en-US"/>
              <a:t>hive&gt; SELECT a.foo FROM invites a WHERE a.ds='&lt;DATE&gt;';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HIVE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highly available, scalable, distributed, configuration, consensus, group membership, leader election, naming, and coordination service</a:t>
            </a:r>
          </a:p>
          <a:p>
            <a:r>
              <a:rPr lang="en-US" dirty="0"/>
              <a:t>Cluster Management</a:t>
            </a:r>
          </a:p>
          <a:p>
            <a:r>
              <a:rPr lang="en-US" dirty="0"/>
              <a:t>Load balancing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ZooKeeper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3048000" cy="4525962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Data collection system for monitoring distributed systems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Agents to collect and process logs 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Monitoring and analysis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/>
              <a:t>Hadoop</a:t>
            </a:r>
            <a:r>
              <a:rPr lang="en-US" dirty="0"/>
              <a:t> Infrastructure Care Center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Chukwa</a:t>
            </a:r>
            <a:endParaRPr lang="en-US" dirty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5675" y="1524000"/>
            <a:ext cx="5648325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Data Flow at </a:t>
            </a:r>
            <a:r>
              <a:rPr lang="en-US" dirty="0" err="1"/>
              <a:t>Facebook</a:t>
            </a:r>
            <a:endParaRPr lang="en-US" dirty="0"/>
          </a:p>
        </p:txBody>
      </p:sp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1143000"/>
            <a:ext cx="90487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Choose the right tool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33400" y="3048000"/>
            <a:ext cx="4040188" cy="2971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700" dirty="0" err="1">
                <a:latin typeface="+mn-lt"/>
              </a:rPr>
              <a:t>Hadoop</a:t>
            </a:r>
            <a:endParaRPr lang="en-US" sz="2700" dirty="0">
              <a:latin typeface="+mn-lt"/>
            </a:endParaRPr>
          </a:p>
          <a:p>
            <a:pPr marL="822960" lvl="1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700" dirty="0">
                <a:latin typeface="+mn-lt"/>
              </a:rPr>
              <a:t>Affordable Storage/Compute</a:t>
            </a:r>
          </a:p>
          <a:p>
            <a:pPr marL="822960" lvl="1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700" dirty="0">
                <a:latin typeface="+mn-lt"/>
              </a:rPr>
              <a:t>Structured or Unstructured</a:t>
            </a:r>
          </a:p>
          <a:p>
            <a:pPr marL="822960" lvl="1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700" dirty="0">
                <a:latin typeface="+mn-lt"/>
              </a:rPr>
              <a:t>Resilient Auto Scalability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</a:endParaRPr>
          </a:p>
          <a:p>
            <a:pPr marL="365760" indent="-256032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US" sz="2700" dirty="0">
              <a:latin typeface="+mn-lt"/>
            </a:endParaRPr>
          </a:p>
        </p:txBody>
      </p:sp>
      <p:sp>
        <p:nvSpPr>
          <p:cNvPr id="35843" name="Text Placeholder 3"/>
          <p:cNvSpPr txBox="1">
            <a:spLocks/>
          </p:cNvSpPr>
          <p:nvPr/>
        </p:nvSpPr>
        <p:spPr bwMode="auto">
          <a:xfrm>
            <a:off x="4648200" y="3124200"/>
            <a:ext cx="40417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Relational Databases</a:t>
            </a:r>
          </a:p>
          <a:p>
            <a:pPr marL="822325" lvl="1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Interactive response times</a:t>
            </a:r>
          </a:p>
          <a:p>
            <a:pPr marL="822325" lvl="1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ACID</a:t>
            </a:r>
          </a:p>
          <a:p>
            <a:pPr marL="822325" lvl="1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Structured data</a:t>
            </a:r>
          </a:p>
          <a:p>
            <a:pPr marL="822325" lvl="1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Cost/Scale prohibitive</a:t>
            </a:r>
          </a:p>
        </p:txBody>
      </p:sp>
      <p:pic>
        <p:nvPicPr>
          <p:cNvPr id="35844" name="Picture 2" descr="http://www.knowledgerush.com/wiki_image/b/b6/Fedex.a300-600.750pi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143000"/>
            <a:ext cx="2514600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4" descr="http://www.desertusa.com/lara/wp-content/uploads/train-long-len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143000"/>
            <a:ext cx="25908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http://www.ibm.com/analytics/us/en/technology/hadoop/</a:t>
            </a:r>
            <a:r>
              <a:rPr lang="en-US" sz="1600" dirty="0"/>
              <a:t> [IBM]</a:t>
            </a:r>
          </a:p>
          <a:p>
            <a:endParaRPr lang="en-US" sz="1600" dirty="0"/>
          </a:p>
          <a:p>
            <a:r>
              <a:rPr lang="en-US" sz="1600" dirty="0">
                <a:hlinkClick r:id="rId3"/>
              </a:rPr>
              <a:t>http://www.slideshare.net/sudhakara_st/hadoop-intruduction</a:t>
            </a:r>
            <a:r>
              <a:rPr lang="en-US" sz="1600" dirty="0"/>
              <a:t> [Nice intro]</a:t>
            </a:r>
          </a:p>
          <a:p>
            <a:r>
              <a:rPr lang="en-US" sz="1600" dirty="0">
                <a:hlinkClick r:id="rId4"/>
              </a:rPr>
              <a:t>http://www.slideshare.net/EdurekaIN/hadoop-week1-release22</a:t>
            </a:r>
            <a:r>
              <a:rPr lang="en-US" sz="1600" dirty="0"/>
              <a:t> [Class]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http://bigdata-madesimple.com/learn-hadoop-with-10-slideshare-presentations/</a:t>
            </a:r>
            <a:r>
              <a:rPr lang="en-US" sz="1600" dirty="0"/>
              <a:t> [Resources]</a:t>
            </a:r>
          </a:p>
          <a:p>
            <a:pPr marL="109537" indent="0">
              <a:buNone/>
            </a:pPr>
            <a:endParaRPr lang="en-US" sz="1600" dirty="0"/>
          </a:p>
          <a:p>
            <a:r>
              <a:rPr lang="en-US" sz="1600" dirty="0">
                <a:hlinkClick r:id="rId6"/>
              </a:rPr>
              <a:t>http://www.slideshare.net/PhilippeJulio/hadoop-architecture</a:t>
            </a:r>
            <a:r>
              <a:rPr lang="en-US" sz="1600" dirty="0"/>
              <a:t> [Business]</a:t>
            </a:r>
          </a:p>
          <a:p>
            <a:r>
              <a:rPr lang="en-US" sz="1600" dirty="0">
                <a:hlinkClick r:id="rId7"/>
              </a:rPr>
              <a:t>http://www.slideshare.net/emcacademics/milind-hadoop-trainingbrazil</a:t>
            </a:r>
            <a:r>
              <a:rPr lang="en-US" sz="1600" dirty="0"/>
              <a:t> [</a:t>
            </a:r>
            <a:r>
              <a:rPr lang="en-US" sz="1600" dirty="0" err="1"/>
              <a:t>Architechture</a:t>
            </a:r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en-US" sz="1600" dirty="0">
                <a:hlinkClick r:id="rId8"/>
              </a:rPr>
              <a:t>https://www.tutorialspoint.com/hadoop/hadoop_enviornment_setup.htm</a:t>
            </a:r>
            <a:r>
              <a:rPr lang="en-US" sz="1600" dirty="0"/>
              <a:t> [Set up]</a:t>
            </a:r>
          </a:p>
          <a:p>
            <a:r>
              <a:rPr lang="en-US" sz="1600" dirty="0">
                <a:hlinkClick r:id="rId9"/>
              </a:rPr>
              <a:t>http://hadoop.apache.org/#Getting+Started</a:t>
            </a:r>
            <a:r>
              <a:rPr lang="en-US" sz="1600" dirty="0"/>
              <a:t> [Home]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7410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561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Big Data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What is </a:t>
            </a:r>
            <a:r>
              <a:rPr lang="en-US" dirty="0" err="1"/>
              <a:t>Hadoop</a:t>
            </a:r>
            <a:endParaRPr lang="en-US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HDFS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MapReduce</a:t>
            </a:r>
            <a:endParaRPr lang="en-US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HBase</a:t>
            </a:r>
            <a:endParaRPr lang="en-US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PIG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HIVE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Chukwa</a:t>
            </a:r>
            <a:endParaRPr lang="en-US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ZooKeeper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Extremely large datasets that are hard to deal with using Relational Databases</a:t>
            </a:r>
          </a:p>
          <a:p>
            <a:pPr lvl="1"/>
            <a:r>
              <a:rPr lang="en-US"/>
              <a:t>Storage/Cost</a:t>
            </a:r>
          </a:p>
          <a:p>
            <a:pPr lvl="1"/>
            <a:r>
              <a:rPr lang="en-US"/>
              <a:t>Search/Performance</a:t>
            </a:r>
          </a:p>
          <a:p>
            <a:pPr lvl="1"/>
            <a:r>
              <a:rPr lang="en-US"/>
              <a:t>Analytics and Visualization</a:t>
            </a:r>
          </a:p>
          <a:p>
            <a:r>
              <a:rPr lang="en-US"/>
              <a:t>Need for parallel processing on hundreds of machines</a:t>
            </a:r>
          </a:p>
          <a:p>
            <a:pPr lvl="1"/>
            <a:r>
              <a:rPr lang="en-US"/>
              <a:t>ETL cannot complete within a reasonable time</a:t>
            </a:r>
          </a:p>
          <a:p>
            <a:pPr lvl="1"/>
            <a:r>
              <a:rPr lang="en-US"/>
              <a:t>Beyond 24hrs – never catch up</a:t>
            </a:r>
          </a:p>
          <a:p>
            <a:pPr lv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Big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System shall manage and heal itself</a:t>
            </a:r>
          </a:p>
          <a:p>
            <a:pPr lvl="1"/>
            <a:r>
              <a:rPr lang="en-US"/>
              <a:t>Automatically and transparently route around failure</a:t>
            </a:r>
          </a:p>
          <a:p>
            <a:pPr lvl="1"/>
            <a:r>
              <a:rPr lang="en-US"/>
              <a:t>S</a:t>
            </a:r>
            <a:r>
              <a:rPr lang="en-US">
                <a:ea typeface="ＭＳ Ｐゴシック"/>
                <a:cs typeface="ＭＳ Ｐゴシック"/>
              </a:rPr>
              <a:t>peculatively execute redundant tasks if certain nodes are detected to be slow</a:t>
            </a:r>
            <a:endParaRPr lang="en-US"/>
          </a:p>
          <a:p>
            <a:r>
              <a:rPr lang="en-US"/>
              <a:t>Performance shall scale linearly</a:t>
            </a:r>
          </a:p>
          <a:p>
            <a:pPr lvl="1"/>
            <a:r>
              <a:rPr lang="en-US"/>
              <a:t>Proportional change in capacity with resource change</a:t>
            </a:r>
          </a:p>
          <a:p>
            <a:r>
              <a:rPr lang="en-US"/>
              <a:t>Compute should move to data</a:t>
            </a:r>
          </a:p>
          <a:p>
            <a:pPr lvl="1"/>
            <a:r>
              <a:rPr lang="en-US"/>
              <a:t>Lower latency, lower bandwidth</a:t>
            </a:r>
          </a:p>
          <a:p>
            <a:r>
              <a:rPr lang="en-US"/>
              <a:t>Simple core, modular and extensible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Hadoop</a:t>
            </a:r>
            <a:r>
              <a:rPr lang="en-US" dirty="0"/>
              <a:t> design principles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u="sng"/>
              <a:t>scalable</a:t>
            </a:r>
            <a:r>
              <a:rPr lang="en-US"/>
              <a:t> </a:t>
            </a:r>
            <a:r>
              <a:rPr lang="en-US" u="sng"/>
              <a:t>fault-tolerant</a:t>
            </a:r>
            <a:r>
              <a:rPr lang="en-US"/>
              <a:t> </a:t>
            </a:r>
            <a:r>
              <a:rPr lang="en-US" u="sng"/>
              <a:t>grid operating system</a:t>
            </a:r>
            <a:r>
              <a:rPr lang="en-US"/>
              <a:t> for </a:t>
            </a:r>
            <a:r>
              <a:rPr lang="en-US" u="sng"/>
              <a:t>data storage and processing</a:t>
            </a:r>
          </a:p>
          <a:p>
            <a:pPr lvl="1"/>
            <a:r>
              <a:rPr lang="en-US"/>
              <a:t>Commodity hardware</a:t>
            </a:r>
          </a:p>
          <a:p>
            <a:pPr lvl="1"/>
            <a:r>
              <a:rPr lang="en-US"/>
              <a:t>HDFS: Fault-tolerant high-bandwidth clustered storage</a:t>
            </a:r>
          </a:p>
          <a:p>
            <a:pPr lvl="1"/>
            <a:r>
              <a:rPr lang="en-US"/>
              <a:t>MapReduce: Distributed data processing</a:t>
            </a:r>
          </a:p>
          <a:p>
            <a:pPr lvl="1"/>
            <a:r>
              <a:rPr lang="en-US"/>
              <a:t>Works with structured and unstructured data</a:t>
            </a:r>
          </a:p>
          <a:p>
            <a:pPr lvl="1"/>
            <a:r>
              <a:rPr lang="en-US"/>
              <a:t>Open source, Apache license</a:t>
            </a:r>
          </a:p>
          <a:p>
            <a:pPr lvl="1"/>
            <a:r>
              <a:rPr lang="en-US"/>
              <a:t>Master (named-node) – Slave architecture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is </a:t>
            </a:r>
            <a:r>
              <a:rPr lang="en-US" dirty="0" err="1"/>
              <a:t>Hadoop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Hadoop</a:t>
            </a:r>
            <a:r>
              <a:rPr lang="en-US" dirty="0"/>
              <a:t> Projects</a:t>
            </a:r>
          </a:p>
        </p:txBody>
      </p:sp>
      <p:sp>
        <p:nvSpPr>
          <p:cNvPr id="22530" name="Rectangle 10"/>
          <p:cNvSpPr>
            <a:spLocks noChangeArrowheads="1"/>
          </p:cNvSpPr>
          <p:nvPr/>
        </p:nvSpPr>
        <p:spPr bwMode="auto">
          <a:xfrm>
            <a:off x="1373188" y="4495800"/>
            <a:ext cx="6477000" cy="1265238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300">
                <a:cs typeface="Arial" charset="0"/>
              </a:rPr>
              <a:t>HDFS</a:t>
            </a:r>
            <a:br>
              <a:rPr lang="en-US" sz="2300">
                <a:cs typeface="Arial" charset="0"/>
              </a:rPr>
            </a:br>
            <a:r>
              <a:rPr lang="en-US" sz="2300">
                <a:cs typeface="Arial" charset="0"/>
              </a:rPr>
              <a:t>(Hadoop Distributed File System)</a:t>
            </a:r>
          </a:p>
        </p:txBody>
      </p:sp>
      <p:sp>
        <p:nvSpPr>
          <p:cNvPr id="22531" name="Rectangle 11"/>
          <p:cNvSpPr>
            <a:spLocks noChangeArrowheads="1"/>
          </p:cNvSpPr>
          <p:nvPr/>
        </p:nvSpPr>
        <p:spPr bwMode="auto">
          <a:xfrm>
            <a:off x="1397000" y="3802063"/>
            <a:ext cx="3200400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300">
                <a:cs typeface="Arial" charset="0"/>
              </a:rPr>
              <a:t>HBase </a:t>
            </a:r>
            <a:r>
              <a:rPr lang="en-US" sz="2000">
                <a:cs typeface="Arial" charset="0"/>
              </a:rPr>
              <a:t>(key-value store)</a:t>
            </a:r>
            <a:endParaRPr lang="en-US" sz="2300">
              <a:cs typeface="Arial" charset="0"/>
            </a:endParaRPr>
          </a:p>
        </p:txBody>
      </p:sp>
      <p:sp>
        <p:nvSpPr>
          <p:cNvPr id="22532" name="Freeform 17"/>
          <p:cNvSpPr>
            <a:spLocks/>
          </p:cNvSpPr>
          <p:nvPr/>
        </p:nvSpPr>
        <p:spPr bwMode="auto">
          <a:xfrm>
            <a:off x="1393825" y="3014663"/>
            <a:ext cx="6445250" cy="1335087"/>
          </a:xfrm>
          <a:custGeom>
            <a:avLst/>
            <a:gdLst>
              <a:gd name="T0" fmla="*/ 3275514 w 6445103"/>
              <a:gd name="T1" fmla="*/ 1567991 h 1310593"/>
              <a:gd name="T2" fmla="*/ 3273744 w 6445103"/>
              <a:gd name="T3" fmla="*/ 822814 h 1310593"/>
              <a:gd name="T4" fmla="*/ 0 w 6445103"/>
              <a:gd name="T5" fmla="*/ 835263 h 1310593"/>
              <a:gd name="T6" fmla="*/ 1 w 6445103"/>
              <a:gd name="T7" fmla="*/ 12560 h 1310593"/>
              <a:gd name="T8" fmla="*/ 6435802 w 6445103"/>
              <a:gd name="T9" fmla="*/ 0 h 1310593"/>
              <a:gd name="T10" fmla="*/ 6446434 w 6445103"/>
              <a:gd name="T11" fmla="*/ 1576290 h 1310593"/>
              <a:gd name="T12" fmla="*/ 3275514 w 6445103"/>
              <a:gd name="T13" fmla="*/ 1567991 h 13105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45103"/>
              <a:gd name="T22" fmla="*/ 0 h 1310593"/>
              <a:gd name="T23" fmla="*/ 6445103 w 6445103"/>
              <a:gd name="T24" fmla="*/ 1310593 h 13105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45103" h="1310593">
                <a:moveTo>
                  <a:pt x="3274829" y="1303694"/>
                </a:moveTo>
                <a:cubicBezTo>
                  <a:pt x="3274829" y="1109354"/>
                  <a:pt x="3273059" y="878462"/>
                  <a:pt x="3273059" y="684122"/>
                </a:cubicBezTo>
                <a:lnTo>
                  <a:pt x="0" y="694472"/>
                </a:lnTo>
                <a:cubicBezTo>
                  <a:pt x="0" y="487350"/>
                  <a:pt x="1" y="217566"/>
                  <a:pt x="1" y="10444"/>
                </a:cubicBezTo>
                <a:lnTo>
                  <a:pt x="6434471" y="0"/>
                </a:lnTo>
                <a:cubicBezTo>
                  <a:pt x="6434471" y="422940"/>
                  <a:pt x="6445103" y="887653"/>
                  <a:pt x="6445103" y="1310593"/>
                </a:cubicBezTo>
                <a:lnTo>
                  <a:pt x="3274829" y="1303694"/>
                </a:lnTo>
                <a:close/>
              </a:path>
            </a:pathLst>
          </a:cu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TextBox 18"/>
          <p:cNvSpPr txBox="1">
            <a:spLocks noChangeArrowheads="1"/>
          </p:cNvSpPr>
          <p:nvPr/>
        </p:nvSpPr>
        <p:spPr bwMode="auto">
          <a:xfrm>
            <a:off x="1220788" y="3179763"/>
            <a:ext cx="678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300">
                <a:cs typeface="Arial" charset="0"/>
              </a:rPr>
              <a:t>MapReduce (Job Scheduling/Execution System)</a:t>
            </a:r>
          </a:p>
        </p:txBody>
      </p:sp>
      <p:sp>
        <p:nvSpPr>
          <p:cNvPr id="22534" name="Rectangle 19"/>
          <p:cNvSpPr>
            <a:spLocks noChangeArrowheads="1"/>
          </p:cNvSpPr>
          <p:nvPr/>
        </p:nvSpPr>
        <p:spPr bwMode="auto">
          <a:xfrm>
            <a:off x="1384300" y="2408238"/>
            <a:ext cx="2198688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300">
                <a:cs typeface="Arial" charset="0"/>
              </a:rPr>
              <a:t>Pig (Data Flow)</a:t>
            </a:r>
          </a:p>
        </p:txBody>
      </p:sp>
      <p:sp>
        <p:nvSpPr>
          <p:cNvPr id="22535" name="Rectangle 20"/>
          <p:cNvSpPr>
            <a:spLocks noChangeArrowheads="1"/>
          </p:cNvSpPr>
          <p:nvPr/>
        </p:nvSpPr>
        <p:spPr bwMode="auto">
          <a:xfrm>
            <a:off x="3657600" y="2405063"/>
            <a:ext cx="2133600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300">
                <a:cs typeface="Arial" charset="0"/>
              </a:rPr>
              <a:t>Hive (SQL)</a:t>
            </a:r>
          </a:p>
        </p:txBody>
      </p:sp>
      <p:sp>
        <p:nvSpPr>
          <p:cNvPr id="22536" name="Rectangle 21"/>
          <p:cNvSpPr>
            <a:spLocks noChangeArrowheads="1"/>
          </p:cNvSpPr>
          <p:nvPr/>
        </p:nvSpPr>
        <p:spPr bwMode="auto">
          <a:xfrm>
            <a:off x="3657600" y="1752600"/>
            <a:ext cx="2133600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300">
                <a:cs typeface="Arial" charset="0"/>
              </a:rPr>
              <a:t>BI Reporting</a:t>
            </a:r>
          </a:p>
        </p:txBody>
      </p:sp>
      <p:sp>
        <p:nvSpPr>
          <p:cNvPr id="22537" name="Rectangle 22"/>
          <p:cNvSpPr>
            <a:spLocks noChangeArrowheads="1"/>
          </p:cNvSpPr>
          <p:nvPr/>
        </p:nvSpPr>
        <p:spPr bwMode="auto">
          <a:xfrm>
            <a:off x="1373188" y="1752600"/>
            <a:ext cx="2209800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300">
                <a:cs typeface="Arial" charset="0"/>
              </a:rPr>
              <a:t>ETL Tools</a:t>
            </a:r>
          </a:p>
        </p:txBody>
      </p:sp>
      <p:sp>
        <p:nvSpPr>
          <p:cNvPr id="22538" name="Rectangle 24"/>
          <p:cNvSpPr>
            <a:spLocks noChangeArrowheads="1"/>
          </p:cNvSpPr>
          <p:nvPr/>
        </p:nvSpPr>
        <p:spPr bwMode="auto">
          <a:xfrm rot="-5400000">
            <a:off x="-859631" y="3680619"/>
            <a:ext cx="3627438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300">
                <a:cs typeface="Arial" charset="0"/>
              </a:rPr>
              <a:t>ZooKeeper (Coordination)</a:t>
            </a:r>
          </a:p>
        </p:txBody>
      </p:sp>
      <p:sp>
        <p:nvSpPr>
          <p:cNvPr id="22539" name="Rectangle 25"/>
          <p:cNvSpPr>
            <a:spLocks noChangeArrowheads="1"/>
          </p:cNvSpPr>
          <p:nvPr/>
        </p:nvSpPr>
        <p:spPr bwMode="auto">
          <a:xfrm>
            <a:off x="5868988" y="2405063"/>
            <a:ext cx="1968500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2300">
              <a:cs typeface="Arial" charset="0"/>
            </a:endParaRPr>
          </a:p>
        </p:txBody>
      </p:sp>
      <p:sp>
        <p:nvSpPr>
          <p:cNvPr id="22540" name="Rectangle 26"/>
          <p:cNvSpPr>
            <a:spLocks noChangeArrowheads="1"/>
          </p:cNvSpPr>
          <p:nvPr/>
        </p:nvSpPr>
        <p:spPr bwMode="auto">
          <a:xfrm>
            <a:off x="5868988" y="1752600"/>
            <a:ext cx="1968500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endParaRPr lang="en-US" sz="2300">
              <a:cs typeface="Arial" charset="0"/>
            </a:endParaRPr>
          </a:p>
        </p:txBody>
      </p:sp>
      <p:sp>
        <p:nvSpPr>
          <p:cNvPr id="22541" name="TextBox 18"/>
          <p:cNvSpPr txBox="1">
            <a:spLocks noChangeArrowheads="1"/>
          </p:cNvSpPr>
          <p:nvPr/>
        </p:nvSpPr>
        <p:spPr bwMode="auto">
          <a:xfrm>
            <a:off x="4572000" y="3733800"/>
            <a:ext cx="327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300">
                <a:cs typeface="Arial" charset="0"/>
              </a:rPr>
              <a:t>(Streaming/Pipes APIs)</a:t>
            </a:r>
          </a:p>
        </p:txBody>
      </p:sp>
      <p:sp>
        <p:nvSpPr>
          <p:cNvPr id="22542" name="Rectangle 23"/>
          <p:cNvSpPr>
            <a:spLocks noChangeArrowheads="1"/>
          </p:cNvSpPr>
          <p:nvPr/>
        </p:nvSpPr>
        <p:spPr bwMode="auto">
          <a:xfrm rot="-5400000">
            <a:off x="6592888" y="3817938"/>
            <a:ext cx="3352800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300">
                <a:cs typeface="Arial" charset="0"/>
              </a:rPr>
              <a:t>Chukwa (Monitoring)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HDFS: </a:t>
            </a:r>
            <a:r>
              <a:rPr lang="en-US" dirty="0" err="1"/>
              <a:t>Hadoop</a:t>
            </a:r>
            <a:r>
              <a:rPr lang="en-US" dirty="0"/>
              <a:t> Distributed FS</a:t>
            </a:r>
          </a:p>
        </p:txBody>
      </p:sp>
      <p:pic>
        <p:nvPicPr>
          <p:cNvPr id="23554" name="Picture 5" descr="ScreenShot172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" y="1143000"/>
            <a:ext cx="7734300" cy="546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Box 10"/>
          <p:cNvSpPr txBox="1">
            <a:spLocks noChangeArrowheads="1"/>
          </p:cNvSpPr>
          <p:nvPr/>
        </p:nvSpPr>
        <p:spPr bwMode="auto">
          <a:xfrm>
            <a:off x="457200" y="1295400"/>
            <a:ext cx="3276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cs typeface="Arial" charset="0"/>
              </a:rPr>
              <a:t>Block Size = 64MB</a:t>
            </a:r>
          </a:p>
          <a:p>
            <a:pPr algn="ctr"/>
            <a:r>
              <a:rPr lang="en-US" sz="2400">
                <a:cs typeface="Arial" charset="0"/>
              </a:rPr>
              <a:t>Replication Factor = 3</a:t>
            </a:r>
          </a:p>
        </p:txBody>
      </p:sp>
      <p:sp>
        <p:nvSpPr>
          <p:cNvPr id="23556" name="Cross 6"/>
          <p:cNvSpPr>
            <a:spLocks noChangeArrowheads="1"/>
          </p:cNvSpPr>
          <p:nvPr/>
        </p:nvSpPr>
        <p:spPr bwMode="auto">
          <a:xfrm rot="-2635750">
            <a:off x="5545138" y="2801938"/>
            <a:ext cx="1752600" cy="1752600"/>
          </a:xfrm>
          <a:prstGeom prst="plus">
            <a:avLst>
              <a:gd name="adj" fmla="val 46606"/>
            </a:avLst>
          </a:prstGeom>
          <a:solidFill>
            <a:srgbClr val="C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34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Patented Google framework</a:t>
            </a:r>
          </a:p>
          <a:p>
            <a:r>
              <a:rPr lang="en-US"/>
              <a:t>Distributed processing of large datasets</a:t>
            </a:r>
          </a:p>
          <a:p>
            <a:endParaRPr lang="en-US"/>
          </a:p>
          <a:p>
            <a:pPr>
              <a:buFont typeface="Wingdings 3" pitchFamily="18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map (in_key, in_value) -&gt; list(out_key, intermediate_value)</a:t>
            </a:r>
          </a:p>
          <a:p>
            <a:pPr>
              <a:buFont typeface="Wingdings 3" pitchFamily="18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reduce (out_key, list(intermediate_value)) -&gt; list(out_value)</a:t>
            </a:r>
          </a:p>
          <a:p>
            <a:pPr>
              <a:buFont typeface="Wingdings 3" pitchFamily="18" charset="2"/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MapReduce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Example: count word </a:t>
            </a:r>
            <a:r>
              <a:rPr lang="en-US" dirty="0" err="1"/>
              <a:t>occurences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63663"/>
            <a:ext cx="8497888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663</Words>
  <Application>Microsoft Office PowerPoint</Application>
  <PresentationFormat>On-screen Show (4:3)</PresentationFormat>
  <Paragraphs>126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ＭＳ Ｐゴシック</vt:lpstr>
      <vt:lpstr>Arial</vt:lpstr>
      <vt:lpstr>Calibri</vt:lpstr>
      <vt:lpstr>Courier New</vt:lpstr>
      <vt:lpstr>Gill Sans</vt:lpstr>
      <vt:lpstr>Lucida Sans Unicode</vt:lpstr>
      <vt:lpstr>Times New Roman</vt:lpstr>
      <vt:lpstr>Verdana</vt:lpstr>
      <vt:lpstr>Wingdings 2</vt:lpstr>
      <vt:lpstr>Wingdings 3</vt:lpstr>
      <vt:lpstr>ヒラギノ角ゴ ProN W3</vt:lpstr>
      <vt:lpstr>Concourse</vt:lpstr>
      <vt:lpstr>Hadoop</vt:lpstr>
      <vt:lpstr>Agenda</vt:lpstr>
      <vt:lpstr>Big Data</vt:lpstr>
      <vt:lpstr>Hadoop design principles</vt:lpstr>
      <vt:lpstr>What is Hadoop</vt:lpstr>
      <vt:lpstr>Hadoop Projects</vt:lpstr>
      <vt:lpstr>HDFS: Hadoop Distributed FS</vt:lpstr>
      <vt:lpstr>MapReduce</vt:lpstr>
      <vt:lpstr>Example: count word occurences</vt:lpstr>
      <vt:lpstr>HBase</vt:lpstr>
      <vt:lpstr>PIG</vt:lpstr>
      <vt:lpstr>HIVE</vt:lpstr>
      <vt:lpstr>ZooKeeper</vt:lpstr>
      <vt:lpstr>Chukwa</vt:lpstr>
      <vt:lpstr>Data Flow at Facebook</vt:lpstr>
      <vt:lpstr>Choose the right tool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Hadoop</dc:title>
  <dc:creator>Agarwal, Rahul</dc:creator>
  <cp:lastModifiedBy>ALOK KUCHERIA</cp:lastModifiedBy>
  <cp:revision>12</cp:revision>
  <dcterms:created xsi:type="dcterms:W3CDTF">2006-08-16T00:00:00Z</dcterms:created>
  <dcterms:modified xsi:type="dcterms:W3CDTF">2016-11-11T21:52:05Z</dcterms:modified>
</cp:coreProperties>
</file>