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Montserrat"/>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Lato-regular.fntdata"/><Relationship Id="rId21" Type="http://schemas.openxmlformats.org/officeDocument/2006/relationships/font" Target="fonts/Montserrat-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are team Java, here to present our initial plan of approach for project EleNA which is a Elevation-based </a:t>
            </a:r>
            <a:r>
              <a:rPr lang="en-GB"/>
              <a:t>navigation</a:t>
            </a:r>
            <a:r>
              <a:rPr lang="en-GB"/>
              <a:t> system.</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7bff60a766_0_8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7bff60a766_0_8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baef3c1f46_4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baef3c1f46_4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7d7ccadb7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7d7ccadb7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7d7ccadb7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7d7ccadb7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7bff60a766_0_7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7bff60a766_0_7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reason why we choose this project is because it solves a unique  problem for finding most optimal route for a given source and destination taking into consideration the elevation preference of the user. The most prominent use case would be for hikers or Biker for whom elevation gain is a crucial factor while selecting a route. Given a source and destination the application would provide user with an optimal path taking into consideration their elevation preference while limiting the path length to x% of the shortest path.</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80a8af6a5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80a8af6a5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7bff60a766_0_7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7bff60a766_0_7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This </a:t>
            </a:r>
            <a:r>
              <a:rPr lang="en-GB"/>
              <a:t>represents</a:t>
            </a:r>
            <a:r>
              <a:rPr lang="en-GB"/>
              <a:t> the architecture of the project. Our project has a client server architecture in which the client is responsible for taking four inputs (source, destination, elevation preference of user and </a:t>
            </a:r>
            <a:r>
              <a:rPr lang="en-GB"/>
              <a:t>maximum percentage deviation from shortest path. Client will pass these inputs to the server which in turn will call MapProcessor module. Using these values MapProcess module will generate a graph around the geographical location of source and destination. It will also attach elevation values to each node. As graph generation is a costly operation, we will be caching all generated graphs. Now our serve will call PathFInder with the generated graph. PathFinder is basically an improvised version of standard Dijkstra or A* which will give the most optimal route  taking user’s elevation preference into consideration. PathFinder will return geneated_route, distance of the route and elevation gain back to server.Server will  return these parameters along with the generated map to the client. Client will be responsible for rendering the map on the UI and showing all the relevant informations like elevation gain etc to the user.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7bff60a766_0_8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7bff60a766_0_8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Here we have given a brief description of various components from our architecture.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937c7b108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937c7b108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This represents the architecture of the project. Our project has a client server architecture in which the client is responsible for taking four inputs (source, destination, elevation preference of user and maximum percentage deviation from shortest path. Client will pass these inputs to the server which in turn will call MapProcessor module. Using these values MapProcess module will generate a graph around the geographical location of source and destination. It will also attach elevation values to each node. As graph generation is a costly operation, we will be caching all generated graphs. Now our serve will call PathFInder with the generated graph. PathFinder is basically an improvised version of standard Dijkstra or A* which will give the most optimal route  taking user’s elevation preference into consideration. PathFinder will return geneated_route, distance of the route and elevation gain back to server.Server will  return these parameters along with the generated map to the client. Client will be responsible for rendering the map on the UI and showing all the relevant informations like elevation gain etc to the user.</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7bff60a766_0_8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7bff60a766_0_8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will be using following tools and technology for our </a:t>
            </a:r>
            <a:r>
              <a:rPr lang="en-GB"/>
              <a:t>project</a:t>
            </a:r>
            <a:r>
              <a:rPr lang="en-GB"/>
              <a:t>. Our language of choice for this project is Python. We will be using Dijkstra or A* based path finding algorithm. We will be using Flask for our backend server. Osmnx for map generation , geopy for getting latitude and longitude of given source and </a:t>
            </a:r>
            <a:r>
              <a:rPr lang="en-GB"/>
              <a:t>destination</a:t>
            </a:r>
            <a:r>
              <a:rPr lang="en-GB"/>
              <a:t> and Google’s Eleveation APi to get elevation info. Out </a:t>
            </a:r>
            <a:r>
              <a:rPr lang="en-GB"/>
              <a:t>frontend</a:t>
            </a:r>
            <a:r>
              <a:rPr lang="en-GB"/>
              <a:t> would be either a react or HTML/ Javascript based application. We will be using pytest as our testing framework.</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7bff60a766_0_7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7bff60a766_0_7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1"/>
                </a:solidFill>
                <a:latin typeface="Lato"/>
                <a:ea typeface="Lato"/>
                <a:cs typeface="Lato"/>
                <a:sym typeface="Lato"/>
              </a:defRPr>
            </a:lvl1pPr>
            <a:lvl2pPr lvl="1" rtl="0" algn="r">
              <a:buNone/>
              <a:defRPr sz="1000">
                <a:solidFill>
                  <a:schemeClr val="lt1"/>
                </a:solidFill>
                <a:latin typeface="Lato"/>
                <a:ea typeface="Lato"/>
                <a:cs typeface="Lato"/>
                <a:sym typeface="Lato"/>
              </a:defRPr>
            </a:lvl2pPr>
            <a:lvl3pPr lvl="2" rtl="0" algn="r">
              <a:buNone/>
              <a:defRPr sz="1000">
                <a:solidFill>
                  <a:schemeClr val="lt1"/>
                </a:solidFill>
                <a:latin typeface="Lato"/>
                <a:ea typeface="Lato"/>
                <a:cs typeface="Lato"/>
                <a:sym typeface="Lato"/>
              </a:defRPr>
            </a:lvl3pPr>
            <a:lvl4pPr lvl="3" rtl="0" algn="r">
              <a:buNone/>
              <a:defRPr sz="1000">
                <a:solidFill>
                  <a:schemeClr val="lt1"/>
                </a:solidFill>
                <a:latin typeface="Lato"/>
                <a:ea typeface="Lato"/>
                <a:cs typeface="Lato"/>
                <a:sym typeface="Lato"/>
              </a:defRPr>
            </a:lvl4pPr>
            <a:lvl5pPr lvl="4" rtl="0" algn="r">
              <a:buNone/>
              <a:defRPr sz="1000">
                <a:solidFill>
                  <a:schemeClr val="lt1"/>
                </a:solidFill>
                <a:latin typeface="Lato"/>
                <a:ea typeface="Lato"/>
                <a:cs typeface="Lato"/>
                <a:sym typeface="Lato"/>
              </a:defRPr>
            </a:lvl5pPr>
            <a:lvl6pPr lvl="5" rtl="0" algn="r">
              <a:buNone/>
              <a:defRPr sz="1000">
                <a:solidFill>
                  <a:schemeClr val="lt1"/>
                </a:solidFill>
                <a:latin typeface="Lato"/>
                <a:ea typeface="Lato"/>
                <a:cs typeface="Lato"/>
                <a:sym typeface="Lato"/>
              </a:defRPr>
            </a:lvl6pPr>
            <a:lvl7pPr lvl="6" rtl="0" algn="r">
              <a:buNone/>
              <a:defRPr sz="1000">
                <a:solidFill>
                  <a:schemeClr val="lt1"/>
                </a:solidFill>
                <a:latin typeface="Lato"/>
                <a:ea typeface="Lato"/>
                <a:cs typeface="Lato"/>
                <a:sym typeface="Lato"/>
              </a:defRPr>
            </a:lvl7pPr>
            <a:lvl8pPr lvl="7" rtl="0" algn="r">
              <a:buNone/>
              <a:defRPr sz="1000">
                <a:solidFill>
                  <a:schemeClr val="lt1"/>
                </a:solidFill>
                <a:latin typeface="Lato"/>
                <a:ea typeface="Lato"/>
                <a:cs typeface="Lato"/>
                <a:sym typeface="Lato"/>
              </a:defRPr>
            </a:lvl8pPr>
            <a:lvl9pPr lvl="8" rtl="0"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sensational-squirrel-4f30da.netlify.app/" TargetMode="External"/><Relationship Id="rId4" Type="http://schemas.openxmlformats.org/officeDocument/2006/relationships/hyperlink" Target="https://cute-donut-3ca29f.netlify.app/" TargetMode="External"/><Relationship Id="rId5" Type="http://schemas.openxmlformats.org/officeDocument/2006/relationships/hyperlink" Target="https://hub.docker.com/repository/docker/alokrkmv12/elena_server" TargetMode="External"/><Relationship Id="rId6" Type="http://schemas.openxmlformats.org/officeDocument/2006/relationships/hyperlink" Target="https://github.com/alokrkmv/project_EleNA"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520 Final Presentation</a:t>
            </a:r>
            <a:endParaRPr/>
          </a:p>
          <a:p>
            <a:pPr indent="0" lvl="0" marL="0" rtl="0" algn="l">
              <a:spcBef>
                <a:spcPts val="0"/>
              </a:spcBef>
              <a:spcAft>
                <a:spcPts val="0"/>
              </a:spcAft>
              <a:buNone/>
            </a:pPr>
            <a:r>
              <a:t/>
            </a:r>
            <a:endParaRPr/>
          </a:p>
        </p:txBody>
      </p:sp>
      <p:sp>
        <p:nvSpPr>
          <p:cNvPr id="135" name="Google Shape;135;p13"/>
          <p:cNvSpPr txBox="1"/>
          <p:nvPr/>
        </p:nvSpPr>
        <p:spPr>
          <a:xfrm>
            <a:off x="3537150" y="3120050"/>
            <a:ext cx="5447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600">
                <a:solidFill>
                  <a:schemeClr val="lt1"/>
                </a:solidFill>
                <a:latin typeface="Lato"/>
                <a:ea typeface="Lato"/>
                <a:cs typeface="Lato"/>
                <a:sym typeface="Lato"/>
              </a:rPr>
              <a:t>Elevation-based navigation system (EleNA)</a:t>
            </a:r>
            <a:endParaRPr sz="1600">
              <a:solidFill>
                <a:schemeClr val="l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Interesting Features of our Application</a:t>
            </a:r>
            <a:endParaRPr/>
          </a:p>
        </p:txBody>
      </p:sp>
      <p:sp>
        <p:nvSpPr>
          <p:cNvPr id="190" name="Google Shape;190;p22"/>
          <p:cNvSpPr txBox="1"/>
          <p:nvPr>
            <p:ph idx="1" type="body"/>
          </p:nvPr>
        </p:nvSpPr>
        <p:spPr>
          <a:xfrm>
            <a:off x="1297500" y="1307850"/>
            <a:ext cx="7038900" cy="29112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GB"/>
              <a:t>We are calculating route using both algorithms, </a:t>
            </a:r>
            <a:r>
              <a:rPr lang="en-GB"/>
              <a:t>Dijkstra</a:t>
            </a:r>
            <a:r>
              <a:rPr lang="en-GB"/>
              <a:t> and A* and then our algorithm picker chooses the optimized route from the routes returned by the two algorithms.</a:t>
            </a:r>
            <a:endParaRPr/>
          </a:p>
          <a:p>
            <a:pPr indent="-311150" lvl="0" marL="457200" rtl="0" algn="l">
              <a:spcBef>
                <a:spcPts val="0"/>
              </a:spcBef>
              <a:spcAft>
                <a:spcPts val="0"/>
              </a:spcAft>
              <a:buSzPts val="1300"/>
              <a:buChar char="●"/>
            </a:pPr>
            <a:r>
              <a:rPr lang="en-GB"/>
              <a:t>We have also integrated Google’s Place Autocomplete API to facilitate adding source and destination for the user and produce correct results.</a:t>
            </a:r>
            <a:endParaRPr/>
          </a:p>
          <a:p>
            <a:pPr indent="-311150" lvl="0" marL="457200" rtl="0" algn="l">
              <a:spcBef>
                <a:spcPts val="0"/>
              </a:spcBef>
              <a:spcAft>
                <a:spcPts val="0"/>
              </a:spcAft>
              <a:buSzPts val="1300"/>
              <a:buChar char="●"/>
            </a:pPr>
            <a:r>
              <a:rPr lang="en-GB"/>
              <a:t>Our server is deployed on Heroku and frontend is deployed on Netlify for easier access. Apart from running our application on your local machine, you can also access our application here : </a:t>
            </a:r>
            <a:r>
              <a:rPr lang="en-GB" u="sng">
                <a:solidFill>
                  <a:schemeClr val="hlink"/>
                </a:solidFill>
                <a:hlinkClick r:id="rId3"/>
              </a:rPr>
              <a:t>https://sensational-squirrel-4f30da.netlify.app/</a:t>
            </a:r>
            <a:r>
              <a:rPr lang="en-GB"/>
              <a:t> </a:t>
            </a:r>
            <a:endParaRPr/>
          </a:p>
          <a:p>
            <a:pPr indent="-311150" lvl="0" marL="457200" rtl="0" algn="l">
              <a:spcBef>
                <a:spcPts val="0"/>
              </a:spcBef>
              <a:spcAft>
                <a:spcPts val="0"/>
              </a:spcAft>
              <a:buSzPts val="1300"/>
              <a:buChar char="●"/>
            </a:pPr>
            <a:r>
              <a:rPr lang="en-GB"/>
              <a:t>We have also deployed our application’s detailed </a:t>
            </a:r>
            <a:r>
              <a:rPr lang="en-GB"/>
              <a:t>documentation</a:t>
            </a:r>
            <a:r>
              <a:rPr lang="en-GB"/>
              <a:t> here : </a:t>
            </a:r>
            <a:r>
              <a:rPr lang="en-GB" u="sng">
                <a:solidFill>
                  <a:schemeClr val="hlink"/>
                </a:solidFill>
                <a:hlinkClick r:id="rId4"/>
              </a:rPr>
              <a:t>https://cute-donut-3ca29f.netlify.app/</a:t>
            </a:r>
            <a:r>
              <a:rPr lang="en-GB"/>
              <a:t> </a:t>
            </a:r>
            <a:endParaRPr/>
          </a:p>
          <a:p>
            <a:pPr indent="-311150" lvl="0" marL="457200" rtl="0" algn="l">
              <a:spcBef>
                <a:spcPts val="0"/>
              </a:spcBef>
              <a:spcAft>
                <a:spcPts val="0"/>
              </a:spcAft>
              <a:buSzPts val="1300"/>
              <a:buChar char="●"/>
            </a:pPr>
            <a:r>
              <a:rPr lang="en-GB"/>
              <a:t>We </a:t>
            </a:r>
            <a:r>
              <a:rPr lang="en-GB"/>
              <a:t>have</a:t>
            </a:r>
            <a:r>
              <a:rPr lang="en-GB"/>
              <a:t> also provided a docker image for our application to make it machine independent and easier to set up.  You can access it here: </a:t>
            </a:r>
            <a:r>
              <a:rPr lang="en-GB" u="sng">
                <a:solidFill>
                  <a:schemeClr val="hlink"/>
                </a:solidFill>
                <a:hlinkClick r:id="rId5"/>
              </a:rPr>
              <a:t>https://hub.docker.com/repository/docker/alokrkmv12/elena_server</a:t>
            </a:r>
            <a:r>
              <a:rPr lang="en-GB"/>
              <a:t> </a:t>
            </a:r>
            <a:endParaRPr/>
          </a:p>
          <a:p>
            <a:pPr indent="-311150" lvl="0" marL="457200" rtl="0" algn="l">
              <a:spcBef>
                <a:spcPts val="0"/>
              </a:spcBef>
              <a:spcAft>
                <a:spcPts val="0"/>
              </a:spcAft>
              <a:buSzPts val="1300"/>
              <a:buChar char="●"/>
            </a:pPr>
            <a:r>
              <a:rPr lang="en-GB"/>
              <a:t>Our code </a:t>
            </a:r>
            <a:r>
              <a:rPr lang="en-GB"/>
              <a:t>repository</a:t>
            </a:r>
            <a:r>
              <a:rPr lang="en-GB"/>
              <a:t> : </a:t>
            </a:r>
            <a:r>
              <a:rPr lang="en-GB" u="sng">
                <a:solidFill>
                  <a:schemeClr val="hlink"/>
                </a:solidFill>
                <a:hlinkClick r:id="rId6"/>
              </a:rPr>
              <a:t>https://github.com/alokrkmv/project_EleNA</a:t>
            </a:r>
            <a:r>
              <a:rPr lang="en-GB"/>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Member Contribution</a:t>
            </a:r>
            <a:endParaRPr/>
          </a:p>
        </p:txBody>
      </p:sp>
      <p:sp>
        <p:nvSpPr>
          <p:cNvPr id="196" name="Google Shape;196;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SzPts val="1100"/>
              <a:buChar char="●"/>
            </a:pPr>
            <a:r>
              <a:rPr lang="en-GB" sz="1100"/>
              <a:t>Arpita Singh - Client</a:t>
            </a:r>
            <a:endParaRPr sz="1100"/>
          </a:p>
          <a:p>
            <a:pPr indent="-298450" lvl="0" marL="457200" rtl="0" algn="l">
              <a:spcBef>
                <a:spcPts val="0"/>
              </a:spcBef>
              <a:spcAft>
                <a:spcPts val="0"/>
              </a:spcAft>
              <a:buSzPts val="1100"/>
              <a:buChar char="●"/>
            </a:pPr>
            <a:r>
              <a:rPr lang="en-GB" sz="1100"/>
              <a:t>Alok Kumar - Path Finding, Deployment</a:t>
            </a:r>
            <a:endParaRPr sz="1100"/>
          </a:p>
          <a:p>
            <a:pPr indent="-298450" lvl="0" marL="457200" rtl="0" algn="l">
              <a:spcBef>
                <a:spcPts val="0"/>
              </a:spcBef>
              <a:spcAft>
                <a:spcPts val="0"/>
              </a:spcAft>
              <a:buSzPts val="1100"/>
              <a:buChar char="●"/>
            </a:pPr>
            <a:r>
              <a:rPr lang="en-GB" sz="1100"/>
              <a:t>Juie Jitendra Darwade - Map Generation </a:t>
            </a:r>
            <a:endParaRPr sz="1100"/>
          </a:p>
          <a:p>
            <a:pPr indent="-298450" lvl="0" marL="457200" rtl="0" algn="l">
              <a:spcBef>
                <a:spcPts val="0"/>
              </a:spcBef>
              <a:spcAft>
                <a:spcPts val="0"/>
              </a:spcAft>
              <a:buSzPts val="1100"/>
              <a:buChar char="●"/>
            </a:pPr>
            <a:r>
              <a:rPr lang="en-GB" sz="1100"/>
              <a:t>Veda Sree Bojanapally - Backend Server and Integration</a:t>
            </a:r>
            <a:endParaRPr sz="1100"/>
          </a:p>
          <a:p>
            <a:pPr indent="-298450" lvl="0" marL="457200" rtl="0" algn="l">
              <a:spcBef>
                <a:spcPts val="0"/>
              </a:spcBef>
              <a:spcAft>
                <a:spcPts val="0"/>
              </a:spcAft>
              <a:buSzPts val="1100"/>
              <a:buChar char="●"/>
            </a:pPr>
            <a:r>
              <a:rPr lang="en-GB" sz="1100"/>
              <a:t>Everyone - Testing, Evaluation , Presentation, Video and Documentation</a:t>
            </a:r>
            <a:endParaRPr sz="1100"/>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4"/>
          <p:cNvSpPr txBox="1"/>
          <p:nvPr>
            <p:ph type="title"/>
          </p:nvPr>
        </p:nvSpPr>
        <p:spPr>
          <a:xfrm>
            <a:off x="1036100" y="17993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sz="3000"/>
              <a:t>Thank You!</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823850" y="1284675"/>
            <a:ext cx="7800600" cy="130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3200"/>
              <a:t>Team Members - Group Java</a:t>
            </a:r>
            <a:endParaRPr sz="3200"/>
          </a:p>
        </p:txBody>
      </p:sp>
      <p:sp>
        <p:nvSpPr>
          <p:cNvPr id="141" name="Google Shape;141;p14"/>
          <p:cNvSpPr txBox="1"/>
          <p:nvPr>
            <p:ph idx="1" type="body"/>
          </p:nvPr>
        </p:nvSpPr>
        <p:spPr>
          <a:xfrm>
            <a:off x="944125" y="2254024"/>
            <a:ext cx="4776000" cy="1218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b="1" lang="en-GB" sz="1700"/>
              <a:t>J</a:t>
            </a:r>
            <a:r>
              <a:rPr lang="en-GB" sz="1600"/>
              <a:t>uie Jitendra Darwade</a:t>
            </a:r>
            <a:endParaRPr sz="1600"/>
          </a:p>
          <a:p>
            <a:pPr indent="-330200" lvl="0" marL="457200" rtl="0" algn="l">
              <a:spcBef>
                <a:spcPts val="0"/>
              </a:spcBef>
              <a:spcAft>
                <a:spcPts val="0"/>
              </a:spcAft>
              <a:buSzPts val="1600"/>
              <a:buChar char="●"/>
            </a:pPr>
            <a:r>
              <a:rPr b="1" lang="en-GB" sz="1700"/>
              <a:t>A</a:t>
            </a:r>
            <a:r>
              <a:rPr lang="en-GB" sz="1600"/>
              <a:t>rpita Singh</a:t>
            </a:r>
            <a:endParaRPr sz="1600"/>
          </a:p>
          <a:p>
            <a:pPr indent="-330200" lvl="0" marL="457200" rtl="0" algn="l">
              <a:spcBef>
                <a:spcPts val="0"/>
              </a:spcBef>
              <a:spcAft>
                <a:spcPts val="0"/>
              </a:spcAft>
              <a:buSzPts val="1600"/>
              <a:buChar char="●"/>
            </a:pPr>
            <a:r>
              <a:rPr b="1" lang="en-GB" sz="1700"/>
              <a:t>V</a:t>
            </a:r>
            <a:r>
              <a:rPr lang="en-GB" sz="1600"/>
              <a:t>eda Sree Bojanapally</a:t>
            </a:r>
            <a:endParaRPr sz="1600"/>
          </a:p>
          <a:p>
            <a:pPr indent="-330200" lvl="0" marL="457200" rtl="0" algn="l">
              <a:spcBef>
                <a:spcPts val="0"/>
              </a:spcBef>
              <a:spcAft>
                <a:spcPts val="0"/>
              </a:spcAft>
              <a:buSzPts val="1600"/>
              <a:buChar char="●"/>
            </a:pPr>
            <a:r>
              <a:rPr b="1" lang="en-GB" sz="1700"/>
              <a:t>A</a:t>
            </a:r>
            <a:r>
              <a:rPr lang="en-GB" sz="1600"/>
              <a:t>lok Kumar</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 Problem</a:t>
            </a:r>
            <a:endParaRPr/>
          </a:p>
        </p:txBody>
      </p:sp>
      <p:sp>
        <p:nvSpPr>
          <p:cNvPr id="147" name="Google Shape;147;p15"/>
          <p:cNvSpPr txBox="1"/>
          <p:nvPr>
            <p:ph idx="1" type="body"/>
          </p:nvPr>
        </p:nvSpPr>
        <p:spPr>
          <a:xfrm>
            <a:off x="1361400" y="1307850"/>
            <a:ext cx="7038900" cy="2911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Navigation systems optimize for the shortest or fastest route. However, they do not consider elevation gain. Let’s say you are hiking or biking from one location to another. You may want to literally go the extra mile if that saves you a couple thousand feet in elevation gain. Likewise, you may want to maximize elevation gain if you are looking for an intense yet time-constrained workout. The high-level goal of this project is to develop a software system that determines, given a start and an end location, a route that maximizes or minimizes elevation gain, while limiting the total distance between the two locations to x% of the shortest path.</a:t>
            </a:r>
            <a:endParaRPr/>
          </a:p>
          <a:p>
            <a:pPr indent="0" lvl="0" marL="0" rtl="0" algn="l">
              <a:spcBef>
                <a:spcPts val="1200"/>
              </a:spcBef>
              <a:spcAft>
                <a:spcPts val="0"/>
              </a:spcAft>
              <a:buNone/>
            </a:pPr>
            <a:r>
              <a:rPr lang="en-GB"/>
              <a:t>Stakeholders : Hikers, Mountaineers, Cyclers, Bikers</a:t>
            </a:r>
            <a:endParaRPr/>
          </a:p>
          <a:p>
            <a:pPr indent="0" lvl="0" marL="0" rtl="0" algn="l">
              <a:spcBef>
                <a:spcPts val="1200"/>
              </a:spcBef>
              <a:spcAft>
                <a:spcPts val="0"/>
              </a:spcAft>
              <a:buNone/>
            </a:pPr>
            <a:r>
              <a:rPr lang="en-GB"/>
              <a:t>Non-functionalities requirements :  Understandability, Readability, Testability, Portability, Usability, Modularity. </a:t>
            </a:r>
            <a:endParaRPr/>
          </a:p>
          <a:p>
            <a:pPr indent="0" lvl="0" marL="0" rtl="0" algn="l">
              <a:spcBef>
                <a:spcPts val="1200"/>
              </a:spcBef>
              <a:spcAft>
                <a:spcPts val="1200"/>
              </a:spcAft>
              <a:buNone/>
            </a:pPr>
            <a:r>
              <a:rPr lang="en-GB"/>
              <a:t>Functional requirements : Generate Map of city with elevation info, Apply Djikstra and A* algorithm to find shortest path routes, Plot route direct</a:t>
            </a:r>
            <a:r>
              <a:rPr lang="en-GB"/>
              <a:t>i</a:t>
            </a:r>
            <a:r>
              <a:rPr lang="en-GB"/>
              <a:t>ons on UI.</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User Stories</a:t>
            </a:r>
            <a:endParaRPr/>
          </a:p>
        </p:txBody>
      </p:sp>
      <p:sp>
        <p:nvSpPr>
          <p:cNvPr id="153" name="Google Shape;153;p16"/>
          <p:cNvSpPr txBox="1"/>
          <p:nvPr>
            <p:ph idx="1" type="body"/>
          </p:nvPr>
        </p:nvSpPr>
        <p:spPr>
          <a:xfrm>
            <a:off x="1297500" y="1480375"/>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GB"/>
              <a:t>As a user, I want to look at the elevation gain for a route between two locations.</a:t>
            </a:r>
            <a:endParaRPr/>
          </a:p>
          <a:p>
            <a:pPr indent="-311150" lvl="0" marL="457200" rtl="0" algn="l">
              <a:spcBef>
                <a:spcPts val="0"/>
              </a:spcBef>
              <a:spcAft>
                <a:spcPts val="0"/>
              </a:spcAft>
              <a:buSzPts val="1300"/>
              <a:buAutoNum type="arabicPeriod"/>
            </a:pPr>
            <a:r>
              <a:rPr lang="en-GB"/>
              <a:t>As a user, I want to be able to choose whether to minimize/maximize elevation gain.</a:t>
            </a:r>
            <a:endParaRPr/>
          </a:p>
          <a:p>
            <a:pPr indent="-311150" lvl="0" marL="457200" rtl="0" algn="l">
              <a:spcBef>
                <a:spcPts val="0"/>
              </a:spcBef>
              <a:spcAft>
                <a:spcPts val="0"/>
              </a:spcAft>
              <a:buSzPts val="1300"/>
              <a:buAutoNum type="arabicPeriod"/>
            </a:pPr>
            <a:r>
              <a:rPr lang="en-GB"/>
              <a:t>As a user, I want to be able to select location from a dropdown.</a:t>
            </a:r>
            <a:endParaRPr/>
          </a:p>
          <a:p>
            <a:pPr indent="-311150" lvl="0" marL="457200" rtl="0" algn="l">
              <a:spcBef>
                <a:spcPts val="0"/>
              </a:spcBef>
              <a:spcAft>
                <a:spcPts val="0"/>
              </a:spcAft>
              <a:buSzPts val="1300"/>
              <a:buAutoNum type="arabicPeriod"/>
            </a:pPr>
            <a:r>
              <a:rPr lang="en-GB"/>
              <a:t>As a user, I want to be able to limit total distance to x% of the shortest path. </a:t>
            </a:r>
            <a:endParaRPr/>
          </a:p>
          <a:p>
            <a:pPr indent="-311150" lvl="0" marL="457200" rtl="0" algn="l">
              <a:spcBef>
                <a:spcPts val="0"/>
              </a:spcBef>
              <a:spcAft>
                <a:spcPts val="0"/>
              </a:spcAft>
              <a:buSzPts val="1300"/>
              <a:buAutoNum type="arabicPeriod"/>
            </a:pPr>
            <a:r>
              <a:rPr lang="en-GB"/>
              <a:t>As a user, I want the route to be visible to me on a map.</a:t>
            </a:r>
            <a:endParaRPr/>
          </a:p>
          <a:p>
            <a:pPr indent="-311150" lvl="0" marL="457200" rtl="0" algn="l">
              <a:spcBef>
                <a:spcPts val="0"/>
              </a:spcBef>
              <a:spcAft>
                <a:spcPts val="0"/>
              </a:spcAft>
              <a:buSzPts val="1300"/>
              <a:buAutoNum type="arabicPeriod"/>
            </a:pPr>
            <a:r>
              <a:rPr lang="en-GB"/>
              <a:t>As a user, I want the total distance and elevation calculated to be visible.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Architecture</a:t>
            </a:r>
            <a:endParaRPr/>
          </a:p>
        </p:txBody>
      </p:sp>
      <p:pic>
        <p:nvPicPr>
          <p:cNvPr id="159" name="Google Shape;159;p17"/>
          <p:cNvPicPr preferRelativeResize="0"/>
          <p:nvPr/>
        </p:nvPicPr>
        <p:blipFill>
          <a:blip r:embed="rId3">
            <a:alphaModFix/>
          </a:blip>
          <a:stretch>
            <a:fillRect/>
          </a:stretch>
        </p:blipFill>
        <p:spPr>
          <a:xfrm>
            <a:off x="1453150" y="1060225"/>
            <a:ext cx="5320401" cy="3725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 Design</a:t>
            </a:r>
            <a:endParaRPr/>
          </a:p>
        </p:txBody>
      </p:sp>
      <p:sp>
        <p:nvSpPr>
          <p:cNvPr id="165" name="Google Shape;165;p18"/>
          <p:cNvSpPr txBox="1"/>
          <p:nvPr>
            <p:ph idx="1" type="body"/>
          </p:nvPr>
        </p:nvSpPr>
        <p:spPr>
          <a:xfrm>
            <a:off x="1297500" y="1383600"/>
            <a:ext cx="7038900" cy="2911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fontScale="85000" lnSpcReduction="20000"/>
          </a:bodyPr>
          <a:lstStyle/>
          <a:p>
            <a:pPr indent="-298767" lvl="0" marL="457200" rtl="0" algn="just">
              <a:spcBef>
                <a:spcPts val="0"/>
              </a:spcBef>
              <a:spcAft>
                <a:spcPts val="0"/>
              </a:spcAft>
              <a:buSzPct val="100000"/>
              <a:buChar char="●"/>
            </a:pPr>
            <a:r>
              <a:rPr b="1" lang="en-GB"/>
              <a:t>Client</a:t>
            </a:r>
            <a:r>
              <a:rPr lang="en-GB"/>
              <a:t> - Our client is written in Javascript, HTML and CSS.  It is responsible for taking input from user in a form and sending the form data to the server. It also receives response from the server , renders a map and plots the route </a:t>
            </a:r>
            <a:r>
              <a:rPr lang="en-GB"/>
              <a:t>received</a:t>
            </a:r>
            <a:r>
              <a:rPr lang="en-GB"/>
              <a:t> from the server on the map. </a:t>
            </a:r>
            <a:endParaRPr/>
          </a:p>
          <a:p>
            <a:pPr indent="-298767" lvl="0" marL="457200" rtl="0" algn="just">
              <a:spcBef>
                <a:spcPts val="0"/>
              </a:spcBef>
              <a:spcAft>
                <a:spcPts val="0"/>
              </a:spcAft>
              <a:buSzPct val="100000"/>
              <a:buChar char="●"/>
            </a:pPr>
            <a:r>
              <a:rPr b="1" lang="en-GB"/>
              <a:t>Backend Server</a:t>
            </a:r>
            <a:r>
              <a:rPr lang="en-GB"/>
              <a:t> - Our backend server is developed in Flask. It receives input from the client and calls map generator to generate map for the specified city and state. It then calls pathfinder module to generate the most optimized route for the given user input. The </a:t>
            </a:r>
            <a:r>
              <a:rPr lang="en-GB"/>
              <a:t>generated</a:t>
            </a:r>
            <a:r>
              <a:rPr lang="en-GB"/>
              <a:t> map and optimized route along with elevation gain info is then sent back to client for frontend rendering.</a:t>
            </a:r>
            <a:endParaRPr/>
          </a:p>
          <a:p>
            <a:pPr indent="-298767" lvl="0" marL="457200" rtl="0" algn="just">
              <a:spcBef>
                <a:spcPts val="0"/>
              </a:spcBef>
              <a:spcAft>
                <a:spcPts val="0"/>
              </a:spcAft>
              <a:buSzPct val="100000"/>
              <a:buChar char="●"/>
            </a:pPr>
            <a:r>
              <a:rPr b="1" lang="en-GB"/>
              <a:t>Map Generator</a:t>
            </a:r>
            <a:r>
              <a:rPr lang="en-GB"/>
              <a:t> - </a:t>
            </a:r>
            <a:r>
              <a:rPr lang="en-GB"/>
              <a:t>Map generator module is responsible for fetching latitude and longitude for source and destination using Geocoding API from Google Maps Platform and generating map of input city and state using OSMnx library. Osmnx provides a method which attaches elevation data to each node of the generated graph using </a:t>
            </a:r>
            <a:r>
              <a:rPr lang="en-GB"/>
              <a:t>Open-elevation API </a:t>
            </a:r>
            <a:r>
              <a:rPr lang="en-GB"/>
              <a:t>. We have also introduced a cache that caches any newly generated maps to avoid redundant calls to the API.</a:t>
            </a:r>
            <a:endParaRPr/>
          </a:p>
          <a:p>
            <a:pPr indent="-298767" lvl="0" marL="457200" rtl="0" algn="just">
              <a:spcBef>
                <a:spcPts val="0"/>
              </a:spcBef>
              <a:spcAft>
                <a:spcPts val="0"/>
              </a:spcAft>
              <a:buSzPct val="100000"/>
              <a:buChar char="●"/>
            </a:pPr>
            <a:r>
              <a:rPr b="1" lang="en-GB"/>
              <a:t>PathFinder </a:t>
            </a:r>
            <a:r>
              <a:rPr lang="en-GB"/>
              <a:t>- </a:t>
            </a:r>
            <a:r>
              <a:rPr lang="en-GB"/>
              <a:t>PathFinder module is responsible for finding an optimized path for a given user input. The optimized path is found through a 2 step process. The path elevation based route using 2 algorithms - Dijkstra’s and A*. The module’s algorithm picker analyzes the output of both the algorithms and choses the one which is most aligned with the user’s preferences.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UI</a:t>
            </a:r>
            <a:r>
              <a:rPr lang="en-GB"/>
              <a:t> Design</a:t>
            </a:r>
            <a:endParaRPr/>
          </a:p>
        </p:txBody>
      </p:sp>
      <p:pic>
        <p:nvPicPr>
          <p:cNvPr id="171" name="Google Shape;171;p19"/>
          <p:cNvPicPr preferRelativeResize="0"/>
          <p:nvPr/>
        </p:nvPicPr>
        <p:blipFill>
          <a:blip r:embed="rId3">
            <a:alphaModFix/>
          </a:blip>
          <a:stretch>
            <a:fillRect/>
          </a:stretch>
        </p:blipFill>
        <p:spPr>
          <a:xfrm>
            <a:off x="5037375" y="2238500"/>
            <a:ext cx="3921425" cy="2516349"/>
          </a:xfrm>
          <a:prstGeom prst="rect">
            <a:avLst/>
          </a:prstGeom>
          <a:noFill/>
          <a:ln>
            <a:noFill/>
          </a:ln>
        </p:spPr>
      </p:pic>
      <p:pic>
        <p:nvPicPr>
          <p:cNvPr id="172" name="Google Shape;172;p19"/>
          <p:cNvPicPr preferRelativeResize="0"/>
          <p:nvPr/>
        </p:nvPicPr>
        <p:blipFill>
          <a:blip r:embed="rId4">
            <a:alphaModFix/>
          </a:blip>
          <a:stretch>
            <a:fillRect/>
          </a:stretch>
        </p:blipFill>
        <p:spPr>
          <a:xfrm>
            <a:off x="1053600" y="995600"/>
            <a:ext cx="3983775" cy="2626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Tools and Methodologies</a:t>
            </a:r>
            <a:endParaRPr/>
          </a:p>
        </p:txBody>
      </p:sp>
      <p:sp>
        <p:nvSpPr>
          <p:cNvPr id="178" name="Google Shape;178;p20"/>
          <p:cNvSpPr txBox="1"/>
          <p:nvPr>
            <p:ph idx="1" type="body"/>
          </p:nvPr>
        </p:nvSpPr>
        <p:spPr>
          <a:xfrm>
            <a:off x="1262125" y="13977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Backend - Python</a:t>
            </a:r>
            <a:endParaRPr/>
          </a:p>
          <a:p>
            <a:pPr indent="-311150" lvl="0" marL="457200" rtl="0" algn="l">
              <a:spcBef>
                <a:spcPts val="0"/>
              </a:spcBef>
              <a:spcAft>
                <a:spcPts val="0"/>
              </a:spcAft>
              <a:buSzPts val="1300"/>
              <a:buChar char="●"/>
            </a:pPr>
            <a:r>
              <a:rPr lang="en-GB"/>
              <a:t>Algorithms - Dijkstra and A*</a:t>
            </a:r>
            <a:endParaRPr/>
          </a:p>
          <a:p>
            <a:pPr indent="-311150" lvl="0" marL="457200" rtl="0" algn="l">
              <a:spcBef>
                <a:spcPts val="0"/>
              </a:spcBef>
              <a:spcAft>
                <a:spcPts val="0"/>
              </a:spcAft>
              <a:buSzPts val="1300"/>
              <a:buChar char="●"/>
            </a:pPr>
            <a:r>
              <a:rPr lang="en-GB"/>
              <a:t>Libraries and Frameworks - Flask, osmnx, </a:t>
            </a:r>
            <a:r>
              <a:rPr lang="en-GB"/>
              <a:t>Geocoding API from Google Maps Platform</a:t>
            </a:r>
            <a:r>
              <a:rPr lang="en-GB"/>
              <a:t>, Open Elevation API, Docker, Google Places API, Google Directions API</a:t>
            </a:r>
            <a:endParaRPr/>
          </a:p>
          <a:p>
            <a:pPr indent="-311150" lvl="0" marL="457200" rtl="0" algn="l">
              <a:spcBef>
                <a:spcPts val="0"/>
              </a:spcBef>
              <a:spcAft>
                <a:spcPts val="0"/>
              </a:spcAft>
              <a:buSzPts val="1300"/>
              <a:buChar char="●"/>
            </a:pPr>
            <a:r>
              <a:rPr lang="en-GB"/>
              <a:t>Frontend - JavaScript, HTML, CSS</a:t>
            </a:r>
            <a:endParaRPr/>
          </a:p>
          <a:p>
            <a:pPr indent="-311150" lvl="0" marL="457200" rtl="0" algn="l">
              <a:spcBef>
                <a:spcPts val="0"/>
              </a:spcBef>
              <a:spcAft>
                <a:spcPts val="0"/>
              </a:spcAft>
              <a:buSzPts val="1300"/>
              <a:buChar char="●"/>
            </a:pPr>
            <a:r>
              <a:rPr lang="en-GB"/>
              <a:t>Testing - pytest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1052550" y="4079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Testing</a:t>
            </a:r>
            <a:endParaRPr/>
          </a:p>
        </p:txBody>
      </p:sp>
      <p:sp>
        <p:nvSpPr>
          <p:cNvPr id="184" name="Google Shape;184;p21"/>
          <p:cNvSpPr txBox="1"/>
          <p:nvPr>
            <p:ph idx="1" type="body"/>
          </p:nvPr>
        </p:nvSpPr>
        <p:spPr>
          <a:xfrm>
            <a:off x="852175" y="1194650"/>
            <a:ext cx="8214000" cy="36942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GB"/>
              <a:t>Unit testing : </a:t>
            </a:r>
            <a:endParaRPr/>
          </a:p>
          <a:p>
            <a:pPr indent="-298450" lvl="1" marL="914400" rtl="0" algn="l">
              <a:spcBef>
                <a:spcPts val="0"/>
              </a:spcBef>
              <a:spcAft>
                <a:spcPts val="0"/>
              </a:spcAft>
              <a:buSzPts val="1100"/>
              <a:buChar char="○"/>
            </a:pPr>
            <a:r>
              <a:rPr lang="en-GB"/>
              <a:t>Test edge cases </a:t>
            </a:r>
            <a:endParaRPr/>
          </a:p>
          <a:p>
            <a:pPr indent="-298450" lvl="1" marL="914400" rtl="0" algn="l">
              <a:spcBef>
                <a:spcPts val="0"/>
              </a:spcBef>
              <a:spcAft>
                <a:spcPts val="0"/>
              </a:spcAft>
              <a:buSzPts val="1100"/>
              <a:buChar char="○"/>
            </a:pPr>
            <a:r>
              <a:rPr lang="en-GB"/>
              <a:t>Validation checks on different inputs.</a:t>
            </a:r>
            <a:endParaRPr/>
          </a:p>
          <a:p>
            <a:pPr indent="-298450" lvl="1" marL="914400" rtl="0" algn="l">
              <a:spcBef>
                <a:spcPts val="0"/>
              </a:spcBef>
              <a:spcAft>
                <a:spcPts val="0"/>
              </a:spcAft>
              <a:buSzPts val="1100"/>
              <a:buChar char="○"/>
            </a:pPr>
            <a:r>
              <a:rPr lang="en-GB"/>
              <a:t>Tested PathFinder,  MapProcessor  and helper module individually.</a:t>
            </a:r>
            <a:endParaRPr/>
          </a:p>
          <a:p>
            <a:pPr indent="-298450" lvl="1" marL="914400" rtl="0" algn="l">
              <a:spcBef>
                <a:spcPts val="0"/>
              </a:spcBef>
              <a:spcAft>
                <a:spcPts val="0"/>
              </a:spcAft>
              <a:buSzPts val="1100"/>
              <a:buChar char="○"/>
            </a:pPr>
            <a:r>
              <a:rPr lang="en-GB"/>
              <a:t>We have used PyTest as our testing tool </a:t>
            </a:r>
            <a:endParaRPr/>
          </a:p>
          <a:p>
            <a:pPr indent="-298450" lvl="1" marL="914400" rtl="0" algn="l">
              <a:spcBef>
                <a:spcPts val="0"/>
              </a:spcBef>
              <a:spcAft>
                <a:spcPts val="0"/>
              </a:spcAft>
              <a:buSzPts val="1100"/>
              <a:buChar char="○"/>
            </a:pPr>
            <a:r>
              <a:rPr lang="en-GB"/>
              <a:t>Python </a:t>
            </a:r>
            <a:r>
              <a:rPr lang="en-GB"/>
              <a:t>logger is used as logging </a:t>
            </a:r>
            <a:r>
              <a:rPr lang="en-GB"/>
              <a:t>module for our project.</a:t>
            </a:r>
            <a:endParaRPr/>
          </a:p>
          <a:p>
            <a:pPr indent="-311150" lvl="0" marL="457200" rtl="0" algn="l">
              <a:spcBef>
                <a:spcPts val="0"/>
              </a:spcBef>
              <a:spcAft>
                <a:spcPts val="0"/>
              </a:spcAft>
              <a:buSzPts val="1300"/>
              <a:buChar char="●"/>
            </a:pPr>
            <a:r>
              <a:rPr lang="en-GB"/>
              <a:t>Manual Testing:</a:t>
            </a:r>
            <a:endParaRPr/>
          </a:p>
          <a:p>
            <a:pPr indent="-298450" lvl="1" marL="914400" rtl="0" algn="l">
              <a:spcBef>
                <a:spcPts val="0"/>
              </a:spcBef>
              <a:spcAft>
                <a:spcPts val="0"/>
              </a:spcAft>
              <a:buSzPts val="1100"/>
              <a:buChar char="○"/>
            </a:pPr>
            <a:r>
              <a:rPr lang="en-GB"/>
              <a:t>We tested our server using Postman using different locations and </a:t>
            </a:r>
            <a:r>
              <a:rPr lang="en-GB"/>
              <a:t>scenarios</a:t>
            </a:r>
            <a:r>
              <a:rPr lang="en-GB"/>
              <a:t>.</a:t>
            </a:r>
            <a:endParaRPr/>
          </a:p>
          <a:p>
            <a:pPr indent="-298450" lvl="1" marL="914400" rtl="0" algn="l">
              <a:spcBef>
                <a:spcPts val="0"/>
              </a:spcBef>
              <a:spcAft>
                <a:spcPts val="0"/>
              </a:spcAft>
              <a:buSzPts val="1100"/>
              <a:buChar char="○"/>
            </a:pPr>
            <a:r>
              <a:rPr lang="en-GB"/>
              <a:t>We tested </a:t>
            </a:r>
            <a:r>
              <a:rPr lang="en-GB"/>
              <a:t>edge</a:t>
            </a:r>
            <a:r>
              <a:rPr lang="en-GB"/>
              <a:t> cases and error situations manually as well.</a:t>
            </a:r>
            <a:endParaRPr/>
          </a:p>
          <a:p>
            <a:pPr indent="-311150" lvl="0" marL="457200" rtl="0" algn="l">
              <a:spcBef>
                <a:spcPts val="0"/>
              </a:spcBef>
              <a:spcAft>
                <a:spcPts val="0"/>
              </a:spcAft>
              <a:buSzPts val="1300"/>
              <a:buChar char="●"/>
            </a:pPr>
            <a:r>
              <a:rPr lang="en-GB"/>
              <a:t>Integration test: </a:t>
            </a:r>
            <a:endParaRPr/>
          </a:p>
          <a:p>
            <a:pPr indent="-298450" lvl="1" marL="914400" rtl="0" algn="l">
              <a:spcBef>
                <a:spcPts val="0"/>
              </a:spcBef>
              <a:spcAft>
                <a:spcPts val="0"/>
              </a:spcAft>
              <a:buSzPts val="1100"/>
              <a:buChar char="○"/>
            </a:pPr>
            <a:r>
              <a:rPr lang="en-GB"/>
              <a:t>End-to-end testing for all components together</a:t>
            </a:r>
            <a:endParaRPr/>
          </a:p>
          <a:p>
            <a:pPr indent="-298450" lvl="1" marL="914400" rtl="0" algn="l">
              <a:spcBef>
                <a:spcPts val="0"/>
              </a:spcBef>
              <a:spcAft>
                <a:spcPts val="0"/>
              </a:spcAft>
              <a:buSzPts val="1100"/>
              <a:buChar char="○"/>
            </a:pPr>
            <a:r>
              <a:rPr lang="en-GB"/>
              <a:t>Testing frontend and backend together with different scenarios and edge cases.</a:t>
            </a:r>
            <a:endParaRPr/>
          </a:p>
          <a:p>
            <a:pPr indent="-298450" lvl="1" marL="914400" rtl="0" algn="l">
              <a:spcBef>
                <a:spcPts val="0"/>
              </a:spcBef>
              <a:spcAft>
                <a:spcPts val="0"/>
              </a:spcAft>
              <a:buSzPts val="1100"/>
              <a:buChar char="○"/>
            </a:pPr>
            <a:r>
              <a:rPr lang="en-GB"/>
              <a:t>We are using integration test suite runner of Postman to run our integration tests.</a:t>
            </a:r>
            <a:endParaRPr/>
          </a:p>
          <a:p>
            <a:pPr indent="-311150" lvl="0" marL="457200" rtl="0" algn="l">
              <a:spcBef>
                <a:spcPts val="0"/>
              </a:spcBef>
              <a:spcAft>
                <a:spcPts val="0"/>
              </a:spcAft>
              <a:buSzPts val="1300"/>
              <a:buChar char="●"/>
            </a:pPr>
            <a:r>
              <a:rPr lang="en-GB"/>
              <a:t>Edge Case </a:t>
            </a:r>
            <a:r>
              <a:rPr lang="en-GB"/>
              <a:t>Evaluation/Error Situations</a:t>
            </a:r>
            <a:r>
              <a:rPr lang="en-GB"/>
              <a:t>:</a:t>
            </a:r>
            <a:endParaRPr/>
          </a:p>
          <a:p>
            <a:pPr indent="-298450" lvl="1" marL="914400" rtl="0" algn="l">
              <a:spcBef>
                <a:spcPts val="0"/>
              </a:spcBef>
              <a:spcAft>
                <a:spcPts val="0"/>
              </a:spcAft>
              <a:buSzPts val="1100"/>
              <a:buChar char="○"/>
            </a:pPr>
            <a:r>
              <a:rPr lang="en-GB"/>
              <a:t>Our map will only support sources and destinations lying within the same state.</a:t>
            </a:r>
            <a:endParaRPr/>
          </a:p>
          <a:p>
            <a:pPr indent="-298450" lvl="1" marL="914400" rtl="0" algn="l">
              <a:spcBef>
                <a:spcPts val="0"/>
              </a:spcBef>
              <a:spcAft>
                <a:spcPts val="0"/>
              </a:spcAft>
              <a:buSzPts val="1100"/>
              <a:buChar char="○"/>
            </a:pPr>
            <a:r>
              <a:rPr lang="en-GB"/>
              <a:t>Map Generation generates only map of the state entered.</a:t>
            </a:r>
            <a:endParaRPr/>
          </a:p>
          <a:p>
            <a:pPr indent="-298450" lvl="1" marL="914400" rtl="0" algn="l">
              <a:spcBef>
                <a:spcPts val="0"/>
              </a:spcBef>
              <a:spcAft>
                <a:spcPts val="0"/>
              </a:spcAft>
              <a:buSzPts val="1100"/>
              <a:buChar char="○"/>
            </a:pPr>
            <a:r>
              <a:rPr lang="en-GB"/>
              <a:t>Our client does not send a server request in case of wrong field entries and shows error messages  appropriately.</a:t>
            </a:r>
            <a:endParaRPr/>
          </a:p>
          <a:p>
            <a:pPr indent="-311150" lvl="0" marL="457200" rtl="0" algn="l">
              <a:spcBef>
                <a:spcPts val="0"/>
              </a:spcBef>
              <a:spcAft>
                <a:spcPts val="0"/>
              </a:spcAft>
              <a:buSzPts val="1300"/>
              <a:buChar char="●"/>
            </a:pPr>
            <a:r>
              <a:rPr lang="en-GB"/>
              <a:t>UI testing:</a:t>
            </a:r>
            <a:endParaRPr/>
          </a:p>
          <a:p>
            <a:pPr indent="-298450" lvl="1" marL="914400" rtl="0" algn="l">
              <a:spcBef>
                <a:spcPts val="0"/>
              </a:spcBef>
              <a:spcAft>
                <a:spcPts val="0"/>
              </a:spcAft>
              <a:buSzPts val="1100"/>
              <a:buChar char="○"/>
            </a:pPr>
            <a:r>
              <a:rPr lang="en-GB"/>
              <a:t>For UI testing, we made 2 frontends, and asked our peers to try our application and give feedback on the UI elements. We also asked them about our design choices and if they liked the way our UI looked. A friend of ours suggested the slider percentage changer which we changed after the feedback, it was a number field before.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