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F631D6-BE30-4E4A-97A5-F389FEEB835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A52BB2-A4B2-4971-A0FD-6E44383F10D3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6704F9-A5FA-4399-8DE8-5B71D48F5AD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0EE53F-D90C-4908-9DF2-2B70FABFCB2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7A5D33-3B08-4DDC-A6E3-73A1D716732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FD2EB42-7E27-4131-A8FA-58782440B38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3C6E02-FEE4-4048-8944-3BE39B62A98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B7D598-9F5A-4988-A04F-9C6AAB96670E}" type="slidenum">
              <a:rPr b="0" lang="en-IN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A9F8DB5-8C82-4745-B9A7-0A1D700FDD62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tIns="91440" bIns="91440"/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8C53B98-9C60-4437-815F-91AA300F3DE1}" type="slidenum">
              <a:rPr b="0" lang="en-I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yearbook.enerdata.net/crude-oil/world-production-statitistics.html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7640" y="260640"/>
            <a:ext cx="8892000" cy="37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bdd1f9"/>
                </a:solidFill>
                <a:latin typeface="Calibri"/>
                <a:ea typeface="Calibri"/>
              </a:rPr>
              <a:t>CRUDE OIL CONSUMPTION FORECASTING 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bdd1f9"/>
                </a:solidFill>
                <a:latin typeface="Calibri"/>
                <a:ea typeface="Calibri"/>
              </a:rPr>
              <a:t>USING CLASSICAL 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bdd1f9"/>
                </a:solidFill>
                <a:latin typeface="Calibri"/>
                <a:ea typeface="Calibri"/>
              </a:rPr>
              <a:t>&amp; 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bdd1f9"/>
                </a:solidFill>
                <a:latin typeface="Calibri"/>
                <a:ea typeface="Calibri"/>
              </a:rPr>
              <a:t>MACHINE LEARNING TECHNIQUES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051640" y="4435200"/>
            <a:ext cx="5400360" cy="14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SUBMITTED BY: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ALOK KUMAR (01114802715)</a:t>
            </a: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AYUSHI SAXENA(20314802715)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</a:t>
            </a:r>
            <a:r>
              <a:rPr b="1" lang="en-IN" sz="2200" spc="-1" strike="noStrike">
                <a:solidFill>
                  <a:srgbClr val="000000"/>
                </a:solidFill>
                <a:latin typeface="Calibri"/>
                <a:ea typeface="Calibri"/>
              </a:rPr>
              <a:t>LAKSHITA BHARGAVA(20514802715)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9143640" cy="19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marL="914400" indent="-380520">
              <a:lnSpc>
                <a:spcPct val="100000"/>
              </a:lnSpc>
              <a:buClr>
                <a:srgbClr val="ff589d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ff589d"/>
                </a:solidFill>
                <a:latin typeface="Arial"/>
                <a:ea typeface="Arial"/>
              </a:rPr>
              <a:t>Machine learning methods</a:t>
            </a:r>
            <a:endParaRPr b="0" lang="en-IN" sz="24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0" lang="en-IN" sz="2400" spc="-1" strike="noStrike">
                <a:solidFill>
                  <a:srgbClr val="ff589d"/>
                </a:solidFill>
                <a:latin typeface="Arial"/>
                <a:ea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1828800" indent="-342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Linear Regression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Regression is the process of fitting models to data. Linear regression assumes that the relationship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between the dependent variable yi and the independent variable xi is linear: yi = a+ b xi. 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7" name="Google Shape;193;p34" descr=""/>
          <p:cNvPicPr/>
          <p:nvPr/>
        </p:nvPicPr>
        <p:blipFill>
          <a:blip r:embed="rId1"/>
          <a:stretch/>
        </p:blipFill>
        <p:spPr>
          <a:xfrm>
            <a:off x="2121480" y="2136240"/>
            <a:ext cx="6233400" cy="419472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2642760" y="6331320"/>
            <a:ext cx="682632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Flow Diagram of Various Steps involved in linear regression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2800" y="389880"/>
            <a:ext cx="8971200" cy="15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 Support Vector Machine Regression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Support Vector Machine can also be used as a regression method, maintaining all the main features that characterize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algorithm (maximal margin). The Support Vector Regression (SVR) uses the same principles as the SVM for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classification, with only a few minor differences.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50" name="Google Shape;200;p35" descr=""/>
          <p:cNvPicPr/>
          <p:nvPr/>
        </p:nvPicPr>
        <p:blipFill>
          <a:blip r:embed="rId1"/>
          <a:stretch/>
        </p:blipFill>
        <p:spPr>
          <a:xfrm>
            <a:off x="1256400" y="2094120"/>
            <a:ext cx="6067440" cy="42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28200" y="437040"/>
            <a:ext cx="8283960" cy="27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  Neural Network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Artificial neural networks are forecasting methods that are based on simple mathematical models of the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brain. They allow complex nonlinear relationships between the response variable and its predictors.A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neural network can be thought of as a network of “neurons” which are organised in layers. The predictors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(or inputs) form the bottom layer, and the forecasts (or outputs) from the top layer. There may also be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intermediate layers containing “hidden neurons”.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2" name="Google Shape;206;p36" descr=""/>
          <p:cNvPicPr/>
          <p:nvPr/>
        </p:nvPicPr>
        <p:blipFill>
          <a:blip r:embed="rId1"/>
          <a:stretch/>
        </p:blipFill>
        <p:spPr>
          <a:xfrm>
            <a:off x="1171800" y="2779200"/>
            <a:ext cx="7313760" cy="35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15240" y="0"/>
            <a:ext cx="733680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641"/>
              </a:spcBef>
            </a:pPr>
            <a:r>
              <a:rPr b="1" lang="en-IN" sz="3600" spc="-1" strike="noStrike">
                <a:solidFill>
                  <a:srgbClr val="bdd1f9"/>
                </a:solidFill>
                <a:latin typeface="Arial"/>
                <a:ea typeface="Arial"/>
              </a:rPr>
              <a:t>Choice of Dataset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41"/>
              </a:spcBef>
            </a:pPr>
            <a:endParaRPr b="0" lang="en-IN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15240" y="821160"/>
            <a:ext cx="8433000" cy="25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For this project we are using dataset of global crude oil consumption from 1996-2017.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Reference: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1800" spc="-1" strike="noStrike" u="sng">
                <a:solidFill>
                  <a:srgbClr val="0097a7"/>
                </a:solidFill>
                <a:uFillTx/>
                <a:latin typeface="Times New Roman"/>
                <a:ea typeface="Times New Roman"/>
                <a:hlinkClick r:id="rId1"/>
              </a:rPr>
              <a:t>yearbook.enerdata.net/crude-oil/world-production-statistics.html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55" name="Google Shape;213;p37" descr=""/>
          <p:cNvPicPr/>
          <p:nvPr/>
        </p:nvPicPr>
        <p:blipFill>
          <a:blip r:embed="rId2"/>
          <a:stretch/>
        </p:blipFill>
        <p:spPr>
          <a:xfrm>
            <a:off x="708480" y="2830320"/>
            <a:ext cx="7560720" cy="318456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3579120" y="6094440"/>
            <a:ext cx="682632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Fig-Dataset Snippet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84640" y="468720"/>
            <a:ext cx="791640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641"/>
              </a:spcBef>
            </a:pPr>
            <a:r>
              <a:rPr b="1" lang="en-IN" sz="3600" spc="-1" strike="noStrike">
                <a:solidFill>
                  <a:srgbClr val="bdd1f9"/>
                </a:solidFill>
                <a:latin typeface="Arial"/>
                <a:ea typeface="Arial"/>
              </a:rPr>
              <a:t>Framework and technology Stack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99120" y="1232640"/>
            <a:ext cx="6826320" cy="43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en-IN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NumPy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Pandas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Scikit-learn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Matplotlib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Jupyter notebook</a:t>
            </a:r>
            <a:endParaRPr b="0" lang="en-IN" sz="18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TensorFlow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29052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Bef>
                <a:spcPts val="641"/>
              </a:spcBef>
            </a:pPr>
            <a:r>
              <a:rPr b="1" lang="en-IN" sz="3600" spc="-1" strike="noStrike">
                <a:solidFill>
                  <a:srgbClr val="bdd1f9"/>
                </a:solidFill>
                <a:latin typeface="Arial"/>
                <a:ea typeface="Arial"/>
              </a:rPr>
              <a:t>IMPLEMENTATION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1122120"/>
            <a:ext cx="8520120" cy="2859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 implementing this project we choose linear regression as our first model.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Steps involved in implementation of the model: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Preprocessing of dataset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.Dividing entire  data set into two sets(Training set and Test set) to avoid overfitting.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Implementing linear regression model on the Training set to train our model.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Checking the accuracy of our model on test data set.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5.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Forecasting of consumption in next five year after getting a satisfactory result in testing  phase.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28;p39" descr=""/>
          <p:cNvPicPr/>
          <p:nvPr/>
        </p:nvPicPr>
        <p:blipFill>
          <a:blip r:embed="rId1"/>
          <a:stretch/>
        </p:blipFill>
        <p:spPr>
          <a:xfrm>
            <a:off x="152280" y="4141440"/>
            <a:ext cx="3945960" cy="256392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229;p39" descr=""/>
          <p:cNvPicPr/>
          <p:nvPr/>
        </p:nvPicPr>
        <p:blipFill>
          <a:blip r:embed="rId2"/>
          <a:stretch/>
        </p:blipFill>
        <p:spPr>
          <a:xfrm>
            <a:off x="4704840" y="4134240"/>
            <a:ext cx="4050720" cy="25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1468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Bef>
                <a:spcPts val="641"/>
              </a:spcBef>
            </a:pPr>
            <a:r>
              <a:rPr b="1" lang="en-IN" sz="3600" spc="-1" strike="noStrike">
                <a:solidFill>
                  <a:srgbClr val="bdd1f9"/>
                </a:solidFill>
                <a:latin typeface="Arial"/>
                <a:ea typeface="Arial"/>
              </a:rPr>
              <a:t>TESTING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910440"/>
            <a:ext cx="8520120" cy="886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After training our model on training data set.We tested it on test data set and it performed really well and gave satisfactory result.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237;p40" descr=""/>
          <p:cNvPicPr/>
          <p:nvPr/>
        </p:nvPicPr>
        <p:blipFill>
          <a:blip r:embed="rId1"/>
          <a:stretch/>
        </p:blipFill>
        <p:spPr>
          <a:xfrm>
            <a:off x="890640" y="1901520"/>
            <a:ext cx="7362360" cy="234288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238;p40" descr=""/>
          <p:cNvPicPr/>
          <p:nvPr/>
        </p:nvPicPr>
        <p:blipFill>
          <a:blip r:embed="rId2"/>
          <a:stretch/>
        </p:blipFill>
        <p:spPr>
          <a:xfrm>
            <a:off x="2312640" y="4349160"/>
            <a:ext cx="5533920" cy="230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Bef>
                <a:spcPts val="641"/>
              </a:spcBef>
            </a:pPr>
            <a:r>
              <a:rPr b="1" lang="en-IN" sz="3600" spc="-1" strike="noStrike">
                <a:solidFill>
                  <a:srgbClr val="bdd1f9"/>
                </a:solidFill>
                <a:latin typeface="Arial"/>
                <a:ea typeface="Arial"/>
              </a:rPr>
              <a:t>RESULT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536480"/>
            <a:ext cx="8520120" cy="107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After getting satisfactory results in testing we forecasted crude oil consumption for next 5 years using our trained model.Result of forecasting is shown in graphical form for better visualization.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46;p41" descr=""/>
          <p:cNvPicPr/>
          <p:nvPr/>
        </p:nvPicPr>
        <p:blipFill>
          <a:blip r:embed="rId1"/>
          <a:stretch/>
        </p:blipFill>
        <p:spPr>
          <a:xfrm>
            <a:off x="152280" y="2762640"/>
            <a:ext cx="4105440" cy="3451680"/>
          </a:xfrm>
          <a:prstGeom prst="rect">
            <a:avLst/>
          </a:prstGeom>
          <a:ln>
            <a:noFill/>
          </a:ln>
        </p:spPr>
      </p:pic>
      <p:pic>
        <p:nvPicPr>
          <p:cNvPr id="170" name="Google Shape;247;p41" descr=""/>
          <p:cNvPicPr/>
          <p:nvPr/>
        </p:nvPicPr>
        <p:blipFill>
          <a:blip r:embed="rId2"/>
          <a:stretch/>
        </p:blipFill>
        <p:spPr>
          <a:xfrm>
            <a:off x="4474440" y="3104640"/>
            <a:ext cx="4152600" cy="253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74120" y="484560"/>
            <a:ext cx="682632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641"/>
              </a:spcBef>
            </a:pPr>
            <a:r>
              <a:rPr b="1" lang="en-IN" sz="3000" spc="-1" strike="noStrike">
                <a:solidFill>
                  <a:srgbClr val="bdd1f9"/>
                </a:solidFill>
                <a:latin typeface="Arial"/>
                <a:ea typeface="Arial"/>
              </a:rPr>
              <a:t>Future Scope for visualizations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41"/>
              </a:spcBef>
            </a:pPr>
            <a:endParaRPr b="0" lang="en-IN" sz="3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33160" y="1546560"/>
            <a:ext cx="682632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This project can be extended further as major project where we will design a complete working user interface.This user interface will provide user with various set of controls using which user can select  a particular year,country and can view predicted oil consumption results in various forms.Some sample images are given below.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pic>
        <p:nvPicPr>
          <p:cNvPr id="173" name="Google Shape;254;p42" descr=""/>
          <p:cNvPicPr/>
          <p:nvPr/>
        </p:nvPicPr>
        <p:blipFill>
          <a:blip r:embed="rId1"/>
          <a:stretch/>
        </p:blipFill>
        <p:spPr>
          <a:xfrm>
            <a:off x="533160" y="3221640"/>
            <a:ext cx="2418840" cy="225720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255;p42" descr=""/>
          <p:cNvPicPr/>
          <p:nvPr/>
        </p:nvPicPr>
        <p:blipFill>
          <a:blip r:embed="rId2"/>
          <a:stretch/>
        </p:blipFill>
        <p:spPr>
          <a:xfrm>
            <a:off x="3156480" y="3352320"/>
            <a:ext cx="2430360" cy="2878920"/>
          </a:xfrm>
          <a:prstGeom prst="rect">
            <a:avLst/>
          </a:prstGeom>
          <a:ln>
            <a:noFill/>
          </a:ln>
        </p:spPr>
      </p:pic>
      <p:pic>
        <p:nvPicPr>
          <p:cNvPr id="175" name="Google Shape;256;p42" descr=""/>
          <p:cNvPicPr/>
          <p:nvPr/>
        </p:nvPicPr>
        <p:blipFill>
          <a:blip r:embed="rId3"/>
          <a:stretch/>
        </p:blipFill>
        <p:spPr>
          <a:xfrm>
            <a:off x="5790960" y="3352320"/>
            <a:ext cx="2608200" cy="30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69560" y="1323000"/>
            <a:ext cx="852012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371600" indent="457200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7200" spc="-1" strike="noStrike">
                <a:solidFill>
                  <a:srgbClr val="980000"/>
                </a:solidFill>
                <a:latin typeface="Arial"/>
                <a:ea typeface="Arial"/>
              </a:rPr>
              <a:t>THANK YOU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bdd1f9"/>
                </a:solidFill>
                <a:latin typeface="Arial"/>
                <a:ea typeface="Arial"/>
              </a:rPr>
              <a:t>Content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268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Background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Significance of the project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Time series analysis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Forecasting system architecture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Proposed time series forecasting methods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Choice of Dataset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Framework and technology stack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Future scope of visualization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In economies that are dependent on fossil fuel revenues there is a requirement of a fairly accurate estimation of the amount of consumption and its price fluctuations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Crude oil is a non renewable source of energy hence it makes the quantity of crude oil available for consumption fixed and limited.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  <a:ea typeface="Calibri"/>
              </a:rPr>
              <a:t>But increase in consumption of crude oil in 20th century due to advancement of technology and increase in global human population there is a fast depletion in crude oil resources.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388240" y="476640"/>
            <a:ext cx="433224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bdd1f9"/>
                </a:solidFill>
                <a:latin typeface="Calibri"/>
                <a:ea typeface="Calibri"/>
              </a:rPr>
              <a:t>BACKGROUND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500" spc="-1" strike="noStrike">
                <a:solidFill>
                  <a:srgbClr val="000000"/>
                </a:solidFill>
                <a:latin typeface="Calibri"/>
                <a:ea typeface="Calibri"/>
              </a:rPr>
              <a:t>Keeping in mind, the current trend of excessive use of fossil fuels, particularly crude oil, it is essential to have a mechanism to predict its rate of consumption in the future and so that we start working in a sustainable manner and look out for alternatives before this precious resource runs out.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500" spc="-1" strike="noStrike">
                <a:solidFill>
                  <a:srgbClr val="000000"/>
                </a:solidFill>
                <a:latin typeface="Calibri"/>
                <a:ea typeface="Calibri"/>
              </a:rPr>
              <a:t>This project will predict consumption of crude oil in next           few years which can be very useful for making proper strategies from today itself. 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0" y="404640"/>
            <a:ext cx="9088200" cy="9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bdd1f9"/>
                </a:solidFill>
                <a:latin typeface="Calibri"/>
                <a:ea typeface="Calibri"/>
              </a:rPr>
              <a:t>SIGNIFICANCE OF THE PROJECT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133" name="Google Shape;155;p28" descr=""/>
          <p:cNvPicPr/>
          <p:nvPr/>
        </p:nvPicPr>
        <p:blipFill>
          <a:blip r:embed="rId1"/>
          <a:stretch/>
        </p:blipFill>
        <p:spPr>
          <a:xfrm>
            <a:off x="3711960" y="5229360"/>
            <a:ext cx="2689200" cy="14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It is a notion of a real world event as an abstraction of a sequence of timely activities.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A time series has time (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) as an independent variable (in any unit you can think of) and a target dependent variable . The output of the model is the predicted value for 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y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 at time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 t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alibri"/>
              </a:rPr>
              <a:t> 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164880">
              <a:lnSpc>
                <a:spcPct val="100000"/>
              </a:lnSpc>
              <a:spcBef>
                <a:spcPts val="561"/>
              </a:spcBef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bdd1f9"/>
                </a:solidFill>
                <a:latin typeface="Calibri"/>
                <a:ea typeface="Calibri"/>
              </a:rPr>
              <a:t>TIME-SERIES ANALYSIS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162;p29" descr=""/>
          <p:cNvPicPr/>
          <p:nvPr/>
        </p:nvPicPr>
        <p:blipFill>
          <a:blip r:embed="rId1"/>
          <a:stretch/>
        </p:blipFill>
        <p:spPr>
          <a:xfrm>
            <a:off x="0" y="4379400"/>
            <a:ext cx="9216720" cy="24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67;p30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329040"/>
            <a:ext cx="8520120" cy="72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15000"/>
              </a:lnSpc>
              <a:spcBef>
                <a:spcPts val="641"/>
              </a:spcBef>
            </a:pPr>
            <a:r>
              <a:rPr b="1" lang="en-IN" sz="2400" spc="-1" strike="noStrike">
                <a:solidFill>
                  <a:srgbClr val="bdd1f9"/>
                </a:solidFill>
                <a:latin typeface="Arial"/>
                <a:ea typeface="Arial"/>
              </a:rPr>
              <a:t>Proposed Time Series Forecasting methods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94560" y="951840"/>
            <a:ext cx="8520120" cy="2101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-380520">
              <a:lnSpc>
                <a:spcPct val="100000"/>
              </a:lnSpc>
              <a:buClr>
                <a:srgbClr val="ff589d"/>
              </a:buClr>
              <a:buFont typeface="Arial"/>
              <a:buChar char="●"/>
            </a:pPr>
            <a:r>
              <a:rPr b="0" lang="en-IN" sz="2400" spc="-1" strike="noStrike">
                <a:solidFill>
                  <a:srgbClr val="ff589d"/>
                </a:solidFill>
                <a:latin typeface="Arial"/>
                <a:ea typeface="Arial"/>
              </a:rPr>
              <a:t>Classical Methods</a:t>
            </a:r>
            <a:endParaRPr b="0" lang="en-IN" sz="24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1828800" indent="-34272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Exponential Smoothing Method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Forecasts produced using exponential smoothing methods are weighted averages of past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observations, with the weights decaying exponentially as the observations get older.</a:t>
            </a:r>
            <a:endParaRPr b="0" lang="en-IN" sz="14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0" name="Google Shape;174;p31" descr=""/>
          <p:cNvPicPr/>
          <p:nvPr/>
        </p:nvPicPr>
        <p:blipFill>
          <a:blip r:embed="rId1"/>
          <a:stretch/>
        </p:blipFill>
        <p:spPr>
          <a:xfrm>
            <a:off x="2404080" y="3209400"/>
            <a:ext cx="3809520" cy="17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566280"/>
            <a:ext cx="8520120" cy="5938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br/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924480" y="1164240"/>
            <a:ext cx="682632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3"/>
          <p:cNvSpPr/>
          <p:nvPr/>
        </p:nvSpPr>
        <p:spPr>
          <a:xfrm>
            <a:off x="311760" y="247680"/>
            <a:ext cx="6826320" cy="44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 ARIMA model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ARIMA model (AutoRegressive Integrated Moving Average) are combinations of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differencing,Autoregressive and Moving Average models. Briefly, they are: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AR: </a:t>
            </a: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i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Autoregression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A model that uses the dependent relationship between an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observation and some number of lagged observations.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  </a:t>
            </a:r>
            <a:r>
              <a:rPr b="0" i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Integrated.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The use of differencing of raw observations (e.g. subtracting an observation from an observation at the previous time step) in order to make the time series stationary.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b="0" i="1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Moving Average</a:t>
            </a: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A model that uses the dependency between an observation and a residual error from a moving average model applied to lagged observations.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86;p33" descr=""/>
          <p:cNvPicPr/>
          <p:nvPr/>
        </p:nvPicPr>
        <p:blipFill>
          <a:blip r:embed="rId1"/>
          <a:stretch/>
        </p:blipFill>
        <p:spPr>
          <a:xfrm>
            <a:off x="152280" y="203040"/>
            <a:ext cx="8297280" cy="453168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2613600" y="5588640"/>
            <a:ext cx="682632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ARIMA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Based Time Series Forecasting Model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2019-11-01T17:37:32Z</dcterms:modified>
  <cp:revision>1</cp:revision>
  <dc:subject/>
  <dc:title/>
</cp:coreProperties>
</file>