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58" r:id="rId4"/>
    <p:sldId id="256" r:id="rId5"/>
    <p:sldId id="268" r:id="rId6"/>
    <p:sldId id="257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9" r:id="rId16"/>
    <p:sldId id="270" r:id="rId17"/>
    <p:sldId id="273" r:id="rId18"/>
    <p:sldId id="274" r:id="rId19"/>
    <p:sldId id="275" r:id="rId20"/>
    <p:sldId id="276" r:id="rId21"/>
    <p:sldId id="271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BE1052-121B-4F90-891E-3E7F36620DA5}">
          <p14:sldIdLst>
            <p14:sldId id="281"/>
            <p14:sldId id="282"/>
            <p14:sldId id="258"/>
            <p14:sldId id="256"/>
            <p14:sldId id="268"/>
            <p14:sldId id="257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9"/>
            <p14:sldId id="270"/>
            <p14:sldId id="273"/>
            <p14:sldId id="274"/>
            <p14:sldId id="275"/>
            <p14:sldId id="276"/>
            <p14:sldId id="271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78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3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811-4D0D-41F5-92BC-54B17944F10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US" sz="5400" dirty="0" smtClean="0">
                <a:solidFill>
                  <a:srgbClr val="0070C0"/>
                </a:solidFill>
              </a:rPr>
              <a:t>Web-Scraping Project: Analyzing Half Year of Reuters News Articles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For NYC Data Science Academy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Joe Lu, Jan 2020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7455" y="5829014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Aug 25, 2019: Trump regrets not raising tariffs higher on China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C:\MAIN\NYCDSA\Web_Scraping_Project\Graphic - Appearance of word ch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067800" cy="58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1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7455" y="5829014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Mid Dec 2019: Boeing halts 737 Max production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 descr="C:\MAIN\NYCDSA\Web_Scraping_Project\Graphic - Appearance of word boe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57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4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Reuters already labeled the articles…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'Business News'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'Technology News'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'Big Story 15'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'Japan'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'World News'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'Foreign Exchange Analysis'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'Cyber Risk'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'Sustainable Business'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'Environment'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</a:t>
            </a:r>
            <a:r>
              <a:rPr lang="en-US" dirty="0" err="1" smtClean="0">
                <a:solidFill>
                  <a:srgbClr val="0070C0"/>
                </a:solidFill>
              </a:rPr>
              <a:t>Fintech</a:t>
            </a:r>
            <a:r>
              <a:rPr lang="en-US" dirty="0" smtClean="0">
                <a:solidFill>
                  <a:srgbClr val="0070C0"/>
                </a:solidFill>
              </a:rPr>
              <a:t>'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11</a:t>
            </a:r>
            <a:r>
              <a:rPr lang="en-US" smtClean="0">
                <a:solidFill>
                  <a:srgbClr val="0070C0"/>
                </a:solidFill>
              </a:rPr>
              <a:t>.  'Wealth'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12</a:t>
            </a:r>
            <a:r>
              <a:rPr lang="en-US" smtClean="0">
                <a:solidFill>
                  <a:srgbClr val="0070C0"/>
                </a:solidFill>
              </a:rPr>
              <a:t>.  'Entertainment News'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13</a:t>
            </a:r>
            <a:r>
              <a:rPr lang="en-US" smtClean="0">
                <a:solidFill>
                  <a:srgbClr val="0070C0"/>
                </a:solidFill>
              </a:rPr>
              <a:t>.  'U.S.'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14</a:t>
            </a:r>
            <a:r>
              <a:rPr lang="en-US" smtClean="0">
                <a:solidFill>
                  <a:srgbClr val="0070C0"/>
                </a:solidFill>
              </a:rPr>
              <a:t>.  'Politics'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15</a:t>
            </a:r>
            <a:r>
              <a:rPr lang="en-US" smtClean="0">
                <a:solidFill>
                  <a:srgbClr val="0070C0"/>
                </a:solidFill>
              </a:rPr>
              <a:t>.  'Deals'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16</a:t>
            </a:r>
            <a:r>
              <a:rPr lang="en-US" smtClean="0">
                <a:solidFill>
                  <a:srgbClr val="0070C0"/>
                </a:solidFill>
              </a:rPr>
              <a:t>.  'Supreme Court'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17</a:t>
            </a:r>
            <a:r>
              <a:rPr lang="en-US" smtClean="0">
                <a:solidFill>
                  <a:srgbClr val="0070C0"/>
                </a:solidFill>
              </a:rPr>
              <a:t>.  'U.S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r>
              <a:rPr lang="en-US" smtClean="0">
                <a:solidFill>
                  <a:srgbClr val="0070C0"/>
                </a:solidFill>
              </a:rPr>
              <a:t>Legal News'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18</a:t>
            </a:r>
            <a:r>
              <a:rPr lang="en-US" smtClean="0">
                <a:solidFill>
                  <a:srgbClr val="0070C0"/>
                </a:solidFill>
              </a:rPr>
              <a:t>.  'Brexit'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19</a:t>
            </a:r>
            <a:r>
              <a:rPr lang="en-US" smtClean="0">
                <a:solidFill>
                  <a:srgbClr val="0070C0"/>
                </a:solidFill>
              </a:rPr>
              <a:t>.  'Asia'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20</a:t>
            </a:r>
            <a:r>
              <a:rPr lang="en-US" smtClean="0">
                <a:solidFill>
                  <a:srgbClr val="0070C0"/>
                </a:solidFill>
              </a:rPr>
              <a:t>.  'Hedge </a:t>
            </a:r>
            <a:r>
              <a:rPr lang="en-US" dirty="0" smtClean="0">
                <a:solidFill>
                  <a:srgbClr val="0070C0"/>
                </a:solidFill>
              </a:rPr>
              <a:t>Funds </a:t>
            </a:r>
            <a:r>
              <a:rPr lang="en-US" smtClean="0">
                <a:solidFill>
                  <a:srgbClr val="0070C0"/>
                </a:solidFill>
              </a:rPr>
              <a:t>- Asia'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21</a:t>
            </a:r>
            <a:r>
              <a:rPr lang="en-US" smtClean="0">
                <a:solidFill>
                  <a:srgbClr val="0070C0"/>
                </a:solidFill>
              </a:rPr>
              <a:t>.  'Top News'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08" y="2514600"/>
            <a:ext cx="5698092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Some labels are redundant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“Big Story 15” and “Top News?”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“Supreme Court” and “U.S. Legal News?”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“Japan”, “Asia”, and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“Hedge Funds – Asia?”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There is a “Foreign Exchange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Analysis” category, but no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category for the stock,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fixed income, or commodity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markets?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70C0"/>
                </a:solidFill>
              </a:rPr>
              <a:t>Let's </a:t>
            </a:r>
            <a:r>
              <a:rPr lang="en-US" dirty="0" smtClean="0">
                <a:solidFill>
                  <a:srgbClr val="0070C0"/>
                </a:solidFill>
              </a:rPr>
              <a:t>use clustering to make new labels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44" name="Picture 4" descr="Image result for k means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81334"/>
            <a:ext cx="893445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K-Means Algorithm: Illustration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5532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967" y="5421301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Category 1: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“737”: 163 times 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boeing</a:t>
            </a:r>
            <a:r>
              <a:rPr lang="en-US" dirty="0" smtClean="0">
                <a:solidFill>
                  <a:srgbClr val="0070C0"/>
                </a:solidFill>
              </a:rPr>
              <a:t>”: 162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“max”: 157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</a:t>
            </a:r>
            <a:r>
              <a:rPr lang="en-US" smtClean="0">
                <a:solidFill>
                  <a:srgbClr val="0070C0"/>
                </a:solidFill>
              </a:rPr>
              <a:t>“Boeing's </a:t>
            </a:r>
            <a:r>
              <a:rPr lang="en-US" dirty="0" smtClean="0">
                <a:solidFill>
                  <a:srgbClr val="0070C0"/>
                </a:solidFill>
              </a:rPr>
              <a:t>777X jetliner successfully completes…”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</a:t>
            </a:r>
            <a:r>
              <a:rPr lang="en-US" smtClean="0">
                <a:solidFill>
                  <a:srgbClr val="0070C0"/>
                </a:solidFill>
              </a:rPr>
              <a:t>“Boeing's </a:t>
            </a:r>
            <a:r>
              <a:rPr lang="en-US" dirty="0" smtClean="0">
                <a:solidFill>
                  <a:srgbClr val="0070C0"/>
                </a:solidFill>
              </a:rPr>
              <a:t>new CEO orders rethink on key </a:t>
            </a:r>
            <a:r>
              <a:rPr lang="en-US" dirty="0" err="1" smtClean="0">
                <a:solidFill>
                  <a:srgbClr val="0070C0"/>
                </a:solidFill>
              </a:rPr>
              <a:t>jetline</a:t>
            </a:r>
            <a:r>
              <a:rPr lang="en-US" dirty="0" smtClean="0">
                <a:solidFill>
                  <a:srgbClr val="0070C0"/>
                </a:solidFill>
              </a:rPr>
              <a:t>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“Airbus hits record highs…”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Category 2: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“oil”: 147 times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saudi</a:t>
            </a:r>
            <a:r>
              <a:rPr lang="en-US" dirty="0" smtClean="0">
                <a:solidFill>
                  <a:srgbClr val="0070C0"/>
                </a:solidFill>
              </a:rPr>
              <a:t>”: 42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“crude”: 31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opec</a:t>
            </a:r>
            <a:r>
              <a:rPr lang="en-US" dirty="0" smtClean="0">
                <a:solidFill>
                  <a:srgbClr val="0070C0"/>
                </a:solidFill>
              </a:rPr>
              <a:t>”: 25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“Oil slides 2% as glut forecast…”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“Oil edges up after five days of losses…”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“Divergent paths: Oil, natural gas going different…”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Category 3: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“billion”: 126 times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ceo</a:t>
            </a:r>
            <a:r>
              <a:rPr lang="en-US" dirty="0" smtClean="0">
                <a:solidFill>
                  <a:srgbClr val="0070C0"/>
                </a:solidFill>
              </a:rPr>
              <a:t>”: 110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“sources”: 95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“Nestle teams up with Canadian plant-based ingredients…”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“Xerox nominates new HP board after buyout…”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“JPMorgan board raises </a:t>
            </a:r>
            <a:r>
              <a:rPr lang="en-US" smtClean="0">
                <a:solidFill>
                  <a:srgbClr val="0070C0"/>
                </a:solidFill>
              </a:rPr>
              <a:t>CEO Dimon's </a:t>
            </a:r>
            <a:r>
              <a:rPr lang="en-US" dirty="0" smtClean="0">
                <a:solidFill>
                  <a:srgbClr val="0070C0"/>
                </a:solidFill>
              </a:rPr>
              <a:t>pay to….”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Category 4: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“trade”: 248 times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“china”: 184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“deal”: 125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“trump”: 112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“tariffs”: 78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“Trump threatens big tariffs on car imports…”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“In U.S.-China Phase 1 trade deal…”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Areas to examine: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7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Which topics have been hot?</a:t>
            </a:r>
          </a:p>
          <a:p>
            <a:pPr marL="914400" lvl="1" indent="-514350"/>
            <a:r>
              <a:rPr lang="en-US" dirty="0" smtClean="0">
                <a:solidFill>
                  <a:srgbClr val="0070C0"/>
                </a:solidFill>
              </a:rPr>
              <a:t>Application for reporters and article writers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Can we classify articles better?</a:t>
            </a:r>
          </a:p>
          <a:p>
            <a:pPr marL="914400" lvl="1" indent="-514350"/>
            <a:r>
              <a:rPr lang="en-US" dirty="0" smtClean="0">
                <a:solidFill>
                  <a:srgbClr val="0070C0"/>
                </a:solidFill>
              </a:rPr>
              <a:t>Application for recommending articles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Can we measure the sentiment of articles?</a:t>
            </a:r>
          </a:p>
          <a:p>
            <a:pPr marL="914400" lvl="1" indent="-514350"/>
            <a:r>
              <a:rPr lang="en-US" dirty="0" smtClean="0">
                <a:solidFill>
                  <a:srgbClr val="0070C0"/>
                </a:solidFill>
              </a:rPr>
              <a:t>Application for NLP and for finance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Some other categories were less obvious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28702"/>
            <a:ext cx="7071379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1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K-Means Algorithm: 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There were ~6,500 observations / news articles (n = 6,500)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 used the 250 most common words as my 250 features (m = 250)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Consideration 1: Choosing the number of clusters (value of 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Consideration 2: Random initialization to avoid getting stuck at local optima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Sentiment Analysis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“NLTK” library can tokenize, show parse trees, evaluate sentiment, and more…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“SEATTLE (Reuters) - Boeing Co (,) on Saturday successfully completed the maiden flight of </a:t>
            </a:r>
            <a:r>
              <a:rPr lang="en-US" smtClean="0">
                <a:solidFill>
                  <a:srgbClr val="0070C0"/>
                </a:solidFill>
              </a:rPr>
              <a:t>the world's </a:t>
            </a:r>
            <a:r>
              <a:rPr lang="en-US" dirty="0" smtClean="0">
                <a:solidFill>
                  <a:srgbClr val="0070C0"/>
                </a:solidFill>
              </a:rPr>
              <a:t>largest twin-</a:t>
            </a:r>
            <a:r>
              <a:rPr lang="en-US" dirty="0" err="1" smtClean="0">
                <a:solidFill>
                  <a:srgbClr val="0070C0"/>
                </a:solidFill>
              </a:rPr>
              <a:t>engined</a:t>
            </a:r>
            <a:r>
              <a:rPr lang="en-US" dirty="0" smtClean="0">
                <a:solidFill>
                  <a:srgbClr val="0070C0"/>
                </a:solidFill>
              </a:rPr>
              <a:t> jetliner, the 777X. ,The 252-foot-long passenger jet landed at Boeing Field near downtown Seattle at 2:00 p.m. local time”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Sentiment is:  0.34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Sentiment Analysis - Finance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 17 2019 has the lowest sentiment</a:t>
            </a:r>
            <a:r>
              <a:rPr lang="en-US" smtClean="0">
                <a:solidFill>
                  <a:srgbClr val="0070C0"/>
                </a:solidFill>
              </a:rPr>
              <a:t>.  China's </a:t>
            </a:r>
            <a:r>
              <a:rPr lang="en-US" dirty="0" smtClean="0">
                <a:solidFill>
                  <a:srgbClr val="0070C0"/>
                </a:solidFill>
              </a:rPr>
              <a:t>industrial production declined to 17.5 year low and oil market was still recovering from drone attack on Saudi facilities.  The S&amp;P500 dropped 0.3% to close at 2,998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July 28 2019 (Sunday) had the highest sentiment.  When stocks opened on July 29 2019, S&amp;P500 rose 0.04%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Sentiment Analysis - Finance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Evidence that news sentiment impacts stocks is weak.  Monetizing is even harder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Possible reasons: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“NLTK” is not trained for financial news sentiment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Retail investors face many hurdles while trading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financial markets are already very efficient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Stocks react to where reality materializes relative to prior expectations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Natural Language Processing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78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Advantage: many applications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Auto-complete / auto-correct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Customer satisfaction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Translation between two languages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Spam filters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Chat bots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Challenge: High quality NLP analysis requires a large amount of data, proper cleaning &amp; pre-processing, and recurrent neural networks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64" y="0"/>
            <a:ext cx="103016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7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448" cy="68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Image result for reuters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6265313"/>
            <a:ext cx="1358153" cy="5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695" y="1066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alatino Linotype" pitchFamily="18" charset="0"/>
              </a:rPr>
              <a:t>Data Source</a:t>
            </a:r>
            <a:endParaRPr lang="en-US" b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6,500+ Reuters business articles over the past half-year (dates: July 25, 2019 to Jan 25, 2019)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each article: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Timestamp (date + time)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Classification (world, technology, politics,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tc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Full body of article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" y="2362200"/>
            <a:ext cx="9042779" cy="260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725" y="69292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 err="1" smtClean="0">
                <a:solidFill>
                  <a:srgbClr val="0070C0"/>
                </a:solidFill>
              </a:rPr>
              <a:t>Jupyter</a:t>
            </a:r>
            <a:r>
              <a:rPr lang="en-US" dirty="0" smtClean="0">
                <a:solidFill>
                  <a:srgbClr val="0070C0"/>
                </a:solidFill>
              </a:rPr>
              <a:t> Notebook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448" cy="68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Image result for reuters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6265313"/>
            <a:ext cx="1358153" cy="5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First Glance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43200"/>
            <a:ext cx="7848600" cy="30757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many unique words do you think appeared in these 6,500+ news articles?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Given the dataset was from past 6 months, which were the most common words?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6800"/>
            <a:ext cx="9088193" cy="464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Using Python's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WordCloud</a:t>
            </a:r>
            <a:r>
              <a:rPr lang="en-US" dirty="0" smtClean="0">
                <a:solidFill>
                  <a:schemeClr val="bg1"/>
                </a:solidFill>
              </a:rPr>
              <a:t>” Package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295" y="5791200"/>
            <a:ext cx="8229600" cy="1020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Unique words: 54,000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oeZh\Desktop\20 Wo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9067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16" y="13716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MAIN\NYCDSA\Web_Scraping_Project\Graphic - Appearance of word 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" y="76200"/>
            <a:ext cx="9067800" cy="58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7455" y="5829014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Sep 17, 2019: two major Saudi oil installations hit by drone strike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6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867</Words>
  <Application>Microsoft Office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Web-Scraping Project: Analyzing Half Year of Reuters News Articles  For NYC Data Science Academy Joe Lu, Jan 2020</vt:lpstr>
      <vt:lpstr>Areas to examine:</vt:lpstr>
      <vt:lpstr>PowerPoint Presentation</vt:lpstr>
      <vt:lpstr>Data Source</vt:lpstr>
      <vt:lpstr>In Jupyter Notebook</vt:lpstr>
      <vt:lpstr>First Glance</vt:lpstr>
      <vt:lpstr>Using Python's “WordCloud” Package</vt:lpstr>
      <vt:lpstr>PowerPoint Presentation</vt:lpstr>
      <vt:lpstr>PowerPoint Presentation</vt:lpstr>
      <vt:lpstr>PowerPoint Presentation</vt:lpstr>
      <vt:lpstr>PowerPoint Presentation</vt:lpstr>
      <vt:lpstr>Reuters already labeled the articles…</vt:lpstr>
      <vt:lpstr>Some labels are redundant</vt:lpstr>
      <vt:lpstr>Let's use clustering to make new labels</vt:lpstr>
      <vt:lpstr>K-Means Algorithm: Illustration</vt:lpstr>
      <vt:lpstr>Tell K-Means to find 10 categories</vt:lpstr>
      <vt:lpstr>Tell K-Means to find 10 categories</vt:lpstr>
      <vt:lpstr>Tell K-Means to find 10 categories</vt:lpstr>
      <vt:lpstr>Tell K-Means to find 10 categories</vt:lpstr>
      <vt:lpstr>Tell K-Means to find 10 categories</vt:lpstr>
      <vt:lpstr>K-Means Algorithm: Discussion</vt:lpstr>
      <vt:lpstr>Sentiment Analysis</vt:lpstr>
      <vt:lpstr>Sentiment Analysis - Finance</vt:lpstr>
      <vt:lpstr>Sentiment Analysis - Finance</vt:lpstr>
      <vt:lpstr>Natural Language 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Lu</dc:creator>
  <cp:lastModifiedBy>Joe Lu</cp:lastModifiedBy>
  <cp:revision>68</cp:revision>
  <dcterms:created xsi:type="dcterms:W3CDTF">2020-01-26T23:07:39Z</dcterms:created>
  <dcterms:modified xsi:type="dcterms:W3CDTF">2020-01-27T19:30:01Z</dcterms:modified>
</cp:coreProperties>
</file>