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1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4" r:id="rId22"/>
    <p:sldId id="279" r:id="rId23"/>
    <p:sldId id="269" r:id="rId24"/>
    <p:sldId id="268" r:id="rId25"/>
    <p:sldId id="281" r:id="rId26"/>
    <p:sldId id="280" r:id="rId27"/>
    <p:sldId id="282" r:id="rId28"/>
    <p:sldId id="283" r:id="rId29"/>
    <p:sldId id="285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8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AD02D-3F7F-0040-AFEC-C0101F76087D}" type="datetime1">
              <a:rPr lang="en-IN" smtClean="0"/>
              <a:t>28/03/13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2251-218A-344D-850A-09274BAD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04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7A7E1-B389-2949-803D-6EBB5E78DFFA}" type="datetime1">
              <a:rPr lang="en-IN" smtClean="0"/>
              <a:t>28/03/13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4FC29-1464-7648-A181-09463D5C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FC29-1464-7648-A181-09463D5CF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have already installed old version of grunt then uninstall it first.</a:t>
            </a:r>
          </a:p>
          <a:p>
            <a:r>
              <a:rPr lang="en-US" baseline="0" dirty="0" smtClean="0"/>
              <a:t>This will install grunt in system path, but this is not actual task runner. This will just run grunt installed locally in you project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FC29-1464-7648-A181-09463D5CF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3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13-03-14 13-56-09.png"/>
          <p:cNvPicPr>
            <a:picLocks noChangeAspect="1"/>
          </p:cNvPicPr>
          <p:nvPr userDrawn="1"/>
        </p:nvPicPr>
        <p:blipFill rotWithShape="1"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3" b="11553"/>
          <a:stretch/>
        </p:blipFill>
        <p:spPr>
          <a:xfrm>
            <a:off x="571501" y="3019816"/>
            <a:ext cx="4739964" cy="247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135475"/>
            <a:ext cx="7658098" cy="2595025"/>
          </a:xfrm>
          <a:noFill/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1464" y="3019816"/>
            <a:ext cx="2918135" cy="3291346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3946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296667" y="2157794"/>
            <a:ext cx="734227" cy="572706"/>
            <a:chOff x="8398267" y="573807"/>
            <a:chExt cx="734227" cy="5727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Chevron 10"/>
            <p:cNvSpPr/>
            <p:nvPr userDrawn="1"/>
          </p:nvSpPr>
          <p:spPr>
            <a:xfrm>
              <a:off x="8398267" y="57380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 userDrawn="1"/>
          </p:nvSpPr>
          <p:spPr>
            <a:xfrm>
              <a:off x="8614167" y="57419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 userDrawn="1"/>
          </p:nvSpPr>
          <p:spPr>
            <a:xfrm>
              <a:off x="8823717" y="57380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71500" y="2844800"/>
            <a:ext cx="8459394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342901" y="6297724"/>
            <a:ext cx="8712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NextGen Technology upgrade – Training @ Synerizip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8706" y="6323862"/>
            <a:ext cx="8459394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5372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72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13-03-14 13-56-09.png"/>
          <p:cNvPicPr>
            <a:picLocks noChangeAspect="1"/>
          </p:cNvPicPr>
          <p:nvPr userDrawn="1"/>
        </p:nvPicPr>
        <p:blipFill rotWithShape="1"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3" b="11553"/>
          <a:stretch/>
        </p:blipFill>
        <p:spPr>
          <a:xfrm>
            <a:off x="571501" y="3019816"/>
            <a:ext cx="4739964" cy="247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135475"/>
            <a:ext cx="4739964" cy="2595025"/>
          </a:xfrm>
          <a:noFill/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2900" y="3019816"/>
            <a:ext cx="2918135" cy="3291346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3946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296667" y="2157794"/>
            <a:ext cx="734227" cy="572706"/>
            <a:chOff x="8398267" y="573807"/>
            <a:chExt cx="734227" cy="5727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Chevron 10"/>
            <p:cNvSpPr/>
            <p:nvPr userDrawn="1"/>
          </p:nvSpPr>
          <p:spPr>
            <a:xfrm>
              <a:off x="8398267" y="57380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 userDrawn="1"/>
          </p:nvSpPr>
          <p:spPr>
            <a:xfrm>
              <a:off x="8614167" y="57419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 userDrawn="1"/>
          </p:nvSpPr>
          <p:spPr>
            <a:xfrm>
              <a:off x="8823717" y="57380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71500" y="2844800"/>
            <a:ext cx="8459394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2"/>
          <p:cNvSpPr>
            <a:spLocks noGrp="1"/>
          </p:cNvSpPr>
          <p:nvPr>
            <p:ph type="pic" idx="13"/>
          </p:nvPr>
        </p:nvSpPr>
        <p:spPr>
          <a:xfrm>
            <a:off x="5422900" y="148175"/>
            <a:ext cx="2806699" cy="2581935"/>
          </a:xfrm>
          <a:noFill/>
          <a:ln w="12700"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0201" y="6297724"/>
            <a:ext cx="8712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NextGen Technology upgrade – Training @ Synerizip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8706" y="6311162"/>
            <a:ext cx="8459394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>
                <a:solidFill>
                  <a:srgbClr val="D2610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9465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350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409700"/>
            <a:ext cx="3566160" cy="49270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1409700"/>
            <a:ext cx="3566160" cy="4929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1352612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1352612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223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070100"/>
            <a:ext cx="3566160" cy="4266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070100"/>
            <a:ext cx="3566160" cy="4266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5499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  <a:noFill/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5499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35015"/>
            <a:ext cx="7315200" cy="1154097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09700"/>
            <a:ext cx="7315200" cy="48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56248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94650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7511" y="6556773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rgbClr val="394650"/>
                </a:solidFill>
              </a:defRPr>
            </a:lvl1pPr>
          </a:lstStyle>
          <a:p>
            <a:r>
              <a:rPr lang="en-US" smtClean="0"/>
              <a:t>Synerzip Softech Pvt. Ltd.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118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17" r:id="rId1"/>
    <p:sldLayoutId id="2147484828" r:id="rId2"/>
    <p:sldLayoutId id="2147484818" r:id="rId3"/>
    <p:sldLayoutId id="2147484819" r:id="rId4"/>
    <p:sldLayoutId id="2147484820" r:id="rId5"/>
    <p:sldLayoutId id="2147484821" r:id="rId6"/>
    <p:sldLayoutId id="2147484822" r:id="rId7"/>
    <p:sldLayoutId id="2147484823" r:id="rId8"/>
    <p:sldLayoutId id="2147484824" r:id="rId9"/>
    <p:sldLayoutId id="2147484825" r:id="rId10"/>
    <p:sldLayoutId id="2147484826" r:id="rId11"/>
    <p:sldLayoutId id="214748482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u="none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20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18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16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14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14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illermedeiros.com/node-js-ant-grunt-and-other-build-tools/" TargetMode="External"/><Relationship Id="rId4" Type="http://schemas.openxmlformats.org/officeDocument/2006/relationships/hyperlink" Target="http://benalman.com/news/2012/08/why-grunt/" TargetMode="External"/><Relationship Id="rId5" Type="http://schemas.openxmlformats.org/officeDocument/2006/relationships/hyperlink" Target="http://ruudud.github.com/2012/12/22/grunt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runtj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The JavaScript Task Runner</a:t>
            </a:r>
            <a:endParaRPr lang="en-US" sz="5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Nikhil Walvekar</a:t>
            </a:r>
            <a:endParaRPr lang="en-US" dirty="0"/>
          </a:p>
        </p:txBody>
      </p:sp>
      <p:pic>
        <p:nvPicPr>
          <p:cNvPr id="11" name="Picture Placeholder 10" descr="grunt-logo.png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15" r="-140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761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and task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Most of the tasks rely on </a:t>
            </a:r>
            <a:r>
              <a:rPr lang="en-US" dirty="0" err="1" smtClean="0"/>
              <a:t>config</a:t>
            </a:r>
            <a:r>
              <a:rPr lang="en-US" dirty="0" smtClean="0"/>
              <a:t> information.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&lt;%= %&gt;</a:t>
            </a:r>
            <a:r>
              <a:rPr lang="en-US" dirty="0" smtClean="0"/>
              <a:t> can be used to refer </a:t>
            </a:r>
            <a:r>
              <a:rPr lang="en-US" dirty="0" err="1" smtClean="0"/>
              <a:t>config</a:t>
            </a:r>
            <a:r>
              <a:rPr lang="en-US" dirty="0" smtClean="0"/>
              <a:t> properties.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917700"/>
            <a:ext cx="7288397" cy="2717800"/>
          </a:xfrm>
          <a:prstGeom prst="roundRect">
            <a:avLst>
              <a:gd name="adj" fmla="val 57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// Project configuration.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grunt.initConfig</a:t>
            </a:r>
            <a:r>
              <a:rPr lang="en-US" sz="1600" dirty="0"/>
              <a:t>({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pkg</a:t>
            </a:r>
            <a:r>
              <a:rPr lang="en-US" sz="1600" dirty="0"/>
              <a:t>: </a:t>
            </a:r>
            <a:r>
              <a:rPr lang="en-US" sz="1600" dirty="0" err="1"/>
              <a:t>grunt.file.readJSON</a:t>
            </a:r>
            <a:r>
              <a:rPr lang="en-US" sz="1600" dirty="0"/>
              <a:t>('package.json'),</a:t>
            </a:r>
          </a:p>
          <a:p>
            <a:r>
              <a:rPr lang="hr-HR" sz="1600" dirty="0"/>
              <a:t>    uglify: {</a:t>
            </a:r>
          </a:p>
          <a:p>
            <a:r>
              <a:rPr lang="en-US" sz="1600" dirty="0"/>
              <a:t>      options: {…..</a:t>
            </a:r>
            <a:r>
              <a:rPr lang="fi-FI" sz="1600" dirty="0"/>
              <a:t>},</a:t>
            </a:r>
          </a:p>
          <a:p>
            <a:r>
              <a:rPr lang="en-US" sz="1600" dirty="0"/>
              <a:t>      build: {</a:t>
            </a:r>
          </a:p>
          <a:p>
            <a:r>
              <a:rPr lang="hr-HR" sz="1600" dirty="0"/>
              <a:t>        src: 'src/&lt;%= pkg.name %&gt;.js',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dest</a:t>
            </a:r>
            <a:r>
              <a:rPr lang="en-US" sz="1600" dirty="0"/>
              <a:t>: 'build/&lt;%= </a:t>
            </a:r>
            <a:r>
              <a:rPr lang="en-US" sz="1600" dirty="0" err="1"/>
              <a:t>pkg.name</a:t>
            </a:r>
            <a:r>
              <a:rPr lang="en-US" sz="1600" dirty="0"/>
              <a:t> %&gt;.</a:t>
            </a:r>
            <a:r>
              <a:rPr lang="en-US" sz="1600" dirty="0" err="1"/>
              <a:t>min.js</a:t>
            </a:r>
            <a:r>
              <a:rPr lang="en-US" sz="1600" dirty="0"/>
              <a:t>'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64923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grunt plugins and tasks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Make sure that, this plugin is listed in package.json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917700"/>
            <a:ext cx="7288397" cy="1054100"/>
          </a:xfrm>
          <a:prstGeom prst="roundRect">
            <a:avLst>
              <a:gd name="adj" fmla="val 57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// Load the plugin that provides the "</a:t>
            </a:r>
            <a:r>
              <a:rPr lang="en-US" dirty="0" err="1"/>
              <a:t>uglify</a:t>
            </a:r>
            <a:r>
              <a:rPr lang="en-US" dirty="0"/>
              <a:t>" task.</a:t>
            </a:r>
          </a:p>
          <a:p>
            <a:r>
              <a:rPr lang="en-US" dirty="0" err="1"/>
              <a:t>grunt.loadNpmTasks</a:t>
            </a:r>
            <a:r>
              <a:rPr lang="en-US" dirty="0"/>
              <a:t>('grunt-</a:t>
            </a:r>
            <a:r>
              <a:rPr lang="en-US" dirty="0" err="1"/>
              <a:t>contrib</a:t>
            </a:r>
            <a:r>
              <a:rPr lang="en-US" dirty="0"/>
              <a:t>-</a:t>
            </a:r>
            <a:r>
              <a:rPr lang="en-US" dirty="0" err="1"/>
              <a:t>uglify</a:t>
            </a:r>
            <a:r>
              <a:rPr lang="en-US" dirty="0"/>
              <a:t>')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cover “</a:t>
            </a:r>
            <a:r>
              <a:rPr lang="en-US" dirty="0"/>
              <a:t>Custom </a:t>
            </a:r>
            <a:r>
              <a:rPr lang="en-US" dirty="0" smtClean="0"/>
              <a:t>tasks“ in advanced Grunt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existing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grunt entries to existing package.json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“</a:t>
            </a:r>
            <a:r>
              <a:rPr lang="en-US" dirty="0" err="1" smtClean="0"/>
              <a:t>Gruntfile.js</a:t>
            </a:r>
            <a:r>
              <a:rPr lang="en-US" dirty="0" smtClean="0"/>
              <a:t>”, declare required tasks.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1866900"/>
            <a:ext cx="7288397" cy="1016000"/>
          </a:xfrm>
          <a:prstGeom prst="roundRect">
            <a:avLst>
              <a:gd name="adj" fmla="val 1663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$&gt;</a:t>
            </a:r>
            <a:r>
              <a:rPr lang="en-US" dirty="0" err="1" smtClean="0"/>
              <a:t>npm</a:t>
            </a:r>
            <a:r>
              <a:rPr lang="en-US" dirty="0" smtClean="0"/>
              <a:t> install grunt --save-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/>
              <a:t>$&gt;</a:t>
            </a:r>
            <a:r>
              <a:rPr lang="en-US" dirty="0" err="1"/>
              <a:t>npm</a:t>
            </a:r>
            <a:r>
              <a:rPr lang="en-US" dirty="0"/>
              <a:t> install grunt-</a:t>
            </a:r>
            <a:r>
              <a:rPr lang="en-US" dirty="0" err="1"/>
              <a:t>contrib</a:t>
            </a:r>
            <a:r>
              <a:rPr lang="en-US" dirty="0"/>
              <a:t>-</a:t>
            </a:r>
            <a:r>
              <a:rPr lang="en-US" dirty="0" err="1"/>
              <a:t>jshint</a:t>
            </a:r>
            <a:r>
              <a:rPr lang="en-US" dirty="0"/>
              <a:t> --save-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$&gt;….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9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Package.json and </a:t>
            </a:r>
            <a:r>
              <a:rPr lang="en-US" dirty="0" err="1" smtClean="0"/>
              <a:t>Grunfile.js</a:t>
            </a:r>
            <a:r>
              <a:rPr lang="en-US" dirty="0" smtClean="0"/>
              <a:t> updated, that’s it?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This will download and install required Grunt plugins.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1993900"/>
            <a:ext cx="7288397" cy="584200"/>
          </a:xfrm>
          <a:prstGeom prst="roundRect">
            <a:avLst>
              <a:gd name="adj" fmla="val 1663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$&gt;</a:t>
            </a:r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3505200"/>
            <a:ext cx="7288397" cy="584200"/>
          </a:xfrm>
          <a:prstGeom prst="roundRect">
            <a:avLst>
              <a:gd name="adj" fmla="val 1663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$&gt;grunt </a:t>
            </a:r>
            <a:r>
              <a:rPr lang="en-US" dirty="0" smtClean="0">
                <a:solidFill>
                  <a:schemeClr val="tx2"/>
                </a:solidFill>
              </a:rPr>
              <a:t>&lt;TASK NAME&gt;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0" y="4622800"/>
            <a:ext cx="7288397" cy="584200"/>
          </a:xfrm>
          <a:prstGeom prst="roundRect">
            <a:avLst>
              <a:gd name="adj" fmla="val 1663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$&gt;grunt --help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4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Specified under “</a:t>
            </a:r>
            <a:r>
              <a:rPr lang="en-US" dirty="0" err="1" smtClean="0"/>
              <a:t>grunt.initConfig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Task name and configuration name has to be same.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Simple task – Has single target</a:t>
            </a:r>
          </a:p>
          <a:p>
            <a:pPr lvl="1"/>
            <a:r>
              <a:rPr lang="en-US" dirty="0" smtClean="0"/>
              <a:t>Multi-task – Has multiple targets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Files, Filters, </a:t>
            </a:r>
            <a:r>
              <a:rPr lang="en-US" dirty="0" err="1" smtClean="0"/>
              <a:t>Globbing</a:t>
            </a:r>
            <a:r>
              <a:rPr lang="en-US" dirty="0" smtClean="0"/>
              <a:t> patterns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Here is configuration for “</a:t>
            </a:r>
            <a:r>
              <a:rPr lang="en-US" dirty="0" err="1" smtClean="0"/>
              <a:t>concat</a:t>
            </a:r>
            <a:r>
              <a:rPr lang="en-US" dirty="0" smtClean="0"/>
              <a:t>” task.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409699"/>
            <a:ext cx="7288397" cy="3987801"/>
          </a:xfrm>
          <a:prstGeom prst="roundRect">
            <a:avLst>
              <a:gd name="adj" fmla="val 34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module.exports</a:t>
            </a:r>
            <a:r>
              <a:rPr lang="en-US" sz="1600" dirty="0"/>
              <a:t> = function(grunt) {</a:t>
            </a:r>
          </a:p>
          <a:p>
            <a:endParaRPr lang="en-US" sz="1600" dirty="0"/>
          </a:p>
          <a:p>
            <a:r>
              <a:rPr lang="en-US" sz="1600" dirty="0"/>
              <a:t>  // Project configuration.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grunt.initConfig</a:t>
            </a:r>
            <a:r>
              <a:rPr lang="en-US" sz="1600" dirty="0"/>
              <a:t>({</a:t>
            </a:r>
          </a:p>
          <a:p>
            <a:r>
              <a:rPr lang="en-US" sz="1600" dirty="0" smtClean="0"/>
              <a:t>…..</a:t>
            </a:r>
            <a:endParaRPr lang="en-US" sz="1600" dirty="0"/>
          </a:p>
          <a:p>
            <a:r>
              <a:rPr lang="hr-HR" sz="1600" dirty="0"/>
              <a:t>    </a:t>
            </a:r>
            <a:r>
              <a:rPr lang="hr-HR" sz="1600" dirty="0" smtClean="0">
                <a:solidFill>
                  <a:schemeClr val="accent2"/>
                </a:solidFill>
              </a:rPr>
              <a:t>concat</a:t>
            </a:r>
            <a:r>
              <a:rPr lang="hr-HR" sz="1600" dirty="0" smtClean="0"/>
              <a:t>: {</a:t>
            </a:r>
            <a:r>
              <a:rPr lang="en-US" sz="1600" dirty="0" smtClean="0"/>
              <a:t>      </a:t>
            </a:r>
            <a:endParaRPr lang="fi-FI" sz="1600" dirty="0" smtClean="0"/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dist</a:t>
            </a:r>
            <a:r>
              <a:rPr lang="en-US" sz="1600" dirty="0" smtClean="0"/>
              <a:t>: {</a:t>
            </a:r>
          </a:p>
          <a:p>
            <a:r>
              <a:rPr lang="hr-HR" sz="1600" dirty="0" smtClean="0"/>
              <a:t>        </a:t>
            </a:r>
            <a:r>
              <a:rPr lang="hr-HR" sz="1600" dirty="0"/>
              <a:t>src: </a:t>
            </a:r>
            <a:r>
              <a:rPr lang="hr-HR" sz="1600" dirty="0" smtClean="0"/>
              <a:t>’lib/</a:t>
            </a:r>
            <a:r>
              <a:rPr lang="hr-HR" sz="1600" dirty="0"/>
              <a:t>&lt;%= pkg.name %&gt;.js',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dest</a:t>
            </a:r>
            <a:r>
              <a:rPr lang="en-US" sz="1600" dirty="0"/>
              <a:t>: 'build/&lt;%= </a:t>
            </a:r>
            <a:r>
              <a:rPr lang="en-US" sz="1600" dirty="0" err="1"/>
              <a:t>pkg.name</a:t>
            </a:r>
            <a:r>
              <a:rPr lang="en-US" sz="1600" dirty="0"/>
              <a:t> %</a:t>
            </a:r>
            <a:r>
              <a:rPr lang="en-US" sz="1600" dirty="0" smtClean="0"/>
              <a:t>&gt;.</a:t>
            </a:r>
            <a:r>
              <a:rPr lang="en-US" sz="1600" dirty="0" err="1" smtClean="0"/>
              <a:t>js</a:t>
            </a:r>
            <a:r>
              <a:rPr lang="en-US" sz="1600" dirty="0"/>
              <a:t>'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 smtClean="0"/>
              <a:t>…….</a:t>
            </a:r>
          </a:p>
          <a:p>
            <a:r>
              <a:rPr lang="en-US" sz="1600" dirty="0" smtClean="0"/>
              <a:t>}</a:t>
            </a:r>
            <a:r>
              <a:rPr lang="en-US" sz="1600" dirty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122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How to run 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just “grunt </a:t>
            </a:r>
            <a:r>
              <a:rPr lang="en-US" dirty="0" err="1" smtClean="0"/>
              <a:t>concat</a:t>
            </a:r>
            <a:r>
              <a:rPr lang="en-US" dirty="0" smtClean="0"/>
              <a:t>” specified, it will run </a:t>
            </a:r>
            <a:r>
              <a:rPr lang="en-US" dirty="0" err="1" smtClean="0"/>
              <a:t>concat</a:t>
            </a:r>
            <a:r>
              <a:rPr lang="en-US" dirty="0" smtClean="0"/>
              <a:t> for each target.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346199"/>
            <a:ext cx="7288397" cy="2628901"/>
          </a:xfrm>
          <a:prstGeom prst="roundRect">
            <a:avLst>
              <a:gd name="adj" fmla="val 34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grunt.initConfig</a:t>
            </a:r>
            <a:r>
              <a:rPr lang="en-US" sz="1400" dirty="0"/>
              <a:t>({</a:t>
            </a:r>
          </a:p>
          <a:p>
            <a:r>
              <a:rPr lang="en-US" sz="1400" dirty="0" smtClean="0"/>
              <a:t>…..</a:t>
            </a:r>
            <a:endParaRPr lang="en-US" sz="1400" dirty="0"/>
          </a:p>
          <a:p>
            <a:r>
              <a:rPr lang="hr-HR" sz="1400" dirty="0"/>
              <a:t>    </a:t>
            </a:r>
            <a:r>
              <a:rPr lang="hr-HR" sz="1400" dirty="0" smtClean="0">
                <a:solidFill>
                  <a:schemeClr val="tx1"/>
                </a:solidFill>
              </a:rPr>
              <a:t>concat</a:t>
            </a:r>
            <a:r>
              <a:rPr lang="hr-HR" sz="1400" dirty="0" smtClean="0"/>
              <a:t>: {</a:t>
            </a:r>
            <a:r>
              <a:rPr lang="en-US" sz="1400" dirty="0" smtClean="0"/>
              <a:t>      </a:t>
            </a:r>
            <a:endParaRPr lang="fi-FI" sz="1400" dirty="0" smtClean="0"/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foo</a:t>
            </a:r>
            <a:r>
              <a:rPr lang="en-US" sz="1400" dirty="0"/>
              <a:t>: {</a:t>
            </a:r>
          </a:p>
          <a:p>
            <a:r>
              <a:rPr lang="en-US" sz="1400" dirty="0"/>
              <a:t>	// configuration specific in case of “foo”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},</a:t>
            </a:r>
          </a:p>
          <a:p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D2610C"/>
                </a:solidFill>
              </a:rPr>
              <a:t>bar</a:t>
            </a:r>
            <a:r>
              <a:rPr lang="en-US" sz="1400" dirty="0" smtClean="0"/>
              <a:t>: </a:t>
            </a:r>
            <a:r>
              <a:rPr lang="en-US" sz="1400" dirty="0"/>
              <a:t>{</a:t>
            </a:r>
          </a:p>
          <a:p>
            <a:r>
              <a:rPr lang="en-US" sz="1400" dirty="0"/>
              <a:t>	// configuration specific in case of </a:t>
            </a:r>
            <a:r>
              <a:rPr lang="en-US" sz="1400" dirty="0" smtClean="0"/>
              <a:t>“bar”</a:t>
            </a:r>
            <a:endParaRPr lang="en-US" sz="1400" dirty="0"/>
          </a:p>
          <a:p>
            <a:r>
              <a:rPr lang="en-US" sz="1400" dirty="0"/>
              <a:t>      }</a:t>
            </a:r>
            <a:r>
              <a:rPr lang="en-US" sz="1400" dirty="0" smtClean="0"/>
              <a:t>    </a:t>
            </a:r>
            <a:r>
              <a:rPr lang="en-US" sz="1400" dirty="0"/>
              <a:t>}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 smtClean="0"/>
              <a:t>…….</a:t>
            </a:r>
          </a:p>
          <a:p>
            <a:r>
              <a:rPr lang="en-US" sz="1400" dirty="0" smtClean="0"/>
              <a:t>}</a:t>
            </a:r>
            <a:r>
              <a:rPr lang="en-US" sz="1400" dirty="0"/>
              <a:t>;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941203" y="4470400"/>
            <a:ext cx="7288397" cy="457200"/>
          </a:xfrm>
          <a:prstGeom prst="roundRect">
            <a:avLst>
              <a:gd name="adj" fmla="val 2014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$&gt; grunt concat:</a:t>
            </a:r>
            <a:r>
              <a:rPr lang="en-US" sz="1400" dirty="0" smtClean="0">
                <a:solidFill>
                  <a:srgbClr val="D2610C"/>
                </a:solidFill>
              </a:rPr>
              <a:t>foo</a:t>
            </a:r>
            <a:endParaRPr lang="en-US" sz="1400" dirty="0">
              <a:solidFill>
                <a:srgbClr val="D261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346199"/>
            <a:ext cx="7288397" cy="4152901"/>
          </a:xfrm>
          <a:prstGeom prst="roundRect">
            <a:avLst>
              <a:gd name="adj" fmla="val 34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grunt.initConfig</a:t>
            </a:r>
            <a:r>
              <a:rPr lang="en-US" sz="1600" dirty="0"/>
              <a:t>({</a:t>
            </a:r>
          </a:p>
          <a:p>
            <a:r>
              <a:rPr lang="sk-SK" sz="1600" dirty="0"/>
              <a:t>  concat: {</a:t>
            </a:r>
          </a:p>
          <a:p>
            <a:r>
              <a:rPr lang="en-US" sz="1600" dirty="0"/>
              <a:t>    options: {</a:t>
            </a:r>
          </a:p>
          <a:p>
            <a:r>
              <a:rPr lang="en-US" sz="1600" dirty="0"/>
              <a:t>      // Task-level options may go here, overriding task defaults.</a:t>
            </a:r>
          </a:p>
          <a:p>
            <a:r>
              <a:rPr lang="en-US" sz="1600" dirty="0"/>
              <a:t>    },</a:t>
            </a:r>
          </a:p>
          <a:p>
            <a:r>
              <a:rPr lang="nl-NL" sz="1600" dirty="0"/>
              <a:t>    </a:t>
            </a:r>
            <a:r>
              <a:rPr lang="nl-NL" sz="1600" dirty="0" err="1"/>
              <a:t>foo</a:t>
            </a:r>
            <a:r>
              <a:rPr lang="nl-NL" sz="1600" dirty="0"/>
              <a:t>: {</a:t>
            </a:r>
          </a:p>
          <a:p>
            <a:r>
              <a:rPr lang="en-US" sz="1600" dirty="0"/>
              <a:t>      options: {</a:t>
            </a:r>
          </a:p>
          <a:p>
            <a:r>
              <a:rPr lang="en-US" sz="1600" dirty="0"/>
              <a:t>        // "foo" target options may go here, overriding task-level options.</a:t>
            </a:r>
          </a:p>
          <a:p>
            <a:r>
              <a:rPr lang="en-US" sz="1600" dirty="0"/>
              <a:t>      },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bar: {</a:t>
            </a:r>
          </a:p>
          <a:p>
            <a:r>
              <a:rPr lang="en-US" sz="1600" dirty="0"/>
              <a:t>      // No options specified; this target will use task-level options.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959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File Object Format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File Array Format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 format supports some more options</a:t>
            </a:r>
          </a:p>
          <a:p>
            <a:pPr marL="45720" indent="0">
              <a:buNone/>
            </a:pPr>
            <a:r>
              <a:rPr lang="en-US" sz="1600" dirty="0" smtClean="0"/>
              <a:t>Filter </a:t>
            </a:r>
            <a:r>
              <a:rPr lang="en-US" sz="1600" dirty="0" err="1" smtClean="0"/>
              <a:t>e.g</a:t>
            </a:r>
            <a:r>
              <a:rPr lang="en-US" sz="1600" dirty="0" smtClean="0"/>
              <a:t> ‘</a:t>
            </a:r>
            <a:r>
              <a:rPr lang="en-US" sz="1600" dirty="0" err="1" smtClean="0"/>
              <a:t>isFile</a:t>
            </a:r>
            <a:r>
              <a:rPr lang="en-US" sz="1600" dirty="0" smtClean="0"/>
              <a:t>’ or we can specify custom function</a:t>
            </a:r>
          </a:p>
          <a:p>
            <a:pPr marL="45720" indent="0">
              <a:buNone/>
            </a:pPr>
            <a:r>
              <a:rPr lang="en-US" sz="1600" dirty="0" err="1"/>
              <a:t>G</a:t>
            </a:r>
            <a:r>
              <a:rPr lang="en-US" sz="1600" dirty="0" err="1" smtClean="0"/>
              <a:t>lobbing</a:t>
            </a:r>
            <a:r>
              <a:rPr lang="en-US" sz="1600" dirty="0" smtClean="0"/>
              <a:t> e.g. ‘foo/**/*.</a:t>
            </a:r>
            <a:r>
              <a:rPr lang="en-US" sz="1600" dirty="0" err="1" smtClean="0"/>
              <a:t>js</a:t>
            </a:r>
            <a:r>
              <a:rPr lang="en-US" sz="1600" dirty="0" smtClean="0"/>
              <a:t>’</a:t>
            </a:r>
            <a:endParaRPr lang="en-US" sz="1600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346199"/>
            <a:ext cx="7288397" cy="584201"/>
          </a:xfrm>
          <a:prstGeom prst="roundRect">
            <a:avLst>
              <a:gd name="adj" fmla="val 34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src</a:t>
            </a:r>
            <a:r>
              <a:rPr lang="en-US" sz="1600" dirty="0"/>
              <a:t>: ['</a:t>
            </a:r>
            <a:r>
              <a:rPr lang="en-US" sz="1600" dirty="0" err="1"/>
              <a:t>src</a:t>
            </a:r>
            <a:r>
              <a:rPr lang="en-US" sz="1600" dirty="0"/>
              <a:t>/</a:t>
            </a:r>
            <a:r>
              <a:rPr lang="en-US" sz="1600" dirty="0" err="1"/>
              <a:t>bb.js</a:t>
            </a:r>
            <a:r>
              <a:rPr lang="en-US" sz="1600" dirty="0"/>
              <a:t>', '</a:t>
            </a:r>
            <a:r>
              <a:rPr lang="en-US" sz="1600" dirty="0" err="1"/>
              <a:t>src</a:t>
            </a:r>
            <a:r>
              <a:rPr lang="en-US" sz="1600" dirty="0"/>
              <a:t>/</a:t>
            </a:r>
            <a:r>
              <a:rPr lang="en-US" sz="1600" dirty="0" err="1"/>
              <a:t>bbb.js</a:t>
            </a:r>
            <a:r>
              <a:rPr lang="en-US" sz="1600" dirty="0"/>
              <a:t>'],</a:t>
            </a:r>
          </a:p>
          <a:p>
            <a:r>
              <a:rPr lang="tr-TR" sz="1600" dirty="0"/>
              <a:t>      dest: 'dest/</a:t>
            </a:r>
            <a:r>
              <a:rPr lang="tr-TR" sz="1600" dirty="0" err="1"/>
              <a:t>b.js</a:t>
            </a:r>
            <a:r>
              <a:rPr lang="tr-TR" sz="1600" dirty="0"/>
              <a:t>'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941203" y="2578099"/>
            <a:ext cx="7288397" cy="977901"/>
          </a:xfrm>
          <a:prstGeom prst="roundRect">
            <a:avLst>
              <a:gd name="adj" fmla="val 34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files: {</a:t>
            </a:r>
          </a:p>
          <a:p>
            <a:r>
              <a:rPr lang="tr-TR" sz="1600" dirty="0"/>
              <a:t>        'dest/</a:t>
            </a:r>
            <a:r>
              <a:rPr lang="tr-TR" sz="1600" dirty="0" err="1"/>
              <a:t>b.js</a:t>
            </a:r>
            <a:r>
              <a:rPr lang="tr-TR" sz="1600" dirty="0"/>
              <a:t>': ['</a:t>
            </a:r>
            <a:r>
              <a:rPr lang="tr-TR" sz="1600" dirty="0" err="1"/>
              <a:t>src</a:t>
            </a:r>
            <a:r>
              <a:rPr lang="tr-TR" sz="1600" dirty="0"/>
              <a:t>/</a:t>
            </a:r>
            <a:r>
              <a:rPr lang="tr-TR" sz="1600" dirty="0" err="1"/>
              <a:t>bb.js</a:t>
            </a:r>
            <a:r>
              <a:rPr lang="tr-TR" sz="1600" dirty="0"/>
              <a:t>', '</a:t>
            </a:r>
            <a:r>
              <a:rPr lang="tr-TR" sz="1600" dirty="0" err="1"/>
              <a:t>src</a:t>
            </a:r>
            <a:r>
              <a:rPr lang="tr-TR" sz="1600" dirty="0"/>
              <a:t>/</a:t>
            </a:r>
            <a:r>
              <a:rPr lang="tr-TR" sz="1600" dirty="0" err="1"/>
              <a:t>bbb.js</a:t>
            </a:r>
            <a:r>
              <a:rPr lang="tr-TR" sz="1600" dirty="0"/>
              <a:t>'],</a:t>
            </a:r>
          </a:p>
          <a:p>
            <a:r>
              <a:rPr lang="tr-TR" sz="1600" dirty="0"/>
              <a:t>        'dest/b1.js': ['</a:t>
            </a:r>
            <a:r>
              <a:rPr lang="tr-TR" sz="1600" dirty="0" err="1"/>
              <a:t>src</a:t>
            </a:r>
            <a:r>
              <a:rPr lang="tr-TR" sz="1600" dirty="0"/>
              <a:t>/bb1.js', '</a:t>
            </a:r>
            <a:r>
              <a:rPr lang="tr-TR" sz="1600" dirty="0" err="1"/>
              <a:t>src</a:t>
            </a:r>
            <a:r>
              <a:rPr lang="tr-TR" sz="1600" dirty="0"/>
              <a:t>/bbb1.js'],</a:t>
            </a:r>
          </a:p>
          <a:p>
            <a:r>
              <a:rPr lang="tr-TR" sz="1600" dirty="0"/>
              <a:t>      }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41203" y="4013199"/>
            <a:ext cx="7288397" cy="977901"/>
          </a:xfrm>
          <a:prstGeom prst="roundRect">
            <a:avLst>
              <a:gd name="adj" fmla="val 34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files: [</a:t>
            </a:r>
          </a:p>
          <a:p>
            <a:r>
              <a:rPr lang="tr-TR" sz="1600" dirty="0"/>
              <a:t>        {</a:t>
            </a:r>
            <a:r>
              <a:rPr lang="tr-TR" sz="1600" dirty="0" err="1"/>
              <a:t>src</a:t>
            </a:r>
            <a:r>
              <a:rPr lang="tr-TR" sz="1600" dirty="0"/>
              <a:t>: ['</a:t>
            </a:r>
            <a:r>
              <a:rPr lang="tr-TR" sz="1600" dirty="0" err="1"/>
              <a:t>src</a:t>
            </a:r>
            <a:r>
              <a:rPr lang="tr-TR" sz="1600" dirty="0"/>
              <a:t>/</a:t>
            </a:r>
            <a:r>
              <a:rPr lang="tr-TR" sz="1600" dirty="0" err="1"/>
              <a:t>aa.js</a:t>
            </a:r>
            <a:r>
              <a:rPr lang="tr-TR" sz="1600" dirty="0"/>
              <a:t>', '</a:t>
            </a:r>
            <a:r>
              <a:rPr lang="tr-TR" sz="1600" dirty="0" err="1"/>
              <a:t>src</a:t>
            </a:r>
            <a:r>
              <a:rPr lang="tr-TR" sz="1600" dirty="0"/>
              <a:t>/</a:t>
            </a:r>
            <a:r>
              <a:rPr lang="tr-TR" sz="1600" dirty="0" err="1"/>
              <a:t>aaa.js</a:t>
            </a:r>
            <a:r>
              <a:rPr lang="tr-TR" sz="1600" dirty="0"/>
              <a:t>'], dest: 'dest/</a:t>
            </a:r>
            <a:r>
              <a:rPr lang="tr-TR" sz="1600" dirty="0" err="1"/>
              <a:t>a.js</a:t>
            </a:r>
            <a:r>
              <a:rPr lang="tr-TR" sz="1600" dirty="0"/>
              <a:t>'},</a:t>
            </a:r>
          </a:p>
          <a:p>
            <a:r>
              <a:rPr lang="tr-TR" sz="1600" dirty="0"/>
              <a:t>        {</a:t>
            </a:r>
            <a:r>
              <a:rPr lang="tr-TR" sz="1600" dirty="0" err="1"/>
              <a:t>src</a:t>
            </a:r>
            <a:r>
              <a:rPr lang="tr-TR" sz="1600" dirty="0"/>
              <a:t>: ['</a:t>
            </a:r>
            <a:r>
              <a:rPr lang="tr-TR" sz="1600" dirty="0" err="1"/>
              <a:t>src</a:t>
            </a:r>
            <a:r>
              <a:rPr lang="tr-TR" sz="1600" dirty="0"/>
              <a:t>/aa1.js', '</a:t>
            </a:r>
            <a:r>
              <a:rPr lang="tr-TR" sz="1600" dirty="0" err="1"/>
              <a:t>src</a:t>
            </a:r>
            <a:r>
              <a:rPr lang="tr-TR" sz="1600" dirty="0"/>
              <a:t>/aaa1.js'], dest: 'dest/a1.js'},</a:t>
            </a:r>
          </a:p>
          <a:p>
            <a:r>
              <a:rPr lang="tr-TR" sz="1600" dirty="0"/>
              <a:t>      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575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Adding to new project</a:t>
            </a:r>
          </a:p>
          <a:p>
            <a:r>
              <a:rPr lang="en-US" dirty="0" smtClean="0"/>
              <a:t>Adding to existing project</a:t>
            </a:r>
          </a:p>
          <a:p>
            <a:r>
              <a:rPr lang="en-US" dirty="0" smtClean="0"/>
              <a:t>Configuring tasks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multiple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certain steps in sequence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917697"/>
            <a:ext cx="7288397" cy="660401"/>
          </a:xfrm>
          <a:prstGeom prst="roundRect">
            <a:avLst>
              <a:gd name="adj" fmla="val 1694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grunt.registerTask</a:t>
            </a:r>
            <a:r>
              <a:rPr lang="en-US" sz="1600" dirty="0" smtClean="0"/>
              <a:t>(’release'</a:t>
            </a:r>
            <a:r>
              <a:rPr lang="en-US" sz="1600" dirty="0"/>
              <a:t>, ['</a:t>
            </a:r>
            <a:r>
              <a:rPr lang="en-US" sz="1600" dirty="0" err="1"/>
              <a:t>jshint</a:t>
            </a:r>
            <a:r>
              <a:rPr lang="en-US" sz="1600" dirty="0"/>
              <a:t>', '</a:t>
            </a:r>
            <a:r>
              <a:rPr lang="en-US" sz="1600" dirty="0" err="1"/>
              <a:t>qunit</a:t>
            </a:r>
            <a:r>
              <a:rPr lang="en-US" sz="1600" dirty="0"/>
              <a:t>', '</a:t>
            </a:r>
            <a:r>
              <a:rPr lang="en-US" sz="1600" dirty="0" err="1"/>
              <a:t>concat</a:t>
            </a:r>
            <a:r>
              <a:rPr lang="en-US" sz="1600" dirty="0"/>
              <a:t>', '</a:t>
            </a:r>
            <a:r>
              <a:rPr lang="en-US" sz="1600" dirty="0" err="1"/>
              <a:t>uglify</a:t>
            </a:r>
            <a:r>
              <a:rPr lang="en-US" sz="1600" dirty="0"/>
              <a:t>']);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941203" y="2882897"/>
            <a:ext cx="7288397" cy="660401"/>
          </a:xfrm>
          <a:prstGeom prst="roundRect">
            <a:avLst>
              <a:gd name="adj" fmla="val 1694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$&gt; grunt release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07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Uglify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plugin </a:t>
            </a:r>
            <a:r>
              <a:rPr lang="en-US" dirty="0"/>
              <a:t>grunt-</a:t>
            </a:r>
            <a:r>
              <a:rPr lang="en-US" dirty="0" err="1"/>
              <a:t>contrib</a:t>
            </a:r>
            <a:r>
              <a:rPr lang="en-US" dirty="0"/>
              <a:t>-</a:t>
            </a:r>
            <a:r>
              <a:rPr lang="en-US" dirty="0" err="1"/>
              <a:t>uglify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2778760"/>
            <a:ext cx="7288397" cy="3022601"/>
          </a:xfrm>
          <a:prstGeom prst="roundRect">
            <a:avLst>
              <a:gd name="adj" fmla="val 34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uglify</a:t>
            </a:r>
            <a:r>
              <a:rPr lang="en-US" sz="1600" dirty="0"/>
              <a:t>: {</a:t>
            </a:r>
          </a:p>
          <a:p>
            <a:r>
              <a:rPr lang="en-US" sz="1600" dirty="0"/>
              <a:t>  options: {</a:t>
            </a:r>
          </a:p>
          <a:p>
            <a:r>
              <a:rPr lang="en-US" sz="1600" dirty="0"/>
              <a:t>    // the banner is inserted at the top of the output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banner</a:t>
            </a:r>
            <a:r>
              <a:rPr lang="fi-FI" sz="1600" dirty="0"/>
              <a:t>: '/*! &lt;%= </a:t>
            </a:r>
            <a:r>
              <a:rPr lang="fi-FI" sz="1600" dirty="0" err="1"/>
              <a:t>pkg.name</a:t>
            </a:r>
            <a:r>
              <a:rPr lang="fi-FI" sz="1600" dirty="0"/>
              <a:t> %&gt; &lt;%= </a:t>
            </a:r>
            <a:r>
              <a:rPr lang="fi-FI" sz="1600" dirty="0" err="1"/>
              <a:t>grunt.template.today("dd-mm-yyyy</a:t>
            </a:r>
            <a:r>
              <a:rPr lang="fi-FI" sz="1600" dirty="0"/>
              <a:t>") %&gt; */\n'</a:t>
            </a:r>
          </a:p>
          <a:p>
            <a:r>
              <a:rPr lang="fi-FI" sz="1600" dirty="0"/>
              <a:t>  },</a:t>
            </a:r>
          </a:p>
          <a:p>
            <a:r>
              <a:rPr lang="fi-FI" sz="1600" dirty="0"/>
              <a:t>  </a:t>
            </a:r>
            <a:r>
              <a:rPr lang="fi-FI" sz="1600" dirty="0" err="1"/>
              <a:t>dist</a:t>
            </a:r>
            <a:r>
              <a:rPr lang="fi-FI" sz="1600" dirty="0"/>
              <a:t>: {</a:t>
            </a:r>
          </a:p>
          <a:p>
            <a:r>
              <a:rPr lang="fi-FI" sz="1600" dirty="0"/>
              <a:t>    </a:t>
            </a:r>
            <a:r>
              <a:rPr lang="fi-FI" sz="1600" dirty="0" err="1"/>
              <a:t>files</a:t>
            </a:r>
            <a:r>
              <a:rPr lang="fi-FI" sz="1600" dirty="0"/>
              <a:t>: {</a:t>
            </a:r>
          </a:p>
          <a:p>
            <a:r>
              <a:rPr lang="tr-TR" sz="1600" dirty="0"/>
              <a:t>      '</a:t>
            </a:r>
            <a:r>
              <a:rPr lang="tr-TR" sz="1600" dirty="0" err="1"/>
              <a:t>dist</a:t>
            </a:r>
            <a:r>
              <a:rPr lang="tr-TR" sz="1600" dirty="0"/>
              <a:t>/&lt;%= </a:t>
            </a:r>
            <a:r>
              <a:rPr lang="tr-TR" sz="1600" dirty="0" err="1"/>
              <a:t>pkg.name</a:t>
            </a:r>
            <a:r>
              <a:rPr lang="tr-TR" sz="1600" dirty="0"/>
              <a:t> %&gt;.</a:t>
            </a:r>
            <a:r>
              <a:rPr lang="tr-TR" sz="1600" dirty="0" err="1" smtClean="0"/>
              <a:t>min.js</a:t>
            </a:r>
            <a:r>
              <a:rPr lang="tr-TR" sz="1600" dirty="0" smtClean="0"/>
              <a:t>’: ‘</a:t>
            </a:r>
            <a:r>
              <a:rPr lang="tr-TR" sz="1600" dirty="0" err="1" smtClean="0"/>
              <a:t>lib</a:t>
            </a:r>
            <a:r>
              <a:rPr lang="tr-TR" sz="1600" dirty="0" smtClean="0"/>
              <a:t>/**/*.</a:t>
            </a:r>
            <a:r>
              <a:rPr lang="tr-TR" sz="1600" dirty="0" err="1" smtClean="0"/>
              <a:t>js</a:t>
            </a:r>
            <a:r>
              <a:rPr lang="tr-TR" sz="1600" dirty="0" smtClean="0"/>
              <a:t>’</a:t>
            </a:r>
            <a:endParaRPr lang="tr-TR" sz="1600" dirty="0"/>
          </a:p>
          <a:p>
            <a:r>
              <a:rPr lang="tr-TR" sz="1600" dirty="0"/>
              <a:t>    }</a:t>
            </a:r>
          </a:p>
          <a:p>
            <a:r>
              <a:rPr lang="tr-TR" sz="1600" dirty="0"/>
              <a:t>  }</a:t>
            </a:r>
          </a:p>
          <a:p>
            <a:r>
              <a:rPr lang="tr-TR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1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Require.js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plugin grunt</a:t>
            </a:r>
            <a:r>
              <a:rPr lang="en-US" dirty="0"/>
              <a:t>-</a:t>
            </a:r>
            <a:r>
              <a:rPr lang="en-US" dirty="0" err="1"/>
              <a:t>contrib</a:t>
            </a:r>
            <a:r>
              <a:rPr lang="en-US" dirty="0"/>
              <a:t>-</a:t>
            </a:r>
            <a:r>
              <a:rPr lang="en-US" dirty="0" err="1"/>
              <a:t>requirejs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2882899"/>
            <a:ext cx="7288397" cy="2679701"/>
          </a:xfrm>
          <a:prstGeom prst="roundRect">
            <a:avLst>
              <a:gd name="adj" fmla="val 34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requirejs</a:t>
            </a:r>
            <a:r>
              <a:rPr lang="en-US" sz="1600" b="1" dirty="0"/>
              <a:t>:</a:t>
            </a:r>
            <a:r>
              <a:rPr lang="en-US" sz="1600" dirty="0"/>
              <a:t> {</a:t>
            </a:r>
          </a:p>
          <a:p>
            <a:r>
              <a:rPr lang="en-US" sz="1600" dirty="0"/>
              <a:t>  compile</a:t>
            </a:r>
            <a:r>
              <a:rPr lang="en-US" sz="1600" b="1" dirty="0"/>
              <a:t>:</a:t>
            </a:r>
            <a:r>
              <a:rPr lang="en-US" sz="1600" dirty="0"/>
              <a:t> {</a:t>
            </a:r>
          </a:p>
          <a:p>
            <a:r>
              <a:rPr lang="en-US" sz="1600" dirty="0"/>
              <a:t>    options</a:t>
            </a:r>
            <a:r>
              <a:rPr lang="en-US" sz="1600" b="1" dirty="0"/>
              <a:t>:</a:t>
            </a:r>
            <a:r>
              <a:rPr lang="en-US" sz="1600" dirty="0"/>
              <a:t>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baseUrl</a:t>
            </a:r>
            <a:r>
              <a:rPr lang="en-US" sz="1600" b="1" dirty="0"/>
              <a:t>:</a:t>
            </a:r>
            <a:r>
              <a:rPr lang="en-US" sz="1600" dirty="0"/>
              <a:t> "path/to/base",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mainConfigFile</a:t>
            </a:r>
            <a:r>
              <a:rPr lang="en-US" sz="1600" b="1" dirty="0"/>
              <a:t>:</a:t>
            </a:r>
            <a:r>
              <a:rPr lang="en-US" sz="1600" dirty="0"/>
              <a:t> "path/to/</a:t>
            </a:r>
            <a:r>
              <a:rPr lang="en-US" sz="1600" dirty="0" err="1"/>
              <a:t>config.js</a:t>
            </a:r>
            <a:r>
              <a:rPr lang="en-US" sz="1600" dirty="0"/>
              <a:t>",</a:t>
            </a:r>
          </a:p>
          <a:p>
            <a:r>
              <a:rPr lang="en-US" sz="1600" dirty="0"/>
              <a:t>      out</a:t>
            </a:r>
            <a:r>
              <a:rPr lang="en-US" sz="1600" b="1" dirty="0"/>
              <a:t>:</a:t>
            </a:r>
            <a:r>
              <a:rPr lang="en-US" sz="1600" dirty="0"/>
              <a:t> "path/to/</a:t>
            </a:r>
            <a:r>
              <a:rPr lang="en-US" sz="1600" dirty="0" err="1"/>
              <a:t>optimized.js</a:t>
            </a:r>
            <a:r>
              <a:rPr lang="en-US" sz="1600" dirty="0"/>
              <a:t>"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371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tasks</a:t>
            </a:r>
          </a:p>
          <a:p>
            <a:r>
              <a:rPr lang="en-US" dirty="0" smtClean="0"/>
              <a:t>Custom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16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task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configuration needed</a:t>
            </a:r>
          </a:p>
          <a:p>
            <a:r>
              <a:rPr lang="en-US" dirty="0" smtClean="0"/>
              <a:t>Arguments are passed to this function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879600"/>
            <a:ext cx="7288397" cy="2413000"/>
          </a:xfrm>
          <a:prstGeom prst="roundRect">
            <a:avLst>
              <a:gd name="adj" fmla="val 57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grunt.registerTask</a:t>
            </a:r>
            <a:r>
              <a:rPr lang="en-US" dirty="0"/>
              <a:t>('foo', 'A sample task that logs stuff.', function(arg1, arg2) {</a:t>
            </a:r>
          </a:p>
          <a:p>
            <a:r>
              <a:rPr lang="en-US" dirty="0"/>
              <a:t>  if (</a:t>
            </a:r>
            <a:r>
              <a:rPr lang="en-US" dirty="0" err="1"/>
              <a:t>arguments.length</a:t>
            </a:r>
            <a:r>
              <a:rPr lang="en-US" dirty="0"/>
              <a:t> === 0) {</a:t>
            </a:r>
          </a:p>
          <a:p>
            <a:r>
              <a:rPr lang="en-US" dirty="0"/>
              <a:t>    </a:t>
            </a:r>
            <a:r>
              <a:rPr lang="en-US" dirty="0" err="1"/>
              <a:t>grunt.log.writeln</a:t>
            </a:r>
            <a:r>
              <a:rPr lang="en-US" dirty="0"/>
              <a:t>(</a:t>
            </a:r>
            <a:r>
              <a:rPr lang="en-US" dirty="0" err="1"/>
              <a:t>this.name</a:t>
            </a:r>
            <a:r>
              <a:rPr lang="en-US" dirty="0"/>
              <a:t> + ", no </a:t>
            </a:r>
            <a:r>
              <a:rPr lang="en-US" dirty="0" err="1"/>
              <a:t>args</a:t>
            </a:r>
            <a:r>
              <a:rPr lang="en-US" dirty="0"/>
              <a:t>");</a:t>
            </a:r>
          </a:p>
          <a:p>
            <a:r>
              <a:rPr lang="da-DK" dirty="0"/>
              <a:t>  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grunt.log.writeln</a:t>
            </a:r>
            <a:r>
              <a:rPr lang="en-US" dirty="0"/>
              <a:t>(</a:t>
            </a:r>
            <a:r>
              <a:rPr lang="en-US" dirty="0" err="1"/>
              <a:t>this.name</a:t>
            </a:r>
            <a:r>
              <a:rPr lang="en-US" dirty="0"/>
              <a:t> + ", " + arg1 + " " + arg2);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41203" y="5600699"/>
            <a:ext cx="7288397" cy="708661"/>
          </a:xfrm>
          <a:prstGeom prst="roundRect">
            <a:avLst>
              <a:gd name="adj" fmla="val 57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$&gt; grunt foo:bar:2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3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Multi-task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Registered function executed for each target i.e. foo, bar, </a:t>
            </a:r>
            <a:r>
              <a:rPr lang="en-US" dirty="0" err="1" smtClean="0"/>
              <a:t>baz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879600"/>
            <a:ext cx="7288397" cy="3187700"/>
          </a:xfrm>
          <a:prstGeom prst="roundRect">
            <a:avLst>
              <a:gd name="adj" fmla="val 57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grunt.initConfig</a:t>
            </a:r>
            <a:r>
              <a:rPr lang="en-US" dirty="0"/>
              <a:t>({</a:t>
            </a:r>
          </a:p>
          <a:p>
            <a:r>
              <a:rPr lang="en-US" dirty="0"/>
              <a:t>  log: {</a:t>
            </a:r>
          </a:p>
          <a:p>
            <a:r>
              <a:rPr lang="nl-NL" dirty="0"/>
              <a:t>    </a:t>
            </a:r>
            <a:r>
              <a:rPr lang="nl-NL" dirty="0" err="1"/>
              <a:t>foo</a:t>
            </a:r>
            <a:r>
              <a:rPr lang="nl-NL" dirty="0"/>
              <a:t>: [1, 2, 3],</a:t>
            </a:r>
          </a:p>
          <a:p>
            <a:r>
              <a:rPr lang="nl-NL" dirty="0"/>
              <a:t>    bar: '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',</a:t>
            </a:r>
          </a:p>
          <a:p>
            <a:r>
              <a:rPr lang="nl-NL" dirty="0"/>
              <a:t>    </a:t>
            </a:r>
            <a:r>
              <a:rPr lang="nl-NL" dirty="0" err="1"/>
              <a:t>baz</a:t>
            </a:r>
            <a:r>
              <a:rPr lang="nl-NL" dirty="0"/>
              <a:t>: </a:t>
            </a:r>
            <a:r>
              <a:rPr lang="nl-NL" dirty="0" err="1"/>
              <a:t>false</a:t>
            </a:r>
            <a:endParaRPr lang="nl-NL" dirty="0"/>
          </a:p>
          <a:p>
            <a:r>
              <a:rPr lang="nl-NL" dirty="0"/>
              <a:t>  }</a:t>
            </a:r>
          </a:p>
          <a:p>
            <a:r>
              <a:rPr lang="nl-NL" dirty="0"/>
              <a:t>});</a:t>
            </a:r>
          </a:p>
          <a:p>
            <a:endParaRPr lang="nl-NL" dirty="0"/>
          </a:p>
          <a:p>
            <a:r>
              <a:rPr lang="nl-NL" dirty="0" err="1"/>
              <a:t>grunt.registerMultiTask</a:t>
            </a:r>
            <a:r>
              <a:rPr lang="nl-NL" dirty="0"/>
              <a:t>('log', 'Log stuff.', </a:t>
            </a:r>
            <a:r>
              <a:rPr lang="nl-NL" dirty="0" err="1"/>
              <a:t>function</a:t>
            </a:r>
            <a:r>
              <a:rPr lang="nl-NL" dirty="0"/>
              <a:t>() {</a:t>
            </a:r>
          </a:p>
          <a:p>
            <a:r>
              <a:rPr lang="nl-NL" dirty="0"/>
              <a:t>  </a:t>
            </a:r>
            <a:r>
              <a:rPr lang="nl-NL" dirty="0" err="1"/>
              <a:t>grunt.log.writeln</a:t>
            </a:r>
            <a:r>
              <a:rPr lang="nl-NL" dirty="0"/>
              <a:t>(</a:t>
            </a:r>
            <a:r>
              <a:rPr lang="nl-NL" dirty="0" err="1"/>
              <a:t>this.target</a:t>
            </a:r>
            <a:r>
              <a:rPr lang="nl-NL" dirty="0"/>
              <a:t> + ': ' + </a:t>
            </a:r>
            <a:r>
              <a:rPr lang="nl-NL" dirty="0" err="1"/>
              <a:t>this.data</a:t>
            </a:r>
            <a:r>
              <a:rPr lang="nl-NL" dirty="0"/>
              <a:t>);</a:t>
            </a:r>
          </a:p>
          <a:p>
            <a:r>
              <a:rPr lang="nl-NL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5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other tasks from custom task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2044699"/>
            <a:ext cx="7288397" cy="571501"/>
          </a:xfrm>
          <a:prstGeom prst="roundRect">
            <a:avLst>
              <a:gd name="adj" fmla="val 168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grunt.task.run</a:t>
            </a:r>
            <a:r>
              <a:rPr lang="en-US" sz="1600" dirty="0"/>
              <a:t>('</a:t>
            </a:r>
            <a:r>
              <a:rPr lang="en-US" sz="1600" dirty="0" smtClean="0"/>
              <a:t>bar’)</a:t>
            </a:r>
            <a:r>
              <a:rPr lang="en-US" sz="1600" dirty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703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write your own plugins.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 descr="plug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03" y="1409700"/>
            <a:ext cx="7288398" cy="23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90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uses Grunt?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whou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09700"/>
            <a:ext cx="7315200" cy="23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64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GruntJs.com</a:t>
            </a:r>
            <a:endParaRPr lang="en-US" u="sng" dirty="0">
              <a:hlinkClick r:id="rId2"/>
            </a:endParaRPr>
          </a:p>
          <a:p>
            <a:r>
              <a:rPr lang="en-US" u="sng" dirty="0">
                <a:hlinkClick r:id="rId3"/>
              </a:rPr>
              <a:t>Node.js, Ant, Grunt and other build tools</a:t>
            </a:r>
            <a:endParaRPr lang="en-US" u="sng" dirty="0">
              <a:hlinkClick r:id="rId3"/>
            </a:endParaRPr>
          </a:p>
          <a:p>
            <a:r>
              <a:rPr lang="en-US" u="sng" dirty="0">
                <a:hlinkClick r:id="rId4"/>
              </a:rPr>
              <a:t>Why grunt? Why not something else?</a:t>
            </a:r>
            <a:endParaRPr lang="en-US" u="sng" dirty="0">
              <a:hlinkClick r:id="rId4"/>
            </a:endParaRPr>
          </a:p>
          <a:p>
            <a:r>
              <a:rPr lang="en-US" u="sng" dirty="0">
                <a:hlinkClick r:id="rId5"/>
              </a:rPr>
              <a:t>From the toolbox: Grunt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npm</a:t>
            </a:r>
            <a:r>
              <a:rPr lang="en-US" dirty="0" smtClean="0"/>
              <a:t>, </a:t>
            </a:r>
            <a:r>
              <a:rPr lang="en-US" dirty="0" err="1" smtClean="0"/>
              <a:t>Node.js</a:t>
            </a:r>
            <a:r>
              <a:rPr lang="en-US" dirty="0" smtClean="0"/>
              <a:t> package manager.</a:t>
            </a:r>
          </a:p>
          <a:p>
            <a:r>
              <a:rPr lang="en-US" dirty="0" smtClean="0"/>
              <a:t>Grunt 0.4.x required </a:t>
            </a:r>
            <a:r>
              <a:rPr lang="en-US" dirty="0" err="1" smtClean="0"/>
              <a:t>Node.js</a:t>
            </a:r>
            <a:r>
              <a:rPr lang="en-US" dirty="0" smtClean="0"/>
              <a:t> &gt;= 0.8.0</a:t>
            </a:r>
          </a:p>
          <a:p>
            <a:r>
              <a:rPr lang="en-US" dirty="0" smtClean="0"/>
              <a:t>Supports both declarative and scripting style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needs </a:t>
            </a:r>
            <a:r>
              <a:rPr lang="en-US" dirty="0" err="1" smtClean="0"/>
              <a:t>GruntFile.js</a:t>
            </a:r>
            <a:r>
              <a:rPr lang="en-US" dirty="0" smtClean="0"/>
              <a:t> and package.json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2933700"/>
            <a:ext cx="7288397" cy="584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$&gt;</a:t>
            </a:r>
            <a:r>
              <a:rPr lang="en-US" dirty="0" err="1" smtClean="0"/>
              <a:t>npm</a:t>
            </a:r>
            <a:r>
              <a:rPr lang="en-US" dirty="0" smtClean="0"/>
              <a:t> install –g grunt-cli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38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j0315598.jpg"/>
          <p:cNvPicPr>
            <a:picLocks noGrp="1" noChangeAspect="1"/>
          </p:cNvPicPr>
          <p:nvPr>
            <p:ph type="pic"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4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8191" b="-8191"/>
          <a:stretch>
            <a:fillRect/>
          </a:stretch>
        </p:blipFill>
        <p:spPr>
          <a:noFill/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D2610C"/>
                </a:solidFill>
              </a:rPr>
              <a:t>Questions</a:t>
            </a:r>
            <a:endParaRPr lang="en-US" sz="2800" dirty="0">
              <a:solidFill>
                <a:srgbClr val="D2610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/>
              <a:t>File required:</a:t>
            </a:r>
          </a:p>
          <a:p>
            <a:r>
              <a:rPr lang="en-US" b="1" dirty="0" err="1" smtClean="0"/>
              <a:t>package.json</a:t>
            </a:r>
            <a:r>
              <a:rPr lang="en-US" dirty="0"/>
              <a:t>: </a:t>
            </a:r>
            <a:r>
              <a:rPr lang="en-US" dirty="0" smtClean="0"/>
              <a:t>used by 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List grunt and used plugins in this.</a:t>
            </a:r>
          </a:p>
          <a:p>
            <a:r>
              <a:rPr lang="en-US" b="1" dirty="0" err="1" smtClean="0"/>
              <a:t>Gruntfile</a:t>
            </a:r>
            <a:r>
              <a:rPr lang="en-US" dirty="0"/>
              <a:t>: </a:t>
            </a:r>
            <a:r>
              <a:rPr lang="en-US" dirty="0" smtClean="0"/>
              <a:t>Tasks are declared in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2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Utilities to create above file </a:t>
            </a:r>
          </a:p>
          <a:p>
            <a:pPr lvl="1"/>
            <a:r>
              <a:rPr lang="en-US" dirty="0" err="1" smtClean="0"/>
              <a:t>npm-init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runt-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397000"/>
            <a:ext cx="7288397" cy="2679700"/>
          </a:xfrm>
          <a:prstGeom prst="roundRect">
            <a:avLst>
              <a:gd name="adj" fmla="val 57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</a:t>
            </a:r>
          </a:p>
          <a:p>
            <a:r>
              <a:rPr lang="en-US" dirty="0"/>
              <a:t>  "name": "my-project-name",</a:t>
            </a:r>
          </a:p>
          <a:p>
            <a:r>
              <a:rPr lang="en-US" dirty="0"/>
              <a:t>  "version": "0.1.0",</a:t>
            </a:r>
          </a:p>
          <a:p>
            <a:r>
              <a:rPr lang="en-US" dirty="0"/>
              <a:t>  "devDependencies": {</a:t>
            </a:r>
          </a:p>
          <a:p>
            <a:r>
              <a:rPr lang="en-US" dirty="0"/>
              <a:t>    "grunt": "~0.4.1",</a:t>
            </a:r>
          </a:p>
          <a:p>
            <a:r>
              <a:rPr lang="en-US" dirty="0"/>
              <a:t>    "grunt-</a:t>
            </a:r>
            <a:r>
              <a:rPr lang="en-US" dirty="0" err="1"/>
              <a:t>contrib</a:t>
            </a:r>
            <a:r>
              <a:rPr lang="en-US" dirty="0"/>
              <a:t>-</a:t>
            </a:r>
            <a:r>
              <a:rPr lang="en-US" dirty="0" err="1"/>
              <a:t>jshint</a:t>
            </a:r>
            <a:r>
              <a:rPr lang="en-US" dirty="0"/>
              <a:t>": "~0.1.1",</a:t>
            </a:r>
          </a:p>
          <a:p>
            <a:r>
              <a:rPr lang="en-US" dirty="0"/>
              <a:t>    "grunt-</a:t>
            </a:r>
            <a:r>
              <a:rPr lang="en-US" dirty="0" err="1"/>
              <a:t>contrib</a:t>
            </a:r>
            <a:r>
              <a:rPr lang="en-US" dirty="0"/>
              <a:t>-</a:t>
            </a:r>
            <a:r>
              <a:rPr lang="en-US" dirty="0" err="1"/>
              <a:t>nodeunit</a:t>
            </a:r>
            <a:r>
              <a:rPr lang="en-US" dirty="0"/>
              <a:t>": "~0.1.2"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List grunt plugins as </a:t>
            </a:r>
            <a:r>
              <a:rPr lang="en-US" u="sng" dirty="0" smtClean="0"/>
              <a:t>devDependencies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Make sure that package.json file is pushed to code repository.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409700"/>
            <a:ext cx="7288397" cy="1993900"/>
          </a:xfrm>
          <a:prstGeom prst="roundRect">
            <a:avLst>
              <a:gd name="adj" fmla="val 57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….</a:t>
            </a:r>
            <a:endParaRPr lang="en-US" dirty="0"/>
          </a:p>
          <a:p>
            <a:r>
              <a:rPr lang="en-US" dirty="0"/>
              <a:t>  "devDependencies": {</a:t>
            </a:r>
          </a:p>
          <a:p>
            <a:r>
              <a:rPr lang="en-US" dirty="0"/>
              <a:t>    "grunt": "~0.4.1",</a:t>
            </a:r>
          </a:p>
          <a:p>
            <a:r>
              <a:rPr lang="en-US" dirty="0"/>
              <a:t>    "grunt-</a:t>
            </a:r>
            <a:r>
              <a:rPr lang="en-US" dirty="0" err="1"/>
              <a:t>contrib</a:t>
            </a:r>
            <a:r>
              <a:rPr lang="en-US" dirty="0"/>
              <a:t>-</a:t>
            </a:r>
            <a:r>
              <a:rPr lang="en-US" dirty="0" err="1"/>
              <a:t>jshint</a:t>
            </a:r>
            <a:r>
              <a:rPr lang="en-US" dirty="0"/>
              <a:t>": "~0.1.1",</a:t>
            </a:r>
          </a:p>
          <a:p>
            <a:r>
              <a:rPr lang="en-US" dirty="0"/>
              <a:t>    "grunt-</a:t>
            </a:r>
            <a:r>
              <a:rPr lang="en-US" dirty="0" err="1"/>
              <a:t>contrib</a:t>
            </a:r>
            <a:r>
              <a:rPr lang="en-US" dirty="0"/>
              <a:t>-</a:t>
            </a:r>
            <a:r>
              <a:rPr lang="en-US" dirty="0" err="1"/>
              <a:t>nodeunit</a:t>
            </a:r>
            <a:r>
              <a:rPr lang="en-US" dirty="0"/>
              <a:t>": "~0.1.2"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41203" y="4064000"/>
            <a:ext cx="7288397" cy="584200"/>
          </a:xfrm>
          <a:prstGeom prst="roundRect">
            <a:avLst>
              <a:gd name="adj" fmla="val 1663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$&gt;</a:t>
            </a:r>
            <a:r>
              <a:rPr lang="en-US" dirty="0" err="1" smtClean="0"/>
              <a:t>npm</a:t>
            </a:r>
            <a:r>
              <a:rPr lang="en-US" dirty="0" smtClean="0"/>
              <a:t> install grunt-</a:t>
            </a:r>
            <a:r>
              <a:rPr lang="en-US" dirty="0" err="1" smtClean="0"/>
              <a:t>contrib</a:t>
            </a:r>
            <a:r>
              <a:rPr lang="en-US" dirty="0" smtClean="0"/>
              <a:t>-</a:t>
            </a:r>
            <a:r>
              <a:rPr lang="en-US" dirty="0" err="1" smtClean="0"/>
              <a:t>jshint</a:t>
            </a:r>
            <a:r>
              <a:rPr lang="en-US" dirty="0" smtClean="0"/>
              <a:t> --save-</a:t>
            </a:r>
            <a:r>
              <a:rPr lang="en-US" dirty="0" err="1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Gruntfile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Gruntfile.js</a:t>
            </a:r>
            <a:r>
              <a:rPr lang="en-US" sz="2400" dirty="0" smtClean="0"/>
              <a:t> or Gruntfile.coffee)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409699"/>
            <a:ext cx="7288397" cy="4787901"/>
          </a:xfrm>
          <a:prstGeom prst="roundRect">
            <a:avLst>
              <a:gd name="adj" fmla="val 347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/>
              <a:t>module.exports</a:t>
            </a:r>
            <a:r>
              <a:rPr lang="en-US" sz="1500" dirty="0"/>
              <a:t> = function(grunt) {</a:t>
            </a:r>
          </a:p>
          <a:p>
            <a:endParaRPr lang="en-US" sz="1500" dirty="0"/>
          </a:p>
          <a:p>
            <a:r>
              <a:rPr lang="en-US" sz="1500" dirty="0"/>
              <a:t>  // Project configuration.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grunt.initConfig</a:t>
            </a:r>
            <a:r>
              <a:rPr lang="en-US" sz="1500" dirty="0"/>
              <a:t>({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pkg</a:t>
            </a:r>
            <a:r>
              <a:rPr lang="en-US" sz="1500" dirty="0"/>
              <a:t>: </a:t>
            </a:r>
            <a:r>
              <a:rPr lang="en-US" sz="1500" dirty="0" err="1"/>
              <a:t>grunt.file.readJSON</a:t>
            </a:r>
            <a:r>
              <a:rPr lang="en-US" sz="1500" dirty="0"/>
              <a:t>('</a:t>
            </a:r>
            <a:r>
              <a:rPr lang="en-US" sz="1500" dirty="0" err="1"/>
              <a:t>package.json</a:t>
            </a:r>
            <a:r>
              <a:rPr lang="en-US" sz="1500" dirty="0"/>
              <a:t>'),</a:t>
            </a:r>
          </a:p>
          <a:p>
            <a:r>
              <a:rPr lang="hr-HR" sz="1500" dirty="0"/>
              <a:t>    uglify: {</a:t>
            </a:r>
          </a:p>
          <a:p>
            <a:r>
              <a:rPr lang="en-US" sz="1500" dirty="0"/>
              <a:t>      options: </a:t>
            </a:r>
            <a:r>
              <a:rPr lang="en-US" sz="1500" dirty="0" smtClean="0"/>
              <a:t>{…..</a:t>
            </a:r>
            <a:r>
              <a:rPr lang="fi-FI" sz="1500" dirty="0" smtClean="0"/>
              <a:t>}</a:t>
            </a:r>
            <a:r>
              <a:rPr lang="fi-FI" sz="1500" dirty="0"/>
              <a:t>,</a:t>
            </a:r>
          </a:p>
          <a:p>
            <a:r>
              <a:rPr lang="en-US" sz="1500" dirty="0"/>
              <a:t>      build: {</a:t>
            </a:r>
          </a:p>
          <a:p>
            <a:r>
              <a:rPr lang="hr-HR" sz="1500" dirty="0"/>
              <a:t>        src: 'src/&lt;%= pkg.name %&gt;.js',</a:t>
            </a:r>
          </a:p>
          <a:p>
            <a:r>
              <a:rPr lang="en-US" sz="1500" dirty="0"/>
              <a:t>        </a:t>
            </a:r>
            <a:r>
              <a:rPr lang="en-US" sz="1500" dirty="0" err="1"/>
              <a:t>dest</a:t>
            </a:r>
            <a:r>
              <a:rPr lang="en-US" sz="1500" dirty="0"/>
              <a:t>: 'build/&lt;%= </a:t>
            </a:r>
            <a:r>
              <a:rPr lang="en-US" sz="1500" dirty="0" err="1"/>
              <a:t>pkg.name</a:t>
            </a:r>
            <a:r>
              <a:rPr lang="en-US" sz="1500" dirty="0"/>
              <a:t> %&gt;.</a:t>
            </a:r>
            <a:r>
              <a:rPr lang="en-US" sz="1500" dirty="0" err="1"/>
              <a:t>min.js</a:t>
            </a:r>
            <a:r>
              <a:rPr lang="en-US" sz="1500" dirty="0"/>
              <a:t>'</a:t>
            </a:r>
          </a:p>
          <a:p>
            <a:r>
              <a:rPr lang="en-US" sz="1500" dirty="0"/>
              <a:t>      }</a:t>
            </a:r>
          </a:p>
          <a:p>
            <a:r>
              <a:rPr lang="en-US" sz="1500" dirty="0"/>
              <a:t>    }</a:t>
            </a:r>
          </a:p>
          <a:p>
            <a:r>
              <a:rPr lang="en-US" sz="1500" dirty="0"/>
              <a:t>  });</a:t>
            </a:r>
          </a:p>
          <a:p>
            <a:endParaRPr lang="en-US" sz="1500" dirty="0"/>
          </a:p>
          <a:p>
            <a:r>
              <a:rPr lang="en-US" sz="1500" dirty="0"/>
              <a:t>  // Load the plugin that provides the "</a:t>
            </a:r>
            <a:r>
              <a:rPr lang="en-US" sz="1500" dirty="0" err="1"/>
              <a:t>uglify</a:t>
            </a:r>
            <a:r>
              <a:rPr lang="en-US" sz="1500" dirty="0"/>
              <a:t>" task.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grunt.loadNpmTasks</a:t>
            </a:r>
            <a:r>
              <a:rPr lang="en-US" sz="1500" dirty="0"/>
              <a:t>('grunt-</a:t>
            </a:r>
            <a:r>
              <a:rPr lang="en-US" sz="1500" dirty="0" err="1"/>
              <a:t>contrib</a:t>
            </a:r>
            <a:r>
              <a:rPr lang="en-US" sz="1500" dirty="0"/>
              <a:t>-</a:t>
            </a:r>
            <a:r>
              <a:rPr lang="en-US" sz="1500" dirty="0" err="1"/>
              <a:t>uglify</a:t>
            </a:r>
            <a:r>
              <a:rPr lang="en-US" sz="1500" dirty="0"/>
              <a:t>');</a:t>
            </a:r>
          </a:p>
          <a:p>
            <a:endParaRPr lang="en-US" sz="1500" dirty="0"/>
          </a:p>
          <a:p>
            <a:r>
              <a:rPr lang="en-US" sz="1500" dirty="0"/>
              <a:t>  // Default task(s).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grunt.registerTask</a:t>
            </a:r>
            <a:r>
              <a:rPr lang="en-US" sz="1500" dirty="0"/>
              <a:t>('default', ['</a:t>
            </a:r>
            <a:r>
              <a:rPr lang="en-US" sz="1500" dirty="0" err="1"/>
              <a:t>uglify</a:t>
            </a:r>
            <a:r>
              <a:rPr lang="en-US" sz="1500" dirty="0"/>
              <a:t>'])</a:t>
            </a:r>
            <a:r>
              <a:rPr lang="en-US" sz="1500" dirty="0" smtClean="0"/>
              <a:t>;</a:t>
            </a:r>
            <a:endParaRPr lang="en-US" sz="1500" dirty="0"/>
          </a:p>
          <a:p>
            <a:r>
              <a:rPr lang="en-US" sz="1500" dirty="0"/>
              <a:t>};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4531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 </a:t>
            </a:r>
            <a:r>
              <a:rPr lang="en-US" dirty="0" err="1"/>
              <a:t>Gruntfile</a:t>
            </a:r>
            <a:r>
              <a:rPr lang="en-US" dirty="0"/>
              <a:t> is comprised of the following parts:</a:t>
            </a:r>
          </a:p>
          <a:p>
            <a:pPr lvl="1"/>
            <a:r>
              <a:rPr lang="en-US" dirty="0"/>
              <a:t>The "wrapper" function</a:t>
            </a:r>
          </a:p>
          <a:p>
            <a:pPr lvl="1"/>
            <a:r>
              <a:rPr lang="en-US" dirty="0"/>
              <a:t>Project and task configuration</a:t>
            </a:r>
          </a:p>
          <a:p>
            <a:pPr lvl="1"/>
            <a:r>
              <a:rPr lang="en-US" dirty="0"/>
              <a:t>Loading grunt plugins and tasks</a:t>
            </a:r>
          </a:p>
          <a:p>
            <a:pPr lvl="1"/>
            <a:r>
              <a:rPr lang="en-US" dirty="0"/>
              <a:t>Custom tasks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is basic format</a:t>
            </a:r>
          </a:p>
          <a:p>
            <a:pPr lvl="1"/>
            <a:r>
              <a:rPr lang="en-US" dirty="0" smtClean="0"/>
              <a:t>All of grunt code must be inside this function.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41203" y="1917700"/>
            <a:ext cx="7288397" cy="1054100"/>
          </a:xfrm>
          <a:prstGeom prst="roundRect">
            <a:avLst>
              <a:gd name="adj" fmla="val 57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module.exports</a:t>
            </a:r>
            <a:r>
              <a:rPr lang="en-US" dirty="0"/>
              <a:t> = function(grunt)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// Do grunt-related things in here</a:t>
            </a:r>
          </a:p>
          <a:p>
            <a:r>
              <a:rPr lang="en-US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97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ustom 1">
      <a:dk1>
        <a:sysClr val="windowText" lastClr="000000"/>
      </a:dk1>
      <a:lt1>
        <a:sysClr val="window" lastClr="FFFFFF"/>
      </a:lt1>
      <a:dk2>
        <a:srgbClr val="283138"/>
      </a:dk2>
      <a:lt2>
        <a:srgbClr val="FFD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>
          <a:defRPr dirty="0" smtClean="0"/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5991</TotalTime>
  <Words>1777</Words>
  <Application>Microsoft Macintosh PowerPoint</Application>
  <PresentationFormat>On-screen Show (4:3)</PresentationFormat>
  <Paragraphs>433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Perspective</vt:lpstr>
      <vt:lpstr>The JavaScript Task Runner</vt:lpstr>
      <vt:lpstr>Grunt</vt:lpstr>
      <vt:lpstr>Getting started</vt:lpstr>
      <vt:lpstr>Adding to new project</vt:lpstr>
      <vt:lpstr>Package.json</vt:lpstr>
      <vt:lpstr>Package.json</vt:lpstr>
      <vt:lpstr>Gruntfile (Gruntfile.js or Gruntfile.coffee)</vt:lpstr>
      <vt:lpstr>Gruntfile</vt:lpstr>
      <vt:lpstr>Gruntfile</vt:lpstr>
      <vt:lpstr>Gruntfile</vt:lpstr>
      <vt:lpstr>Gruntfile</vt:lpstr>
      <vt:lpstr>Gruntfile</vt:lpstr>
      <vt:lpstr>Adding to existing project</vt:lpstr>
      <vt:lpstr>Using it</vt:lpstr>
      <vt:lpstr>Configuring tasks</vt:lpstr>
      <vt:lpstr>Simple Configuration</vt:lpstr>
      <vt:lpstr>Multi-task</vt:lpstr>
      <vt:lpstr>Options</vt:lpstr>
      <vt:lpstr>Files</vt:lpstr>
      <vt:lpstr>Running multiple tasks</vt:lpstr>
      <vt:lpstr>Using Uglify</vt:lpstr>
      <vt:lpstr>Using Require.js</vt:lpstr>
      <vt:lpstr>Advanced grunt</vt:lpstr>
      <vt:lpstr>Creating task</vt:lpstr>
      <vt:lpstr>Custom tasks</vt:lpstr>
      <vt:lpstr>Custom tasks</vt:lpstr>
      <vt:lpstr>Plugins</vt:lpstr>
      <vt:lpstr>Who uses Grunt?</vt:lpstr>
      <vt:lpstr>References</vt:lpstr>
      <vt:lpstr>PowerPoint Presentation</vt:lpstr>
    </vt:vector>
  </TitlesOfParts>
  <Company>Quickoffice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JavaScript Task Runner </dc:title>
  <dc:creator>nikhil walvekar</dc:creator>
  <cp:lastModifiedBy>nikhil walvekar</cp:lastModifiedBy>
  <cp:revision>52</cp:revision>
  <dcterms:created xsi:type="dcterms:W3CDTF">2013-03-14T07:11:20Z</dcterms:created>
  <dcterms:modified xsi:type="dcterms:W3CDTF">2013-03-28T17:31:44Z</dcterms:modified>
</cp:coreProperties>
</file>