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1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58" r:id="rId5"/>
    <p:sldId id="260" r:id="rId6"/>
    <p:sldId id="261" r:id="rId7"/>
    <p:sldId id="275" r:id="rId8"/>
    <p:sldId id="269" r:id="rId9"/>
    <p:sldId id="264" r:id="rId10"/>
    <p:sldId id="265" r:id="rId11"/>
    <p:sldId id="268" r:id="rId12"/>
    <p:sldId id="262" r:id="rId13"/>
    <p:sldId id="263" r:id="rId14"/>
    <p:sldId id="270" r:id="rId15"/>
    <p:sldId id="267" r:id="rId16"/>
    <p:sldId id="271" r:id="rId17"/>
    <p:sldId id="277" r:id="rId18"/>
    <p:sldId id="276" r:id="rId19"/>
    <p:sldId id="272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522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AD02D-3F7F-0040-AFEC-C0101F76087D}" type="datetime1">
              <a:rPr lang="en-IN" smtClean="0"/>
              <a:pPr/>
              <a:t>29-03-2013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22251-218A-344D-850A-09274BAD4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99204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7A7E1-B389-2949-803D-6EBB5E78DFFA}" type="datetime1">
              <a:rPr lang="en-IN" smtClean="0"/>
              <a:pPr/>
              <a:t>29-03-2013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4FC29-1464-7648-A181-09463D5CF7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2712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4FC29-1464-7648-A181-09463D5CF7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916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from 2013-03-14 13-56-09.png"/>
          <p:cNvPicPr>
            <a:picLocks noChangeAspect="1"/>
          </p:cNvPicPr>
          <p:nvPr userDrawn="1"/>
        </p:nvPicPr>
        <p:blipFill rotWithShape="1">
          <a:blip r:embed="rId2" cstate="print">
            <a:alphaModFix amt="53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203" b="11553"/>
          <a:stretch/>
        </p:blipFill>
        <p:spPr>
          <a:xfrm>
            <a:off x="571501" y="3019816"/>
            <a:ext cx="4739964" cy="2476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1" y="135475"/>
            <a:ext cx="7658098" cy="2595025"/>
          </a:xfrm>
          <a:noFill/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1464" y="3019816"/>
            <a:ext cx="2918135" cy="3291346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3946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296667" y="2157794"/>
            <a:ext cx="734227" cy="572706"/>
            <a:chOff x="8398267" y="573807"/>
            <a:chExt cx="734227" cy="5727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Chevron 10"/>
            <p:cNvSpPr/>
            <p:nvPr userDrawn="1"/>
          </p:nvSpPr>
          <p:spPr>
            <a:xfrm>
              <a:off x="8398267" y="573807"/>
              <a:ext cx="308777" cy="572316"/>
            </a:xfrm>
            <a:prstGeom prst="chevron">
              <a:avLst>
                <a:gd name="adj" fmla="val 57794"/>
              </a:avLst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woPt" dir="br">
                <a:rot lat="0" lon="0" rev="87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 userDrawn="1"/>
          </p:nvSpPr>
          <p:spPr>
            <a:xfrm>
              <a:off x="8614167" y="574197"/>
              <a:ext cx="308777" cy="572316"/>
            </a:xfrm>
            <a:prstGeom prst="chevron">
              <a:avLst>
                <a:gd name="adj" fmla="val 57794"/>
              </a:avLst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woPt" dir="br">
                <a:rot lat="0" lon="0" rev="87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12"/>
            <p:cNvSpPr/>
            <p:nvPr userDrawn="1"/>
          </p:nvSpPr>
          <p:spPr>
            <a:xfrm>
              <a:off x="8823717" y="573807"/>
              <a:ext cx="308777" cy="572316"/>
            </a:xfrm>
            <a:prstGeom prst="chevron">
              <a:avLst>
                <a:gd name="adj" fmla="val 57794"/>
              </a:avLst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woPt" dir="br">
                <a:rot lat="0" lon="0" rev="87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71500" y="2844800"/>
            <a:ext cx="8459394" cy="25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342901" y="6297724"/>
            <a:ext cx="87121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noFill/>
                  <a:prstDash val="solid"/>
                </a:ln>
                <a:solidFill>
                  <a:schemeClr val="accent2"/>
                </a:solidFill>
                <a:effectLst/>
              </a:rPr>
              <a:t>NextGen Technology upgrade – Training @ Synerizip</a:t>
            </a:r>
            <a:endParaRPr lang="en-US" sz="2800" b="0" cap="none" spc="0" dirty="0">
              <a:ln w="18415" cmpd="sng">
                <a:noFill/>
                <a:prstDash val="solid"/>
              </a:ln>
              <a:solidFill>
                <a:schemeClr val="accent2"/>
              </a:solidFill>
              <a:effectLst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8706" y="6323862"/>
            <a:ext cx="8459394" cy="25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537260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7260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from 2013-03-14 13-56-09.png"/>
          <p:cNvPicPr>
            <a:picLocks noChangeAspect="1"/>
          </p:cNvPicPr>
          <p:nvPr userDrawn="1"/>
        </p:nvPicPr>
        <p:blipFill rotWithShape="1">
          <a:blip r:embed="rId2" cstate="print">
            <a:alphaModFix amt="53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203" b="11553"/>
          <a:stretch/>
        </p:blipFill>
        <p:spPr>
          <a:xfrm>
            <a:off x="571501" y="3019816"/>
            <a:ext cx="4739964" cy="2476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1" y="135475"/>
            <a:ext cx="4739964" cy="2595025"/>
          </a:xfrm>
          <a:noFill/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2900" y="3019816"/>
            <a:ext cx="2918135" cy="3291346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3946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296667" y="2157794"/>
            <a:ext cx="734227" cy="572706"/>
            <a:chOff x="8398267" y="573807"/>
            <a:chExt cx="734227" cy="5727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Chevron 10"/>
            <p:cNvSpPr/>
            <p:nvPr userDrawn="1"/>
          </p:nvSpPr>
          <p:spPr>
            <a:xfrm>
              <a:off x="8398267" y="573807"/>
              <a:ext cx="308777" cy="572316"/>
            </a:xfrm>
            <a:prstGeom prst="chevron">
              <a:avLst>
                <a:gd name="adj" fmla="val 57794"/>
              </a:avLst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woPt" dir="br">
                <a:rot lat="0" lon="0" rev="87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 userDrawn="1"/>
          </p:nvSpPr>
          <p:spPr>
            <a:xfrm>
              <a:off x="8614167" y="574197"/>
              <a:ext cx="308777" cy="572316"/>
            </a:xfrm>
            <a:prstGeom prst="chevron">
              <a:avLst>
                <a:gd name="adj" fmla="val 57794"/>
              </a:avLst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woPt" dir="br">
                <a:rot lat="0" lon="0" rev="87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12"/>
            <p:cNvSpPr/>
            <p:nvPr userDrawn="1"/>
          </p:nvSpPr>
          <p:spPr>
            <a:xfrm>
              <a:off x="8823717" y="573807"/>
              <a:ext cx="308777" cy="572316"/>
            </a:xfrm>
            <a:prstGeom prst="chevron">
              <a:avLst>
                <a:gd name="adj" fmla="val 57794"/>
              </a:avLst>
            </a:prstGeom>
            <a:solidFill>
              <a:schemeClr val="tx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woPt" dir="br">
                <a:rot lat="0" lon="0" rev="8700000"/>
              </a:lightRig>
            </a:scene3d>
            <a:sp3d prstMaterial="matte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71500" y="2844800"/>
            <a:ext cx="8459394" cy="25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2"/>
          <p:cNvSpPr>
            <a:spLocks noGrp="1"/>
          </p:cNvSpPr>
          <p:nvPr>
            <p:ph type="pic" idx="13"/>
          </p:nvPr>
        </p:nvSpPr>
        <p:spPr>
          <a:xfrm>
            <a:off x="5422900" y="148175"/>
            <a:ext cx="2806699" cy="2581935"/>
          </a:xfrm>
          <a:noFill/>
          <a:ln w="12700"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30201" y="6297724"/>
            <a:ext cx="87121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noFill/>
                  <a:prstDash val="solid"/>
                </a:ln>
                <a:solidFill>
                  <a:schemeClr val="accent2"/>
                </a:solidFill>
                <a:effectLst/>
              </a:rPr>
              <a:t>NextGen Technology upgrade – Training @ Synerizip</a:t>
            </a:r>
            <a:endParaRPr lang="en-US" sz="2800" b="0" cap="none" spc="0" dirty="0">
              <a:ln w="18415" cmpd="sng">
                <a:noFill/>
                <a:prstDash val="solid"/>
              </a:ln>
              <a:solidFill>
                <a:schemeClr val="accent2"/>
              </a:solidFill>
              <a:effectLst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8706" y="6311162"/>
            <a:ext cx="8459394" cy="25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0507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>
                <a:solidFill>
                  <a:srgbClr val="D2610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39465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350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1409700"/>
            <a:ext cx="3566160" cy="49270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1409700"/>
            <a:ext cx="3566160" cy="4929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1352612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1352612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223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070100"/>
            <a:ext cx="3566160" cy="42666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070100"/>
            <a:ext cx="3566160" cy="42666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549960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  <a:noFill/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549960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35015"/>
            <a:ext cx="7315200" cy="1154097"/>
          </a:xfrm>
          <a:prstGeom prst="rect">
            <a:avLst/>
          </a:prstGeom>
          <a:blipFill rotWithShape="1">
            <a:blip r:embed="rId14" cstate="print"/>
            <a:stretch>
              <a:fillRect/>
            </a:stretch>
          </a:blip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09700"/>
            <a:ext cx="7315200" cy="489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56248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94650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97511" y="6556773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rgbClr val="394650"/>
                </a:solidFill>
              </a:defRPr>
            </a:lvl1pPr>
          </a:lstStyle>
          <a:p>
            <a:r>
              <a:rPr lang="en-US" smtClean="0"/>
              <a:t>Synerzip Softech Pvt. Ltd.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11860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4817" r:id="rId1"/>
    <p:sldLayoutId id="2147484828" r:id="rId2"/>
    <p:sldLayoutId id="2147484818" r:id="rId3"/>
    <p:sldLayoutId id="2147484819" r:id="rId4"/>
    <p:sldLayoutId id="2147484820" r:id="rId5"/>
    <p:sldLayoutId id="2147484821" r:id="rId6"/>
    <p:sldLayoutId id="2147484822" r:id="rId7"/>
    <p:sldLayoutId id="2147484823" r:id="rId8"/>
    <p:sldLayoutId id="2147484824" r:id="rId9"/>
    <p:sldLayoutId id="2147484825" r:id="rId10"/>
    <p:sldLayoutId id="2147484826" r:id="rId11"/>
    <p:sldLayoutId id="2147484827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u="none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bg2">
            <a:lumMod val="75000"/>
            <a:lumOff val="25000"/>
          </a:schemeClr>
        </a:buClr>
        <a:buFont typeface="Wingdings" charset="2"/>
        <a:buChar char="§"/>
        <a:defRPr sz="2000" kern="1200">
          <a:solidFill>
            <a:schemeClr val="bg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bg2">
            <a:lumMod val="75000"/>
            <a:lumOff val="25000"/>
          </a:schemeClr>
        </a:buClr>
        <a:buFont typeface="Wingdings" charset="2"/>
        <a:buChar char="§"/>
        <a:defRPr sz="1800" kern="1200">
          <a:solidFill>
            <a:schemeClr val="bg2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bg2">
            <a:lumMod val="75000"/>
            <a:lumOff val="25000"/>
          </a:schemeClr>
        </a:buClr>
        <a:buFont typeface="Wingdings" charset="2"/>
        <a:buChar char="§"/>
        <a:defRPr sz="1600" kern="1200">
          <a:solidFill>
            <a:schemeClr val="bg2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bg2">
            <a:lumMod val="75000"/>
            <a:lumOff val="25000"/>
          </a:schemeClr>
        </a:buClr>
        <a:buFont typeface="Wingdings" charset="2"/>
        <a:buChar char="§"/>
        <a:defRPr sz="1400" kern="1200">
          <a:solidFill>
            <a:schemeClr val="bg2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bg2">
            <a:lumMod val="75000"/>
            <a:lumOff val="25000"/>
          </a:schemeClr>
        </a:buClr>
        <a:buFont typeface="Wingdings" charset="2"/>
        <a:buChar char="§"/>
        <a:defRPr sz="1400" kern="1200">
          <a:solidFill>
            <a:schemeClr val="bg2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underscorejs.org/" TargetMode="External"/><Relationship Id="rId2" Type="http://schemas.openxmlformats.org/officeDocument/2006/relationships/hyperlink" Target="http://backbonejs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ricostacruz.com/backbone-patterns/" TargetMode="External"/><Relationship Id="rId4" Type="http://schemas.openxmlformats.org/officeDocument/2006/relationships/hyperlink" Target="http://backbonejs.org/examples/todo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Sandeep</a:t>
            </a:r>
            <a:r>
              <a:rPr lang="en-US" dirty="0" smtClean="0"/>
              <a:t> </a:t>
            </a:r>
            <a:r>
              <a:rPr lang="en-US" dirty="0" err="1" smtClean="0"/>
              <a:t>Kamble</a:t>
            </a:r>
            <a:endParaRPr lang="en-US" dirty="0"/>
          </a:p>
        </p:txBody>
      </p:sp>
      <p:pic>
        <p:nvPicPr>
          <p:cNvPr id="9" name="Picture 8" descr="backb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2" y="1431369"/>
            <a:ext cx="6643688" cy="11784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376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 multiple attributes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toJSON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3426" y="1857375"/>
            <a:ext cx="773429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course.set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(“name”, “Backbone MVC”);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3426" y="2895600"/>
            <a:ext cx="773430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course.set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({“name”: “Backbone MVC” , “description”: “Backbone in details”});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3426" y="4033421"/>
            <a:ext cx="773429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course.get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(“name”); </a:t>
            </a:r>
            <a:r>
              <a:rPr lang="en-US" sz="16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Backbone MVC</a:t>
            </a:r>
            <a:endParaRPr lang="en-US" sz="1400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426" y="5105400"/>
            <a:ext cx="773429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course.toJSON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(); </a:t>
            </a:r>
            <a:r>
              <a:rPr lang="en-US" sz="16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{“name”: “Backbone MVC” , “description”: “Backbone in details”}</a:t>
            </a:r>
            <a:endParaRPr lang="en-US" sz="1400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83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 smtClean="0"/>
              <a:t>renders HTML [with the help of template as per need]</a:t>
            </a:r>
            <a:endParaRPr lang="en-US" dirty="0" smtClean="0"/>
          </a:p>
          <a:p>
            <a:r>
              <a:rPr lang="en-US" dirty="0" smtClean="0"/>
              <a:t>Can be used with any JavaScript </a:t>
            </a:r>
            <a:r>
              <a:rPr lang="en-US" dirty="0" err="1" smtClean="0"/>
              <a:t>templating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Manages DOM events</a:t>
            </a:r>
          </a:p>
          <a:p>
            <a:r>
              <a:rPr lang="en-US" dirty="0" smtClean="0"/>
              <a:t>Acts like a Controller</a:t>
            </a:r>
          </a:p>
          <a:p>
            <a:r>
              <a:rPr lang="en-US" dirty="0" smtClean="0"/>
              <a:t>Connected to data in </a:t>
            </a:r>
            <a:r>
              <a:rPr lang="en-US" dirty="0" smtClean="0"/>
              <a:t>Model or Collection</a:t>
            </a:r>
            <a:endParaRPr lang="en-US" dirty="0" smtClean="0"/>
          </a:p>
          <a:p>
            <a:r>
              <a:rPr lang="en-US" dirty="0" smtClean="0"/>
              <a:t>Responds to change </a:t>
            </a:r>
            <a:r>
              <a:rPr lang="en-US" dirty="0" smtClean="0"/>
              <a:t>event of </a:t>
            </a:r>
            <a:r>
              <a:rPr lang="en-US" dirty="0" smtClean="0"/>
              <a:t>Model </a:t>
            </a:r>
            <a:r>
              <a:rPr lang="en-US" dirty="0" smtClean="0"/>
              <a:t>to update itself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83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6249" y="1476375"/>
            <a:ext cx="7915275" cy="44935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AppView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Backbone.View.extend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({</a:t>
            </a:r>
          </a:p>
          <a:p>
            <a:pPr lvl="1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el - stands for element. Every view has a element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associate with it to render  HTML  content. 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el: '#container',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id of existing Element in the DOM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6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It's the first function called when this view it's instantiated.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initialize: function(){ </a:t>
            </a:r>
          </a:p>
          <a:p>
            <a:pPr lvl="2"/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this.render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},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{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"click .clear":“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clearData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},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render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function(){ </a:t>
            </a:r>
          </a:p>
          <a:p>
            <a:pPr lvl="2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this.$el.html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("Hello World &lt;span class=‘clear’&gt;clear&lt;/span&gt;");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},</a:t>
            </a:r>
          </a:p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clearData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function(){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this.$el.html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(“”);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}); 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83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Basic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view.el</a:t>
            </a: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Reference a DOM at all times.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view.el</a:t>
            </a:r>
            <a:r>
              <a:rPr lang="en-US" dirty="0" smtClean="0"/>
              <a:t> get created from the </a:t>
            </a:r>
            <a:r>
              <a:rPr lang="en-US" dirty="0" err="1" smtClean="0"/>
              <a:t>tagName</a:t>
            </a:r>
            <a:r>
              <a:rPr lang="en-US" dirty="0" smtClean="0"/>
              <a:t> e.g. </a:t>
            </a:r>
            <a:r>
              <a:rPr lang="en-US" dirty="0" err="1" smtClean="0"/>
              <a:t>tagName</a:t>
            </a:r>
            <a:r>
              <a:rPr lang="en-US" dirty="0" smtClean="0"/>
              <a:t>:”span”/“</a:t>
            </a:r>
            <a:r>
              <a:rPr lang="en-US" dirty="0" err="1" smtClean="0"/>
              <a:t>li</a:t>
            </a:r>
            <a:r>
              <a:rPr lang="en-US" dirty="0" smtClean="0"/>
              <a:t>”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It is possible to </a:t>
            </a:r>
            <a:r>
              <a:rPr lang="en-US" dirty="0" smtClean="0"/>
              <a:t>assign </a:t>
            </a:r>
            <a:r>
              <a:rPr lang="en-US" dirty="0" err="1" smtClean="0"/>
              <a:t>className</a:t>
            </a:r>
            <a:r>
              <a:rPr lang="en-US" dirty="0" smtClean="0"/>
              <a:t>, id and attributes properties to </a:t>
            </a:r>
            <a:r>
              <a:rPr lang="en-US" dirty="0" err="1" smtClean="0"/>
              <a:t>view.el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 smtClean="0"/>
              <a:t>none of these are specified, then </a:t>
            </a:r>
            <a:r>
              <a:rPr lang="en-US" dirty="0" err="1" smtClean="0"/>
              <a:t>this.el</a:t>
            </a:r>
            <a:r>
              <a:rPr lang="en-US" dirty="0" smtClean="0"/>
              <a:t> is an empty </a:t>
            </a:r>
            <a:r>
              <a:rPr lang="en-US" dirty="0" smtClean="0"/>
              <a:t>div since by default </a:t>
            </a:r>
            <a:r>
              <a:rPr lang="en-US" dirty="0" err="1" smtClean="0"/>
              <a:t>tagName</a:t>
            </a:r>
            <a:r>
              <a:rPr lang="en-US" dirty="0" smtClean="0"/>
              <a:t> is “div”. </a:t>
            </a:r>
            <a:endParaRPr lang="en-US" dirty="0" smtClean="0"/>
          </a:p>
          <a:p>
            <a:r>
              <a:rPr lang="en-US" b="1" dirty="0" err="1" smtClean="0"/>
              <a:t>view.$el</a:t>
            </a:r>
            <a:r>
              <a:rPr lang="en-US" b="1" dirty="0" smtClean="0"/>
              <a:t> </a:t>
            </a:r>
          </a:p>
          <a:p>
            <a:pPr lvl="1">
              <a:buNone/>
            </a:pPr>
            <a:r>
              <a:rPr lang="en-US" dirty="0" smtClean="0"/>
              <a:t>it’s a cached </a:t>
            </a:r>
            <a:r>
              <a:rPr lang="en-US" dirty="0" err="1" smtClean="0"/>
              <a:t>jQuery</a:t>
            </a:r>
            <a:r>
              <a:rPr lang="en-US" dirty="0" smtClean="0"/>
              <a:t> object of the view’s element (</a:t>
            </a:r>
            <a:r>
              <a:rPr lang="en-US" dirty="0" err="1" smtClean="0"/>
              <a:t>view.el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Initialize/</a:t>
            </a:r>
            <a:r>
              <a:rPr lang="en-US" b="1" dirty="0" err="1" smtClean="0"/>
              <a:t>construtor</a:t>
            </a:r>
            <a:endParaRPr lang="en-US" b="1" dirty="0" smtClean="0"/>
          </a:p>
          <a:p>
            <a:pPr lvl="1">
              <a:buNone/>
            </a:pPr>
            <a:r>
              <a:rPr lang="en-US" dirty="0" smtClean="0"/>
              <a:t>Here you have the option to pass parameters that will be attached to a model, collection or </a:t>
            </a:r>
            <a:r>
              <a:rPr lang="en-US" dirty="0" err="1" smtClean="0"/>
              <a:t>view.el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render</a:t>
            </a:r>
          </a:p>
          <a:p>
            <a:pPr lvl="1">
              <a:buNone/>
            </a:pPr>
            <a:r>
              <a:rPr lang="en-US" dirty="0" smtClean="0"/>
              <a:t>In this function, you inject the markup into the elements. 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83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Ordered sets of models</a:t>
            </a:r>
          </a:p>
          <a:p>
            <a:r>
              <a:rPr lang="en-US" dirty="0" smtClean="0"/>
              <a:t>Can fetch </a:t>
            </a:r>
            <a:r>
              <a:rPr lang="en-US" dirty="0" smtClean="0"/>
              <a:t>data </a:t>
            </a:r>
            <a:r>
              <a:rPr lang="en-US" dirty="0" smtClean="0"/>
              <a:t>from a given URL</a:t>
            </a:r>
          </a:p>
          <a:p>
            <a:r>
              <a:rPr lang="en-US" dirty="0" smtClean="0"/>
              <a:t>Triggers events like </a:t>
            </a:r>
            <a:r>
              <a:rPr lang="en-US" dirty="0" smtClean="0"/>
              <a:t>add/remove/reset</a:t>
            </a:r>
            <a:endParaRPr lang="en-US" dirty="0" smtClean="0"/>
          </a:p>
          <a:p>
            <a:r>
              <a:rPr lang="en-US" dirty="0" smtClean="0"/>
              <a:t>Can sort models if </a:t>
            </a:r>
            <a:r>
              <a:rPr lang="en-US" dirty="0" smtClean="0"/>
              <a:t>you define a comparator function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83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1202" y="1495424"/>
            <a:ext cx="6602597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courseCollection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Backbone.Collection.extend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({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model: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courseModel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1600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16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600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restFul</a:t>
            </a:r>
            <a:r>
              <a:rPr lang="en-US" sz="16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API </a:t>
            </a:r>
            <a:r>
              <a:rPr lang="en-US" sz="1600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16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to get </a:t>
            </a:r>
            <a:r>
              <a:rPr lang="en-US" sz="16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courses</a:t>
            </a:r>
            <a:endParaRPr lang="en-US" sz="1600" dirty="0" smtClean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“/courses”,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//parse – success callback to fetch(), parse the JSON data and 	 	locate actual data array to be loaded in </a:t>
            </a:r>
            <a:r>
              <a:rPr lang="en-US" sz="16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the collection</a:t>
            </a:r>
            <a:endParaRPr lang="en-US" sz="1600" dirty="0" smtClean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parse: function(data){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         </a:t>
            </a:r>
            <a:r>
              <a:rPr lang="en-US" sz="16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//data = {“total”:20, “courses”: [{..c1...},{…c2…}…]}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         return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data.courses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}); 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4739104"/>
            <a:ext cx="660259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courses = new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courseCollection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5472529"/>
            <a:ext cx="660259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ourses.fetch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(); </a:t>
            </a:r>
            <a:r>
              <a:rPr lang="en-US" sz="16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//load data from </a:t>
            </a:r>
            <a:r>
              <a:rPr lang="en-US" sz="16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http://your-app .com/courses</a:t>
            </a:r>
            <a:endParaRPr lang="en-US" sz="1600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83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Backbone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 function that Backbone calls every time it attempts to read or save a model to the server</a:t>
            </a:r>
          </a:p>
          <a:p>
            <a:r>
              <a:rPr lang="en-US" dirty="0" smtClean="0"/>
              <a:t>By default, it uses </a:t>
            </a:r>
            <a:r>
              <a:rPr lang="en-US" dirty="0" err="1" smtClean="0"/>
              <a:t>jQuery.ajax</a:t>
            </a:r>
            <a:r>
              <a:rPr lang="en-US" dirty="0" smtClean="0"/>
              <a:t> to make a </a:t>
            </a:r>
            <a:r>
              <a:rPr lang="en-US" dirty="0" err="1" smtClean="0"/>
              <a:t>RESTful</a:t>
            </a:r>
            <a:r>
              <a:rPr lang="en-US" dirty="0" smtClean="0"/>
              <a:t> JSON request</a:t>
            </a:r>
          </a:p>
          <a:p>
            <a:r>
              <a:rPr lang="en-US" dirty="0" smtClean="0"/>
              <a:t>The default </a:t>
            </a:r>
            <a:r>
              <a:rPr lang="en-US" b="1" dirty="0" smtClean="0"/>
              <a:t>sync</a:t>
            </a:r>
            <a:r>
              <a:rPr lang="en-US" dirty="0" smtClean="0"/>
              <a:t> handler maps CRUD to REST like so: </a:t>
            </a:r>
          </a:p>
          <a:p>
            <a:pPr lvl="1"/>
            <a:r>
              <a:rPr lang="en-US" b="1" dirty="0" smtClean="0"/>
              <a:t>create  → POST   </a:t>
            </a:r>
            <a:r>
              <a:rPr lang="en-US" dirty="0" smtClean="0"/>
              <a:t>/collection </a:t>
            </a:r>
            <a:r>
              <a:rPr lang="en-US" dirty="0" smtClean="0">
                <a:solidFill>
                  <a:schemeClr val="accent6"/>
                </a:solidFill>
              </a:rPr>
              <a:t>------ {your-app.com/courses}</a:t>
            </a:r>
          </a:p>
          <a:p>
            <a:pPr lvl="1"/>
            <a:r>
              <a:rPr lang="en-US" b="1" dirty="0" smtClean="0"/>
              <a:t>read     → GET   </a:t>
            </a:r>
            <a:r>
              <a:rPr lang="en-US" dirty="0" smtClean="0"/>
              <a:t>/collection[/id]</a:t>
            </a:r>
            <a:r>
              <a:rPr lang="en-US" dirty="0" smtClean="0">
                <a:solidFill>
                  <a:schemeClr val="accent6"/>
                </a:solidFill>
              </a:rPr>
              <a:t> ------ {your-app.com/courses[/2]}</a:t>
            </a:r>
            <a:endParaRPr lang="en-US" dirty="0" smtClean="0"/>
          </a:p>
          <a:p>
            <a:pPr lvl="1"/>
            <a:r>
              <a:rPr lang="en-US" b="1" dirty="0" smtClean="0"/>
              <a:t>update → PUT   </a:t>
            </a:r>
            <a:r>
              <a:rPr lang="en-US" dirty="0" smtClean="0"/>
              <a:t>/collection/id</a:t>
            </a:r>
            <a:r>
              <a:rPr lang="en-US" dirty="0" smtClean="0">
                <a:solidFill>
                  <a:schemeClr val="accent6"/>
                </a:solidFill>
              </a:rPr>
              <a:t> ------ {your-app.com/courses/2}</a:t>
            </a:r>
            <a:endParaRPr lang="en-US" dirty="0" smtClean="0"/>
          </a:p>
          <a:p>
            <a:pPr lvl="1"/>
            <a:r>
              <a:rPr lang="en-US" b="1" dirty="0" smtClean="0"/>
              <a:t>delete  → DELETE   </a:t>
            </a:r>
            <a:r>
              <a:rPr lang="en-US" dirty="0" smtClean="0"/>
              <a:t>/collection/id</a:t>
            </a:r>
            <a:r>
              <a:rPr lang="en-US" dirty="0" smtClean="0">
                <a:solidFill>
                  <a:schemeClr val="accent6"/>
                </a:solidFill>
              </a:rPr>
              <a:t> ------ {your-app.com/course/2}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83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Backbone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Events is a module that can be mixed in to any object</a:t>
            </a:r>
          </a:p>
          <a:p>
            <a:r>
              <a:rPr lang="en-US" dirty="0" smtClean="0"/>
              <a:t>Gives object the ability to bind and trigger custom named events</a:t>
            </a:r>
          </a:p>
          <a:p>
            <a:r>
              <a:rPr lang="en-US" dirty="0" smtClean="0"/>
              <a:t>Events do not have to be declared before they are bound, and may take passed arguments.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53624" y="3318570"/>
            <a:ext cx="5028101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myObject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{};</a:t>
            </a:r>
          </a:p>
          <a:p>
            <a:pPr lvl="1"/>
            <a:endParaRPr lang="en-US" sz="1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_.extend( 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myObject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Backbone.Events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1"/>
            <a:endParaRPr lang="en-US" sz="1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myObject.on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("alert", function(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alert("Triggered " + 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1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});</a:t>
            </a:r>
          </a:p>
          <a:p>
            <a:pPr lvl="1"/>
            <a:endParaRPr lang="en-US" sz="1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myObject.trigger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("alert", "an event");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83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web app “</a:t>
            </a:r>
            <a:r>
              <a:rPr lang="en-US" dirty="0" err="1" smtClean="0"/>
              <a:t>KinoEdu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sample web app “</a:t>
            </a:r>
            <a:r>
              <a:rPr lang="en-US" dirty="0" err="1" smtClean="0"/>
              <a:t>KinoEdu</a:t>
            </a:r>
            <a:r>
              <a:rPr lang="en-US" dirty="0" smtClean="0"/>
              <a:t>” using </a:t>
            </a:r>
            <a:r>
              <a:rPr lang="en-US" dirty="0" err="1" smtClean="0"/>
              <a:t>backboneJS</a:t>
            </a:r>
            <a:r>
              <a:rPr lang="en-US" dirty="0" smtClean="0"/>
              <a:t>, </a:t>
            </a:r>
            <a:r>
              <a:rPr lang="en-US" dirty="0" err="1" smtClean="0"/>
              <a:t>requireJS</a:t>
            </a:r>
            <a:r>
              <a:rPr lang="en-US" dirty="0" smtClean="0"/>
              <a:t>, </a:t>
            </a:r>
            <a:r>
              <a:rPr lang="en-US" dirty="0" err="1" smtClean="0"/>
              <a:t>underscroreJS</a:t>
            </a:r>
            <a:r>
              <a:rPr lang="en-US" dirty="0" smtClean="0"/>
              <a:t> and </a:t>
            </a:r>
            <a:r>
              <a:rPr lang="en-US" dirty="0" err="1" smtClean="0"/>
              <a:t>JQuery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Basic setup with </a:t>
            </a:r>
            <a:r>
              <a:rPr lang="en-US" dirty="0" err="1" smtClean="0"/>
              <a:t>RequireJS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Create Course Model and View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Course Collection and display all courses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Search functionality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Toggle Course View to display all courses as ‘Grid’ or as ‘List’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Create Course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Edit Course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83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http://backbonejs.org/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smtClean="0">
                <a:hlinkClick r:id="rId3"/>
              </a:rPr>
              <a:t>://underscorejs.org/</a:t>
            </a:r>
            <a:endParaRPr lang="en-US" smtClean="0"/>
          </a:p>
          <a:p>
            <a:r>
              <a:rPr lang="en-US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://backbonejs.org/examples/todos/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http://ricostacruz.com/backbone-patterns/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83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Applications (SPAs)</a:t>
            </a:r>
          </a:p>
          <a:p>
            <a:r>
              <a:rPr lang="en-US" dirty="0" smtClean="0"/>
              <a:t>Introduction to Backbone</a:t>
            </a:r>
          </a:p>
          <a:p>
            <a:r>
              <a:rPr lang="en-US" dirty="0" smtClean="0"/>
              <a:t>Why Backbone?</a:t>
            </a:r>
          </a:p>
          <a:p>
            <a:r>
              <a:rPr lang="en-US" dirty="0" smtClean="0"/>
              <a:t>Backbone MVC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Backbone Sync</a:t>
            </a:r>
          </a:p>
          <a:p>
            <a:r>
              <a:rPr lang="en-US" dirty="0" smtClean="0"/>
              <a:t>Backbone Events</a:t>
            </a:r>
          </a:p>
          <a:p>
            <a:endParaRPr lang="en-US" dirty="0" smtClean="0"/>
          </a:p>
          <a:p>
            <a:r>
              <a:rPr lang="en-US" dirty="0" smtClean="0"/>
              <a:t>Sample web app “</a:t>
            </a:r>
            <a:r>
              <a:rPr lang="en-US" dirty="0" err="1" smtClean="0"/>
              <a:t>KinoEdu</a:t>
            </a:r>
            <a:r>
              <a:rPr lang="en-US" dirty="0" smtClean="0"/>
              <a:t>”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83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41203" y="2409825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Questions ???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83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03" y="21717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Thank You !!!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83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one web page</a:t>
            </a:r>
          </a:p>
          <a:p>
            <a:r>
              <a:rPr lang="en-US" dirty="0" smtClean="0"/>
              <a:t>Resources are dynamically loaded and added to the page as necessary, usually in response to user actions</a:t>
            </a:r>
          </a:p>
          <a:p>
            <a:r>
              <a:rPr lang="en-US" dirty="0" smtClean="0"/>
              <a:t>The page does not reload at any point in the process, nor does control transfer to another page</a:t>
            </a:r>
          </a:p>
          <a:p>
            <a:r>
              <a:rPr lang="en-US" dirty="0" smtClean="0"/>
              <a:t>Use of JavaScript to generate content on the fly and quickly.</a:t>
            </a:r>
          </a:p>
          <a:p>
            <a:r>
              <a:rPr lang="en-US" dirty="0" smtClean="0"/>
              <a:t>Examples are Gmail, Twitter…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Problems for developers</a:t>
            </a:r>
          </a:p>
          <a:p>
            <a:r>
              <a:rPr lang="en-US" dirty="0" smtClean="0"/>
              <a:t>Large JS web apps became pretty messy really quick</a:t>
            </a:r>
          </a:p>
          <a:p>
            <a:r>
              <a:rPr lang="en-US" dirty="0" smtClean="0"/>
              <a:t>More free-hanging and unrelated blocks of code</a:t>
            </a:r>
          </a:p>
          <a:p>
            <a:r>
              <a:rPr lang="en-US" dirty="0" smtClean="0"/>
              <a:t>Lacks of structure it’s hard to maintain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83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Backbone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library that adds structure to your client-side code</a:t>
            </a:r>
          </a:p>
          <a:p>
            <a:r>
              <a:rPr lang="en-US" dirty="0" smtClean="0"/>
              <a:t>MVC framework (MV*)</a:t>
            </a:r>
          </a:p>
          <a:p>
            <a:r>
              <a:rPr lang="en-US" dirty="0" smtClean="0"/>
              <a:t>Models with key-value binding and custom events </a:t>
            </a:r>
          </a:p>
          <a:p>
            <a:r>
              <a:rPr lang="en-US" dirty="0" smtClean="0"/>
              <a:t>Collections with a rich API of enumerable functions</a:t>
            </a:r>
          </a:p>
          <a:p>
            <a:r>
              <a:rPr lang="en-US" dirty="0" smtClean="0"/>
              <a:t>Views with declarative event handling</a:t>
            </a:r>
          </a:p>
          <a:p>
            <a:r>
              <a:rPr lang="en-US" dirty="0" smtClean="0"/>
              <a:t>Connects it all to your existing API over a </a:t>
            </a:r>
            <a:r>
              <a:rPr lang="en-US" dirty="0" err="1" smtClean="0"/>
              <a:t>RESTful</a:t>
            </a:r>
            <a:r>
              <a:rPr lang="en-US" dirty="0" smtClean="0"/>
              <a:t> JSON interface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83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Backbone?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MVC pattern to keep code clean</a:t>
            </a:r>
          </a:p>
          <a:p>
            <a:r>
              <a:rPr lang="en-US" dirty="0" smtClean="0"/>
              <a:t>A client side template to easily render view elements</a:t>
            </a:r>
          </a:p>
          <a:p>
            <a:r>
              <a:rPr lang="en-US" dirty="0" smtClean="0"/>
              <a:t>A better way to manage events and callbacks</a:t>
            </a:r>
          </a:p>
          <a:p>
            <a:r>
              <a:rPr lang="en-US" dirty="0" smtClean="0"/>
              <a:t>A way to preserve browser’s back button</a:t>
            </a:r>
          </a:p>
          <a:p>
            <a:endParaRPr lang="en-US" dirty="0" smtClean="0"/>
          </a:p>
          <a:p>
            <a:r>
              <a:rPr lang="en-US" dirty="0" smtClean="0"/>
              <a:t>Light weight</a:t>
            </a:r>
          </a:p>
          <a:p>
            <a:r>
              <a:rPr lang="en-US" dirty="0" smtClean="0"/>
              <a:t>Code is more maintainable</a:t>
            </a:r>
          </a:p>
          <a:p>
            <a:r>
              <a:rPr lang="en-US" dirty="0" smtClean="0"/>
              <a:t>Is a mature, popular library</a:t>
            </a:r>
          </a:p>
          <a:p>
            <a:r>
              <a:rPr lang="en-US" dirty="0" smtClean="0"/>
              <a:t>Large development community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83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Backbone MVC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mvc-backbo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0803" y="1520361"/>
            <a:ext cx="5913448" cy="44739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1650" y="3748414"/>
            <a:ext cx="942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Collection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0803" y="4885149"/>
            <a:ext cx="1157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accent6">
                    <a:lumMod val="50000"/>
                  </a:schemeClr>
                </a:solidFill>
              </a:rPr>
              <a:t>RESTful</a:t>
            </a:r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 API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2144703" y="4400550"/>
            <a:ext cx="45719" cy="10477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83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started with Backbone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Backbone.js has dependency on </a:t>
            </a:r>
            <a:r>
              <a:rPr lang="en-US" dirty="0" err="1" smtClean="0"/>
              <a:t>underscoreJS</a:t>
            </a:r>
            <a:r>
              <a:rPr lang="en-US" dirty="0" smtClean="0"/>
              <a:t> and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</a:p>
          <a:p>
            <a:pPr marL="228600" lvl="1">
              <a:buNone/>
            </a:pPr>
            <a:endParaRPr lang="en-US" dirty="0" smtClean="0"/>
          </a:p>
          <a:p>
            <a:pPr marL="228600" lvl="1"/>
            <a:r>
              <a:rPr lang="en-US" dirty="0" smtClean="0"/>
              <a:t>Add Backbone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8725" y="2562225"/>
            <a:ext cx="673613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="../backbone-resources/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libs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/jquery-1.9.1.min.js"&gt;&lt;/script&gt;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="../backbone-resources/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libs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/underscore/underscore.js"&gt;&lt;/script&gt;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="../backbone-resources/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libs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/backbone/backbone0.9.10.js"&gt;&lt;/script&gt;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83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your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For simplification it can be considered as single record</a:t>
            </a:r>
          </a:p>
          <a:p>
            <a:r>
              <a:rPr lang="en-US" dirty="0" smtClean="0"/>
              <a:t>Stores </a:t>
            </a:r>
            <a:r>
              <a:rPr lang="en-US" dirty="0" smtClean="0"/>
              <a:t>data in JSON </a:t>
            </a:r>
            <a:r>
              <a:rPr lang="en-US" dirty="0" smtClean="0"/>
              <a:t>format</a:t>
            </a:r>
            <a:endParaRPr lang="en-US" dirty="0" smtClean="0"/>
          </a:p>
          <a:p>
            <a:r>
              <a:rPr lang="en-US" dirty="0" smtClean="0"/>
              <a:t>Data can be created, validated, destroyed, and saved to the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Any change in </a:t>
            </a:r>
            <a:r>
              <a:rPr lang="en-US" dirty="0" smtClean="0"/>
              <a:t>d</a:t>
            </a:r>
            <a:r>
              <a:rPr lang="en-US" dirty="0" smtClean="0"/>
              <a:t>ata triggers </a:t>
            </a:r>
            <a:r>
              <a:rPr lang="en-US" dirty="0" smtClean="0"/>
              <a:t>a “change” event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83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Synerzip Softech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1203" y="1495425"/>
            <a:ext cx="6716897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courseModel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Backbone.Model.extend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({</a:t>
            </a:r>
          </a:p>
          <a:p>
            <a:pPr lvl="1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// default – default attribute values for model.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	defaults : {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icon: " C ",		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	 	name: "New Course Name",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		description : "New Course Description"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	}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}); 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1203" y="3895725"/>
            <a:ext cx="6716897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course = new </a:t>
            </a:r>
            <a:r>
              <a:rPr lang="en-US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courseModel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({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name : "HTML5",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description : "HTML5 Fundamentals"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});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83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Custom 1">
      <a:dk1>
        <a:sysClr val="windowText" lastClr="000000"/>
      </a:dk1>
      <a:lt1>
        <a:sysClr val="window" lastClr="FFFFFF"/>
      </a:lt1>
      <a:dk2>
        <a:srgbClr val="283138"/>
      </a:dk2>
      <a:lt2>
        <a:srgbClr val="FFD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5360</TotalTime>
  <Words>967</Words>
  <Application>Microsoft Office PowerPoint</Application>
  <PresentationFormat>On-screen Show (4:3)</PresentationFormat>
  <Paragraphs>228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Perspective</vt:lpstr>
      <vt:lpstr>Slide 1</vt:lpstr>
      <vt:lpstr>Agenda</vt:lpstr>
      <vt:lpstr>Single Page Applications</vt:lpstr>
      <vt:lpstr>Introduction to Backbone</vt:lpstr>
      <vt:lpstr>Why Backbone?</vt:lpstr>
      <vt:lpstr>Backbone MVC</vt:lpstr>
      <vt:lpstr>Get started with Backbone</vt:lpstr>
      <vt:lpstr>Models</vt:lpstr>
      <vt:lpstr>Define</vt:lpstr>
      <vt:lpstr>Methods</vt:lpstr>
      <vt:lpstr>Views</vt:lpstr>
      <vt:lpstr>Define</vt:lpstr>
      <vt:lpstr>Basic Properties</vt:lpstr>
      <vt:lpstr>Collections</vt:lpstr>
      <vt:lpstr>Define</vt:lpstr>
      <vt:lpstr>Backbone Sync</vt:lpstr>
      <vt:lpstr>Backbone Events</vt:lpstr>
      <vt:lpstr>Sample web app “KinoEdu”</vt:lpstr>
      <vt:lpstr>References</vt:lpstr>
      <vt:lpstr>Questions ???</vt:lpstr>
      <vt:lpstr>Thank You !!!</vt:lpstr>
    </vt:vector>
  </TitlesOfParts>
  <Company>Quickoffice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JavaScript Task Runner </dc:title>
  <dc:creator>nikhil walvekar</dc:creator>
  <cp:lastModifiedBy>sandeepk</cp:lastModifiedBy>
  <cp:revision>208</cp:revision>
  <dcterms:created xsi:type="dcterms:W3CDTF">2013-03-14T07:11:20Z</dcterms:created>
  <dcterms:modified xsi:type="dcterms:W3CDTF">2013-03-29T17:02:14Z</dcterms:modified>
</cp:coreProperties>
</file>