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5" r:id="rId13"/>
    <p:sldId id="268" r:id="rId14"/>
    <p:sldId id="270" r:id="rId15"/>
    <p:sldId id="273" r:id="rId16"/>
    <p:sldId id="272" r:id="rId17"/>
    <p:sldId id="276" r:id="rId18"/>
    <p:sldId id="274" r:id="rId19"/>
    <p:sldId id="271" r:id="rId20"/>
    <p:sldId id="259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05/06/2024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6FA67-A3C3-4056-8D60-07FBA194F4F5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F5B04-ED0C-4A22-9D3F-17BF1A34DCB9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C8FA3-5AEC-4B69-86CB-0128C3161AAB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677C-7643-4801-BE38-1B4549966015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A899-FBB2-4389-87FB-DE7CCD39203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D6AE-1054-41E5-82C4-AF32581C2C54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B3EF-5FE2-429D-8478-56AE9645AFE3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AB14-B5B4-420C-9B58-12BD05854C3E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744DB-FEF7-46FA-96CD-A4FB6F4CFB10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6C05-4115-4E1A-9A4B-5EEF2F2BAFE9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A8086-17C0-466C-A9D0-BC79D5B820A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B49AE-18DF-41CC-A81A-2ACE513A8DB8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D515-0E9A-4BAC-A721-C2806A5C387A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5BD42-B1D8-4D1E-B9D2-C237F83234F1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ED40-F918-4165-8F26-B3AECC09D7F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76FD6-4081-47EC-87DA-C6398C623926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cuisine.vercel.app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71353"/>
            <a:ext cx="8915399" cy="2262781"/>
          </a:xfrm>
        </p:spPr>
        <p:txBody>
          <a:bodyPr rtlCol="0">
            <a:normAutofit/>
          </a:bodyPr>
          <a:lstStyle/>
          <a:p>
            <a:r>
              <a:rPr lang="en-GB" b="1" dirty="0"/>
              <a:t>ChatCuisine</a:t>
            </a:r>
            <a:br>
              <a:rPr lang="en-GB" dirty="0"/>
            </a:br>
            <a:r>
              <a:rPr lang="en-GB" sz="3200" i="1" dirty="0"/>
              <a:t>(A conversational food ordering platform)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61471"/>
            <a:ext cx="8915399" cy="13425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 b="1" i="1" dirty="0"/>
              <a:t>Alok Shandilya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 i="1" dirty="0"/>
              <a:t>CSM22010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 b="1" dirty="0"/>
              <a:t>Project Guide:</a:t>
            </a:r>
            <a:r>
              <a:rPr lang="en-US" sz="2000" dirty="0"/>
              <a:t> </a:t>
            </a:r>
            <a:r>
              <a:rPr lang="en-US" sz="2000" b="1" i="1" dirty="0"/>
              <a:t>Dr. </a:t>
            </a:r>
            <a:r>
              <a:rPr lang="en-US" sz="2000" b="1" i="1" dirty="0" err="1"/>
              <a:t>Ringki</a:t>
            </a:r>
            <a:r>
              <a:rPr lang="en-US" sz="2000" b="1" i="1" dirty="0"/>
              <a:t> Das</a:t>
            </a:r>
            <a:r>
              <a:rPr lang="en-US" sz="2000" dirty="0"/>
              <a:t> 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hook&#10;&#10;Description automatically generated">
            <a:extLst>
              <a:ext uri="{FF2B5EF4-FFF2-40B4-BE49-F238E27FC236}">
                <a16:creationId xmlns:a16="http://schemas.microsoft.com/office/drawing/2014/main" id="{D71FAC92-D573-558B-BCDD-602B45EB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8" y="455221"/>
            <a:ext cx="7811984" cy="59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C21307A7-84B0-D907-8E54-C731D382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11" y="415244"/>
            <a:ext cx="9674678" cy="56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D19-4354-F22F-0DDD-92F0FA32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go </a:t>
            </a:r>
            <a:r>
              <a:rPr lang="en-US" b="1" dirty="0"/>
              <a:t>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56C0-CD43-4235-9ACF-80560AD8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hlinkClick r:id="rId2"/>
              </a:rPr>
              <a:t>ChatCuisine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626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5A4D-EB11-939B-AA8B-4135FC53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n-US" sz="2800" b="1"/>
              <a:t>Data Flow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diagram of food system&#10;&#10;Description automatically generated">
            <a:extLst>
              <a:ext uri="{FF2B5EF4-FFF2-40B4-BE49-F238E27FC236}">
                <a16:creationId xmlns:a16="http://schemas.microsoft.com/office/drawing/2014/main" id="{AE80BA1A-1705-4FFD-F1D3-6C860E2D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r="210" b="4348"/>
          <a:stretch/>
        </p:blipFill>
        <p:spPr>
          <a:xfrm>
            <a:off x="2591846" y="1164844"/>
            <a:ext cx="8889119" cy="2027251"/>
          </a:xfrm>
          <a:prstGeom prst="rect">
            <a:avLst/>
          </a:prstGeom>
        </p:spPr>
      </p:pic>
      <p:sp>
        <p:nvSpPr>
          <p:cNvPr id="16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C4BAEF-C44F-1A5B-5BF7-859E73FE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Level 0 (context level)</a:t>
            </a:r>
          </a:p>
        </p:txBody>
      </p:sp>
    </p:spTree>
    <p:extLst>
      <p:ext uri="{BB962C8B-B14F-4D97-AF65-F5344CB8AC3E}">
        <p14:creationId xmlns:p14="http://schemas.microsoft.com/office/powerpoint/2010/main" val="223644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5A4D-EB11-939B-AA8B-4135FC53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46" y="3999669"/>
            <a:ext cx="2767856" cy="549329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Level 1 DFD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Picture 2" descr="A diagram of a user&#10;&#10;Description automatically generated">
            <a:extLst>
              <a:ext uri="{FF2B5EF4-FFF2-40B4-BE49-F238E27FC236}">
                <a16:creationId xmlns:a16="http://schemas.microsoft.com/office/drawing/2014/main" id="{0767CE6A-CC71-EB53-DC92-CB42DCC5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8" y="271401"/>
            <a:ext cx="6765347" cy="63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5DA9-5F9B-55C2-28B1-FA5CDF77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Use Case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100B4C-FDCE-1DE4-7D14-4A85E895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Actors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User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Admin</a:t>
            </a:r>
          </a:p>
        </p:txBody>
      </p:sp>
      <p:pic>
        <p:nvPicPr>
          <p:cNvPr id="4" name="Content Placeholder 3" descr="A diagram of a person&amp;#39;s workflow&#10;&#10;Description automatically generated">
            <a:extLst>
              <a:ext uri="{FF2B5EF4-FFF2-40B4-BE49-F238E27FC236}">
                <a16:creationId xmlns:a16="http://schemas.microsoft.com/office/drawing/2014/main" id="{6847B2D4-875A-BB46-A4AA-29E99206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07" y="409171"/>
            <a:ext cx="3598229" cy="616486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8EB6C-EC0E-E0CD-313A-B4E595761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r="603"/>
          <a:stretch/>
        </p:blipFill>
        <p:spPr>
          <a:xfrm>
            <a:off x="1597856" y="228600"/>
            <a:ext cx="10009031" cy="62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0D81061C-736B-C3B8-A821-90EBDF43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FF2FE-DF7B-C8DE-BE93-24B487C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Class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4EF70-CFFE-824B-131A-8A669A2E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FOOD_ITEM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ORDER_ITEM</a:t>
            </a:r>
          </a:p>
          <a:p>
            <a:r>
              <a:rPr lang="en-US" dirty="0"/>
              <a:t>ORDER_TRACKING</a:t>
            </a:r>
          </a:p>
          <a:p>
            <a:r>
              <a:rPr lang="en-US" dirty="0"/>
              <a:t>REVIEW</a:t>
            </a:r>
          </a:p>
        </p:txBody>
      </p:sp>
      <p:pic>
        <p:nvPicPr>
          <p:cNvPr id="4" name="Content Placeholder 3" descr="A diagram of a user&#10;&#10;Description automatically generated">
            <a:extLst>
              <a:ext uri="{FF2B5EF4-FFF2-40B4-BE49-F238E27FC236}">
                <a16:creationId xmlns:a16="http://schemas.microsoft.com/office/drawing/2014/main" id="{391AA74D-A6E9-4DAA-BE18-FD79740F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24" y="362990"/>
            <a:ext cx="6817196" cy="6211045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D64-9916-E3BD-84C8-0B60B0A7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499"/>
            <a:ext cx="8911687" cy="746501"/>
          </a:xfrm>
        </p:spPr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803A-B026-68AB-60E6-E0574F56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1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Mobile Application</a:t>
            </a:r>
          </a:p>
          <a:p>
            <a:r>
              <a:rPr lang="en-US"/>
              <a:t>Personalized Recommendations</a:t>
            </a:r>
          </a:p>
          <a:p>
            <a:r>
              <a:rPr lang="en-US"/>
              <a:t>Third-Party Integrations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Partner with local restaurants and delivery services to expand food options.</a:t>
            </a:r>
          </a:p>
        </p:txBody>
      </p:sp>
    </p:spTree>
    <p:extLst>
      <p:ext uri="{BB962C8B-B14F-4D97-AF65-F5344CB8AC3E}">
        <p14:creationId xmlns:p14="http://schemas.microsoft.com/office/powerpoint/2010/main" val="20501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0357-75EC-5C0A-DEA8-2EC9BDA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5637-E472-E521-69BB-7AFD1FEC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fundamentally </a:t>
            </a:r>
            <a:r>
              <a:rPr lang="en-US" i="1" dirty="0"/>
              <a:t>alter how customers interact</a:t>
            </a:r>
            <a:r>
              <a:rPr lang="en-US" dirty="0"/>
              <a:t> with online meal ordering/tracking process</a:t>
            </a:r>
          </a:p>
          <a:p>
            <a:r>
              <a:rPr lang="en-US" dirty="0"/>
              <a:t>Traditional online food ordering platforms often suffer from </a:t>
            </a:r>
            <a:r>
              <a:rPr lang="en-US" i="1" dirty="0"/>
              <a:t>complex navigation and lack of personalized interaction</a:t>
            </a:r>
          </a:p>
          <a:p>
            <a:r>
              <a:rPr lang="en-US" b="1" i="1" dirty="0"/>
              <a:t>Problem Statement:</a:t>
            </a:r>
          </a:p>
          <a:p>
            <a:pPr lvl="1">
              <a:buFont typeface="Courier New" charset="2"/>
              <a:buChar char="o"/>
            </a:pPr>
            <a:r>
              <a:rPr lang="en-US" i="1" dirty="0"/>
              <a:t>Despite rapid growth and popularity of online food ordering platforms, many users still face several issues that affect their overall experience. These issues include complex navigation, a multi-step ordering process, and a lack of personalized interaction, all of which can lead to user frustration and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268215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D12B-E41C-53CA-749E-68456B6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E9B6-0F5C-A2E2-7159-225E847E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159617"/>
            <a:ext cx="8915400" cy="947877"/>
          </a:xfrm>
        </p:spPr>
        <p:txBody>
          <a:bodyPr>
            <a:normAutofit/>
          </a:bodyPr>
          <a:lstStyle/>
          <a:p>
            <a:r>
              <a:rPr lang="en-US" sz="2000" i="1" dirty="0"/>
              <a:t>Any questions/comments are welcomed.</a:t>
            </a:r>
          </a:p>
        </p:txBody>
      </p:sp>
    </p:spTree>
    <p:extLst>
      <p:ext uri="{BB962C8B-B14F-4D97-AF65-F5344CB8AC3E}">
        <p14:creationId xmlns:p14="http://schemas.microsoft.com/office/powerpoint/2010/main" val="29113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41A9-EBCA-8505-FC7B-DAC65555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70449"/>
            <a:ext cx="8911687" cy="734551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25E5-9FD9-A47B-E51F-5FC730F2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Primary aim is to </a:t>
            </a:r>
            <a:r>
              <a:rPr lang="en-US" b="1" dirty="0"/>
              <a:t>transform the online food ordering experience</a:t>
            </a:r>
            <a:r>
              <a:rPr lang="en-US" dirty="0"/>
              <a:t> through a </a:t>
            </a:r>
            <a:r>
              <a:rPr lang="en-US" b="1" dirty="0"/>
              <a:t>conversational platform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Enhance user experience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Ensure data security and privacy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Achieve scalability and reliability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Facilitate Seamless Order Management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Support Multi-Platform </a:t>
            </a:r>
            <a:r>
              <a:rPr lang="en-US" dirty="0" err="1"/>
              <a:t>accessiblity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A779-FDE5-47F5-1CFB-C926A222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13581"/>
            <a:ext cx="8911687" cy="691419"/>
          </a:xfrm>
        </p:spPr>
        <p:txBody>
          <a:bodyPr/>
          <a:lstStyle/>
          <a:p>
            <a:r>
              <a:rPr lang="en-US" b="1" dirty="0"/>
              <a:t>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F9A3-92DB-DBA9-CFB2-C7B4246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HTML, CSS, JavaScript</a:t>
            </a:r>
          </a:p>
          <a:p>
            <a:r>
              <a:rPr lang="en-US" b="1" err="1"/>
              <a:t>BootStrap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getting-started</a:t>
            </a:r>
          </a:p>
          <a:p>
            <a:r>
              <a:rPr lang="en-US" b="1" err="1"/>
              <a:t>DialogFlow</a:t>
            </a:r>
            <a:endParaRPr lang="en-US" b="1"/>
          </a:p>
          <a:p>
            <a:pPr lvl="1">
              <a:buFont typeface="Courier New" charset="2"/>
              <a:buChar char="o"/>
            </a:pPr>
            <a:r>
              <a:rPr lang="en-US" dirty="0"/>
              <a:t>Styled with </a:t>
            </a:r>
            <a:r>
              <a:rPr lang="en-US" dirty="0" err="1"/>
              <a:t>BootStrap</a:t>
            </a:r>
            <a:r>
              <a:rPr lang="en-US" dirty="0"/>
              <a:t> for uniformity with the application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a natural language understanding platform used to design and integrate a conversational user interface into mobile apps, web applications, devices, bots, interactive voice response systems and related uses.</a:t>
            </a:r>
            <a:endParaRPr lang="en-US"/>
          </a:p>
          <a:p>
            <a:pPr lvl="1">
              <a:buFont typeface="Courier New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A8E7-C834-15BE-407A-2BE4676D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95580"/>
            <a:ext cx="8911687" cy="629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C7C1-A54E-45B1-645B-25FABF2B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902"/>
            <a:ext cx="8915400" cy="509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FastAPI</a:t>
            </a:r>
            <a:endParaRPr lang="en-US" b="1"/>
          </a:p>
          <a:p>
            <a:pPr lvl="1"/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FastAPI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is a modern, high-performance </a:t>
            </a:r>
            <a:r>
              <a:rPr lang="en-US" i="1" dirty="0">
                <a:solidFill>
                  <a:srgbClr val="404040"/>
                </a:solidFill>
                <a:ea typeface="+mn-lt"/>
                <a:cs typeface="+mn-lt"/>
              </a:rPr>
              <a:t>web framework for building APIs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with Python. It’s based on standard Python type hints and offers features like automatic documentation generation and validation.</a:t>
            </a:r>
          </a:p>
          <a:p>
            <a:r>
              <a:rPr lang="en-US" b="1" err="1"/>
              <a:t>SQLAlchemy</a:t>
            </a:r>
            <a:endParaRPr lang="en-US" b="1"/>
          </a:p>
          <a:p>
            <a:pPr lvl="1"/>
            <a:r>
              <a:rPr lang="en-US" dirty="0">
                <a:ea typeface="+mn-lt"/>
                <a:cs typeface="+mn-lt"/>
              </a:rPr>
              <a:t>Python library for working with databases, offers a high-level SQL expression language and an Object-Relational Mapping (ORM) framework, allowing developers to </a:t>
            </a:r>
            <a:r>
              <a:rPr lang="en-US" i="1" dirty="0">
                <a:ea typeface="+mn-lt"/>
                <a:cs typeface="+mn-lt"/>
              </a:rPr>
              <a:t>interact with databases using Python objects</a:t>
            </a:r>
            <a:endParaRPr lang="en-US" i="1" dirty="0" err="1"/>
          </a:p>
          <a:p>
            <a:r>
              <a:rPr lang="en-US" b="1" err="1"/>
              <a:t>Pydantic</a:t>
            </a:r>
            <a:endParaRPr lang="en-US" b="1"/>
          </a:p>
          <a:p>
            <a:pPr lvl="1">
              <a:buFont typeface="Courier New" charset="2"/>
              <a:buChar char="o"/>
            </a:pPr>
            <a:r>
              <a:rPr lang="en-US" dirty="0">
                <a:solidFill>
                  <a:srgbClr val="404040"/>
                </a:solidFill>
              </a:rPr>
              <a:t>For data validation using type hints</a:t>
            </a:r>
          </a:p>
          <a:p>
            <a:r>
              <a:rPr lang="en-US" b="1" dirty="0"/>
              <a:t>Jinja2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Templating language for python</a:t>
            </a:r>
          </a:p>
          <a:p>
            <a:r>
              <a:rPr lang="en-US" b="1" dirty="0"/>
              <a:t>MySQL database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Hosted on Aiven</a:t>
            </a:r>
          </a:p>
        </p:txBody>
      </p:sp>
    </p:spTree>
    <p:extLst>
      <p:ext uri="{BB962C8B-B14F-4D97-AF65-F5344CB8AC3E}">
        <p14:creationId xmlns:p14="http://schemas.microsoft.com/office/powerpoint/2010/main" val="22786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3F01-6671-02B6-472A-E5DE42CD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42682"/>
            <a:ext cx="8911687" cy="1271819"/>
          </a:xfrm>
        </p:spPr>
        <p:txBody>
          <a:bodyPr/>
          <a:lstStyle/>
          <a:p>
            <a:r>
              <a:rPr lang="en-US" b="1" dirty="0"/>
              <a:t>API development with </a:t>
            </a:r>
            <a:r>
              <a:rPr lang="en-US" b="1" dirty="0" err="1"/>
              <a:t>FastAPI</a:t>
            </a:r>
            <a:br>
              <a:rPr lang="en-US" b="1" dirty="0"/>
            </a:br>
            <a:r>
              <a:rPr lang="en-US" b="1" dirty="0"/>
              <a:t>(API endpoints)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DA68-8E4C-16F2-69E1-D890797A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315"/>
            <a:ext cx="8915400" cy="4899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/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Redirects to </a:t>
            </a:r>
            <a:r>
              <a:rPr lang="en-US" dirty="0">
                <a:latin typeface="Consolas"/>
              </a:rPr>
              <a:t>/index</a:t>
            </a:r>
            <a:r>
              <a:rPr lang="en-US" dirty="0"/>
              <a:t> for user and </a:t>
            </a:r>
            <a:r>
              <a:rPr lang="en-US" dirty="0">
                <a:latin typeface="Consolas"/>
              </a:rPr>
              <a:t>/admin</a:t>
            </a:r>
            <a:r>
              <a:rPr lang="en-US" dirty="0"/>
              <a:t> for admin</a:t>
            </a:r>
          </a:p>
          <a:p>
            <a:r>
              <a:rPr lang="en-US" dirty="0">
                <a:latin typeface="Consolas"/>
              </a:rPr>
              <a:t>/index</a:t>
            </a:r>
          </a:p>
          <a:p>
            <a:r>
              <a:rPr lang="en-US" dirty="0">
                <a:latin typeface="Consolas"/>
              </a:rPr>
              <a:t>/admin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/create-food-item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/remove-food-item/{item-id}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/create-user</a:t>
            </a:r>
          </a:p>
          <a:p>
            <a:r>
              <a:rPr lang="en-US" dirty="0">
                <a:latin typeface="Consolas"/>
              </a:rPr>
              <a:t>/webhook</a:t>
            </a:r>
          </a:p>
          <a:p>
            <a:r>
              <a:rPr lang="en-US" dirty="0">
                <a:latin typeface="Consolas"/>
              </a:rPr>
              <a:t>/food-items</a:t>
            </a:r>
          </a:p>
          <a:p>
            <a:r>
              <a:rPr lang="en-US" dirty="0">
                <a:latin typeface="Consolas"/>
              </a:rPr>
              <a:t>/logout</a:t>
            </a:r>
          </a:p>
          <a:p>
            <a:pPr marL="0" indent="0">
              <a:buNone/>
            </a:pPr>
            <a:r>
              <a:rPr lang="en-US" dirty="0"/>
              <a:t>Also, </a:t>
            </a:r>
            <a:r>
              <a:rPr lang="en-US" err="1"/>
              <a:t>FastAPI</a:t>
            </a:r>
            <a:r>
              <a:rPr lang="en-US" dirty="0"/>
              <a:t> automatically generates interactive API documentation using Swagger UI and </a:t>
            </a:r>
            <a:r>
              <a:rPr lang="en-US" err="1"/>
              <a:t>ReDoc</a:t>
            </a:r>
            <a:r>
              <a:rPr lang="en-US" dirty="0"/>
              <a:t> at </a:t>
            </a:r>
            <a:r>
              <a:rPr lang="en-US" dirty="0">
                <a:latin typeface="Consolas"/>
              </a:rPr>
              <a:t>/docs</a:t>
            </a:r>
            <a:r>
              <a:rPr lang="en-US" dirty="0"/>
              <a:t> and </a:t>
            </a:r>
            <a:r>
              <a:rPr lang="en-US" dirty="0">
                <a:latin typeface="Consolas"/>
              </a:rPr>
              <a:t>/</a:t>
            </a:r>
            <a:r>
              <a:rPr lang="en-US" err="1">
                <a:latin typeface="Consolas"/>
              </a:rPr>
              <a:t>redoc</a:t>
            </a:r>
            <a:r>
              <a:rPr lang="en-US" dirty="0"/>
              <a:t> endpoints.</a:t>
            </a:r>
          </a:p>
        </p:txBody>
      </p:sp>
    </p:spTree>
    <p:extLst>
      <p:ext uri="{BB962C8B-B14F-4D97-AF65-F5344CB8AC3E}">
        <p14:creationId xmlns:p14="http://schemas.microsoft.com/office/powerpoint/2010/main" val="208041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BE3-20D6-2254-641F-7BCE4FAC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505"/>
          </a:xfrm>
        </p:spPr>
        <p:txBody>
          <a:bodyPr/>
          <a:lstStyle/>
          <a:p>
            <a:r>
              <a:rPr lang="en-US" b="1" err="1"/>
              <a:t>DialogFlow</a:t>
            </a:r>
            <a:r>
              <a:rPr lang="en-US" b="1" dirty="0"/>
              <a:t> </a:t>
            </a:r>
            <a:r>
              <a:rPr lang="en-US" b="1" i="1" dirty="0"/>
              <a:t>(core concepts)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9AF7-326E-5A16-4BCA-43F32502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4058"/>
            <a:ext cx="8915400" cy="4567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Agent: </a:t>
            </a:r>
            <a:r>
              <a:rPr lang="en-US" dirty="0"/>
              <a:t>handles conversation with end-users, is a module that processes Natural Language input from user and returns the corresponding result</a:t>
            </a:r>
          </a:p>
          <a:p>
            <a:r>
              <a:rPr lang="en-US" b="1" dirty="0"/>
              <a:t>Intents: </a:t>
            </a:r>
            <a:r>
              <a:rPr lang="en-US" dirty="0"/>
              <a:t>represents purpose or goal of a user's input. Each intent contains: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Training phrases: </a:t>
            </a:r>
            <a:r>
              <a:rPr lang="en-US" dirty="0"/>
              <a:t>examples of user inputs that help agent to recognize the intent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Responses: </a:t>
            </a:r>
            <a:r>
              <a:rPr lang="en-US" dirty="0"/>
              <a:t>predefined messages that the agent sends back to the user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Parameters and Entities: </a:t>
            </a:r>
            <a:r>
              <a:rPr lang="en-US" dirty="0"/>
              <a:t>extracted pieces of information from user input that are used to fulfill the intent</a:t>
            </a:r>
          </a:p>
          <a:p>
            <a:r>
              <a:rPr lang="en-US" b="1" dirty="0"/>
              <a:t>Entities: </a:t>
            </a:r>
            <a:r>
              <a:rPr lang="en-US" dirty="0"/>
              <a:t>specific data elements that user mentions in input, </a:t>
            </a:r>
            <a:r>
              <a:rPr lang="en-US" dirty="0" err="1"/>
              <a:t>eg.</a:t>
            </a:r>
            <a:r>
              <a:rPr lang="en-US" dirty="0"/>
              <a:t> Food-item, </a:t>
            </a:r>
            <a:r>
              <a:rPr lang="en-US" dirty="0" err="1"/>
              <a:t>quantitiy</a:t>
            </a:r>
            <a:r>
              <a:rPr lang="en-US" dirty="0"/>
              <a:t>, address etc.</a:t>
            </a:r>
          </a:p>
          <a:p>
            <a:r>
              <a:rPr lang="en-US" b="1" dirty="0"/>
              <a:t>Contexts: </a:t>
            </a:r>
            <a:r>
              <a:rPr lang="en-US" dirty="0"/>
              <a:t>used to </a:t>
            </a:r>
            <a:r>
              <a:rPr lang="en-US" dirty="0" err="1"/>
              <a:t>mange</a:t>
            </a:r>
            <a:r>
              <a:rPr lang="en-US" dirty="0"/>
              <a:t> flow of conversation by keeping track of context of current user input.</a:t>
            </a:r>
          </a:p>
          <a:p>
            <a:r>
              <a:rPr lang="en-US" b="1" dirty="0"/>
              <a:t>Fulfillment: </a:t>
            </a:r>
            <a:r>
              <a:rPr lang="en-US" dirty="0"/>
              <a:t>enables the agent to call external APIs and webhooks to fetch real-time data and perform actions based on user inputs, allows chatbot to provide dynamic and personalized responses</a:t>
            </a:r>
          </a:p>
        </p:txBody>
      </p:sp>
    </p:spTree>
    <p:extLst>
      <p:ext uri="{BB962C8B-B14F-4D97-AF65-F5344CB8AC3E}">
        <p14:creationId xmlns:p14="http://schemas.microsoft.com/office/powerpoint/2010/main" val="42452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A9F818-316E-B4A1-89B7-7C1785A8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03" y="623256"/>
            <a:ext cx="10233063" cy="56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- food-item&#10;- ENTITY">
            <a:extLst>
              <a:ext uri="{FF2B5EF4-FFF2-40B4-BE49-F238E27FC236}">
                <a16:creationId xmlns:a16="http://schemas.microsoft.com/office/drawing/2014/main" id="{76BC4517-4A95-CD1D-E04B-E0FECC1124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8" y="690068"/>
            <a:ext cx="9890413" cy="5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Widescreen</PresentationFormat>
  <Paragraphs>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ChatCuisine (A conversational food ordering platform)</vt:lpstr>
      <vt:lpstr>Introduction</vt:lpstr>
      <vt:lpstr>Objectives</vt:lpstr>
      <vt:lpstr>FRONTEND Development</vt:lpstr>
      <vt:lpstr>BACKEND Development</vt:lpstr>
      <vt:lpstr>API development with FastAPI (API endpoints)</vt:lpstr>
      <vt:lpstr>DialogFlow (core concepts)</vt:lpstr>
      <vt:lpstr>PowerPoint Presentation</vt:lpstr>
      <vt:lpstr>PowerPoint Presentation</vt:lpstr>
      <vt:lpstr>PowerPoint Presentation</vt:lpstr>
      <vt:lpstr>PowerPoint Presentation</vt:lpstr>
      <vt:lpstr>Let's go LIVE</vt:lpstr>
      <vt:lpstr>Data Flow Diagram</vt:lpstr>
      <vt:lpstr>Level 1 DFD</vt:lpstr>
      <vt:lpstr>Use Case Diagram</vt:lpstr>
      <vt:lpstr>PowerPoint Presentation</vt:lpstr>
      <vt:lpstr>PowerPoint Presentation</vt:lpstr>
      <vt:lpstr>Class Diagram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Alok Shandilya</cp:lastModifiedBy>
  <cp:revision>459</cp:revision>
  <dcterms:created xsi:type="dcterms:W3CDTF">2024-06-04T07:00:46Z</dcterms:created>
  <dcterms:modified xsi:type="dcterms:W3CDTF">2024-06-05T11:33:11Z</dcterms:modified>
</cp:coreProperties>
</file>