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77" r:id="rId4"/>
    <p:sldId id="278" r:id="rId5"/>
    <p:sldId id="285" r:id="rId6"/>
    <p:sldId id="286" r:id="rId7"/>
    <p:sldId id="257" r:id="rId8"/>
    <p:sldId id="258" r:id="rId9"/>
    <p:sldId id="260" r:id="rId10"/>
    <p:sldId id="259" r:id="rId11"/>
    <p:sldId id="287" r:id="rId12"/>
    <p:sldId id="261" r:id="rId13"/>
    <p:sldId id="262" r:id="rId14"/>
    <p:sldId id="265" r:id="rId15"/>
    <p:sldId id="263" r:id="rId16"/>
    <p:sldId id="264" r:id="rId17"/>
    <p:sldId id="269" r:id="rId18"/>
    <p:sldId id="268" r:id="rId19"/>
    <p:sldId id="270" r:id="rId20"/>
    <p:sldId id="271" r:id="rId21"/>
    <p:sldId id="282" r:id="rId22"/>
    <p:sldId id="288" r:id="rId23"/>
    <p:sldId id="289" r:id="rId24"/>
    <p:sldId id="290" r:id="rId25"/>
    <p:sldId id="272" r:id="rId26"/>
    <p:sldId id="280" r:id="rId27"/>
    <p:sldId id="267" r:id="rId28"/>
    <p:sldId id="283" r:id="rId29"/>
    <p:sldId id="292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Made Simple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928" y="3907971"/>
            <a:ext cx="6629400" cy="1752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Arsen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Mamikonyan</a:t>
            </a:r>
            <a:r>
              <a:rPr lang="en-US" sz="2800" dirty="0" smtClean="0">
                <a:solidFill>
                  <a:srgbClr val="000000"/>
                </a:solidFill>
              </a:rPr>
              <a:t>, David Kellogg, Lydia Gu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err="1" smtClean="0">
                <a:solidFill>
                  <a:srgbClr val="000000"/>
                </a:solidFill>
                <a:effectLst/>
              </a:rPr>
              <a:t>TechFest</a:t>
            </a:r>
            <a:r>
              <a:rPr lang="en-US" sz="2800" dirty="0" smtClean="0">
                <a:solidFill>
                  <a:srgbClr val="000000"/>
                </a:solidFill>
                <a:effectLst/>
              </a:rPr>
              <a:t> 2015</a:t>
            </a:r>
            <a:endParaRPr lang="en-US" sz="28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928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4668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Does this house have a good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Good view</a:t>
            </a:r>
          </a:p>
          <a:p>
            <a:r>
              <a:rPr lang="en-US" sz="4000" dirty="0" smtClean="0">
                <a:latin typeface="Arial"/>
                <a:cs typeface="Arial"/>
              </a:rPr>
              <a:t>No view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513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7327" y="5613986"/>
            <a:ext cx="39398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456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Positive outcome: Good view</a:t>
            </a:r>
          </a:p>
          <a:p>
            <a:r>
              <a:rPr lang="en-US" sz="2400" dirty="0" smtClean="0">
                <a:latin typeface="Arial"/>
                <a:cs typeface="Arial"/>
              </a:rPr>
              <a:t>Negative outcome: 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37430" y="3217753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>
            <a:endCxn id="35" idx="2"/>
          </p:cNvCxnSpPr>
          <p:nvPr/>
        </p:nvCxnSpPr>
        <p:spPr>
          <a:xfrm flipH="1">
            <a:off x="4116132" y="3748914"/>
            <a:ext cx="2261765" cy="705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2" y="2703082"/>
            <a:ext cx="723945" cy="92032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right / 18 points = 83%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</a:t>
            </a:r>
            <a:r>
              <a:rPr lang="en-US" sz="2400" dirty="0" smtClean="0">
                <a:latin typeface="Arial"/>
                <a:cs typeface="Arial"/>
              </a:rPr>
              <a:t>: of positive outcomes,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9 positives = 77%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</a:t>
            </a:r>
            <a:r>
              <a:rPr lang="en-US" sz="2400" dirty="0" smtClean="0">
                <a:latin typeface="Arial"/>
                <a:cs typeface="Arial"/>
              </a:rPr>
              <a:t>: of points we labeled as positive,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8 labeled positive = 87.5%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700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&gt;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72525" y="1902913"/>
            <a:ext cx="1539273" cy="1294936"/>
            <a:chOff x="2347057" y="1806632"/>
            <a:chExt cx="4497131" cy="2850250"/>
          </a:xfrm>
        </p:grpSpPr>
        <p:sp>
          <p:nvSpPr>
            <p:cNvPr id="4" name="Rectangle 3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1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33884" y="1902913"/>
            <a:ext cx="1539273" cy="1294936"/>
            <a:chOff x="2347057" y="1806632"/>
            <a:chExt cx="4497131" cy="2850250"/>
          </a:xfrm>
        </p:grpSpPr>
        <p:sp>
          <p:nvSpPr>
            <p:cNvPr id="22" name="Rectangle 21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33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195318" y="1896179"/>
            <a:ext cx="1539273" cy="1294936"/>
            <a:chOff x="2347057" y="1806632"/>
            <a:chExt cx="4497131" cy="2850250"/>
          </a:xfrm>
        </p:grpSpPr>
        <p:sp>
          <p:nvSpPr>
            <p:cNvPr id="37" name="Rectangle 36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9" name="Straight Arrow Connector 38"/>
            <p:cNvCxnSpPr>
              <a:stCxn id="37" idx="2"/>
              <a:endCxn id="38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45703" y="3755709"/>
            <a:ext cx="1539273" cy="1294936"/>
            <a:chOff x="2347057" y="1806632"/>
            <a:chExt cx="4497131" cy="2850250"/>
          </a:xfrm>
        </p:grpSpPr>
        <p:sp>
          <p:nvSpPr>
            <p:cNvPr id="56" name="Rectangle 5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8" name="Straight Arrow Connector 57"/>
            <p:cNvCxnSpPr>
              <a:stCxn id="56" idx="2"/>
              <a:endCxn id="5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829794" y="3755709"/>
            <a:ext cx="1539273" cy="1294936"/>
            <a:chOff x="2347057" y="1806632"/>
            <a:chExt cx="4497131" cy="2850250"/>
          </a:xfrm>
        </p:grpSpPr>
        <p:sp>
          <p:nvSpPr>
            <p:cNvPr id="66" name="Rectangle 6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8" name="Straight Arrow Connector 67"/>
            <p:cNvCxnSpPr>
              <a:stCxn id="66" idx="2"/>
              <a:endCxn id="6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7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225030" y="3715646"/>
            <a:ext cx="1539273" cy="1294936"/>
            <a:chOff x="2347057" y="1806632"/>
            <a:chExt cx="4497131" cy="2850250"/>
          </a:xfrm>
        </p:grpSpPr>
        <p:sp>
          <p:nvSpPr>
            <p:cNvPr id="76" name="Rectangle 7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8" name="Straight Arrow Connector 77"/>
            <p:cNvCxnSpPr>
              <a:stCxn id="76" idx="2"/>
              <a:endCxn id="7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75" y="2685143"/>
            <a:ext cx="8229600" cy="3441020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,            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0067" y="1650523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ft</a:t>
            </a:r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ft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5495" y="1663731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167525" y="1632851"/>
            <a:ext cx="344715" cy="3631505"/>
            <a:chOff x="7347859" y="1496786"/>
            <a:chExt cx="344715" cy="3631505"/>
          </a:xfrm>
        </p:grpSpPr>
        <p:cxnSp>
          <p:nvCxnSpPr>
            <p:cNvPr id="7" name="Elbow Connector 6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0800000">
            <a:off x="5667111" y="1599391"/>
            <a:ext cx="344715" cy="3631505"/>
            <a:chOff x="7500259" y="1649186"/>
            <a:chExt cx="344715" cy="3631505"/>
          </a:xfrm>
        </p:grpSpPr>
        <p:cxnSp>
          <p:nvCxnSpPr>
            <p:cNvPr id="19" name="Elbow Connector 18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10800000">
            <a:off x="2370581" y="1599390"/>
            <a:ext cx="344715" cy="3631505"/>
            <a:chOff x="7500259" y="1649186"/>
            <a:chExt cx="344715" cy="3631505"/>
          </a:xfrm>
        </p:grpSpPr>
        <p:cxnSp>
          <p:nvCxnSpPr>
            <p:cNvPr id="23" name="Elbow Connector 22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943566" y="1632852"/>
            <a:ext cx="344715" cy="3631505"/>
            <a:chOff x="7347859" y="1496786"/>
            <a:chExt cx="344715" cy="3631505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0487" y="52241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70472" y="52241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40" y="2685143"/>
            <a:ext cx="8229600" cy="3441020"/>
          </a:xfrm>
        </p:spPr>
        <p:txBody>
          <a:bodyPr/>
          <a:lstStyle/>
          <a:p>
            <a:pPr marL="0" indent="0" algn="r">
              <a:buNone/>
            </a:pPr>
            <a:r>
              <a:rPr lang="en-US" sz="8000" dirty="0" smtClean="0"/>
              <a:t>= predict(         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6222" y="1801699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ft</a:t>
            </a:r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ft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0280" y="1760204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77174" y="1741600"/>
            <a:ext cx="344715" cy="3631505"/>
            <a:chOff x="7347859" y="1496786"/>
            <a:chExt cx="344715" cy="3631505"/>
          </a:xfrm>
        </p:grpSpPr>
        <p:cxnSp>
          <p:nvCxnSpPr>
            <p:cNvPr id="7" name="Elbow Connector 6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0800000">
            <a:off x="485174" y="1708140"/>
            <a:ext cx="344715" cy="3631505"/>
            <a:chOff x="7500259" y="1649186"/>
            <a:chExt cx="344715" cy="3631505"/>
          </a:xfrm>
        </p:grpSpPr>
        <p:cxnSp>
          <p:nvCxnSpPr>
            <p:cNvPr id="19" name="Elbow Connector 18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10800000">
            <a:off x="6497710" y="1726613"/>
            <a:ext cx="344715" cy="3631505"/>
            <a:chOff x="7500259" y="1649186"/>
            <a:chExt cx="344715" cy="3631505"/>
          </a:xfrm>
        </p:grpSpPr>
        <p:cxnSp>
          <p:nvCxnSpPr>
            <p:cNvPr id="23" name="Elbow Connector 22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898337" y="1760075"/>
            <a:ext cx="344715" cy="3631505"/>
            <a:chOff x="7347859" y="1496786"/>
            <a:chExt cx="344715" cy="3631505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94139" y="5373106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435" y="5390597"/>
            <a:ext cx="22486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test, validation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ypes_of_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5" y="1794006"/>
            <a:ext cx="8648700" cy="4165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64432" y="2314055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1" y="2827382"/>
            <a:ext cx="5442857" cy="13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ypes_of_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5" y="1794006"/>
            <a:ext cx="8648700" cy="4165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191324" y="4033875"/>
            <a:ext cx="631902" cy="63696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98277" y="3970471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8642" y="4156425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3449148"/>
            <a:ext cx="0" cy="1072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1" name="5-Point Star 40"/>
          <p:cNvSpPr/>
          <p:nvPr/>
        </p:nvSpPr>
        <p:spPr>
          <a:xfrm>
            <a:off x="3896685" y="4392802"/>
            <a:ext cx="228600" cy="228600"/>
          </a:xfrm>
          <a:prstGeom prst="star5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</p:cNvCxnSpPr>
          <p:nvPr/>
        </p:nvCxnSpPr>
        <p:spPr>
          <a:xfrm>
            <a:off x="4862128" y="2079249"/>
            <a:ext cx="7456" cy="5992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3544613"/>
            <a:ext cx="0" cy="2626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 squared</a:t>
            </a:r>
            <a:r>
              <a:rPr lang="en-US" sz="2400" dirty="0" smtClean="0">
                <a:latin typeface="Arial"/>
                <a:cs typeface="Arial"/>
              </a:rPr>
              <a:t>: sum of squares of difference between prediction and actual value.</a:t>
            </a:r>
          </a:p>
        </p:txBody>
      </p: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599</Words>
  <Application>Microsoft Macintosh PowerPoint</Application>
  <PresentationFormat>On-screen Show (4:3)</PresentationFormat>
  <Paragraphs>206</Paragraphs>
  <Slides>30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Machine Learning Made Simple</vt:lpstr>
      <vt:lpstr>Machine Learning in Our Everyday Lives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Overfitting</vt:lpstr>
      <vt:lpstr>Split data set</vt:lpstr>
      <vt:lpstr>Training Set</vt:lpstr>
      <vt:lpstr>Test Set</vt:lpstr>
      <vt:lpstr>Many Types of Models</vt:lpstr>
      <vt:lpstr>Decision Tree</vt:lpstr>
      <vt:lpstr>Random Forest</vt:lpstr>
      <vt:lpstr>Model Selection</vt:lpstr>
      <vt:lpstr>Split data set</vt:lpstr>
      <vt:lpstr>Tutorial</vt:lpstr>
      <vt:lpstr>Sci-kit Learn Model API</vt:lpstr>
      <vt:lpstr>Sci-kit Learn Model API</vt:lpstr>
      <vt:lpstr>Recap</vt:lpstr>
      <vt:lpstr>Hands-on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Lydia Gu</cp:lastModifiedBy>
  <cp:revision>26</cp:revision>
  <dcterms:created xsi:type="dcterms:W3CDTF">2015-05-05T22:17:55Z</dcterms:created>
  <dcterms:modified xsi:type="dcterms:W3CDTF">2015-05-06T22:01:16Z</dcterms:modified>
</cp:coreProperties>
</file>