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93" r:id="rId2"/>
    <p:sldId id="302" r:id="rId3"/>
    <p:sldId id="284" r:id="rId4"/>
    <p:sldId id="307" r:id="rId5"/>
    <p:sldId id="277" r:id="rId6"/>
    <p:sldId id="278" r:id="rId7"/>
    <p:sldId id="285" r:id="rId8"/>
    <p:sldId id="286" r:id="rId9"/>
    <p:sldId id="257" r:id="rId10"/>
    <p:sldId id="258" r:id="rId11"/>
    <p:sldId id="260" r:id="rId12"/>
    <p:sldId id="259" r:id="rId13"/>
    <p:sldId id="308" r:id="rId14"/>
    <p:sldId id="287" r:id="rId15"/>
    <p:sldId id="261" r:id="rId16"/>
    <p:sldId id="262" r:id="rId17"/>
    <p:sldId id="265" r:id="rId18"/>
    <p:sldId id="263" r:id="rId19"/>
    <p:sldId id="264" r:id="rId20"/>
    <p:sldId id="282" r:id="rId21"/>
    <p:sldId id="301" r:id="rId22"/>
    <p:sldId id="288" r:id="rId23"/>
    <p:sldId id="289" r:id="rId24"/>
    <p:sldId id="305" r:id="rId25"/>
    <p:sldId id="306" r:id="rId26"/>
    <p:sldId id="304" r:id="rId27"/>
    <p:sldId id="268" r:id="rId28"/>
    <p:sldId id="269" r:id="rId29"/>
    <p:sldId id="270" r:id="rId30"/>
    <p:sldId id="271" r:id="rId31"/>
    <p:sldId id="290" r:id="rId32"/>
    <p:sldId id="303" r:id="rId33"/>
    <p:sldId id="299" r:id="rId34"/>
    <p:sldId id="272" r:id="rId35"/>
    <p:sldId id="309" r:id="rId36"/>
    <p:sldId id="280" r:id="rId37"/>
    <p:sldId id="300" r:id="rId38"/>
    <p:sldId id="267" r:id="rId39"/>
    <p:sldId id="283" r:id="rId40"/>
    <p:sldId id="292" r:id="rId41"/>
    <p:sldId id="291" r:id="rId42"/>
    <p:sldId id="296" r:id="rId43"/>
    <p:sldId id="310" r:id="rId44"/>
    <p:sldId id="295" r:id="rId45"/>
    <p:sldId id="294" r:id="rId46"/>
    <p:sldId id="297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85" autoAdjust="0"/>
  </p:normalViewPr>
  <p:slideViewPr>
    <p:cSldViewPr snapToGrid="0" snapToObjects="1">
      <p:cViewPr varScale="1">
        <p:scale>
          <a:sx n="109" d="100"/>
          <a:sy n="109" d="100"/>
        </p:scale>
        <p:origin x="-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-344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144C1-CEA6-4D4D-9670-300AA03EA9ED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5A203-B80B-7647-846D-203E4F34D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ourselves and what we’ll be talking about</a:t>
            </a:r>
            <a:r>
              <a:rPr lang="en-US" baseline="0" dirty="0" smtClean="0"/>
              <a:t>!</a:t>
            </a:r>
          </a:p>
          <a:p>
            <a:r>
              <a:rPr lang="en-US" baseline="0" dirty="0" smtClean="0"/>
              <a:t>Arsen and I are engineers on the </a:t>
            </a:r>
            <a:r>
              <a:rPr lang="en-US" baseline="0" dirty="0" err="1" smtClean="0"/>
              <a:t>Locu</a:t>
            </a:r>
            <a:r>
              <a:rPr lang="en-US" baseline="0" dirty="0" smtClean="0"/>
              <a:t> team. Arsen works on our API and I work on our crowd platform for gathering structured data.</a:t>
            </a:r>
          </a:p>
          <a:p>
            <a:r>
              <a:rPr lang="en-US" baseline="0" dirty="0" smtClean="0"/>
              <a:t>David is a data scientist on the domains team.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1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3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r>
              <a:rPr lang="en-US" baseline="0" dirty="0" smtClean="0"/>
              <a:t> is used to decide what to show in our Facebook news feed</a:t>
            </a:r>
          </a:p>
          <a:p>
            <a:r>
              <a:rPr lang="en-US" baseline="0" dirty="0" smtClean="0"/>
              <a:t>It’s used to recommend movies on Netflix</a:t>
            </a:r>
          </a:p>
          <a:p>
            <a:r>
              <a:rPr lang="en-US" baseline="0" dirty="0" smtClean="0"/>
              <a:t>It’s used in </a:t>
            </a:r>
            <a:r>
              <a:rPr lang="en-US" baseline="0" dirty="0" err="1" smtClean="0"/>
              <a:t>Siri</a:t>
            </a:r>
            <a:r>
              <a:rPr lang="en-US" baseline="0" dirty="0" smtClean="0"/>
              <a:t> to recognize what we say and answer our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3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categories</a:t>
            </a:r>
            <a:r>
              <a:rPr lang="en-US" baseline="0" dirty="0" smtClean="0"/>
              <a:t> of machine learning. Depends on what the problem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41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slide: How do we measure</a:t>
            </a:r>
            <a:r>
              <a:rPr lang="en-US" baseline="0" dirty="0" smtClean="0"/>
              <a:t> how “good” a classifier is? There are many metrics, and which one you use often depends on the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8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35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care</a:t>
            </a:r>
            <a:r>
              <a:rPr lang="en-US" baseline="0" dirty="0" smtClean="0"/>
              <a:t> more</a:t>
            </a:r>
            <a:r>
              <a:rPr lang="en-US" dirty="0" smtClean="0"/>
              <a:t> about correctly</a:t>
            </a:r>
            <a:r>
              <a:rPr lang="en-US" baseline="0" dirty="0" smtClean="0"/>
              <a:t> labeling all the instances of one class, then we use recall. For ex, screening for malignant tumors. TSA bag 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0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other hand, we</a:t>
            </a:r>
            <a:r>
              <a:rPr lang="en-US" baseline="0" dirty="0" smtClean="0"/>
              <a:t> might care more about how accurate our labels are for one class. Auto-tag people on </a:t>
            </a:r>
            <a:r>
              <a:rPr lang="en-US" baseline="0" dirty="0" err="1" smtClean="0"/>
              <a:t>facebook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92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01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1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3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0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DE11-21A5-024B-AC15-C770EC7EF040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4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7346" y="255421"/>
            <a:ext cx="8433753" cy="146282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Workshop: Machine Learning Made Ridiculously Simple</a:t>
            </a:r>
            <a:endParaRPr lang="en-US" sz="4400" dirty="0">
              <a:solidFill>
                <a:schemeClr val="bg1"/>
              </a:solidFill>
              <a:latin typeface="GT Walsheim Regular"/>
              <a:cs typeface="GT Walsheim Regular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7344" y="1593867"/>
            <a:ext cx="2077024" cy="832811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GT Walsheim Regular"/>
                <a:cs typeface="GT Walsheim Regular"/>
              </a:rPr>
              <a:t>Presented by: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79120" y="1763062"/>
            <a:ext cx="6391976" cy="1165412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Arsen </a:t>
            </a:r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Mamikonyan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,</a:t>
            </a:r>
            <a:endParaRPr lang="en-US" sz="3200" dirty="0" smtClean="0">
              <a:solidFill>
                <a:schemeClr val="bg1"/>
              </a:solidFill>
              <a:latin typeface="GT Walsheim Regular"/>
              <a:cs typeface="GT Walsheim Regular"/>
            </a:endParaRPr>
          </a:p>
          <a:p>
            <a:pPr algn="l"/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David Kellogg, Lydia 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Gu</a:t>
            </a:r>
          </a:p>
        </p:txBody>
      </p:sp>
    </p:spTree>
    <p:extLst>
      <p:ext uri="{BB962C8B-B14F-4D97-AF65-F5344CB8AC3E}">
        <p14:creationId xmlns:p14="http://schemas.microsoft.com/office/powerpoint/2010/main" val="205306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60" name="Oval 59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3" name="Straight Connector 22"/>
          <p:cNvCxnSpPr/>
          <p:nvPr/>
        </p:nvCxnSpPr>
        <p:spPr>
          <a:xfrm flipV="1">
            <a:off x="3176180" y="3206215"/>
            <a:ext cx="3162208" cy="105106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176180" y="2792838"/>
            <a:ext cx="3091554" cy="794674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3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minimize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sum of squares of difference between prediction and actual value.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287531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275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  <a:endCxn id="13" idx="0"/>
          </p:cNvCxnSpPr>
          <p:nvPr/>
        </p:nvCxnSpPr>
        <p:spPr>
          <a:xfrm>
            <a:off x="4862128" y="2079249"/>
            <a:ext cx="0" cy="8674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96685" y="2934811"/>
            <a:ext cx="0" cy="86056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188182" y="2946679"/>
            <a:ext cx="3150206" cy="2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2638" y="5497057"/>
            <a:ext cx="451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Can use a metric called R^2 (R squared)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95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11" name="Picture 10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3298277" y="4352357"/>
            <a:ext cx="0" cy="70036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63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21013"/>
          </a:xfrm>
        </p:spPr>
        <p:txBody>
          <a:bodyPr/>
          <a:lstStyle/>
          <a:p>
            <a:r>
              <a:rPr lang="en-US" dirty="0" smtClean="0"/>
              <a:t>Predict an outcome which has discrete </a:t>
            </a:r>
            <a:r>
              <a:rPr lang="en-US" b="1" dirty="0" smtClean="0"/>
              <a:t>classes</a:t>
            </a:r>
          </a:p>
          <a:p>
            <a:endParaRPr lang="en-US" dirty="0"/>
          </a:p>
          <a:p>
            <a:r>
              <a:rPr lang="en-US" dirty="0" smtClean="0"/>
              <a:t>Does this house have a </a:t>
            </a:r>
            <a:r>
              <a:rPr lang="en-US" dirty="0" smtClean="0"/>
              <a:t>view</a:t>
            </a:r>
            <a:r>
              <a:rPr lang="en-US" dirty="0" smtClean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3283" y="4078529"/>
            <a:ext cx="2829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/>
                <a:cs typeface="Arial"/>
              </a:rPr>
              <a:t>V</a:t>
            </a:r>
            <a:r>
              <a:rPr lang="en-US" sz="4000" dirty="0" smtClean="0">
                <a:latin typeface="Arial"/>
                <a:cs typeface="Arial"/>
              </a:rPr>
              <a:t>iew</a:t>
            </a:r>
            <a:endParaRPr lang="en-US" sz="4000" dirty="0" smtClean="0">
              <a:latin typeface="Arial"/>
              <a:cs typeface="Arial"/>
            </a:endParaRPr>
          </a:p>
          <a:p>
            <a:r>
              <a:rPr lang="en-US" sz="4000" dirty="0" smtClean="0">
                <a:latin typeface="Arial"/>
                <a:cs typeface="Arial"/>
              </a:rPr>
              <a:t>No </a:t>
            </a:r>
            <a:r>
              <a:rPr lang="en-US" sz="4000" dirty="0">
                <a:latin typeface="Arial"/>
                <a:cs typeface="Arial"/>
              </a:rPr>
              <a:t>V</a:t>
            </a:r>
            <a:r>
              <a:rPr lang="en-US" sz="4000" dirty="0" smtClean="0">
                <a:latin typeface="Arial"/>
                <a:cs typeface="Arial"/>
              </a:rPr>
              <a:t>iew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064" y="4225476"/>
            <a:ext cx="4197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ize, price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86641" y="4619233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50713" y="4013322"/>
            <a:ext cx="2875704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0713" y="5207648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6059" y="3946589"/>
            <a:ext cx="3077160" cy="16584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61428" y="5613986"/>
            <a:ext cx="33310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labels: 2 classes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64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26" name="Oval 25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No Vi</a:t>
              </a:r>
              <a:r>
                <a:rPr lang="en-US" sz="2400" dirty="0" smtClean="0">
                  <a:latin typeface="Arial"/>
                  <a:cs typeface="Arial"/>
                </a:rPr>
                <a:t>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/>
                  <a:cs typeface="Arial"/>
                </a:rPr>
                <a:t>V</a:t>
              </a:r>
              <a:r>
                <a:rPr lang="en-US" sz="2400" dirty="0" smtClean="0">
                  <a:latin typeface="Arial"/>
                  <a:cs typeface="Arial"/>
                </a:rPr>
                <a:t>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5266175" y="135294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852015" y="191757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01544" y="1362740"/>
            <a:ext cx="164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</a:t>
            </a:r>
            <a:r>
              <a:rPr lang="en-US" sz="2400" dirty="0" smtClean="0">
                <a:latin typeface="Arial"/>
                <a:cs typeface="Arial"/>
              </a:rPr>
              <a:t>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77580" y="3748914"/>
            <a:ext cx="1488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</a:t>
            </a:r>
            <a:r>
              <a:rPr lang="en-US" sz="2400" dirty="0" smtClean="0">
                <a:latin typeface="Arial"/>
                <a:cs typeface="Arial"/>
              </a:rPr>
              <a:t>no </a:t>
            </a:r>
            <a:r>
              <a:rPr lang="en-US" sz="2400" dirty="0" smtClean="0">
                <a:latin typeface="Arial"/>
                <a:cs typeface="Arial"/>
              </a:rPr>
              <a:t>view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32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602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Outcome</a:t>
            </a:r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688453" y="297706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32343" y="2907138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67214" y="3289581"/>
            <a:ext cx="107077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61241" y="3475306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6132" y="3790405"/>
            <a:ext cx="2045109" cy="14687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653955" y="2703086"/>
            <a:ext cx="723943" cy="8150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01444" y="157360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61241" y="924881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>
            <a:stCxn id="49" idx="1"/>
          </p:cNvCxnSpPr>
          <p:nvPr/>
        </p:nvCxnSpPr>
        <p:spPr>
          <a:xfrm flipH="1">
            <a:off x="5598703" y="1340380"/>
            <a:ext cx="562538" cy="25319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4019" y="3054967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6286846" y="2977060"/>
            <a:ext cx="1157174" cy="42682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893654" y="265973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64" name="Oval 63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No Vi</a:t>
              </a:r>
              <a:r>
                <a:rPr lang="en-US" sz="2400" dirty="0" smtClean="0">
                  <a:latin typeface="Arial"/>
                  <a:cs typeface="Arial"/>
                </a:rPr>
                <a:t>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/>
                  <a:cs typeface="Arial"/>
                </a:rPr>
                <a:t>V</a:t>
              </a:r>
              <a:r>
                <a:rPr lang="en-US" sz="2400" dirty="0" smtClean="0">
                  <a:latin typeface="Arial"/>
                  <a:cs typeface="Arial"/>
                </a:rPr>
                <a:t>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7" name="Oval 66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658040" y="3790405"/>
            <a:ext cx="1488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</a:t>
            </a:r>
            <a:r>
              <a:rPr lang="en-US" sz="2400" dirty="0" smtClean="0">
                <a:latin typeface="Arial"/>
                <a:cs typeface="Arial"/>
              </a:rPr>
              <a:t>no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01544" y="1362740"/>
            <a:ext cx="164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</a:t>
            </a:r>
            <a:r>
              <a:rPr lang="en-US" sz="2400" dirty="0" smtClean="0">
                <a:latin typeface="Arial"/>
                <a:cs typeface="Arial"/>
              </a:rPr>
              <a:t>view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064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3" grpId="0" animBg="1"/>
      <p:bldP spid="44" grpId="0"/>
      <p:bldP spid="45" grpId="0"/>
      <p:bldP spid="48" grpId="0" animBg="1"/>
      <p:bldP spid="49" grpId="0"/>
      <p:bldP spid="56" grpId="0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Accuracy</a:t>
            </a:r>
            <a:r>
              <a:rPr lang="en-US" sz="2400" dirty="0" smtClean="0">
                <a:latin typeface="Arial"/>
                <a:cs typeface="Arial"/>
              </a:rPr>
              <a:t>: how many points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15 right / 18 points = 83%</a:t>
            </a:r>
          </a:p>
        </p:txBody>
      </p:sp>
      <p:sp>
        <p:nvSpPr>
          <p:cNvPr id="43" name="Oval 42"/>
          <p:cNvSpPr/>
          <p:nvPr/>
        </p:nvSpPr>
        <p:spPr>
          <a:xfrm>
            <a:off x="3688478" y="297761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5" name="Oval 44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No V</a:t>
              </a:r>
              <a:r>
                <a:rPr lang="en-US" sz="2400" dirty="0" smtClean="0">
                  <a:latin typeface="Arial"/>
                  <a:cs typeface="Arial"/>
                </a:rPr>
                <a:t>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9" name="TextBox 48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</a:t>
              </a:r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</a:t>
              </a:r>
              <a:r>
                <a:rPr lang="en-US" sz="2400" dirty="0" smtClean="0">
                  <a:latin typeface="Arial"/>
                  <a:cs typeface="Arial"/>
                </a:rPr>
                <a:t>no </a:t>
              </a:r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28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Recall (for “Good view” label)</a:t>
            </a:r>
            <a:r>
              <a:rPr lang="en-US" sz="2400" dirty="0" smtClean="0">
                <a:latin typeface="Arial"/>
                <a:cs typeface="Arial"/>
              </a:rPr>
              <a:t>: # of Good view houses,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9 good view houses = 78%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4" name="Oval 43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No V</a:t>
              </a:r>
              <a:r>
                <a:rPr lang="en-US" sz="2400" dirty="0" smtClean="0">
                  <a:latin typeface="Arial"/>
                  <a:cs typeface="Arial"/>
                </a:rPr>
                <a:t>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/>
                  <a:cs typeface="Arial"/>
                </a:rPr>
                <a:t>V</a:t>
              </a:r>
              <a:r>
                <a:rPr lang="en-US" sz="2400" dirty="0" smtClean="0">
                  <a:latin typeface="Arial"/>
                  <a:cs typeface="Arial"/>
                </a:rPr>
                <a:t>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7" name="Oval 46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9" name="TextBox 48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</a:t>
              </a:r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</a:t>
              </a:r>
              <a:r>
                <a:rPr lang="en-US" sz="2400" dirty="0" smtClean="0">
                  <a:latin typeface="Arial"/>
                  <a:cs typeface="Arial"/>
                </a:rPr>
                <a:t>no v</a:t>
              </a:r>
              <a:r>
                <a:rPr lang="en-US" sz="2400" dirty="0" smtClean="0">
                  <a:latin typeface="Arial"/>
                  <a:cs typeface="Arial"/>
                </a:rPr>
                <a:t>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43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297766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Precision</a:t>
            </a:r>
            <a:r>
              <a:rPr lang="en-US" sz="2400" dirty="0" smtClean="0">
                <a:latin typeface="Arial"/>
                <a:cs typeface="Arial"/>
              </a:rPr>
              <a:t>: </a:t>
            </a:r>
            <a:r>
              <a:rPr lang="en-US" sz="2400" dirty="0" smtClean="0">
                <a:latin typeface="Arial"/>
                <a:cs typeface="Arial"/>
              </a:rPr>
              <a:t>of points we labeled as positive,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8 labeled “Good view” = 88%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3" name="TextBox 42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</a:t>
              </a:r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</a:t>
              </a:r>
              <a:r>
                <a:rPr lang="en-US" sz="2400" dirty="0" smtClean="0">
                  <a:latin typeface="Arial"/>
                  <a:cs typeface="Arial"/>
                </a:rPr>
                <a:t>no view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6" name="Oval 45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No </a:t>
              </a:r>
              <a:r>
                <a:rPr lang="en-US" sz="2400" dirty="0">
                  <a:latin typeface="Arial"/>
                  <a:cs typeface="Arial"/>
                </a:rPr>
                <a:t>V</a:t>
              </a:r>
              <a:r>
                <a:rPr lang="en-US" sz="2400" dirty="0" smtClean="0">
                  <a:latin typeface="Arial"/>
                  <a:cs typeface="Arial"/>
                </a:rPr>
                <a:t>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9" name="Oval 48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8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Machine Learning</a:t>
            </a:r>
          </a:p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Regression </a:t>
            </a:r>
            <a:r>
              <a:rPr lang="en-US" dirty="0" err="1" smtClean="0"/>
              <a:t>vs</a:t>
            </a:r>
            <a:r>
              <a:rPr lang="en-US" dirty="0" smtClean="0"/>
              <a:t> Classification</a:t>
            </a:r>
          </a:p>
          <a:p>
            <a:r>
              <a:rPr lang="en-US" dirty="0" smtClean="0"/>
              <a:t>Metrics for evaluating a model</a:t>
            </a:r>
          </a:p>
          <a:p>
            <a:r>
              <a:rPr lang="en-US" dirty="0" smtClean="0"/>
              <a:t>Model selection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 library API</a:t>
            </a:r>
          </a:p>
          <a:p>
            <a:r>
              <a:rPr lang="en-US" dirty="0" smtClean="0"/>
              <a:t>How to use </a:t>
            </a:r>
            <a:r>
              <a:rPr lang="en-US" dirty="0" err="1" smtClean="0"/>
              <a:t>ipython</a:t>
            </a:r>
            <a:r>
              <a:rPr lang="en-US" dirty="0" smtClean="0"/>
              <a:t> notebook for tutorial</a:t>
            </a:r>
          </a:p>
        </p:txBody>
      </p:sp>
    </p:spTree>
    <p:extLst>
      <p:ext uri="{BB962C8B-B14F-4D97-AF65-F5344CB8AC3E}">
        <p14:creationId xmlns:p14="http://schemas.microsoft.com/office/powerpoint/2010/main" val="113565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Types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Decision trees</a:t>
            </a:r>
          </a:p>
          <a:p>
            <a:pPr marL="0" indent="0" algn="ctr">
              <a:buNone/>
            </a:pPr>
            <a:r>
              <a:rPr lang="en-US" dirty="0" smtClean="0"/>
              <a:t>Random Forest</a:t>
            </a:r>
          </a:p>
          <a:p>
            <a:pPr marL="0" indent="0" algn="ctr">
              <a:buNone/>
            </a:pPr>
            <a:r>
              <a:rPr lang="en-US" dirty="0" smtClean="0"/>
              <a:t>Support Vector Machine</a:t>
            </a:r>
          </a:p>
          <a:p>
            <a:pPr marL="0" indent="0" algn="ctr">
              <a:buNone/>
            </a:pPr>
            <a:r>
              <a:rPr lang="en-US" dirty="0" smtClean="0"/>
              <a:t>Neural Nets</a:t>
            </a:r>
          </a:p>
          <a:p>
            <a:pPr marL="0" indent="0" algn="ctr">
              <a:buNone/>
            </a:pPr>
            <a:r>
              <a:rPr lang="en-US" dirty="0" smtClean="0"/>
              <a:t>K Nearest Neighbors</a:t>
            </a:r>
          </a:p>
          <a:p>
            <a:pPr marL="0" indent="0" algn="ctr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8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Good 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Bad 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Good 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Bad 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4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Price &lt; 1000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&lt; 500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&lt;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8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Good 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Bad 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Good 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Bad 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7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  <p:bldP spid="30" grpId="0"/>
      <p:bldP spid="41" grpId="0" animBg="1"/>
      <p:bldP spid="44" grpId="0"/>
      <p:bldP spid="45" grpId="0"/>
      <p:bldP spid="51" grpId="0"/>
      <p:bldP spid="52" grpId="0"/>
      <p:bldP spid="54" grpId="0"/>
      <p:bldP spid="55" grpId="0"/>
      <p:bldP spid="57" grpId="0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18567" y="5410898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Construct </a:t>
            </a:r>
            <a:r>
              <a:rPr lang="en-US" sz="2400" dirty="0" smtClean="0">
                <a:latin typeface="Arial"/>
                <a:cs typeface="Arial"/>
              </a:rPr>
              <a:t>many </a:t>
            </a:r>
            <a:r>
              <a:rPr lang="en-US" sz="2400" b="1" dirty="0" smtClean="0">
                <a:latin typeface="Arial"/>
                <a:cs typeface="Arial"/>
              </a:rPr>
              <a:t>different</a:t>
            </a:r>
            <a:r>
              <a:rPr lang="en-US" sz="2400" dirty="0" smtClean="0">
                <a:latin typeface="Arial"/>
                <a:cs typeface="Arial"/>
              </a:rPr>
              <a:t> trees</a:t>
            </a:r>
          </a:p>
          <a:p>
            <a:pPr algn="ctr"/>
            <a:r>
              <a:rPr lang="en-US" sz="2400" b="1" dirty="0" smtClean="0">
                <a:latin typeface="Arial"/>
                <a:cs typeface="Arial"/>
              </a:rPr>
              <a:t>Average</a:t>
            </a:r>
            <a:r>
              <a:rPr lang="en-US" sz="2400" dirty="0" smtClean="0">
                <a:latin typeface="Arial"/>
                <a:cs typeface="Arial"/>
              </a:rPr>
              <a:t> the result of all the individual trees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632490" y="1784212"/>
            <a:ext cx="2005102" cy="1538540"/>
            <a:chOff x="3628966" y="1780529"/>
            <a:chExt cx="2005102" cy="1538540"/>
          </a:xfrm>
        </p:grpSpPr>
        <p:grpSp>
          <p:nvGrpSpPr>
            <p:cNvPr id="21" name="Group 20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4" name="Straight Arrow Connector 23"/>
              <p:cNvCxnSpPr>
                <a:stCxn id="22" idx="2"/>
                <a:endCxn id="87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88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Rectangle 86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034954" y="1784212"/>
            <a:ext cx="2005102" cy="1538540"/>
            <a:chOff x="3628966" y="1780529"/>
            <a:chExt cx="2005102" cy="1538540"/>
          </a:xfrm>
        </p:grpSpPr>
        <p:grpSp>
          <p:nvGrpSpPr>
            <p:cNvPr id="112" name="Group 111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16" name="Straight Arrow Connector 115"/>
              <p:cNvCxnSpPr>
                <a:stCxn id="115" idx="2"/>
                <a:endCxn id="113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endCxn id="114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Rectangle 112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7564" y="1778061"/>
            <a:ext cx="2220503" cy="1155354"/>
            <a:chOff x="1057564" y="1778061"/>
            <a:chExt cx="2220503" cy="1155354"/>
          </a:xfrm>
        </p:grpSpPr>
        <p:sp>
          <p:nvSpPr>
            <p:cNvPr id="6" name="TextBox 5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&lt; 1000</a:t>
              </a:r>
              <a:endParaRPr lang="en-US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&lt; 700 </a:t>
              </a:r>
              <a:endParaRPr lang="en-US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&gt; 800</a:t>
              </a:r>
              <a:endParaRPr lang="en-US" b="1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645812" y="1778061"/>
            <a:ext cx="2220503" cy="1155354"/>
            <a:chOff x="1057564" y="1778061"/>
            <a:chExt cx="2220503" cy="1155354"/>
          </a:xfrm>
        </p:grpSpPr>
        <p:sp>
          <p:nvSpPr>
            <p:cNvPr id="136" name="TextBox 135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&gt; 500</a:t>
              </a:r>
              <a:endParaRPr lang="en-US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dirty="0" smtClean="0"/>
                <a:t> &lt; 700 </a:t>
              </a:r>
              <a:endParaRPr lang="en-US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&gt; 900</a:t>
              </a:r>
              <a:endParaRPr lang="en-US" b="1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141754" y="1784212"/>
            <a:ext cx="2220503" cy="1155354"/>
            <a:chOff x="1057564" y="1778061"/>
            <a:chExt cx="2220503" cy="1155354"/>
          </a:xfrm>
        </p:grpSpPr>
        <p:sp>
          <p:nvSpPr>
            <p:cNvPr id="140" name="TextBox 139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&lt; 200</a:t>
              </a:r>
              <a:endParaRPr lang="en-US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dirty="0" smtClean="0"/>
                <a:t> &gt; 300 </a:t>
              </a:r>
              <a:endParaRPr lang="en-US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&gt; 900</a:t>
              </a:r>
              <a:endParaRPr lang="en-US" b="1" dirty="0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141754" y="1769291"/>
            <a:ext cx="2005102" cy="1538540"/>
            <a:chOff x="3628966" y="1780529"/>
            <a:chExt cx="2005102" cy="1538540"/>
          </a:xfrm>
        </p:grpSpPr>
        <p:grpSp>
          <p:nvGrpSpPr>
            <p:cNvPr id="177" name="Group 176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81" name="Straight Arrow Connector 180"/>
              <p:cNvCxnSpPr>
                <a:stCxn id="180" idx="2"/>
                <a:endCxn id="178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endCxn id="179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tangle 177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6265411" y="3746600"/>
            <a:ext cx="2005102" cy="1538540"/>
            <a:chOff x="3628966" y="1780529"/>
            <a:chExt cx="2005102" cy="1538540"/>
          </a:xfrm>
        </p:grpSpPr>
        <p:grpSp>
          <p:nvGrpSpPr>
            <p:cNvPr id="188" name="Group 187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92" name="Straight Arrow Connector 191"/>
              <p:cNvCxnSpPr>
                <a:stCxn id="191" idx="2"/>
                <a:endCxn id="189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endCxn id="190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Rectangle 188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584097" y="3746600"/>
            <a:ext cx="2005102" cy="1538540"/>
            <a:chOff x="3628966" y="1780529"/>
            <a:chExt cx="2005102" cy="1538540"/>
          </a:xfrm>
        </p:grpSpPr>
        <p:grpSp>
          <p:nvGrpSpPr>
            <p:cNvPr id="199" name="Group 198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03" name="Straight Arrow Connector 202"/>
              <p:cNvCxnSpPr>
                <a:stCxn id="202" idx="2"/>
                <a:endCxn id="200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endCxn id="201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Rectangle 199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006211" y="3746600"/>
            <a:ext cx="2005102" cy="1538540"/>
            <a:chOff x="3628966" y="1780529"/>
            <a:chExt cx="2005102" cy="1538540"/>
          </a:xfrm>
        </p:grpSpPr>
        <p:grpSp>
          <p:nvGrpSpPr>
            <p:cNvPr id="210" name="Group 209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14" name="Straight Arrow Connector 213"/>
              <p:cNvCxnSpPr>
                <a:stCxn id="213" idx="2"/>
                <a:endCxn id="211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>
                <a:endCxn id="212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tangle 210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08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567" y="5265762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Price = a + b * size + epsilon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287531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760798" y="5842760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Algorithms finds a &amp; b, </a:t>
            </a:r>
            <a:r>
              <a:rPr lang="en-US" sz="2400" dirty="0" err="1" smtClean="0">
                <a:latin typeface="Arial"/>
                <a:cs typeface="Arial"/>
              </a:rPr>
              <a:t>s.t.</a:t>
            </a:r>
            <a:r>
              <a:rPr lang="en-US" sz="2400" dirty="0" smtClean="0">
                <a:latin typeface="Arial"/>
                <a:cs typeface="Arial"/>
              </a:rPr>
              <a:t> sum of all epsilons is minimized</a:t>
            </a:r>
          </a:p>
        </p:txBody>
      </p:sp>
    </p:spTree>
    <p:extLst>
      <p:ext uri="{BB962C8B-B14F-4D97-AF65-F5344CB8AC3E}">
        <p14:creationId xmlns:p14="http://schemas.microsoft.com/office/powerpoint/2010/main" val="3030672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936584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351330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40114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764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489657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5261429" y="4962114"/>
            <a:ext cx="3797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tweak the cost of error, </a:t>
            </a:r>
            <a:r>
              <a:rPr lang="en-US" sz="2400" dirty="0" err="1" smtClean="0">
                <a:latin typeface="Arial"/>
                <a:cs typeface="Arial"/>
              </a:rPr>
              <a:t>s.t.</a:t>
            </a:r>
            <a:endParaRPr lang="en-US" sz="2400" dirty="0" smtClean="0">
              <a:latin typeface="Arial"/>
              <a:cs typeface="Arial"/>
            </a:endParaRPr>
          </a:p>
        </p:txBody>
      </p:sp>
      <p:pic>
        <p:nvPicPr>
          <p:cNvPr id="3" name="Picture 2" descr="Logistic-curv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80" y="1685711"/>
            <a:ext cx="4042820" cy="269731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5958511" y="1593573"/>
            <a:ext cx="2255213" cy="27894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40162" y="5535224"/>
            <a:ext cx="327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It doesn’t matter much if we are off by 4 or 40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6584" y="5424053"/>
            <a:ext cx="327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We still have an equation for a line</a:t>
            </a:r>
          </a:p>
        </p:txBody>
      </p:sp>
    </p:spTree>
    <p:extLst>
      <p:ext uri="{BB962C8B-B14F-4D97-AF65-F5344CB8AC3E}">
        <p14:creationId xmlns:p14="http://schemas.microsoft.com/office/powerpoint/2010/main" val="211201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 = Support Vector Machine</a:t>
            </a:r>
          </a:p>
          <a:p>
            <a:r>
              <a:rPr lang="en-US" dirty="0" smtClean="0"/>
              <a:t>Minimize classification error</a:t>
            </a:r>
          </a:p>
          <a:p>
            <a:r>
              <a:rPr lang="en-US" dirty="0" smtClean="0"/>
              <a:t>Maximize the geometric margin between classes</a:t>
            </a:r>
          </a:p>
        </p:txBody>
      </p:sp>
    </p:spTree>
    <p:extLst>
      <p:ext uri="{BB962C8B-B14F-4D97-AF65-F5344CB8AC3E}">
        <p14:creationId xmlns:p14="http://schemas.microsoft.com/office/powerpoint/2010/main" val="142806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23785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70714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7585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2357" y="4517582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0598" y="4517582"/>
            <a:ext cx="307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30042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49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7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Machine Learning in Our Everyday Lives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cebook_newsfe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4" y="1252988"/>
            <a:ext cx="3848709" cy="2799952"/>
          </a:xfrm>
          <a:prstGeom prst="rect">
            <a:avLst/>
          </a:prstGeom>
        </p:spPr>
      </p:pic>
      <p:pic>
        <p:nvPicPr>
          <p:cNvPr id="5" name="Picture 4" descr="netflix_rec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64" y="1264586"/>
            <a:ext cx="4429336" cy="2788354"/>
          </a:xfrm>
          <a:prstGeom prst="rect">
            <a:avLst/>
          </a:prstGeom>
        </p:spPr>
      </p:pic>
      <p:pic>
        <p:nvPicPr>
          <p:cNvPr id="6" name="Picture 5" descr="siri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37" y="4187614"/>
            <a:ext cx="2536159" cy="25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85470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816374" y="298781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7493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792278" y="2158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017475" y="35943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887357" y="285735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rgbClr val="9BBB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544772" y="3139276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34832" y="34800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882727" y="25207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4231584" y="301427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3291632" y="287351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291632" y="356200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48379" y="178162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5017475" y="21670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361438" y="263509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363831" y="2466874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91485" y="295073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54215" y="2922636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86091" y="266607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285472" y="2363791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8567" y="5410898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Test error is </a:t>
            </a:r>
            <a:r>
              <a:rPr lang="en-US" sz="2400" b="1" dirty="0" smtClean="0">
                <a:latin typeface="Arial"/>
                <a:cs typeface="Arial"/>
              </a:rPr>
              <a:t>much greater than </a:t>
            </a:r>
            <a:r>
              <a:rPr lang="en-US" sz="2400" dirty="0" smtClean="0">
                <a:latin typeface="Arial"/>
                <a:cs typeface="Arial"/>
              </a:rPr>
              <a:t>train error</a:t>
            </a:r>
          </a:p>
        </p:txBody>
      </p:sp>
      <p:sp>
        <p:nvSpPr>
          <p:cNvPr id="43" name="Oval 42"/>
          <p:cNvSpPr/>
          <p:nvPr/>
        </p:nvSpPr>
        <p:spPr>
          <a:xfrm>
            <a:off x="4278222" y="2546628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8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4" grpId="0"/>
      <p:bldP spid="43" grpId="0" animBg="1"/>
      <p:bldP spid="4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pick the best model?</a:t>
            </a:r>
          </a:p>
          <a:p>
            <a:r>
              <a:rPr lang="en-US" dirty="0" smtClean="0"/>
              <a:t>Should we use our test set?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3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73122" y="1770743"/>
            <a:ext cx="7138698" cy="1723571"/>
            <a:chOff x="1073122" y="1770743"/>
            <a:chExt cx="7138698" cy="1723571"/>
          </a:xfrm>
        </p:grpSpPr>
        <p:sp>
          <p:nvSpPr>
            <p:cNvPr id="17" name="Rectangle 16"/>
            <p:cNvSpPr/>
            <p:nvPr/>
          </p:nvSpPr>
          <p:spPr>
            <a:xfrm>
              <a:off x="4870544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52322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45370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73122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02220" y="2302818"/>
            <a:ext cx="3077030" cy="2831025"/>
            <a:chOff x="6002220" y="2302818"/>
            <a:chExt cx="3077030" cy="2831025"/>
          </a:xfrm>
        </p:grpSpPr>
        <p:grpSp>
          <p:nvGrpSpPr>
            <p:cNvPr id="3" name="Group 2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21739" y="2314690"/>
            <a:ext cx="3077030" cy="2831025"/>
            <a:chOff x="6002220" y="2302818"/>
            <a:chExt cx="3077030" cy="2831025"/>
          </a:xfrm>
        </p:grpSpPr>
        <p:grpSp>
          <p:nvGrpSpPr>
            <p:cNvPr id="28" name="Group 27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27533" y="2312780"/>
            <a:ext cx="3077030" cy="2831025"/>
            <a:chOff x="6002220" y="2302818"/>
            <a:chExt cx="3077030" cy="2831025"/>
          </a:xfrm>
        </p:grpSpPr>
        <p:grpSp>
          <p:nvGrpSpPr>
            <p:cNvPr id="33" name="Group 32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1446" y="2258072"/>
            <a:ext cx="3077030" cy="2831025"/>
            <a:chOff x="6002220" y="2302818"/>
            <a:chExt cx="3077030" cy="2831025"/>
          </a:xfrm>
        </p:grpSpPr>
        <p:grpSp>
          <p:nvGrpSpPr>
            <p:cNvPr id="40" name="Group 39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1759031" y="1770743"/>
            <a:ext cx="5647563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419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Randomize and divide data into multiple blocks</a:t>
            </a:r>
          </a:p>
          <a:p>
            <a:r>
              <a:rPr lang="en-US" dirty="0" smtClean="0"/>
              <a:t>Train different models on train data</a:t>
            </a:r>
          </a:p>
          <a:p>
            <a:r>
              <a:rPr lang="en-US" dirty="0" smtClean="0"/>
              <a:t>Score each model on test data</a:t>
            </a:r>
          </a:p>
          <a:p>
            <a:r>
              <a:rPr lang="en-US" dirty="0" smtClean="0"/>
              <a:t>Repeat by choosing different chunks to test (if there is a concern that test data might be biased)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9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7749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2214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4569" y="4481286"/>
            <a:ext cx="2213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87960" y="4481286"/>
            <a:ext cx="218259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&amp; Select</a:t>
            </a:r>
          </a:p>
          <a:p>
            <a:pPr algn="ctr"/>
            <a:r>
              <a:rPr lang="en-US" sz="3600" dirty="0" smtClean="0"/>
              <a:t>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0184" y="3710225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87532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Validation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34575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0596" y="4499440"/>
            <a:ext cx="2311403" cy="122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final model</a:t>
            </a:r>
            <a:endParaRPr lang="en-US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1722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91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6" grpId="0" animBg="1"/>
      <p:bldP spid="10" grpId="0"/>
      <p:bldP spid="11" grpId="0"/>
      <p:bldP spid="14" grpId="0" animBg="1"/>
      <p:bldP spid="15" grpId="0" animBg="1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Machine learning concepts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-learn: a Python machine learning library</a:t>
            </a:r>
          </a:p>
          <a:p>
            <a:r>
              <a:rPr lang="en-US" dirty="0" smtClean="0"/>
              <a:t>2 hands-on tutorial examples</a:t>
            </a:r>
          </a:p>
        </p:txBody>
      </p:sp>
    </p:spTree>
    <p:extLst>
      <p:ext uri="{BB962C8B-B14F-4D97-AF65-F5344CB8AC3E}">
        <p14:creationId xmlns:p14="http://schemas.microsoft.com/office/powerpoint/2010/main" val="243449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Python machine learning library called </a:t>
            </a:r>
            <a:r>
              <a:rPr lang="en-US" dirty="0" err="1" smtClean="0"/>
              <a:t>sci</a:t>
            </a:r>
            <a:r>
              <a:rPr lang="en-US" dirty="0" smtClean="0"/>
              <a:t>-kit learn.</a:t>
            </a:r>
            <a:endParaRPr lang="en-US" dirty="0"/>
          </a:p>
          <a:p>
            <a:r>
              <a:rPr lang="en-US" dirty="0" err="1" smtClean="0"/>
              <a:t>Sci</a:t>
            </a:r>
            <a:r>
              <a:rPr lang="en-US" dirty="0" smtClean="0"/>
              <a:t>-kit learn has a simple API for training and using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dirty="0" smtClean="0"/>
              <a:t>Raw features</a:t>
            </a:r>
          </a:p>
          <a:p>
            <a:pPr lvl="1"/>
            <a:r>
              <a:rPr lang="en-US" dirty="0" smtClean="0"/>
              <a:t>Price of the house</a:t>
            </a:r>
          </a:p>
          <a:p>
            <a:pPr lvl="1"/>
            <a:r>
              <a:rPr lang="en-US" dirty="0" smtClean="0"/>
              <a:t>Square footage of the house</a:t>
            </a:r>
          </a:p>
          <a:p>
            <a:pPr lvl="1"/>
            <a:r>
              <a:rPr lang="en-US" dirty="0" smtClean="0"/>
              <a:t>Per capita crime rate in the neighborhood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Constructed features</a:t>
            </a:r>
          </a:p>
          <a:p>
            <a:pPr lvl="1"/>
            <a:r>
              <a:rPr lang="en-US" dirty="0" smtClean="0"/>
              <a:t>Price per square foot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801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152" y="2685143"/>
            <a:ext cx="8491975" cy="1801787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fit(               ,       )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35202" y="1632852"/>
            <a:ext cx="3431909" cy="3634325"/>
            <a:chOff x="2235202" y="1632852"/>
            <a:chExt cx="3431909" cy="3634325"/>
          </a:xfrm>
        </p:grpSpPr>
        <p:sp>
          <p:nvSpPr>
            <p:cNvPr id="4" name="TextBox 3"/>
            <p:cNvSpPr txBox="1"/>
            <p:nvPr/>
          </p:nvSpPr>
          <p:spPr>
            <a:xfrm>
              <a:off x="2403412" y="1679030"/>
              <a:ext cx="1484926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400 </a:t>
              </a:r>
              <a:r>
                <a:rPr lang="en-US" sz="3200" dirty="0" err="1" smtClean="0"/>
                <a:t>ft</a:t>
              </a:r>
              <a:endParaRPr lang="en-US" sz="3200" dirty="0" smtClean="0"/>
            </a:p>
            <a:p>
              <a:r>
                <a:rPr lang="en-US" sz="3200" dirty="0"/>
                <a:t>6</a:t>
              </a:r>
              <a:r>
                <a:rPr lang="en-US" sz="3200" dirty="0" smtClean="0"/>
                <a:t>00 ft</a:t>
              </a:r>
            </a:p>
            <a:p>
              <a:r>
                <a:rPr lang="en-US" sz="3200" dirty="0" smtClean="0"/>
                <a:t>1600 ft</a:t>
              </a:r>
            </a:p>
            <a:p>
              <a:r>
                <a:rPr lang="en-US" sz="3200" dirty="0" smtClean="0"/>
                <a:t>800 ft</a:t>
              </a:r>
            </a:p>
            <a:p>
              <a:r>
                <a:rPr lang="en-US" sz="3200" dirty="0" smtClean="0"/>
                <a:t>300 ft</a:t>
              </a:r>
            </a:p>
            <a:p>
              <a:r>
                <a:rPr lang="en-US" sz="3200" dirty="0" smtClean="0"/>
                <a:t>1000 ft</a:t>
              </a:r>
            </a:p>
            <a:p>
              <a:r>
                <a:rPr lang="en-US" sz="3200" dirty="0" smtClean="0"/>
                <a:t>700 ft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8897" y="1673796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$800</a:t>
              </a:r>
            </a:p>
            <a:p>
              <a:r>
                <a:rPr lang="en-US" sz="3200" dirty="0" smtClean="0"/>
                <a:t>$1200</a:t>
              </a:r>
            </a:p>
            <a:p>
              <a:r>
                <a:rPr lang="en-US" sz="3200" dirty="0" smtClean="0"/>
                <a:t>$2600</a:t>
              </a:r>
            </a:p>
            <a:p>
              <a:r>
                <a:rPr lang="en-US" sz="3200" dirty="0" smtClean="0"/>
                <a:t>$1300</a:t>
              </a:r>
            </a:p>
            <a:p>
              <a:r>
                <a:rPr lang="en-US" sz="3200" dirty="0" smtClean="0"/>
                <a:t>$600</a:t>
              </a:r>
            </a:p>
            <a:p>
              <a:r>
                <a:rPr lang="en-US" sz="3200" dirty="0" smtClean="0"/>
                <a:t>$2000</a:t>
              </a:r>
            </a:p>
            <a:p>
              <a:r>
                <a:rPr lang="en-US" sz="3200" dirty="0" smtClean="0"/>
                <a:t>$1100</a:t>
              </a:r>
              <a:endParaRPr lang="en-US" sz="3200" dirty="0"/>
            </a:p>
          </p:txBody>
        </p:sp>
        <p:grpSp>
          <p:nvGrpSpPr>
            <p:cNvPr id="22" name="Group 21"/>
            <p:cNvGrpSpPr/>
            <p:nvPr/>
          </p:nvGrpSpPr>
          <p:grpSpPr>
            <a:xfrm rot="10800000">
              <a:off x="2235202" y="1635672"/>
              <a:ext cx="344715" cy="3631505"/>
              <a:chOff x="7500259" y="1649186"/>
              <a:chExt cx="344715" cy="3631505"/>
            </a:xfrm>
          </p:grpSpPr>
          <p:cxnSp>
            <p:nvCxnSpPr>
              <p:cNvPr id="23" name="Elbow Connector 22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998114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30" name="Elbow Connector 29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/>
                <a:cs typeface="Arial"/>
              </a:rPr>
              <a:t>t</a:t>
            </a:r>
            <a:r>
              <a:rPr lang="en-US" sz="3600" dirty="0" smtClean="0">
                <a:latin typeface="Arial"/>
                <a:cs typeface="Arial"/>
              </a:rPr>
              <a:t>rain the 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47687" y="5274953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84133" y="5286259"/>
            <a:ext cx="24087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labels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66247" y="1673796"/>
            <a:ext cx="2022929" cy="3664966"/>
            <a:chOff x="6066246" y="1599391"/>
            <a:chExt cx="2022929" cy="3664966"/>
          </a:xfrm>
        </p:grpSpPr>
        <p:grpSp>
          <p:nvGrpSpPr>
            <p:cNvPr id="28" name="Group 27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7" name="Elbow Connector 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19" name="Elbow Connector 18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6410961" y="1676413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715204" y="1453080"/>
            <a:ext cx="122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Good View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52824" y="3364013"/>
            <a:ext cx="122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Bad View</a:t>
            </a:r>
          </a:p>
        </p:txBody>
      </p:sp>
      <p:cxnSp>
        <p:nvCxnSpPr>
          <p:cNvPr id="32" name="Straight Arrow Connector 31"/>
          <p:cNvCxnSpPr>
            <a:stCxn id="26" idx="1"/>
          </p:cNvCxnSpPr>
          <p:nvPr/>
        </p:nvCxnSpPr>
        <p:spPr>
          <a:xfrm flipH="1">
            <a:off x="6830750" y="1991689"/>
            <a:ext cx="884454" cy="3738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1"/>
          </p:cNvCxnSpPr>
          <p:nvPr/>
        </p:nvCxnSpPr>
        <p:spPr>
          <a:xfrm flipH="1">
            <a:off x="6849628" y="1991689"/>
            <a:ext cx="865576" cy="47338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1"/>
          </p:cNvCxnSpPr>
          <p:nvPr/>
        </p:nvCxnSpPr>
        <p:spPr>
          <a:xfrm flipH="1" flipV="1">
            <a:off x="6849628" y="3038768"/>
            <a:ext cx="903196" cy="86385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1"/>
          </p:cNvCxnSpPr>
          <p:nvPr/>
        </p:nvCxnSpPr>
        <p:spPr>
          <a:xfrm flipH="1" flipV="1">
            <a:off x="6824780" y="3574141"/>
            <a:ext cx="928044" cy="32848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06827" y="1598733"/>
            <a:ext cx="5050016" cy="1077218"/>
            <a:chOff x="106827" y="1598733"/>
            <a:chExt cx="5050016" cy="1077218"/>
          </a:xfrm>
        </p:grpSpPr>
        <p:sp>
          <p:nvSpPr>
            <p:cNvPr id="45" name="Rectangle 44"/>
            <p:cNvSpPr/>
            <p:nvPr/>
          </p:nvSpPr>
          <p:spPr>
            <a:xfrm>
              <a:off x="2403412" y="1716457"/>
              <a:ext cx="2753431" cy="562619"/>
            </a:xfrm>
            <a:prstGeom prst="rect">
              <a:avLst/>
            </a:prstGeom>
            <a:noFill/>
            <a:ln w="762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827" y="1598733"/>
              <a:ext cx="169734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1 house features</a:t>
              </a:r>
            </a:p>
          </p:txBody>
        </p:sp>
      </p:grpSp>
      <p:cxnSp>
        <p:nvCxnSpPr>
          <p:cNvPr id="48" name="Straight Arrow Connector 47"/>
          <p:cNvCxnSpPr>
            <a:stCxn id="46" idx="3"/>
            <a:endCxn id="45" idx="1"/>
          </p:cNvCxnSpPr>
          <p:nvPr/>
        </p:nvCxnSpPr>
        <p:spPr>
          <a:xfrm flipV="1">
            <a:off x="1804171" y="1997767"/>
            <a:ext cx="599241" cy="13957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26" grpId="0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" y="2685143"/>
            <a:ext cx="7048652" cy="1742436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predict(              )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use the model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3684" y="5462098"/>
            <a:ext cx="2248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redicted labels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59449" y="5459947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44870" y="1848133"/>
            <a:ext cx="14849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400 </a:t>
            </a:r>
            <a:r>
              <a:rPr lang="en-US" sz="3200" dirty="0" err="1" smtClean="0"/>
              <a:t>ft</a:t>
            </a:r>
            <a:endParaRPr lang="en-US" sz="3200" dirty="0" smtClean="0"/>
          </a:p>
          <a:p>
            <a:r>
              <a:rPr lang="en-US" sz="3200" dirty="0"/>
              <a:t>6</a:t>
            </a:r>
            <a:r>
              <a:rPr lang="en-US" sz="3200" dirty="0" smtClean="0"/>
              <a:t>00 ft</a:t>
            </a:r>
          </a:p>
          <a:p>
            <a:r>
              <a:rPr lang="en-US" sz="3200" dirty="0" smtClean="0"/>
              <a:t>1600 ft</a:t>
            </a:r>
          </a:p>
          <a:p>
            <a:r>
              <a:rPr lang="en-US" sz="3200" dirty="0" smtClean="0"/>
              <a:t>800 </a:t>
            </a:r>
            <a:r>
              <a:rPr lang="en-US" sz="3200" dirty="0" err="1" smtClean="0"/>
              <a:t>ft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300 ft</a:t>
            </a:r>
          </a:p>
          <a:p>
            <a:r>
              <a:rPr lang="en-US" sz="3200" dirty="0" smtClean="0"/>
              <a:t>1000 ft</a:t>
            </a:r>
          </a:p>
          <a:p>
            <a:r>
              <a:rPr lang="en-US" sz="3200" dirty="0" smtClean="0"/>
              <a:t>700 ft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30355" y="1842899"/>
            <a:ext cx="16782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$800</a:t>
            </a:r>
          </a:p>
          <a:p>
            <a:r>
              <a:rPr lang="en-US" sz="3200" dirty="0" smtClean="0"/>
              <a:t>$1200</a:t>
            </a:r>
          </a:p>
          <a:p>
            <a:r>
              <a:rPr lang="en-US" sz="3200" dirty="0" smtClean="0"/>
              <a:t>$2600</a:t>
            </a:r>
          </a:p>
          <a:p>
            <a:r>
              <a:rPr lang="en-US" sz="3200" dirty="0" smtClean="0"/>
              <a:t>$1300</a:t>
            </a:r>
          </a:p>
          <a:p>
            <a:r>
              <a:rPr lang="en-US" sz="3200" dirty="0" smtClean="0"/>
              <a:t>$600</a:t>
            </a:r>
          </a:p>
          <a:p>
            <a:r>
              <a:rPr lang="en-US" sz="3200" dirty="0" smtClean="0"/>
              <a:t>$2000</a:t>
            </a:r>
          </a:p>
          <a:p>
            <a:r>
              <a:rPr lang="en-US" sz="3200" dirty="0" smtClean="0"/>
              <a:t>$1100</a:t>
            </a:r>
            <a:endParaRPr lang="en-US" sz="3200" dirty="0"/>
          </a:p>
        </p:txBody>
      </p:sp>
      <p:grpSp>
        <p:nvGrpSpPr>
          <p:cNvPr id="44" name="Group 43"/>
          <p:cNvGrpSpPr/>
          <p:nvPr/>
        </p:nvGrpSpPr>
        <p:grpSpPr>
          <a:xfrm rot="10800000">
            <a:off x="3376660" y="1774177"/>
            <a:ext cx="344715" cy="3631505"/>
            <a:chOff x="7500259" y="1649186"/>
            <a:chExt cx="344715" cy="3631505"/>
          </a:xfrm>
        </p:grpSpPr>
        <p:cxnSp>
          <p:nvCxnSpPr>
            <p:cNvPr id="48" name="Elbow Connector 47"/>
            <p:cNvCxnSpPr/>
            <p:nvPr/>
          </p:nvCxnSpPr>
          <p:spPr>
            <a:xfrm rot="16200000" flipH="1">
              <a:off x="6701972" y="24474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/>
            <p:nvPr/>
          </p:nvCxnSpPr>
          <p:spPr>
            <a:xfrm rot="5400000" flipH="1" flipV="1">
              <a:off x="6820809" y="42565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139572" y="1771357"/>
            <a:ext cx="344715" cy="3631505"/>
            <a:chOff x="7347859" y="1496786"/>
            <a:chExt cx="344715" cy="3631505"/>
          </a:xfrm>
        </p:grpSpPr>
        <p:cxnSp>
          <p:nvCxnSpPr>
            <p:cNvPr id="46" name="Elbow Connector 45"/>
            <p:cNvCxnSpPr/>
            <p:nvPr/>
          </p:nvCxnSpPr>
          <p:spPr>
            <a:xfrm rot="16200000" flipH="1">
              <a:off x="6549572" y="22950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rot="5400000" flipH="1" flipV="1">
              <a:off x="6668409" y="41041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656286" y="1752138"/>
            <a:ext cx="2022929" cy="3664966"/>
            <a:chOff x="6066246" y="1599391"/>
            <a:chExt cx="2022929" cy="3664966"/>
          </a:xfrm>
        </p:grpSpPr>
        <p:grpSp>
          <p:nvGrpSpPr>
            <p:cNvPr id="52" name="Group 51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57" name="Elbow Connector 5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57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55" name="Elbow Connector 54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Elbow Connector 55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6410961" y="1691712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6874429" y="3442355"/>
            <a:ext cx="690084" cy="0"/>
          </a:xfrm>
          <a:prstGeom prst="straightConnector1">
            <a:avLst/>
          </a:prstGeom>
          <a:ln w="152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4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Machine learning concepts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-learn: a Python machine learning library</a:t>
            </a:r>
          </a:p>
          <a:p>
            <a:r>
              <a:rPr lang="en-US" dirty="0" smtClean="0"/>
              <a:t>2 hands-on tutorial examples</a:t>
            </a:r>
          </a:p>
        </p:txBody>
      </p:sp>
    </p:spTree>
    <p:extLst>
      <p:ext uri="{BB962C8B-B14F-4D97-AF65-F5344CB8AC3E}">
        <p14:creationId xmlns:p14="http://schemas.microsoft.com/office/powerpoint/2010/main" val="321979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Train, test sets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 library</a:t>
            </a:r>
          </a:p>
        </p:txBody>
      </p:sp>
    </p:spTree>
    <p:extLst>
      <p:ext uri="{BB962C8B-B14F-4D97-AF65-F5344CB8AC3E}">
        <p14:creationId xmlns:p14="http://schemas.microsoft.com/office/powerpoint/2010/main" val="303305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Medical Data Classification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Boston Housing Data Regression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</a:p>
        </p:txBody>
      </p:sp>
    </p:spTree>
    <p:extLst>
      <p:ext uri="{BB962C8B-B14F-4D97-AF65-F5344CB8AC3E}">
        <p14:creationId xmlns:p14="http://schemas.microsoft.com/office/powerpoint/2010/main" val="66643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Hands-on Examples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Boston Housing Data Regression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TODO: include link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Medical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Data </a:t>
            </a: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Classification</a:t>
            </a:r>
            <a:endParaRPr lang="en-US" sz="2800" b="1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TODO: include link</a:t>
            </a:r>
          </a:p>
          <a:p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2163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013" y="702752"/>
            <a:ext cx="108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Glossary?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29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Teach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endParaRPr lang="en-US" dirty="0"/>
          </a:p>
          <a:p>
            <a:r>
              <a:rPr lang="en-US" dirty="0" smtClean="0"/>
              <a:t>How a model actually works (The math behind how you train and use a model)</a:t>
            </a:r>
          </a:p>
          <a:p>
            <a:r>
              <a:rPr lang="en-US" dirty="0" smtClean="0"/>
              <a:t>There are lots of different models out there, and they all have flaws.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3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 to </a:t>
            </a:r>
            <a:r>
              <a:rPr lang="en-US" b="1" dirty="0" smtClean="0"/>
              <a:t>“</a:t>
            </a:r>
            <a:r>
              <a:rPr lang="en-US" b="1" dirty="0"/>
              <a:t>Describe the Model Building </a:t>
            </a:r>
            <a:r>
              <a:rPr lang="en-US" b="1" dirty="0" smtClean="0"/>
              <a:t>Process”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y Nathan Howell, </a:t>
            </a:r>
            <a:r>
              <a:rPr lang="en-US" dirty="0" err="1"/>
              <a:t>Zhixian</a:t>
            </a:r>
            <a:r>
              <a:rPr lang="en-US" dirty="0"/>
              <a:t> </a:t>
            </a:r>
            <a:r>
              <a:rPr lang="en-US" dirty="0" smtClean="0"/>
              <a:t>Yan, Jeffrey </a:t>
            </a:r>
            <a:r>
              <a:rPr lang="en-US" dirty="0" err="1" smtClean="0"/>
              <a:t>Mclellan</a:t>
            </a:r>
            <a:r>
              <a:rPr lang="en-US" dirty="0" smtClean="0"/>
              <a:t> and </a:t>
            </a:r>
            <a:r>
              <a:rPr lang="en-US" dirty="0"/>
              <a:t>Marc </a:t>
            </a:r>
            <a:r>
              <a:rPr lang="en-US" dirty="0" err="1" smtClean="0"/>
              <a:t>Piette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Personalization Track</a:t>
            </a:r>
          </a:p>
          <a:p>
            <a:pPr marL="0" indent="0" algn="ctr">
              <a:buNone/>
            </a:pPr>
            <a:r>
              <a:rPr lang="en-US" dirty="0" smtClean="0"/>
              <a:t>Grand </a:t>
            </a:r>
            <a:r>
              <a:rPr lang="en-US" dirty="0"/>
              <a:t>Canyon 2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1:30pm – 2:15pm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Want to Learn More?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Go to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“Describe the Model Building Process”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By 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Nathan Howell,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Jason </a:t>
            </a:r>
            <a:r>
              <a:rPr lang="en-US" sz="2800" dirty="0" err="1" smtClean="0">
                <a:solidFill>
                  <a:srgbClr val="000000"/>
                </a:solidFill>
                <a:latin typeface="GT Walsheim Regular"/>
                <a:cs typeface="GT Walsheim Regular"/>
              </a:rPr>
              <a:t>Ansel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Jeffrey </a:t>
            </a:r>
            <a:r>
              <a:rPr lang="en-US" sz="2800" dirty="0" err="1">
                <a:solidFill>
                  <a:srgbClr val="000000"/>
                </a:solidFill>
                <a:latin typeface="GT Walsheim Regular"/>
                <a:cs typeface="GT Walsheim Regular"/>
              </a:rPr>
              <a:t>Mclellan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 and Marc </a:t>
            </a:r>
            <a:r>
              <a:rPr lang="en-US" sz="2800" dirty="0" err="1" smtClean="0">
                <a:solidFill>
                  <a:srgbClr val="000000"/>
                </a:solidFill>
                <a:latin typeface="GT Walsheim Regular"/>
                <a:cs typeface="GT Walsheim Regular"/>
              </a:rPr>
              <a:t>Piette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Personalization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Track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Grand Canyon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2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1:30pm – 2:15pm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4017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4" name="Picture 3" descr="types_of_ml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564432" y="2848213"/>
            <a:ext cx="96309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pic>
        <p:nvPicPr>
          <p:cNvPr id="5" name="Picture 4" descr="supervised learning 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54" y="2498676"/>
            <a:ext cx="7299498" cy="18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6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11" name="Picture 10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V="1">
            <a:off x="1529540" y="4341058"/>
            <a:ext cx="0" cy="71166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5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554"/>
          </a:xfrm>
        </p:spPr>
        <p:txBody>
          <a:bodyPr/>
          <a:lstStyle/>
          <a:p>
            <a:r>
              <a:rPr lang="en-US" dirty="0" smtClean="0"/>
              <a:t>Predict an outcome which is </a:t>
            </a:r>
            <a:r>
              <a:rPr lang="en-US" b="1" dirty="0" smtClean="0"/>
              <a:t>continuous</a:t>
            </a:r>
          </a:p>
          <a:p>
            <a:endParaRPr lang="en-US" dirty="0"/>
          </a:p>
          <a:p>
            <a:r>
              <a:rPr lang="en-US" dirty="0" smtClean="0"/>
              <a:t>Housing prices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2846" y="4106311"/>
            <a:ext cx="160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/>
                <a:cs typeface="Arial"/>
              </a:rPr>
              <a:t>price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4115" y="4106311"/>
            <a:ext cx="260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 (sq ft)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51501" y="4500068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29411" y="3883178"/>
            <a:ext cx="2753431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5651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2847" y="3900100"/>
            <a:ext cx="1601988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9436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7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56983" y="4025913"/>
            <a:ext cx="6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600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010985" y="1417638"/>
            <a:ext cx="0" cy="3203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734458" y="3449147"/>
            <a:ext cx="12662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36945" y="3246719"/>
            <a:ext cx="99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$1000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176180" y="1667019"/>
            <a:ext cx="2708676" cy="2460762"/>
            <a:chOff x="3176180" y="1667019"/>
            <a:chExt cx="2708676" cy="24607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94156" y="288733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9407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8991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39348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86654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6279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50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12034</TotalTime>
  <Words>1258</Words>
  <Application>Microsoft Macintosh PowerPoint</Application>
  <PresentationFormat>On-screen Show (4:3)</PresentationFormat>
  <Paragraphs>353</Paragraphs>
  <Slides>46</Slides>
  <Notes>11</Notes>
  <HiddenSlides>12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Workshop: Machine Learning Made Ridiculously Simple</vt:lpstr>
      <vt:lpstr>Overview</vt:lpstr>
      <vt:lpstr>Machine Learning in Our Everyday Lives</vt:lpstr>
      <vt:lpstr>Overview</vt:lpstr>
      <vt:lpstr>Types of Machine Learning</vt:lpstr>
      <vt:lpstr>Supervised Learning</vt:lpstr>
      <vt:lpstr>Types of Machine Learning</vt:lpstr>
      <vt:lpstr>Regression</vt:lpstr>
      <vt:lpstr>Regression</vt:lpstr>
      <vt:lpstr>Regression</vt:lpstr>
      <vt:lpstr>Regression</vt:lpstr>
      <vt:lpstr>Regression</vt:lpstr>
      <vt:lpstr>Types of Machine Learning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Many Types of Models</vt:lpstr>
      <vt:lpstr>Decision Tree</vt:lpstr>
      <vt:lpstr>Decision Tree</vt:lpstr>
      <vt:lpstr>Random Forest</vt:lpstr>
      <vt:lpstr>Linear Regression</vt:lpstr>
      <vt:lpstr>Logistic Regression</vt:lpstr>
      <vt:lpstr>Logistic Regression</vt:lpstr>
      <vt:lpstr>Split data set</vt:lpstr>
      <vt:lpstr>Overfitting</vt:lpstr>
      <vt:lpstr>Training Set</vt:lpstr>
      <vt:lpstr>Test Set</vt:lpstr>
      <vt:lpstr>Model Selection</vt:lpstr>
      <vt:lpstr>Cross Validation</vt:lpstr>
      <vt:lpstr>Cross Validation</vt:lpstr>
      <vt:lpstr>Split data set</vt:lpstr>
      <vt:lpstr>Overview</vt:lpstr>
      <vt:lpstr>Tutorial</vt:lpstr>
      <vt:lpstr>Feature Engineering</vt:lpstr>
      <vt:lpstr>Sci-kit Learn Model API</vt:lpstr>
      <vt:lpstr>Sci-kit Learn Model API</vt:lpstr>
      <vt:lpstr>Recap</vt:lpstr>
      <vt:lpstr>Hands-on Examples</vt:lpstr>
      <vt:lpstr>Hands-on Examples</vt:lpstr>
      <vt:lpstr>PowerPoint Presentation</vt:lpstr>
      <vt:lpstr>What We Didn’t Teach You</vt:lpstr>
      <vt:lpstr>Want to Learn More?</vt:lpstr>
      <vt:lpstr>Want to Learn More?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Gu</dc:creator>
  <cp:lastModifiedBy>Lydia Gu</cp:lastModifiedBy>
  <cp:revision>68</cp:revision>
  <dcterms:created xsi:type="dcterms:W3CDTF">2015-05-05T22:17:55Z</dcterms:created>
  <dcterms:modified xsi:type="dcterms:W3CDTF">2015-05-19T17:05:07Z</dcterms:modified>
</cp:coreProperties>
</file>