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93" r:id="rId2"/>
    <p:sldId id="302" r:id="rId3"/>
    <p:sldId id="284" r:id="rId4"/>
    <p:sldId id="307" r:id="rId5"/>
    <p:sldId id="277" r:id="rId6"/>
    <p:sldId id="278" r:id="rId7"/>
    <p:sldId id="285" r:id="rId8"/>
    <p:sldId id="286" r:id="rId9"/>
    <p:sldId id="257" r:id="rId10"/>
    <p:sldId id="258" r:id="rId11"/>
    <p:sldId id="260" r:id="rId12"/>
    <p:sldId id="259" r:id="rId13"/>
    <p:sldId id="287" r:id="rId14"/>
    <p:sldId id="261" r:id="rId15"/>
    <p:sldId id="262" r:id="rId16"/>
    <p:sldId id="265" r:id="rId17"/>
    <p:sldId id="263" r:id="rId18"/>
    <p:sldId id="264" r:id="rId19"/>
    <p:sldId id="282" r:id="rId20"/>
    <p:sldId id="301" r:id="rId21"/>
    <p:sldId id="288" r:id="rId22"/>
    <p:sldId id="289" r:id="rId23"/>
    <p:sldId id="305" r:id="rId24"/>
    <p:sldId id="306" r:id="rId25"/>
    <p:sldId id="304" r:id="rId26"/>
    <p:sldId id="268" r:id="rId27"/>
    <p:sldId id="269" r:id="rId28"/>
    <p:sldId id="270" r:id="rId29"/>
    <p:sldId id="271" r:id="rId30"/>
    <p:sldId id="290" r:id="rId31"/>
    <p:sldId id="303" r:id="rId32"/>
    <p:sldId id="299" r:id="rId33"/>
    <p:sldId id="272" r:id="rId34"/>
    <p:sldId id="280" r:id="rId35"/>
    <p:sldId id="300" r:id="rId36"/>
    <p:sldId id="267" r:id="rId37"/>
    <p:sldId id="283" r:id="rId38"/>
    <p:sldId id="292" r:id="rId39"/>
    <p:sldId id="291" r:id="rId40"/>
    <p:sldId id="296" r:id="rId41"/>
    <p:sldId id="295" r:id="rId42"/>
    <p:sldId id="294" r:id="rId43"/>
    <p:sldId id="297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4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-344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144C1-CEA6-4D4D-9670-300AA03EA9ED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5A203-B80B-7647-846D-203E4F34D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7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Introduce</a:t>
            </a:r>
            <a:r>
              <a:rPr lang="en-US" baseline="0" dirty="0" smtClean="0"/>
              <a:t> ourselves and what we’ll be talking about!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03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don’t want our test data to leak into the</a:t>
            </a:r>
            <a:r>
              <a:rPr lang="en-US" baseline="0" dirty="0" smtClean="0"/>
              <a:t>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5A203-B80B-7647-846D-203E4F34DE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42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2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923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0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6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60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9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DE11-21A5-024B-AC15-C770EC7EF040}" type="datetimeFigureOut">
              <a:rPr lang="en-US" smtClean="0"/>
              <a:t>5/15/15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B8CF-1DB7-2F42-9091-584EB0DE4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4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37346" y="255421"/>
            <a:ext cx="8433753" cy="146282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Workshop: Machine Learning Made Ridiculously Simple</a:t>
            </a:r>
            <a:endParaRPr lang="en-US" sz="4400" dirty="0">
              <a:solidFill>
                <a:schemeClr val="bg1"/>
              </a:solidFill>
              <a:latin typeface="GT Walsheim Regular"/>
              <a:cs typeface="GT Walsheim Regular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37344" y="1593867"/>
            <a:ext cx="2077024" cy="832811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  <a:latin typeface="GT Walsheim Regular"/>
                <a:cs typeface="GT Walsheim Regular"/>
              </a:rPr>
              <a:t>Presented by: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79120" y="1763062"/>
            <a:ext cx="6391976" cy="1165412"/>
          </a:xfrm>
          <a:prstGeom prst="rect">
            <a:avLst/>
          </a:prstGeom>
        </p:spPr>
        <p:txBody>
          <a:bodyPr anchor="b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Arsen </a:t>
            </a:r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Mamikonyan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,</a:t>
            </a:r>
            <a:endParaRPr lang="en-US" sz="3200" dirty="0" smtClean="0">
              <a:solidFill>
                <a:schemeClr val="bg1"/>
              </a:solidFill>
              <a:latin typeface="GT Walsheim Regular"/>
              <a:cs typeface="GT Walsheim Regular"/>
            </a:endParaRPr>
          </a:p>
          <a:p>
            <a:pPr algn="l"/>
            <a:r>
              <a:rPr lang="en-US" sz="3200" dirty="0" smtClean="0">
                <a:solidFill>
                  <a:schemeClr val="bg1"/>
                </a:solidFill>
                <a:latin typeface="GT Walsheim Regular"/>
                <a:cs typeface="GT Walsheim Regular"/>
              </a:rPr>
              <a:t>David Kellogg, Lydia </a:t>
            </a:r>
            <a:r>
              <a:rPr lang="en-US" sz="3200" dirty="0">
                <a:solidFill>
                  <a:schemeClr val="bg1"/>
                </a:solidFill>
                <a:latin typeface="GT Walsheim Regular"/>
                <a:cs typeface="GT Walsheim Regular"/>
              </a:rPr>
              <a:t>Gu</a:t>
            </a:r>
          </a:p>
        </p:txBody>
      </p:sp>
    </p:spTree>
    <p:extLst>
      <p:ext uri="{BB962C8B-B14F-4D97-AF65-F5344CB8AC3E}">
        <p14:creationId xmlns:p14="http://schemas.microsoft.com/office/powerpoint/2010/main" val="20530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7" name="Straight Arrow Connector 56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60" name="Oval 5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Connector 22"/>
          <p:cNvCxnSpPr/>
          <p:nvPr/>
        </p:nvCxnSpPr>
        <p:spPr>
          <a:xfrm flipV="1">
            <a:off x="3176180" y="3206215"/>
            <a:ext cx="3162208" cy="105106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3176180" y="2792838"/>
            <a:ext cx="3091554" cy="794674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638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 squared</a:t>
            </a:r>
            <a:r>
              <a:rPr lang="en-US" sz="2400" dirty="0" smtClean="0">
                <a:latin typeface="Arial"/>
                <a:cs typeface="Arial"/>
              </a:rPr>
              <a:t>: sum of squares of difference between prediction and actual value.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756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8991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86654" y="32895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0"/>
            <a:endCxn id="13" idx="0"/>
          </p:cNvCxnSpPr>
          <p:nvPr/>
        </p:nvCxnSpPr>
        <p:spPr>
          <a:xfrm>
            <a:off x="4862128" y="2079249"/>
            <a:ext cx="0" cy="86743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896685" y="2934811"/>
            <a:ext cx="0" cy="860563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3188182" y="2946679"/>
            <a:ext cx="3150206" cy="2"/>
          </a:xfrm>
          <a:prstGeom prst="line">
            <a:avLst/>
          </a:prstGeom>
          <a:ln w="57150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2638" y="5497057"/>
            <a:ext cx="45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Can use a metric called R^2 (R squared)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89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021013"/>
          </a:xfrm>
        </p:spPr>
        <p:txBody>
          <a:bodyPr/>
          <a:lstStyle/>
          <a:p>
            <a:r>
              <a:rPr lang="en-US" dirty="0" smtClean="0"/>
              <a:t>Predict an outcome which has discrete </a:t>
            </a:r>
            <a:r>
              <a:rPr lang="en-US" b="1" dirty="0" smtClean="0"/>
              <a:t>classes</a:t>
            </a:r>
          </a:p>
          <a:p>
            <a:endParaRPr lang="en-US" dirty="0"/>
          </a:p>
          <a:p>
            <a:r>
              <a:rPr lang="en-US" dirty="0" smtClean="0"/>
              <a:t>Does this house have a good view?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73283" y="4078529"/>
            <a:ext cx="2829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Good view</a:t>
            </a:r>
          </a:p>
          <a:p>
            <a:r>
              <a:rPr lang="en-US" sz="4000" dirty="0" smtClean="0">
                <a:latin typeface="Arial"/>
                <a:cs typeface="Arial"/>
              </a:rPr>
              <a:t>Bad view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4064" y="4225476"/>
            <a:ext cx="4197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ize, price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86641" y="4619233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713" y="4013322"/>
            <a:ext cx="2875704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0713" y="5207648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26059" y="3946589"/>
            <a:ext cx="3077160" cy="1658410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61428" y="5613986"/>
            <a:ext cx="33310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labels: 2 classes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648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26" name="Oval 2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9" name="Oval 2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5266175" y="135294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5852015" y="1917576"/>
            <a:ext cx="433440" cy="412230"/>
          </a:xfrm>
          <a:prstGeom prst="straightConnector1">
            <a:avLst/>
          </a:prstGeom>
          <a:ln w="38100" cmpd="sng">
            <a:solidFill>
              <a:schemeClr val="accent2"/>
            </a:solidFill>
            <a:headEnd type="triangle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101544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good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977580" y="3748914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320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6023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Labeling house view as good view</a:t>
            </a:r>
          </a:p>
        </p:txBody>
      </p:sp>
      <p:sp>
        <p:nvSpPr>
          <p:cNvPr id="43" name="Oval 42"/>
          <p:cNvSpPr/>
          <p:nvPr/>
        </p:nvSpPr>
        <p:spPr>
          <a:xfrm>
            <a:off x="3688453" y="297706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332343" y="2907138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67214" y="3289581"/>
            <a:ext cx="1070774" cy="0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161241" y="3475306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False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116132" y="3790405"/>
            <a:ext cx="2045109" cy="146876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653955" y="2703086"/>
            <a:ext cx="723943" cy="81509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201444" y="157360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161241" y="924881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positive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>
            <a:stCxn id="49" idx="1"/>
          </p:cNvCxnSpPr>
          <p:nvPr/>
        </p:nvCxnSpPr>
        <p:spPr>
          <a:xfrm flipH="1">
            <a:off x="5598703" y="1340380"/>
            <a:ext cx="562538" cy="253193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444019" y="3054967"/>
            <a:ext cx="1402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True negative</a:t>
            </a:r>
            <a:endParaRPr lang="en-US" sz="24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6286846" y="2977060"/>
            <a:ext cx="1157174" cy="42682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93654" y="265973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64" name="Oval 6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67" name="Oval 6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094052" y="1362740"/>
            <a:ext cx="1645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</a:t>
            </a:r>
            <a:r>
              <a:rPr lang="en-US" sz="2400" dirty="0" smtClean="0">
                <a:latin typeface="Arial"/>
                <a:cs typeface="Arial"/>
              </a:rPr>
              <a:t>good </a:t>
            </a:r>
            <a:r>
              <a:rPr lang="en-US" sz="2400" dirty="0" smtClean="0">
                <a:latin typeface="Arial"/>
                <a:cs typeface="Arial"/>
              </a:rPr>
              <a:t>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658040" y="3790405"/>
            <a:ext cx="14881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Predicted bad view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064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  <p:bldP spid="43" grpId="0" animBg="1"/>
      <p:bldP spid="44" grpId="0"/>
      <p:bldP spid="45" grpId="0"/>
      <p:bldP spid="48" grpId="0" animBg="1"/>
      <p:bldP spid="49" grpId="0"/>
      <p:bldP spid="56" grpId="0"/>
      <p:bldP spid="5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Accuracy</a:t>
            </a:r>
            <a:r>
              <a:rPr lang="en-US" sz="2400" dirty="0" smtClean="0">
                <a:latin typeface="Arial"/>
                <a:cs typeface="Arial"/>
              </a:rPr>
              <a:t>: how many points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15 right / 18 points = 83%</a:t>
            </a:r>
          </a:p>
        </p:txBody>
      </p:sp>
      <p:sp>
        <p:nvSpPr>
          <p:cNvPr id="43" name="Oval 42"/>
          <p:cNvSpPr/>
          <p:nvPr/>
        </p:nvSpPr>
        <p:spPr>
          <a:xfrm>
            <a:off x="3688478" y="2977615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5" name="Oval 44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Oval 47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5289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320962" y="2307849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Recall (for “Good view” label)</a:t>
            </a:r>
            <a:r>
              <a:rPr lang="en-US" sz="2400" dirty="0" smtClean="0">
                <a:latin typeface="Arial"/>
                <a:cs typeface="Arial"/>
              </a:rPr>
              <a:t>: # of Good view houses,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9 good view houses = 77%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4" name="Oval 43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7" name="Oval 46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9" name="TextBox 48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32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4000680" y="23078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15772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746676" y="2946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3407084" y="29776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4010985" y="2792838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176180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678538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653952" y="2307849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86654" y="166701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248379" y="34038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4746676" y="207924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980326" y="2749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769404" y="31752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16132" y="3705130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517186" y="252041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402106" y="23956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3688478" y="297766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18567" y="5265762"/>
            <a:ext cx="78176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/>
                <a:cs typeface="Arial"/>
              </a:rPr>
              <a:t>Precision (for “Good view” label)</a:t>
            </a:r>
            <a:r>
              <a:rPr lang="en-US" sz="2400" dirty="0" smtClean="0">
                <a:latin typeface="Arial"/>
                <a:cs typeface="Arial"/>
              </a:rPr>
              <a:t>: of points we labeled as positive, how many did we get right?</a:t>
            </a:r>
          </a:p>
          <a:p>
            <a:pPr algn="ctr"/>
            <a:r>
              <a:rPr lang="en-US" sz="2400" dirty="0" smtClean="0">
                <a:latin typeface="Arial"/>
                <a:cs typeface="Arial"/>
              </a:rPr>
              <a:t>7 right / 8 labeled “Good view</a:t>
            </a:r>
            <a:r>
              <a:rPr lang="en-US" sz="2400" dirty="0" smtClean="0">
                <a:latin typeface="Arial"/>
                <a:cs typeface="Arial"/>
              </a:rPr>
              <a:t>” = </a:t>
            </a:r>
            <a:r>
              <a:rPr lang="en-US" sz="2400" dirty="0" smtClean="0">
                <a:latin typeface="Arial"/>
                <a:cs typeface="Arial"/>
              </a:rPr>
              <a:t>87.5%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101544" y="1362740"/>
            <a:ext cx="3364167" cy="3217171"/>
            <a:chOff x="3101544" y="1362740"/>
            <a:chExt cx="3364167" cy="3217171"/>
          </a:xfrm>
        </p:grpSpPr>
        <p:sp>
          <p:nvSpPr>
            <p:cNvPr id="43" name="TextBox 42"/>
            <p:cNvSpPr txBox="1"/>
            <p:nvPr/>
          </p:nvSpPr>
          <p:spPr>
            <a:xfrm>
              <a:off x="3101544" y="1362740"/>
              <a:ext cx="1645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77580" y="3748914"/>
              <a:ext cx="14881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Predicted bad view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6966139" y="1934021"/>
            <a:ext cx="1914798" cy="994518"/>
            <a:chOff x="6966139" y="1934021"/>
            <a:chExt cx="1914798" cy="994518"/>
          </a:xfrm>
        </p:grpSpPr>
        <p:sp>
          <p:nvSpPr>
            <p:cNvPr id="46" name="Oval 45"/>
            <p:cNvSpPr>
              <a:spLocks/>
            </p:cNvSpPr>
            <p:nvPr/>
          </p:nvSpPr>
          <p:spPr>
            <a:xfrm>
              <a:off x="6966139" y="259480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5805" y="2466874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Bad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235805" y="1934021"/>
              <a:ext cx="1645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Arial"/>
                  <a:cs typeface="Arial"/>
                </a:rPr>
                <a:t>Good view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49" name="Oval 48"/>
            <p:cNvSpPr>
              <a:spLocks/>
            </p:cNvSpPr>
            <p:nvPr/>
          </p:nvSpPr>
          <p:spPr>
            <a:xfrm>
              <a:off x="6966139" y="2061107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6882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Types of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Decision trees</a:t>
            </a:r>
          </a:p>
          <a:p>
            <a:pPr marL="0" indent="0" algn="ctr">
              <a:buNone/>
            </a:pPr>
            <a:r>
              <a:rPr lang="en-US" dirty="0" smtClean="0"/>
              <a:t>Random Forest</a:t>
            </a:r>
          </a:p>
          <a:p>
            <a:pPr marL="0" indent="0" algn="ctr">
              <a:buNone/>
            </a:pPr>
            <a:r>
              <a:rPr lang="en-US" dirty="0" smtClean="0"/>
              <a:t>Support Vector Machine</a:t>
            </a:r>
          </a:p>
          <a:p>
            <a:pPr marL="0" indent="0" algn="ctr">
              <a:buNone/>
            </a:pPr>
            <a:r>
              <a:rPr lang="en-US" dirty="0" smtClean="0"/>
              <a:t>Neural Nets</a:t>
            </a:r>
          </a:p>
          <a:p>
            <a:pPr marL="0" indent="0" algn="ctr">
              <a:buNone/>
            </a:pPr>
            <a:r>
              <a:rPr lang="en-US" dirty="0" smtClean="0"/>
              <a:t>K Nearest Neighbors</a:t>
            </a:r>
          </a:p>
          <a:p>
            <a:pPr marL="0" indent="0" algn="ctr">
              <a:buNone/>
            </a:pP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183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Machine Learning</a:t>
            </a:r>
          </a:p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 </a:t>
            </a:r>
            <a:r>
              <a:rPr lang="en-US" dirty="0" err="1" smtClean="0"/>
              <a:t>vs</a:t>
            </a:r>
            <a:r>
              <a:rPr lang="en-US" dirty="0" smtClean="0"/>
              <a:t> Classification</a:t>
            </a:r>
          </a:p>
          <a:p>
            <a:r>
              <a:rPr lang="en-US" dirty="0" smtClean="0"/>
              <a:t>Metrics for evaluating a model</a:t>
            </a:r>
          </a:p>
          <a:p>
            <a:r>
              <a:rPr lang="en-US" dirty="0" smtClean="0"/>
              <a:t>Model selection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 API</a:t>
            </a:r>
          </a:p>
          <a:p>
            <a:r>
              <a:rPr lang="en-US" dirty="0" smtClean="0"/>
              <a:t>How to use </a:t>
            </a:r>
            <a:r>
              <a:rPr lang="en-US" dirty="0" err="1" smtClean="0"/>
              <a:t>ipython</a:t>
            </a:r>
            <a:r>
              <a:rPr lang="en-US" dirty="0" smtClean="0"/>
              <a:t> notebook for tutorial</a:t>
            </a:r>
          </a:p>
        </p:txBody>
      </p:sp>
    </p:spTree>
    <p:extLst>
      <p:ext uri="{BB962C8B-B14F-4D97-AF65-F5344CB8AC3E}">
        <p14:creationId xmlns:p14="http://schemas.microsoft.com/office/powerpoint/2010/main" val="1135657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 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419" y="1806632"/>
            <a:ext cx="2156510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Price &lt; 1000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47057" y="3216935"/>
            <a:ext cx="1729004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&lt;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500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3211559" y="2415415"/>
            <a:ext cx="1372115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41" idx="0"/>
          </p:cNvCxnSpPr>
          <p:nvPr/>
        </p:nvCxnSpPr>
        <p:spPr>
          <a:xfrm>
            <a:off x="4583675" y="2415415"/>
            <a:ext cx="1403599" cy="80152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2560852" y="3825718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240768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0037" y="3999991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31" name="Straight Arrow Connector 30"/>
          <p:cNvCxnSpPr>
            <a:endCxn id="45" idx="0"/>
          </p:cNvCxnSpPr>
          <p:nvPr/>
        </p:nvCxnSpPr>
        <p:spPr>
          <a:xfrm>
            <a:off x="3211560" y="3825718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5130360" y="3216935"/>
            <a:ext cx="1713828" cy="608783"/>
          </a:xfrm>
          <a:prstGeom prst="rect">
            <a:avLst/>
          </a:prstGeom>
          <a:noFill/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Arial"/>
              </a:rPr>
              <a:t>Size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&lt;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8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00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48115" y="4654314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3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chemeClr val="accent3"/>
              </a:solidFill>
              <a:latin typeface="Arial"/>
              <a:cs typeface="Arial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94390" y="4654314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chemeClr val="accent1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5311637" y="3828286"/>
            <a:ext cx="650708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91553" y="3998752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387669" y="3996184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5987274" y="3828286"/>
            <a:ext cx="618732" cy="8285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772509" y="4661359"/>
            <a:ext cx="107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9BBB59"/>
                </a:solidFill>
                <a:latin typeface="Arial"/>
                <a:cs typeface="Arial"/>
              </a:rPr>
              <a:t>Good View</a:t>
            </a:r>
            <a:endParaRPr lang="en-US" sz="2400" dirty="0">
              <a:solidFill>
                <a:srgbClr val="9BBB59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45175" y="4656882"/>
            <a:ext cx="1471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Bad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 </a:t>
            </a:r>
            <a:r>
              <a:rPr lang="en-US" sz="2400" dirty="0" smtClean="0">
                <a:solidFill>
                  <a:srgbClr val="4F81BD"/>
                </a:solidFill>
                <a:latin typeface="Arial"/>
                <a:cs typeface="Arial"/>
              </a:rPr>
              <a:t>View</a:t>
            </a:r>
            <a:endParaRPr lang="en-US" sz="2400" dirty="0">
              <a:solidFill>
                <a:srgbClr val="4F81BD"/>
              </a:solidFill>
              <a:latin typeface="Arial"/>
              <a:cs typeface="Arial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45439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Yes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72616" y="2570338"/>
            <a:ext cx="787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No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877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" grpId="0"/>
      <p:bldP spid="30" grpId="0"/>
      <p:bldP spid="41" grpId="0" animBg="1"/>
      <p:bldP spid="44" grpId="0"/>
      <p:bldP spid="45" grpId="0"/>
      <p:bldP spid="51" grpId="0"/>
      <p:bldP spid="52" grpId="0"/>
      <p:bldP spid="54" grpId="0"/>
      <p:bldP spid="55" grpId="0"/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718567" y="5410898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latin typeface="Arial"/>
                <a:cs typeface="Arial"/>
              </a:rPr>
              <a:t>Construct </a:t>
            </a:r>
            <a:r>
              <a:rPr lang="en-US" sz="2400" dirty="0" smtClean="0">
                <a:latin typeface="Arial"/>
                <a:cs typeface="Arial"/>
              </a:rPr>
              <a:t>many</a:t>
            </a:r>
            <a:r>
              <a:rPr lang="en-US" sz="2400" dirty="0" smtClean="0">
                <a:latin typeface="Arial"/>
                <a:cs typeface="Arial"/>
              </a:rPr>
              <a:t> </a:t>
            </a:r>
            <a:r>
              <a:rPr lang="en-US" sz="2400" b="1" dirty="0" smtClean="0">
                <a:latin typeface="Arial"/>
                <a:cs typeface="Arial"/>
              </a:rPr>
              <a:t>different</a:t>
            </a:r>
            <a:r>
              <a:rPr lang="en-US" sz="2400" dirty="0" smtClean="0">
                <a:latin typeface="Arial"/>
                <a:cs typeface="Arial"/>
              </a:rPr>
              <a:t> trees</a:t>
            </a:r>
          </a:p>
          <a:p>
            <a:pPr algn="ctr"/>
            <a:r>
              <a:rPr lang="en-US" sz="2400" b="1" dirty="0" smtClean="0">
                <a:latin typeface="Arial"/>
                <a:cs typeface="Arial"/>
              </a:rPr>
              <a:t>Average</a:t>
            </a:r>
            <a:r>
              <a:rPr lang="en-US" sz="2400" dirty="0" smtClean="0">
                <a:latin typeface="Arial"/>
                <a:cs typeface="Arial"/>
              </a:rPr>
              <a:t> the result of all the individual trees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632490" y="1784212"/>
            <a:ext cx="2005102" cy="1538540"/>
            <a:chOff x="3628966" y="1780529"/>
            <a:chExt cx="2005102" cy="1538540"/>
          </a:xfrm>
        </p:grpSpPr>
        <p:grpSp>
          <p:nvGrpSpPr>
            <p:cNvPr id="21" name="Group 20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4" name="Straight Arrow Connector 23"/>
              <p:cNvCxnSpPr>
                <a:stCxn id="22" idx="2"/>
                <a:endCxn id="87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endCxn id="88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Rectangle 86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1034954" y="1784212"/>
            <a:ext cx="2005102" cy="1538540"/>
            <a:chOff x="3628966" y="1780529"/>
            <a:chExt cx="2005102" cy="1538540"/>
          </a:xfrm>
        </p:grpSpPr>
        <p:grpSp>
          <p:nvGrpSpPr>
            <p:cNvPr id="112" name="Group 111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16" name="Straight Arrow Connector 115"/>
              <p:cNvCxnSpPr>
                <a:stCxn id="115" idx="2"/>
                <a:endCxn id="113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endCxn id="114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Rectangle 112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57564" y="1778061"/>
            <a:ext cx="2220503" cy="1155354"/>
            <a:chOff x="1057564" y="1778061"/>
            <a:chExt cx="2220503" cy="1155354"/>
          </a:xfrm>
        </p:grpSpPr>
        <p:sp>
          <p:nvSpPr>
            <p:cNvPr id="6" name="TextBox 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&lt; 1000</a:t>
              </a:r>
              <a:endParaRPr lang="en-US" b="1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700 </a:t>
              </a:r>
              <a:endParaRPr lang="en-US" b="1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800</a:t>
              </a:r>
              <a:endParaRPr lang="en-US" b="1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645812" y="1778061"/>
            <a:ext cx="2220503" cy="1155354"/>
            <a:chOff x="1057564" y="1778061"/>
            <a:chExt cx="2220503" cy="1155354"/>
          </a:xfrm>
        </p:grpSpPr>
        <p:sp>
          <p:nvSpPr>
            <p:cNvPr id="136" name="TextBox 135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&gt; 500</a:t>
              </a:r>
              <a:endParaRPr lang="en-US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&lt; 700 </a:t>
              </a:r>
              <a:endParaRPr lang="en-US" b="1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6141754" y="1784212"/>
            <a:ext cx="2220503" cy="1155354"/>
            <a:chOff x="1057564" y="1778061"/>
            <a:chExt cx="2220503" cy="1155354"/>
          </a:xfrm>
        </p:grpSpPr>
        <p:sp>
          <p:nvSpPr>
            <p:cNvPr id="140" name="TextBox 139"/>
            <p:cNvSpPr txBox="1"/>
            <p:nvPr/>
          </p:nvSpPr>
          <p:spPr>
            <a:xfrm>
              <a:off x="1531683" y="1778061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S &lt; 200</a:t>
              </a:r>
              <a:endParaRPr lang="en-US" b="1" dirty="0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057564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 smtClean="0"/>
                <a:t> &gt; 300 </a:t>
              </a:r>
              <a:endParaRPr lang="en-US" b="1" dirty="0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105277" y="2564083"/>
              <a:ext cx="11727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 &gt; 900</a:t>
              </a:r>
              <a:endParaRPr lang="en-US" b="1" dirty="0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6141754" y="1769291"/>
            <a:ext cx="2005102" cy="1538540"/>
            <a:chOff x="3628966" y="1780529"/>
            <a:chExt cx="2005102" cy="1538540"/>
          </a:xfrm>
        </p:grpSpPr>
        <p:grpSp>
          <p:nvGrpSpPr>
            <p:cNvPr id="177" name="Group 176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81" name="Straight Arrow Connector 180"/>
              <p:cNvCxnSpPr>
                <a:stCxn id="180" idx="2"/>
                <a:endCxn id="178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Arrow Connector 181"/>
              <p:cNvCxnSpPr>
                <a:endCxn id="179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Arrow Connector 184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tangle 177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87" name="Group 186"/>
          <p:cNvGrpSpPr/>
          <p:nvPr/>
        </p:nvGrpSpPr>
        <p:grpSpPr>
          <a:xfrm>
            <a:off x="6265411" y="3746600"/>
            <a:ext cx="2005102" cy="1538540"/>
            <a:chOff x="3628966" y="1780529"/>
            <a:chExt cx="2005102" cy="1538540"/>
          </a:xfrm>
        </p:grpSpPr>
        <p:grpSp>
          <p:nvGrpSpPr>
            <p:cNvPr id="188" name="Group 187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192" name="Straight Arrow Connector 191"/>
              <p:cNvCxnSpPr>
                <a:stCxn id="191" idx="2"/>
                <a:endCxn id="189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>
                <a:endCxn id="190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3584097" y="3746600"/>
            <a:ext cx="2005102" cy="1538540"/>
            <a:chOff x="3628966" y="1780529"/>
            <a:chExt cx="2005102" cy="1538540"/>
          </a:xfrm>
        </p:grpSpPr>
        <p:grpSp>
          <p:nvGrpSpPr>
            <p:cNvPr id="199" name="Group 198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Straight Arrow Connector 202"/>
              <p:cNvCxnSpPr>
                <a:stCxn id="202" idx="2"/>
                <a:endCxn id="200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201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Arrow Connector 206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Arrow Connector 207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Rectangle 199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006211" y="3746600"/>
            <a:ext cx="2005102" cy="1538540"/>
            <a:chOff x="3628966" y="1780529"/>
            <a:chExt cx="2005102" cy="1538540"/>
          </a:xfrm>
        </p:grpSpPr>
        <p:grpSp>
          <p:nvGrpSpPr>
            <p:cNvPr id="210" name="Group 209"/>
            <p:cNvGrpSpPr/>
            <p:nvPr/>
          </p:nvGrpSpPr>
          <p:grpSpPr>
            <a:xfrm>
              <a:off x="3829794" y="1780529"/>
              <a:ext cx="1559195" cy="1538540"/>
              <a:chOff x="2335108" y="1537256"/>
              <a:chExt cx="4555333" cy="3386439"/>
            </a:xfrm>
          </p:grpSpPr>
          <p:sp>
            <p:nvSpPr>
              <p:cNvPr id="213" name="Rectangle 212"/>
              <p:cNvSpPr/>
              <p:nvPr/>
            </p:nvSpPr>
            <p:spPr>
              <a:xfrm>
                <a:off x="3199610" y="1537256"/>
                <a:ext cx="2787662" cy="878162"/>
              </a:xfrm>
              <a:prstGeom prst="rect">
                <a:avLst/>
              </a:prstGeom>
              <a:noFill/>
              <a:ln w="28575" cmpd="sng">
                <a:solidFill>
                  <a:schemeClr val="accent1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ln>
                    <a:solidFill>
                      <a:srgbClr val="0000FF"/>
                    </a:solidFill>
                  </a:ln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14" name="Straight Arrow Connector 213"/>
              <p:cNvCxnSpPr>
                <a:stCxn id="213" idx="2"/>
                <a:endCxn id="211" idx="0"/>
              </p:cNvCxnSpPr>
              <p:nvPr/>
            </p:nvCxnSpPr>
            <p:spPr>
              <a:xfrm flipH="1">
                <a:off x="3142201" y="2415418"/>
                <a:ext cx="1451240" cy="801518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endCxn id="212" idx="0"/>
              </p:cNvCxnSpPr>
              <p:nvPr/>
            </p:nvCxnSpPr>
            <p:spPr>
              <a:xfrm>
                <a:off x="4687712" y="2415416"/>
                <a:ext cx="1524920" cy="7866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Arrow Connector 215"/>
              <p:cNvCxnSpPr/>
              <p:nvPr/>
            </p:nvCxnSpPr>
            <p:spPr>
              <a:xfrm flipH="1">
                <a:off x="2335108" y="4095099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Arrow Connector 216"/>
              <p:cNvCxnSpPr/>
              <p:nvPr/>
            </p:nvCxnSpPr>
            <p:spPr>
              <a:xfrm>
                <a:off x="2985814" y="4095099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/>
              <p:nvPr/>
            </p:nvCxnSpPr>
            <p:spPr>
              <a:xfrm flipH="1">
                <a:off x="5621001" y="4080275"/>
                <a:ext cx="650709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/>
              <p:nvPr/>
            </p:nvCxnSpPr>
            <p:spPr>
              <a:xfrm>
                <a:off x="6271709" y="4080275"/>
                <a:ext cx="618732" cy="828596"/>
              </a:xfrm>
              <a:prstGeom prst="straightConnector1">
                <a:avLst/>
              </a:prstGeom>
              <a:ln w="38100" cmpd="sng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/>
            <p:cNvSpPr/>
            <p:nvPr/>
          </p:nvSpPr>
          <p:spPr>
            <a:xfrm>
              <a:off x="3628966" y="2543648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679910" y="2536913"/>
              <a:ext cx="954158" cy="398970"/>
            </a:xfrm>
            <a:prstGeom prst="rect">
              <a:avLst/>
            </a:prstGeom>
            <a:noFill/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ln>
                  <a:solidFill>
                    <a:srgbClr val="0000FF"/>
                  </a:solidFill>
                </a:ln>
                <a:solidFill>
                  <a:srgbClr val="000000"/>
                </a:solidFill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080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18567" y="5265762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Price = a + b * size + epsilon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287531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760798" y="5842760"/>
            <a:ext cx="7817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Algorithms finds a &amp; b,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r>
              <a:rPr lang="en-US" sz="2400" dirty="0" smtClean="0">
                <a:latin typeface="Arial"/>
                <a:cs typeface="Arial"/>
              </a:rPr>
              <a:t> sum of all epsilons is minimized</a:t>
            </a:r>
          </a:p>
        </p:txBody>
      </p:sp>
    </p:spTree>
    <p:extLst>
      <p:ext uri="{BB962C8B-B14F-4D97-AF65-F5344CB8AC3E}">
        <p14:creationId xmlns:p14="http://schemas.microsoft.com/office/powerpoint/2010/main" val="3030672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36584" y="1593573"/>
            <a:ext cx="3824941" cy="2932184"/>
            <a:chOff x="2734458" y="1593573"/>
            <a:chExt cx="3824941" cy="2932184"/>
          </a:xfrm>
        </p:grpSpPr>
        <p:cxnSp>
          <p:nvCxnSpPr>
            <p:cNvPr id="40" name="Straight Arrow Connector 39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43" name="Oval 42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351330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0114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-764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1489657" y="1749467"/>
            <a:ext cx="2494837" cy="2318964"/>
            <a:chOff x="3287531" y="1749467"/>
            <a:chExt cx="2494837" cy="231896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896685" y="3518181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514956" y="3115931"/>
              <a:ext cx="0" cy="78325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3287531" y="4033602"/>
              <a:ext cx="4101" cy="3482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07844" y="2929022"/>
              <a:ext cx="0" cy="2890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105945" y="2436661"/>
              <a:ext cx="0" cy="888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627976" y="2887331"/>
              <a:ext cx="15991" cy="517663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45534" y="2177829"/>
              <a:ext cx="15991" cy="615009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894490" y="2678538"/>
              <a:ext cx="15991" cy="30729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263036" y="2307849"/>
              <a:ext cx="15991" cy="47953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519021" y="1749467"/>
              <a:ext cx="15991" cy="329782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766377" y="1871879"/>
              <a:ext cx="15991" cy="54300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384678" y="2177829"/>
              <a:ext cx="15991" cy="125251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5261429" y="4962114"/>
            <a:ext cx="3797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tweak the cost of error, </a:t>
            </a:r>
            <a:r>
              <a:rPr lang="en-US" sz="2400" dirty="0" err="1" smtClean="0">
                <a:latin typeface="Arial"/>
                <a:cs typeface="Arial"/>
              </a:rPr>
              <a:t>s.t.</a:t>
            </a:r>
            <a:endParaRPr lang="en-US" sz="2400" dirty="0" smtClean="0">
              <a:latin typeface="Arial"/>
              <a:cs typeface="Arial"/>
            </a:endParaRPr>
          </a:p>
        </p:txBody>
      </p:sp>
      <p:pic>
        <p:nvPicPr>
          <p:cNvPr id="3" name="Picture 2" descr="Logistic-curv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180" y="1685711"/>
            <a:ext cx="4042820" cy="269731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5958511" y="1593573"/>
            <a:ext cx="2255213" cy="27894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540162" y="5535224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It doesn’t matter much if we are off by 4 or 40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36584" y="5424053"/>
            <a:ext cx="3277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We still have an equation for a line</a:t>
            </a:r>
          </a:p>
        </p:txBody>
      </p:sp>
    </p:spTree>
    <p:extLst>
      <p:ext uri="{BB962C8B-B14F-4D97-AF65-F5344CB8AC3E}">
        <p14:creationId xmlns:p14="http://schemas.microsoft.com/office/powerpoint/2010/main" val="21120175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SVM = Support Vector Machine</a:t>
            </a:r>
          </a:p>
          <a:p>
            <a:r>
              <a:rPr lang="en-US" dirty="0" smtClean="0"/>
              <a:t>Minimize classification error</a:t>
            </a:r>
          </a:p>
          <a:p>
            <a:r>
              <a:rPr lang="en-US" dirty="0" smtClean="0"/>
              <a:t>Maximize the geometric margin between classes</a:t>
            </a:r>
          </a:p>
        </p:txBody>
      </p:sp>
    </p:spTree>
    <p:extLst>
      <p:ext uri="{BB962C8B-B14F-4D97-AF65-F5344CB8AC3E}">
        <p14:creationId xmlns:p14="http://schemas.microsoft.com/office/powerpoint/2010/main" val="1428062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23785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70714" y="1770743"/>
            <a:ext cx="2322286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7585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42357" y="4517582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598" y="4517582"/>
            <a:ext cx="3077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330042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498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1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Overfitting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2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767275" y="2307849"/>
            <a:ext cx="2443955" cy="1625881"/>
            <a:chOff x="3767275" y="2307849"/>
            <a:chExt cx="2443955" cy="1625881"/>
          </a:xfrm>
        </p:grpSpPr>
        <p:sp>
          <p:nvSpPr>
            <p:cNvPr id="12" name="Oval 11"/>
            <p:cNvSpPr>
              <a:spLocks/>
            </p:cNvSpPr>
            <p:nvPr/>
          </p:nvSpPr>
          <p:spPr>
            <a:xfrm>
              <a:off x="4515772" y="32895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>
              <a:spLocks/>
            </p:cNvSpPr>
            <p:nvPr/>
          </p:nvSpPr>
          <p:spPr>
            <a:xfrm>
              <a:off x="4746676" y="29466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>
              <a:spLocks/>
            </p:cNvSpPr>
            <p:nvPr/>
          </p:nvSpPr>
          <p:spPr>
            <a:xfrm>
              <a:off x="5171202" y="2678538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>
              <a:spLocks/>
            </p:cNvSpPr>
            <p:nvPr/>
          </p:nvSpPr>
          <p:spPr>
            <a:xfrm>
              <a:off x="5653952" y="2307849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/>
            </p:cNvSpPr>
            <p:nvPr/>
          </p:nvSpPr>
          <p:spPr>
            <a:xfrm>
              <a:off x="5248379" y="34038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>
              <a:spLocks/>
            </p:cNvSpPr>
            <p:nvPr/>
          </p:nvSpPr>
          <p:spPr>
            <a:xfrm>
              <a:off x="5980326" y="2749015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>
              <a:spLocks/>
            </p:cNvSpPr>
            <p:nvPr/>
          </p:nvSpPr>
          <p:spPr>
            <a:xfrm>
              <a:off x="3767275" y="30609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>
              <a:spLocks/>
            </p:cNvSpPr>
            <p:nvPr/>
          </p:nvSpPr>
          <p:spPr>
            <a:xfrm>
              <a:off x="5769404" y="3175281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>
              <a:spLocks/>
            </p:cNvSpPr>
            <p:nvPr/>
          </p:nvSpPr>
          <p:spPr>
            <a:xfrm>
              <a:off x="4116132" y="3705130"/>
              <a:ext cx="230904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176180" y="1667019"/>
            <a:ext cx="2456830" cy="2270262"/>
            <a:chOff x="3176180" y="1667019"/>
            <a:chExt cx="2456830" cy="2270262"/>
          </a:xfrm>
        </p:grpSpPr>
        <p:sp>
          <p:nvSpPr>
            <p:cNvPr id="10" name="Oval 9"/>
            <p:cNvSpPr>
              <a:spLocks/>
            </p:cNvSpPr>
            <p:nvPr/>
          </p:nvSpPr>
          <p:spPr>
            <a:xfrm>
              <a:off x="4000680" y="23078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>
              <a:spLocks/>
            </p:cNvSpPr>
            <p:nvPr/>
          </p:nvSpPr>
          <p:spPr>
            <a:xfrm>
              <a:off x="3407084" y="29776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4010985" y="2792838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>
              <a:spLocks/>
            </p:cNvSpPr>
            <p:nvPr/>
          </p:nvSpPr>
          <p:spPr>
            <a:xfrm>
              <a:off x="3176180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>
              <a:spLocks/>
            </p:cNvSpPr>
            <p:nvPr/>
          </p:nvSpPr>
          <p:spPr>
            <a:xfrm>
              <a:off x="5286654" y="166701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4746676" y="2079249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3769776" y="3708681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>
              <a:spLocks/>
            </p:cNvSpPr>
            <p:nvPr/>
          </p:nvSpPr>
          <p:spPr>
            <a:xfrm>
              <a:off x="4517186" y="2520415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>
              <a:spLocks/>
            </p:cNvSpPr>
            <p:nvPr/>
          </p:nvSpPr>
          <p:spPr>
            <a:xfrm>
              <a:off x="5402106" y="2395686"/>
              <a:ext cx="230904" cy="228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Set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34458" y="1593573"/>
            <a:ext cx="0" cy="292847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734458" y="4507102"/>
            <a:ext cx="3824941" cy="186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6" name="Oval 25"/>
          <p:cNvSpPr>
            <a:spLocks/>
          </p:cNvSpPr>
          <p:nvPr/>
        </p:nvSpPr>
        <p:spPr>
          <a:xfrm>
            <a:off x="6966139" y="259480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35805" y="246687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35805" y="1934021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9" name="Oval 28"/>
          <p:cNvSpPr>
            <a:spLocks/>
          </p:cNvSpPr>
          <p:nvPr/>
        </p:nvSpPr>
        <p:spPr>
          <a:xfrm>
            <a:off x="6966139" y="2061107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/>
          </p:cNvSpPr>
          <p:nvPr/>
        </p:nvSpPr>
        <p:spPr>
          <a:xfrm>
            <a:off x="4585470" y="32895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>
            <a:spLocks/>
          </p:cNvSpPr>
          <p:nvPr/>
        </p:nvSpPr>
        <p:spPr>
          <a:xfrm>
            <a:off x="4816374" y="298781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>
            <a:spLocks/>
          </p:cNvSpPr>
          <p:nvPr/>
        </p:nvSpPr>
        <p:spPr>
          <a:xfrm>
            <a:off x="5171202" y="27493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>
            <a:spLocks/>
          </p:cNvSpPr>
          <p:nvPr/>
        </p:nvSpPr>
        <p:spPr>
          <a:xfrm>
            <a:off x="5792278" y="2158015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/>
          </p:cNvSpPr>
          <p:nvPr/>
        </p:nvSpPr>
        <p:spPr>
          <a:xfrm>
            <a:off x="5017475" y="35943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/>
          </p:cNvSpPr>
          <p:nvPr/>
        </p:nvSpPr>
        <p:spPr>
          <a:xfrm>
            <a:off x="5887357" y="285735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>
            <a:spLocks/>
          </p:cNvSpPr>
          <p:nvPr/>
        </p:nvSpPr>
        <p:spPr>
          <a:xfrm>
            <a:off x="3767275" y="3060981"/>
            <a:ext cx="230904" cy="2286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>
            <a:spLocks/>
          </p:cNvSpPr>
          <p:nvPr/>
        </p:nvSpPr>
        <p:spPr>
          <a:xfrm>
            <a:off x="5544772" y="3139276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>
            <a:spLocks/>
          </p:cNvSpPr>
          <p:nvPr/>
        </p:nvSpPr>
        <p:spPr>
          <a:xfrm>
            <a:off x="4134832" y="34800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/>
          </p:cNvSpPr>
          <p:nvPr/>
        </p:nvSpPr>
        <p:spPr>
          <a:xfrm>
            <a:off x="3882727" y="252079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/>
          </p:cNvSpPr>
          <p:nvPr/>
        </p:nvSpPr>
        <p:spPr>
          <a:xfrm>
            <a:off x="4231584" y="301427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/>
          </p:cNvSpPr>
          <p:nvPr/>
        </p:nvSpPr>
        <p:spPr>
          <a:xfrm>
            <a:off x="3291632" y="2873511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/>
          </p:cNvSpPr>
          <p:nvPr/>
        </p:nvSpPr>
        <p:spPr>
          <a:xfrm>
            <a:off x="3291632" y="3562005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>
            <a:spLocks/>
          </p:cNvSpPr>
          <p:nvPr/>
        </p:nvSpPr>
        <p:spPr>
          <a:xfrm>
            <a:off x="5248379" y="1781629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>
            <a:spLocks/>
          </p:cNvSpPr>
          <p:nvPr/>
        </p:nvSpPr>
        <p:spPr>
          <a:xfrm>
            <a:off x="5017475" y="2167086"/>
            <a:ext cx="230904" cy="2286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/>
          </p:cNvSpPr>
          <p:nvPr/>
        </p:nvSpPr>
        <p:spPr>
          <a:xfrm>
            <a:off x="3769776" y="370868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>
            <a:spLocks/>
          </p:cNvSpPr>
          <p:nvPr/>
        </p:nvSpPr>
        <p:spPr>
          <a:xfrm>
            <a:off x="4361438" y="2635091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/>
          </p:cNvSpPr>
          <p:nvPr/>
        </p:nvSpPr>
        <p:spPr>
          <a:xfrm>
            <a:off x="5363831" y="2466874"/>
            <a:ext cx="230904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947210" y="1749467"/>
            <a:ext cx="164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Good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97324" y="3748914"/>
            <a:ext cx="1363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No view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3120571" y="1895929"/>
            <a:ext cx="2766786" cy="2253561"/>
          </a:xfrm>
          <a:custGeom>
            <a:avLst/>
            <a:gdLst>
              <a:gd name="connsiteX0" fmla="*/ 0 w 2766786"/>
              <a:gd name="connsiteY0" fmla="*/ 2204357 h 2253561"/>
              <a:gd name="connsiteX1" fmla="*/ 127000 w 2766786"/>
              <a:gd name="connsiteY1" fmla="*/ 2222500 h 2253561"/>
              <a:gd name="connsiteX2" fmla="*/ 598715 w 2766786"/>
              <a:gd name="connsiteY2" fmla="*/ 2240642 h 2253561"/>
              <a:gd name="connsiteX3" fmla="*/ 961572 w 2766786"/>
              <a:gd name="connsiteY3" fmla="*/ 2213428 h 2253561"/>
              <a:gd name="connsiteX4" fmla="*/ 997858 w 2766786"/>
              <a:gd name="connsiteY4" fmla="*/ 2195285 h 2253561"/>
              <a:gd name="connsiteX5" fmla="*/ 1016000 w 2766786"/>
              <a:gd name="connsiteY5" fmla="*/ 2168071 h 2253561"/>
              <a:gd name="connsiteX6" fmla="*/ 1025072 w 2766786"/>
              <a:gd name="connsiteY6" fmla="*/ 2140857 h 2253561"/>
              <a:gd name="connsiteX7" fmla="*/ 997858 w 2766786"/>
              <a:gd name="connsiteY7" fmla="*/ 2059214 h 2253561"/>
              <a:gd name="connsiteX8" fmla="*/ 970643 w 2766786"/>
              <a:gd name="connsiteY8" fmla="*/ 2041071 h 2253561"/>
              <a:gd name="connsiteX9" fmla="*/ 961572 w 2766786"/>
              <a:gd name="connsiteY9" fmla="*/ 2004785 h 2253561"/>
              <a:gd name="connsiteX10" fmla="*/ 952500 w 2766786"/>
              <a:gd name="connsiteY10" fmla="*/ 1977571 h 2253561"/>
              <a:gd name="connsiteX11" fmla="*/ 943429 w 2766786"/>
              <a:gd name="connsiteY11" fmla="*/ 1923142 h 2253561"/>
              <a:gd name="connsiteX12" fmla="*/ 934358 w 2766786"/>
              <a:gd name="connsiteY12" fmla="*/ 1895928 h 2253561"/>
              <a:gd name="connsiteX13" fmla="*/ 925286 w 2766786"/>
              <a:gd name="connsiteY13" fmla="*/ 1859642 h 2253561"/>
              <a:gd name="connsiteX14" fmla="*/ 834572 w 2766786"/>
              <a:gd name="connsiteY14" fmla="*/ 1750785 h 2253561"/>
              <a:gd name="connsiteX15" fmla="*/ 807358 w 2766786"/>
              <a:gd name="connsiteY15" fmla="*/ 1714500 h 2253561"/>
              <a:gd name="connsiteX16" fmla="*/ 789215 w 2766786"/>
              <a:gd name="connsiteY16" fmla="*/ 1687285 h 2253561"/>
              <a:gd name="connsiteX17" fmla="*/ 752929 w 2766786"/>
              <a:gd name="connsiteY17" fmla="*/ 1651000 h 2253561"/>
              <a:gd name="connsiteX18" fmla="*/ 716643 w 2766786"/>
              <a:gd name="connsiteY18" fmla="*/ 1605642 h 2253561"/>
              <a:gd name="connsiteX19" fmla="*/ 671286 w 2766786"/>
              <a:gd name="connsiteY19" fmla="*/ 1560285 h 2253561"/>
              <a:gd name="connsiteX20" fmla="*/ 653143 w 2766786"/>
              <a:gd name="connsiteY20" fmla="*/ 1533071 h 2253561"/>
              <a:gd name="connsiteX21" fmla="*/ 625929 w 2766786"/>
              <a:gd name="connsiteY21" fmla="*/ 1514928 h 2253561"/>
              <a:gd name="connsiteX22" fmla="*/ 607786 w 2766786"/>
              <a:gd name="connsiteY22" fmla="*/ 1442357 h 2253561"/>
              <a:gd name="connsiteX23" fmla="*/ 598715 w 2766786"/>
              <a:gd name="connsiteY23" fmla="*/ 1415142 h 2253561"/>
              <a:gd name="connsiteX24" fmla="*/ 607786 w 2766786"/>
              <a:gd name="connsiteY24" fmla="*/ 1206500 h 2253561"/>
              <a:gd name="connsiteX25" fmla="*/ 625929 w 2766786"/>
              <a:gd name="connsiteY25" fmla="*/ 1152071 h 2253561"/>
              <a:gd name="connsiteX26" fmla="*/ 680358 w 2766786"/>
              <a:gd name="connsiteY26" fmla="*/ 1115785 h 2253561"/>
              <a:gd name="connsiteX27" fmla="*/ 870858 w 2766786"/>
              <a:gd name="connsiteY27" fmla="*/ 1124857 h 2253561"/>
              <a:gd name="connsiteX28" fmla="*/ 925286 w 2766786"/>
              <a:gd name="connsiteY28" fmla="*/ 1152071 h 2253561"/>
              <a:gd name="connsiteX29" fmla="*/ 1025072 w 2766786"/>
              <a:gd name="connsiteY29" fmla="*/ 1170214 h 2253561"/>
              <a:gd name="connsiteX30" fmla="*/ 1070429 w 2766786"/>
              <a:gd name="connsiteY30" fmla="*/ 1179285 h 2253561"/>
              <a:gd name="connsiteX31" fmla="*/ 1251858 w 2766786"/>
              <a:gd name="connsiteY31" fmla="*/ 1170214 h 2253561"/>
              <a:gd name="connsiteX32" fmla="*/ 1279072 w 2766786"/>
              <a:gd name="connsiteY32" fmla="*/ 1161142 h 2253561"/>
              <a:gd name="connsiteX33" fmla="*/ 1351643 w 2766786"/>
              <a:gd name="connsiteY33" fmla="*/ 1143000 h 2253561"/>
              <a:gd name="connsiteX34" fmla="*/ 1387929 w 2766786"/>
              <a:gd name="connsiteY34" fmla="*/ 1133928 h 2253561"/>
              <a:gd name="connsiteX35" fmla="*/ 1415143 w 2766786"/>
              <a:gd name="connsiteY35" fmla="*/ 1115785 h 2253561"/>
              <a:gd name="connsiteX36" fmla="*/ 1451429 w 2766786"/>
              <a:gd name="connsiteY36" fmla="*/ 1097642 h 2253561"/>
              <a:gd name="connsiteX37" fmla="*/ 1478643 w 2766786"/>
              <a:gd name="connsiteY37" fmla="*/ 1070428 h 2253561"/>
              <a:gd name="connsiteX38" fmla="*/ 1514929 w 2766786"/>
              <a:gd name="connsiteY38" fmla="*/ 1043214 h 2253561"/>
              <a:gd name="connsiteX39" fmla="*/ 1551215 w 2766786"/>
              <a:gd name="connsiteY39" fmla="*/ 1006928 h 2253561"/>
              <a:gd name="connsiteX40" fmla="*/ 1587500 w 2766786"/>
              <a:gd name="connsiteY40" fmla="*/ 979714 h 2253561"/>
              <a:gd name="connsiteX41" fmla="*/ 1605643 w 2766786"/>
              <a:gd name="connsiteY41" fmla="*/ 952500 h 2253561"/>
              <a:gd name="connsiteX42" fmla="*/ 1687286 w 2766786"/>
              <a:gd name="connsiteY42" fmla="*/ 898071 h 2253561"/>
              <a:gd name="connsiteX43" fmla="*/ 1741715 w 2766786"/>
              <a:gd name="connsiteY43" fmla="*/ 870857 h 2253561"/>
              <a:gd name="connsiteX44" fmla="*/ 1768929 w 2766786"/>
              <a:gd name="connsiteY44" fmla="*/ 843642 h 2253561"/>
              <a:gd name="connsiteX45" fmla="*/ 1805215 w 2766786"/>
              <a:gd name="connsiteY45" fmla="*/ 816428 h 2253561"/>
              <a:gd name="connsiteX46" fmla="*/ 1850572 w 2766786"/>
              <a:gd name="connsiteY46" fmla="*/ 780142 h 2253561"/>
              <a:gd name="connsiteX47" fmla="*/ 1905000 w 2766786"/>
              <a:gd name="connsiteY47" fmla="*/ 743857 h 2253561"/>
              <a:gd name="connsiteX48" fmla="*/ 1932215 w 2766786"/>
              <a:gd name="connsiteY48" fmla="*/ 716642 h 2253561"/>
              <a:gd name="connsiteX49" fmla="*/ 1977572 w 2766786"/>
              <a:gd name="connsiteY49" fmla="*/ 707571 h 2253561"/>
              <a:gd name="connsiteX50" fmla="*/ 2059215 w 2766786"/>
              <a:gd name="connsiteY50" fmla="*/ 689428 h 2253561"/>
              <a:gd name="connsiteX51" fmla="*/ 2231572 w 2766786"/>
              <a:gd name="connsiteY51" fmla="*/ 707571 h 2253561"/>
              <a:gd name="connsiteX52" fmla="*/ 2295072 w 2766786"/>
              <a:gd name="connsiteY52" fmla="*/ 734785 h 2253561"/>
              <a:gd name="connsiteX53" fmla="*/ 2331358 w 2766786"/>
              <a:gd name="connsiteY53" fmla="*/ 762000 h 2253561"/>
              <a:gd name="connsiteX54" fmla="*/ 2385786 w 2766786"/>
              <a:gd name="connsiteY54" fmla="*/ 771071 h 2253561"/>
              <a:gd name="connsiteX55" fmla="*/ 2521858 w 2766786"/>
              <a:gd name="connsiteY55" fmla="*/ 780142 h 2253561"/>
              <a:gd name="connsiteX56" fmla="*/ 2540000 w 2766786"/>
              <a:gd name="connsiteY56" fmla="*/ 752928 h 2253561"/>
              <a:gd name="connsiteX57" fmla="*/ 2540000 w 2766786"/>
              <a:gd name="connsiteY57" fmla="*/ 453571 h 2253561"/>
              <a:gd name="connsiteX58" fmla="*/ 2521858 w 2766786"/>
              <a:gd name="connsiteY58" fmla="*/ 426357 h 2253561"/>
              <a:gd name="connsiteX59" fmla="*/ 2512786 w 2766786"/>
              <a:gd name="connsiteY59" fmla="*/ 371928 h 2253561"/>
              <a:gd name="connsiteX60" fmla="*/ 2503715 w 2766786"/>
              <a:gd name="connsiteY60" fmla="*/ 344714 h 2253561"/>
              <a:gd name="connsiteX61" fmla="*/ 2512786 w 2766786"/>
              <a:gd name="connsiteY61" fmla="*/ 226785 h 2253561"/>
              <a:gd name="connsiteX62" fmla="*/ 2521858 w 2766786"/>
              <a:gd name="connsiteY62" fmla="*/ 199571 h 2253561"/>
              <a:gd name="connsiteX63" fmla="*/ 2576286 w 2766786"/>
              <a:gd name="connsiteY63" fmla="*/ 163285 h 2253561"/>
              <a:gd name="connsiteX64" fmla="*/ 2630715 w 2766786"/>
              <a:gd name="connsiteY64" fmla="*/ 136071 h 2253561"/>
              <a:gd name="connsiteX65" fmla="*/ 2657929 w 2766786"/>
              <a:gd name="connsiteY65" fmla="*/ 117928 h 2253561"/>
              <a:gd name="connsiteX66" fmla="*/ 2712358 w 2766786"/>
              <a:gd name="connsiteY66" fmla="*/ 99785 h 2253561"/>
              <a:gd name="connsiteX67" fmla="*/ 2730500 w 2766786"/>
              <a:gd name="connsiteY67" fmla="*/ 36285 h 2253561"/>
              <a:gd name="connsiteX68" fmla="*/ 2757715 w 2766786"/>
              <a:gd name="connsiteY68" fmla="*/ 9071 h 2253561"/>
              <a:gd name="connsiteX69" fmla="*/ 2766786 w 2766786"/>
              <a:gd name="connsiteY69" fmla="*/ 0 h 2253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766786" h="2253561">
                <a:moveTo>
                  <a:pt x="0" y="2204357"/>
                </a:moveTo>
                <a:cubicBezTo>
                  <a:pt x="42333" y="2210405"/>
                  <a:pt x="84412" y="2218628"/>
                  <a:pt x="127000" y="2222500"/>
                </a:cubicBezTo>
                <a:cubicBezTo>
                  <a:pt x="227223" y="2231611"/>
                  <a:pt x="540014" y="2238863"/>
                  <a:pt x="598715" y="2240642"/>
                </a:cubicBezTo>
                <a:cubicBezTo>
                  <a:pt x="1161387" y="2225435"/>
                  <a:pt x="820180" y="2294224"/>
                  <a:pt x="961572" y="2213428"/>
                </a:cubicBezTo>
                <a:cubicBezTo>
                  <a:pt x="973313" y="2206719"/>
                  <a:pt x="985763" y="2201333"/>
                  <a:pt x="997858" y="2195285"/>
                </a:cubicBezTo>
                <a:cubicBezTo>
                  <a:pt x="1003905" y="2186214"/>
                  <a:pt x="1011124" y="2177822"/>
                  <a:pt x="1016000" y="2168071"/>
                </a:cubicBezTo>
                <a:cubicBezTo>
                  <a:pt x="1020276" y="2159518"/>
                  <a:pt x="1025072" y="2150419"/>
                  <a:pt x="1025072" y="2140857"/>
                </a:cubicBezTo>
                <a:cubicBezTo>
                  <a:pt x="1025072" y="2110451"/>
                  <a:pt x="1019763" y="2081119"/>
                  <a:pt x="997858" y="2059214"/>
                </a:cubicBezTo>
                <a:cubicBezTo>
                  <a:pt x="990149" y="2051505"/>
                  <a:pt x="979715" y="2047119"/>
                  <a:pt x="970643" y="2041071"/>
                </a:cubicBezTo>
                <a:cubicBezTo>
                  <a:pt x="967619" y="2028976"/>
                  <a:pt x="964997" y="2016773"/>
                  <a:pt x="961572" y="2004785"/>
                </a:cubicBezTo>
                <a:cubicBezTo>
                  <a:pt x="958945" y="1995591"/>
                  <a:pt x="954574" y="1986905"/>
                  <a:pt x="952500" y="1977571"/>
                </a:cubicBezTo>
                <a:cubicBezTo>
                  <a:pt x="948510" y="1959616"/>
                  <a:pt x="947419" y="1941097"/>
                  <a:pt x="943429" y="1923142"/>
                </a:cubicBezTo>
                <a:cubicBezTo>
                  <a:pt x="941355" y="1913808"/>
                  <a:pt x="936985" y="1905122"/>
                  <a:pt x="934358" y="1895928"/>
                </a:cubicBezTo>
                <a:cubicBezTo>
                  <a:pt x="930933" y="1883940"/>
                  <a:pt x="930862" y="1870793"/>
                  <a:pt x="925286" y="1859642"/>
                </a:cubicBezTo>
                <a:cubicBezTo>
                  <a:pt x="882979" y="1775031"/>
                  <a:pt x="894755" y="1831029"/>
                  <a:pt x="834572" y="1750785"/>
                </a:cubicBezTo>
                <a:cubicBezTo>
                  <a:pt x="825501" y="1738690"/>
                  <a:pt x="816146" y="1726803"/>
                  <a:pt x="807358" y="1714500"/>
                </a:cubicBezTo>
                <a:cubicBezTo>
                  <a:pt x="801021" y="1705628"/>
                  <a:pt x="796310" y="1695563"/>
                  <a:pt x="789215" y="1687285"/>
                </a:cubicBezTo>
                <a:cubicBezTo>
                  <a:pt x="778083" y="1674298"/>
                  <a:pt x="765024" y="1663095"/>
                  <a:pt x="752929" y="1651000"/>
                </a:cubicBezTo>
                <a:cubicBezTo>
                  <a:pt x="735270" y="1598019"/>
                  <a:pt x="757675" y="1646673"/>
                  <a:pt x="716643" y="1605642"/>
                </a:cubicBezTo>
                <a:cubicBezTo>
                  <a:pt x="656163" y="1545163"/>
                  <a:pt x="743861" y="1608669"/>
                  <a:pt x="671286" y="1560285"/>
                </a:cubicBezTo>
                <a:cubicBezTo>
                  <a:pt x="665238" y="1551214"/>
                  <a:pt x="660852" y="1540780"/>
                  <a:pt x="653143" y="1533071"/>
                </a:cubicBezTo>
                <a:cubicBezTo>
                  <a:pt x="645434" y="1525362"/>
                  <a:pt x="630805" y="1524679"/>
                  <a:pt x="625929" y="1514928"/>
                </a:cubicBezTo>
                <a:cubicBezTo>
                  <a:pt x="614778" y="1492626"/>
                  <a:pt x="615671" y="1466012"/>
                  <a:pt x="607786" y="1442357"/>
                </a:cubicBezTo>
                <a:lnTo>
                  <a:pt x="598715" y="1415142"/>
                </a:lnTo>
                <a:cubicBezTo>
                  <a:pt x="601739" y="1345595"/>
                  <a:pt x="600623" y="1275744"/>
                  <a:pt x="607786" y="1206500"/>
                </a:cubicBezTo>
                <a:cubicBezTo>
                  <a:pt x="609754" y="1187477"/>
                  <a:pt x="610017" y="1162679"/>
                  <a:pt x="625929" y="1152071"/>
                </a:cubicBezTo>
                <a:lnTo>
                  <a:pt x="680358" y="1115785"/>
                </a:lnTo>
                <a:cubicBezTo>
                  <a:pt x="743858" y="1118809"/>
                  <a:pt x="807506" y="1119578"/>
                  <a:pt x="870858" y="1124857"/>
                </a:cubicBezTo>
                <a:cubicBezTo>
                  <a:pt x="902494" y="1127493"/>
                  <a:pt x="896867" y="1139891"/>
                  <a:pt x="925286" y="1152071"/>
                </a:cubicBezTo>
                <a:cubicBezTo>
                  <a:pt x="947448" y="1161569"/>
                  <a:pt x="1009027" y="1167540"/>
                  <a:pt x="1025072" y="1170214"/>
                </a:cubicBezTo>
                <a:cubicBezTo>
                  <a:pt x="1040281" y="1172749"/>
                  <a:pt x="1055310" y="1176261"/>
                  <a:pt x="1070429" y="1179285"/>
                </a:cubicBezTo>
                <a:cubicBezTo>
                  <a:pt x="1130905" y="1176261"/>
                  <a:pt x="1191534" y="1175460"/>
                  <a:pt x="1251858" y="1170214"/>
                </a:cubicBezTo>
                <a:cubicBezTo>
                  <a:pt x="1261384" y="1169386"/>
                  <a:pt x="1269847" y="1163658"/>
                  <a:pt x="1279072" y="1161142"/>
                </a:cubicBezTo>
                <a:cubicBezTo>
                  <a:pt x="1303128" y="1154581"/>
                  <a:pt x="1327453" y="1149048"/>
                  <a:pt x="1351643" y="1143000"/>
                </a:cubicBezTo>
                <a:lnTo>
                  <a:pt x="1387929" y="1133928"/>
                </a:lnTo>
                <a:cubicBezTo>
                  <a:pt x="1397000" y="1127880"/>
                  <a:pt x="1405677" y="1121194"/>
                  <a:pt x="1415143" y="1115785"/>
                </a:cubicBezTo>
                <a:cubicBezTo>
                  <a:pt x="1426884" y="1109076"/>
                  <a:pt x="1440425" y="1105502"/>
                  <a:pt x="1451429" y="1097642"/>
                </a:cubicBezTo>
                <a:cubicBezTo>
                  <a:pt x="1461868" y="1090185"/>
                  <a:pt x="1468903" y="1078777"/>
                  <a:pt x="1478643" y="1070428"/>
                </a:cubicBezTo>
                <a:cubicBezTo>
                  <a:pt x="1490122" y="1060589"/>
                  <a:pt x="1503551" y="1053170"/>
                  <a:pt x="1514929" y="1043214"/>
                </a:cubicBezTo>
                <a:cubicBezTo>
                  <a:pt x="1527802" y="1031950"/>
                  <a:pt x="1538342" y="1018192"/>
                  <a:pt x="1551215" y="1006928"/>
                </a:cubicBezTo>
                <a:cubicBezTo>
                  <a:pt x="1562593" y="996972"/>
                  <a:pt x="1576809" y="990405"/>
                  <a:pt x="1587500" y="979714"/>
                </a:cubicBezTo>
                <a:cubicBezTo>
                  <a:pt x="1595209" y="972005"/>
                  <a:pt x="1597205" y="959404"/>
                  <a:pt x="1605643" y="952500"/>
                </a:cubicBezTo>
                <a:cubicBezTo>
                  <a:pt x="1630957" y="931788"/>
                  <a:pt x="1660072" y="916214"/>
                  <a:pt x="1687286" y="898071"/>
                </a:cubicBezTo>
                <a:cubicBezTo>
                  <a:pt x="1722457" y="874624"/>
                  <a:pt x="1704156" y="883376"/>
                  <a:pt x="1741715" y="870857"/>
                </a:cubicBezTo>
                <a:cubicBezTo>
                  <a:pt x="1750786" y="861785"/>
                  <a:pt x="1759189" y="851991"/>
                  <a:pt x="1768929" y="843642"/>
                </a:cubicBezTo>
                <a:cubicBezTo>
                  <a:pt x="1780408" y="833803"/>
                  <a:pt x="1794524" y="827119"/>
                  <a:pt x="1805215" y="816428"/>
                </a:cubicBezTo>
                <a:cubicBezTo>
                  <a:pt x="1846248" y="775395"/>
                  <a:pt x="1797591" y="797804"/>
                  <a:pt x="1850572" y="780142"/>
                </a:cubicBezTo>
                <a:cubicBezTo>
                  <a:pt x="1868592" y="726081"/>
                  <a:pt x="1843699" y="774508"/>
                  <a:pt x="1905000" y="743857"/>
                </a:cubicBezTo>
                <a:cubicBezTo>
                  <a:pt x="1916475" y="738120"/>
                  <a:pt x="1920740" y="722379"/>
                  <a:pt x="1932215" y="716642"/>
                </a:cubicBezTo>
                <a:cubicBezTo>
                  <a:pt x="1946006" y="709747"/>
                  <a:pt x="1962614" y="711310"/>
                  <a:pt x="1977572" y="707571"/>
                </a:cubicBezTo>
                <a:cubicBezTo>
                  <a:pt x="2066908" y="685238"/>
                  <a:pt x="1909422" y="714395"/>
                  <a:pt x="2059215" y="689428"/>
                </a:cubicBezTo>
                <a:cubicBezTo>
                  <a:pt x="2159934" y="696143"/>
                  <a:pt x="2164293" y="688349"/>
                  <a:pt x="2231572" y="707571"/>
                </a:cubicBezTo>
                <a:cubicBezTo>
                  <a:pt x="2254314" y="714069"/>
                  <a:pt x="2274701" y="722053"/>
                  <a:pt x="2295072" y="734785"/>
                </a:cubicBezTo>
                <a:cubicBezTo>
                  <a:pt x="2307893" y="742798"/>
                  <a:pt x="2317320" y="756385"/>
                  <a:pt x="2331358" y="762000"/>
                </a:cubicBezTo>
                <a:cubicBezTo>
                  <a:pt x="2348435" y="768831"/>
                  <a:pt x="2367643" y="768047"/>
                  <a:pt x="2385786" y="771071"/>
                </a:cubicBezTo>
                <a:cubicBezTo>
                  <a:pt x="2439638" y="797997"/>
                  <a:pt x="2439001" y="805637"/>
                  <a:pt x="2521858" y="780142"/>
                </a:cubicBezTo>
                <a:cubicBezTo>
                  <a:pt x="2532278" y="776936"/>
                  <a:pt x="2533953" y="761999"/>
                  <a:pt x="2540000" y="752928"/>
                </a:cubicBezTo>
                <a:cubicBezTo>
                  <a:pt x="2563671" y="634583"/>
                  <a:pt x="2560708" y="667555"/>
                  <a:pt x="2540000" y="453571"/>
                </a:cubicBezTo>
                <a:cubicBezTo>
                  <a:pt x="2538950" y="442719"/>
                  <a:pt x="2527905" y="435428"/>
                  <a:pt x="2521858" y="426357"/>
                </a:cubicBezTo>
                <a:cubicBezTo>
                  <a:pt x="2518834" y="408214"/>
                  <a:pt x="2516776" y="389883"/>
                  <a:pt x="2512786" y="371928"/>
                </a:cubicBezTo>
                <a:cubicBezTo>
                  <a:pt x="2510712" y="362594"/>
                  <a:pt x="2503715" y="354276"/>
                  <a:pt x="2503715" y="344714"/>
                </a:cubicBezTo>
                <a:cubicBezTo>
                  <a:pt x="2503715" y="305288"/>
                  <a:pt x="2507896" y="265906"/>
                  <a:pt x="2512786" y="226785"/>
                </a:cubicBezTo>
                <a:cubicBezTo>
                  <a:pt x="2513972" y="217297"/>
                  <a:pt x="2516554" y="207527"/>
                  <a:pt x="2521858" y="199571"/>
                </a:cubicBezTo>
                <a:cubicBezTo>
                  <a:pt x="2547652" y="160880"/>
                  <a:pt x="2542999" y="179929"/>
                  <a:pt x="2576286" y="163285"/>
                </a:cubicBezTo>
                <a:cubicBezTo>
                  <a:pt x="2646616" y="128119"/>
                  <a:pt x="2562319" y="158868"/>
                  <a:pt x="2630715" y="136071"/>
                </a:cubicBezTo>
                <a:cubicBezTo>
                  <a:pt x="2639786" y="130023"/>
                  <a:pt x="2647966" y="122356"/>
                  <a:pt x="2657929" y="117928"/>
                </a:cubicBezTo>
                <a:cubicBezTo>
                  <a:pt x="2675405" y="110161"/>
                  <a:pt x="2712358" y="99785"/>
                  <a:pt x="2712358" y="99785"/>
                </a:cubicBezTo>
                <a:cubicBezTo>
                  <a:pt x="2713567" y="94948"/>
                  <a:pt x="2725296" y="44092"/>
                  <a:pt x="2730500" y="36285"/>
                </a:cubicBezTo>
                <a:cubicBezTo>
                  <a:pt x="2737616" y="25611"/>
                  <a:pt x="2748643" y="18142"/>
                  <a:pt x="2757715" y="9071"/>
                </a:cubicBezTo>
                <a:lnTo>
                  <a:pt x="2766786" y="0"/>
                </a:lnTo>
              </a:path>
            </a:pathLst>
          </a:cu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688478" y="362341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3691485" y="2950730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4215" y="2922636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5086091" y="2666074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285472" y="2363791"/>
            <a:ext cx="393192" cy="395233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18567" y="5410898"/>
            <a:ext cx="7817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Test error is </a:t>
            </a:r>
            <a:r>
              <a:rPr lang="en-US" sz="2400" b="1" dirty="0" smtClean="0">
                <a:latin typeface="Arial"/>
                <a:cs typeface="Arial"/>
              </a:rPr>
              <a:t>much greater than </a:t>
            </a:r>
            <a:r>
              <a:rPr lang="en-US" sz="2400" dirty="0" smtClean="0">
                <a:latin typeface="Arial"/>
                <a:cs typeface="Arial"/>
              </a:rPr>
              <a:t>train error</a:t>
            </a:r>
          </a:p>
        </p:txBody>
      </p:sp>
    </p:spTree>
    <p:extLst>
      <p:ext uri="{BB962C8B-B14F-4D97-AF65-F5344CB8AC3E}">
        <p14:creationId xmlns:p14="http://schemas.microsoft.com/office/powerpoint/2010/main" val="197218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Machine Learning in Our Everyday Lives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acebook_newsfe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54" y="1252988"/>
            <a:ext cx="3848709" cy="2799952"/>
          </a:xfrm>
          <a:prstGeom prst="rect">
            <a:avLst/>
          </a:prstGeom>
        </p:spPr>
      </p:pic>
      <p:pic>
        <p:nvPicPr>
          <p:cNvPr id="5" name="Picture 4" descr="netflix_rec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464" y="1264586"/>
            <a:ext cx="4429336" cy="2788354"/>
          </a:xfrm>
          <a:prstGeom prst="rect">
            <a:avLst/>
          </a:prstGeom>
        </p:spPr>
      </p:pic>
      <p:pic>
        <p:nvPicPr>
          <p:cNvPr id="6" name="Picture 5" descr="siri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37" y="4187614"/>
            <a:ext cx="2536159" cy="25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972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we pick the best model?</a:t>
            </a:r>
          </a:p>
          <a:p>
            <a:r>
              <a:rPr lang="en-US" dirty="0" smtClean="0"/>
              <a:t>Should we use our test set?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35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73122" y="1770743"/>
            <a:ext cx="7138698" cy="1723571"/>
            <a:chOff x="1073122" y="1770743"/>
            <a:chExt cx="7138698" cy="1723571"/>
          </a:xfrm>
        </p:grpSpPr>
        <p:sp>
          <p:nvSpPr>
            <p:cNvPr id="17" name="Rectangle 16"/>
            <p:cNvSpPr/>
            <p:nvPr/>
          </p:nvSpPr>
          <p:spPr>
            <a:xfrm>
              <a:off x="4870544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523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045370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073122" y="1770743"/>
              <a:ext cx="1459498" cy="17235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02220" y="2302818"/>
            <a:ext cx="3077030" cy="2831025"/>
            <a:chOff x="6002220" y="2302818"/>
            <a:chExt cx="3077030" cy="2831025"/>
          </a:xfrm>
        </p:grpSpPr>
        <p:grpSp>
          <p:nvGrpSpPr>
            <p:cNvPr id="3" name="Group 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21739" y="2314690"/>
            <a:ext cx="3077030" cy="2831025"/>
            <a:chOff x="6002220" y="2302818"/>
            <a:chExt cx="3077030" cy="2831025"/>
          </a:xfrm>
        </p:grpSpPr>
        <p:grpSp>
          <p:nvGrpSpPr>
            <p:cNvPr id="28" name="Group 27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7533" y="2312780"/>
            <a:ext cx="3077030" cy="2831025"/>
            <a:chOff x="6002220" y="2302818"/>
            <a:chExt cx="3077030" cy="2831025"/>
          </a:xfrm>
        </p:grpSpPr>
        <p:grpSp>
          <p:nvGrpSpPr>
            <p:cNvPr id="33" name="Group 32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36" name="Straight Arrow Connector 35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11446" y="2258072"/>
            <a:ext cx="3077030" cy="2831025"/>
            <a:chOff x="6002220" y="2302818"/>
            <a:chExt cx="3077030" cy="2831025"/>
          </a:xfrm>
        </p:grpSpPr>
        <p:grpSp>
          <p:nvGrpSpPr>
            <p:cNvPr id="40" name="Group 39"/>
            <p:cNvGrpSpPr/>
            <p:nvPr/>
          </p:nvGrpSpPr>
          <p:grpSpPr>
            <a:xfrm>
              <a:off x="6002220" y="3701143"/>
              <a:ext cx="3077030" cy="1432700"/>
              <a:chOff x="6002220" y="3701143"/>
              <a:chExt cx="3077030" cy="1432700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6002220" y="4487512"/>
                <a:ext cx="30770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 smtClean="0"/>
                  <a:t>Evaluate model</a:t>
                </a:r>
                <a:endParaRPr lang="en-US" sz="3600" dirty="0"/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7540735" y="3701143"/>
                <a:ext cx="9071" cy="780143"/>
              </a:xfrm>
              <a:prstGeom prst="straightConnector1">
                <a:avLst/>
              </a:prstGeom>
              <a:ln w="762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/>
            <p:cNvSpPr txBox="1"/>
            <p:nvPr/>
          </p:nvSpPr>
          <p:spPr>
            <a:xfrm>
              <a:off x="7003813" y="2302818"/>
              <a:ext cx="1448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/>
                <a:t>Test</a:t>
              </a:r>
              <a:endParaRPr lang="en-US" sz="3600" dirty="0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759031" y="1770743"/>
            <a:ext cx="5647563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4198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Randomize and divide data into multiple blocks</a:t>
            </a:r>
          </a:p>
          <a:p>
            <a:r>
              <a:rPr lang="en-US" dirty="0" smtClean="0"/>
              <a:t>Train different models on train data</a:t>
            </a:r>
          </a:p>
          <a:p>
            <a:r>
              <a:rPr lang="en-US" dirty="0" smtClean="0"/>
              <a:t>Score each model on test data</a:t>
            </a:r>
          </a:p>
          <a:p>
            <a:r>
              <a:rPr lang="en-US" dirty="0" smtClean="0"/>
              <a:t>Repeat by choosing different chunks to test (if there is a concern that test data might be biased)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9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224312" y="1770743"/>
            <a:ext cx="4644572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000000"/>
                </a:solidFill>
                <a:latin typeface="Arial"/>
              </a:rPr>
              <a:t>Data</a:t>
            </a:r>
            <a:endParaRPr lang="en-US" sz="3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Split data set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7749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Train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32214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4569" y="4481286"/>
            <a:ext cx="221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Train model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487960" y="4481286"/>
            <a:ext cx="218259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&amp; Select</a:t>
            </a:r>
          </a:p>
          <a:p>
            <a:pPr algn="ctr"/>
            <a:r>
              <a:rPr lang="en-US" sz="3600" dirty="0" smtClean="0"/>
              <a:t>model</a:t>
            </a:r>
            <a:endParaRPr lang="en-US" sz="3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70184" y="3710225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687532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Validation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34575" y="1770743"/>
            <a:ext cx="1768929" cy="1723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Arial"/>
              </a:rPr>
              <a:t>Test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70596" y="4499440"/>
            <a:ext cx="2311403" cy="12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Evaluate final model</a:t>
            </a:r>
            <a:endParaRPr lang="en-US" sz="36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217227" y="3701143"/>
            <a:ext cx="9071" cy="780143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915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1" animBg="1"/>
      <p:bldP spid="6" grpId="0" animBg="1"/>
      <p:bldP spid="10" grpId="0"/>
      <p:bldP spid="11" grpId="0"/>
      <p:bldP spid="14" grpId="0" animBg="1"/>
      <p:bldP spid="15" grpId="0" animBg="1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Python machine learning library called </a:t>
            </a:r>
            <a:r>
              <a:rPr lang="en-US" dirty="0" err="1" smtClean="0"/>
              <a:t>sci</a:t>
            </a:r>
            <a:r>
              <a:rPr lang="en-US" dirty="0" smtClean="0"/>
              <a:t>-kit learn.</a:t>
            </a:r>
            <a:endParaRPr lang="en-US" dirty="0"/>
          </a:p>
          <a:p>
            <a:r>
              <a:rPr lang="en-US" dirty="0" err="1" smtClean="0"/>
              <a:t>Sci</a:t>
            </a:r>
            <a:r>
              <a:rPr lang="en-US" dirty="0" smtClean="0"/>
              <a:t>-kit learn has a simple API for training and using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7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b="1" dirty="0" smtClean="0"/>
              <a:t>Raw features</a:t>
            </a:r>
          </a:p>
          <a:p>
            <a:pPr lvl="1"/>
            <a:r>
              <a:rPr lang="en-US" dirty="0" smtClean="0"/>
              <a:t>Price of the house</a:t>
            </a:r>
          </a:p>
          <a:p>
            <a:pPr lvl="1"/>
            <a:r>
              <a:rPr lang="en-US" dirty="0" smtClean="0"/>
              <a:t>Square footage of the house</a:t>
            </a:r>
          </a:p>
          <a:p>
            <a:pPr lvl="1"/>
            <a:r>
              <a:rPr lang="en-US" dirty="0" smtClean="0"/>
              <a:t>Per capita crime rate in the neighborhood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b="1" dirty="0" smtClean="0"/>
              <a:t>Constructed features</a:t>
            </a:r>
          </a:p>
          <a:p>
            <a:pPr lvl="1"/>
            <a:r>
              <a:rPr lang="en-US" dirty="0" smtClean="0"/>
              <a:t>Price per square foot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6801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152" y="2685143"/>
            <a:ext cx="8491975" cy="1801787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fit(               ,       )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35202" y="1632852"/>
            <a:ext cx="3431909" cy="3634325"/>
            <a:chOff x="2235202" y="1632852"/>
            <a:chExt cx="3431909" cy="3634325"/>
          </a:xfrm>
        </p:grpSpPr>
        <p:sp>
          <p:nvSpPr>
            <p:cNvPr id="4" name="TextBox 3"/>
            <p:cNvSpPr txBox="1"/>
            <p:nvPr/>
          </p:nvSpPr>
          <p:spPr>
            <a:xfrm>
              <a:off x="2403412" y="1679030"/>
              <a:ext cx="1484926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400 </a:t>
              </a:r>
              <a:r>
                <a:rPr lang="en-US" sz="3200" dirty="0" err="1" smtClean="0"/>
                <a:t>ft</a:t>
              </a:r>
              <a:endParaRPr lang="en-US" sz="3200" dirty="0" smtClean="0"/>
            </a:p>
            <a:p>
              <a:r>
                <a:rPr lang="en-US" sz="3200" dirty="0"/>
                <a:t>6</a:t>
              </a:r>
              <a:r>
                <a:rPr lang="en-US" sz="3200" dirty="0" smtClean="0"/>
                <a:t>00 ft</a:t>
              </a:r>
            </a:p>
            <a:p>
              <a:r>
                <a:rPr lang="en-US" sz="3200" dirty="0" smtClean="0"/>
                <a:t>1600 ft</a:t>
              </a:r>
            </a:p>
            <a:p>
              <a:r>
                <a:rPr lang="en-US" sz="3200" dirty="0" smtClean="0"/>
                <a:t>800 ft</a:t>
              </a:r>
            </a:p>
            <a:p>
              <a:r>
                <a:rPr lang="en-US" sz="3200" dirty="0" smtClean="0"/>
                <a:t>300 ft</a:t>
              </a:r>
            </a:p>
            <a:p>
              <a:r>
                <a:rPr lang="en-US" sz="3200" dirty="0" smtClean="0"/>
                <a:t>1000 ft</a:t>
              </a:r>
            </a:p>
            <a:p>
              <a:r>
                <a:rPr lang="en-US" sz="3200" dirty="0" smtClean="0"/>
                <a:t>700 ft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88897" y="1673796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$800</a:t>
              </a:r>
            </a:p>
            <a:p>
              <a:r>
                <a:rPr lang="en-US" sz="3200" dirty="0" smtClean="0"/>
                <a:t>$1200</a:t>
              </a:r>
            </a:p>
            <a:p>
              <a:r>
                <a:rPr lang="en-US" sz="3200" dirty="0" smtClean="0"/>
                <a:t>$2600</a:t>
              </a:r>
            </a:p>
            <a:p>
              <a:r>
                <a:rPr lang="en-US" sz="3200" dirty="0" smtClean="0"/>
                <a:t>$1300</a:t>
              </a:r>
            </a:p>
            <a:p>
              <a:r>
                <a:rPr lang="en-US" sz="3200" dirty="0" smtClean="0"/>
                <a:t>$600</a:t>
              </a:r>
            </a:p>
            <a:p>
              <a:r>
                <a:rPr lang="en-US" sz="3200" dirty="0" smtClean="0"/>
                <a:t>$2000</a:t>
              </a:r>
            </a:p>
            <a:p>
              <a:r>
                <a:rPr lang="en-US" sz="3200" dirty="0" smtClean="0"/>
                <a:t>$1100</a:t>
              </a:r>
              <a:endParaRPr lang="en-US" sz="3200" dirty="0"/>
            </a:p>
          </p:txBody>
        </p:sp>
        <p:grpSp>
          <p:nvGrpSpPr>
            <p:cNvPr id="22" name="Group 21"/>
            <p:cNvGrpSpPr/>
            <p:nvPr/>
          </p:nvGrpSpPr>
          <p:grpSpPr>
            <a:xfrm rot="10800000">
              <a:off x="2235202" y="1635672"/>
              <a:ext cx="344715" cy="3631505"/>
              <a:chOff x="7500259" y="1649186"/>
              <a:chExt cx="344715" cy="3631505"/>
            </a:xfrm>
          </p:grpSpPr>
          <p:cxnSp>
            <p:nvCxnSpPr>
              <p:cNvPr id="23" name="Elbow Connector 22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4998114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30" name="Elbow Connector 29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/>
                <a:cs typeface="Arial"/>
              </a:rPr>
              <a:t>t</a:t>
            </a:r>
            <a:r>
              <a:rPr lang="en-US" sz="3600" dirty="0" smtClean="0">
                <a:latin typeface="Arial"/>
                <a:cs typeface="Arial"/>
              </a:rPr>
              <a:t>rain the model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47687" y="5274953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84133" y="5286259"/>
            <a:ext cx="240875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66247" y="1673796"/>
            <a:ext cx="2022929" cy="3664966"/>
            <a:chOff x="6066246" y="1599391"/>
            <a:chExt cx="2022929" cy="3664966"/>
          </a:xfrm>
        </p:grpSpPr>
        <p:grpSp>
          <p:nvGrpSpPr>
            <p:cNvPr id="28" name="Group 27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7" name="Elbow Connector 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19" name="Elbow Connector 18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6410961" y="1676413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715204" y="1453080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Good 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52824" y="3364013"/>
            <a:ext cx="1222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Bad View</a:t>
            </a:r>
          </a:p>
        </p:txBody>
      </p:sp>
      <p:cxnSp>
        <p:nvCxnSpPr>
          <p:cNvPr id="32" name="Straight Arrow Connector 31"/>
          <p:cNvCxnSpPr>
            <a:stCxn id="26" idx="1"/>
          </p:cNvCxnSpPr>
          <p:nvPr/>
        </p:nvCxnSpPr>
        <p:spPr>
          <a:xfrm flipH="1">
            <a:off x="6830750" y="1991689"/>
            <a:ext cx="884454" cy="3738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1"/>
          </p:cNvCxnSpPr>
          <p:nvPr/>
        </p:nvCxnSpPr>
        <p:spPr>
          <a:xfrm flipH="1">
            <a:off x="6849628" y="1991689"/>
            <a:ext cx="865576" cy="47338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1"/>
          </p:cNvCxnSpPr>
          <p:nvPr/>
        </p:nvCxnSpPr>
        <p:spPr>
          <a:xfrm flipH="1" flipV="1">
            <a:off x="6849628" y="3038768"/>
            <a:ext cx="903196" cy="863854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1"/>
          </p:cNvCxnSpPr>
          <p:nvPr/>
        </p:nvCxnSpPr>
        <p:spPr>
          <a:xfrm flipH="1" flipV="1">
            <a:off x="6824780" y="3574141"/>
            <a:ext cx="928044" cy="328481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06827" y="1598733"/>
            <a:ext cx="5050016" cy="1077218"/>
            <a:chOff x="106827" y="1598733"/>
            <a:chExt cx="5050016" cy="1077218"/>
          </a:xfrm>
        </p:grpSpPr>
        <p:sp>
          <p:nvSpPr>
            <p:cNvPr id="45" name="Rectangle 44"/>
            <p:cNvSpPr/>
            <p:nvPr/>
          </p:nvSpPr>
          <p:spPr>
            <a:xfrm>
              <a:off x="2403412" y="1716457"/>
              <a:ext cx="2753431" cy="562619"/>
            </a:xfrm>
            <a:prstGeom prst="rect">
              <a:avLst/>
            </a:prstGeom>
            <a:noFill/>
            <a:ln w="762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6827" y="1598733"/>
              <a:ext cx="16973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FF0000"/>
                  </a:solidFill>
                  <a:latin typeface="Arial"/>
                  <a:cs typeface="Arial"/>
                </a:rPr>
                <a:t>1 house features</a:t>
              </a:r>
            </a:p>
          </p:txBody>
        </p:sp>
      </p:grpSp>
      <p:cxnSp>
        <p:nvCxnSpPr>
          <p:cNvPr id="48" name="Straight Arrow Connector 47"/>
          <p:cNvCxnSpPr>
            <a:stCxn id="46" idx="3"/>
            <a:endCxn id="45" idx="1"/>
          </p:cNvCxnSpPr>
          <p:nvPr/>
        </p:nvCxnSpPr>
        <p:spPr>
          <a:xfrm flipV="1">
            <a:off x="1804171" y="1997767"/>
            <a:ext cx="599241" cy="139575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44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26" grpId="0"/>
      <p:bldP spid="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Sci</a:t>
            </a:r>
            <a:r>
              <a:rPr lang="en-US" dirty="0" smtClean="0"/>
              <a:t>-kit Learn Model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" y="2685143"/>
            <a:ext cx="7048652" cy="1742436"/>
          </a:xfrm>
        </p:spPr>
        <p:txBody>
          <a:bodyPr/>
          <a:lstStyle/>
          <a:p>
            <a:pPr marL="0" indent="0">
              <a:buNone/>
            </a:pPr>
            <a:r>
              <a:rPr lang="en-US" sz="8000" dirty="0" smtClean="0"/>
              <a:t>predict(              )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18567" y="5987663"/>
            <a:ext cx="781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"/>
                <a:cs typeface="Arial"/>
              </a:rPr>
              <a:t>use the model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684" y="5462098"/>
            <a:ext cx="2248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redicted labels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459449" y="5459947"/>
            <a:ext cx="290539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features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544870" y="1848133"/>
            <a:ext cx="14849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400 </a:t>
            </a:r>
            <a:r>
              <a:rPr lang="en-US" sz="3200" dirty="0" err="1" smtClean="0"/>
              <a:t>ft</a:t>
            </a:r>
            <a:endParaRPr lang="en-US" sz="3200" dirty="0" smtClean="0"/>
          </a:p>
          <a:p>
            <a:r>
              <a:rPr lang="en-US" sz="3200" dirty="0"/>
              <a:t>6</a:t>
            </a:r>
            <a:r>
              <a:rPr lang="en-US" sz="3200" dirty="0" smtClean="0"/>
              <a:t>00 ft</a:t>
            </a:r>
          </a:p>
          <a:p>
            <a:r>
              <a:rPr lang="en-US" sz="3200" dirty="0" smtClean="0"/>
              <a:t>1600 ft</a:t>
            </a:r>
          </a:p>
          <a:p>
            <a:r>
              <a:rPr lang="en-US" sz="3200" dirty="0" smtClean="0"/>
              <a:t>800 </a:t>
            </a:r>
            <a:r>
              <a:rPr lang="en-US" sz="3200" dirty="0" err="1" smtClean="0"/>
              <a:t>ft</a:t>
            </a:r>
            <a:r>
              <a:rPr lang="en-US" sz="3200" dirty="0" smtClean="0"/>
              <a:t> </a:t>
            </a:r>
          </a:p>
          <a:p>
            <a:r>
              <a:rPr lang="en-US" sz="3200" dirty="0" smtClean="0"/>
              <a:t>300 ft</a:t>
            </a:r>
          </a:p>
          <a:p>
            <a:r>
              <a:rPr lang="en-US" sz="3200" dirty="0" smtClean="0"/>
              <a:t>1000 ft</a:t>
            </a:r>
          </a:p>
          <a:p>
            <a:r>
              <a:rPr lang="en-US" sz="3200" dirty="0" smtClean="0"/>
              <a:t>700 ft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30355" y="1842899"/>
            <a:ext cx="16782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$800</a:t>
            </a:r>
          </a:p>
          <a:p>
            <a:r>
              <a:rPr lang="en-US" sz="3200" dirty="0" smtClean="0"/>
              <a:t>$1200</a:t>
            </a:r>
          </a:p>
          <a:p>
            <a:r>
              <a:rPr lang="en-US" sz="3200" dirty="0" smtClean="0"/>
              <a:t>$2600</a:t>
            </a:r>
          </a:p>
          <a:p>
            <a:r>
              <a:rPr lang="en-US" sz="3200" dirty="0" smtClean="0"/>
              <a:t>$1300</a:t>
            </a:r>
          </a:p>
          <a:p>
            <a:r>
              <a:rPr lang="en-US" sz="3200" dirty="0" smtClean="0"/>
              <a:t>$600</a:t>
            </a:r>
          </a:p>
          <a:p>
            <a:r>
              <a:rPr lang="en-US" sz="3200" dirty="0" smtClean="0"/>
              <a:t>$2000</a:t>
            </a:r>
          </a:p>
          <a:p>
            <a:r>
              <a:rPr lang="en-US" sz="3200" dirty="0" smtClean="0"/>
              <a:t>$1100</a:t>
            </a:r>
            <a:endParaRPr lang="en-US" sz="3200" dirty="0"/>
          </a:p>
        </p:txBody>
      </p:sp>
      <p:grpSp>
        <p:nvGrpSpPr>
          <p:cNvPr id="44" name="Group 43"/>
          <p:cNvGrpSpPr/>
          <p:nvPr/>
        </p:nvGrpSpPr>
        <p:grpSpPr>
          <a:xfrm rot="10800000">
            <a:off x="3376660" y="1774177"/>
            <a:ext cx="344715" cy="3631505"/>
            <a:chOff x="7500259" y="1649186"/>
            <a:chExt cx="344715" cy="3631505"/>
          </a:xfrm>
        </p:grpSpPr>
        <p:cxnSp>
          <p:nvCxnSpPr>
            <p:cNvPr id="48" name="Elbow Connector 47"/>
            <p:cNvCxnSpPr/>
            <p:nvPr/>
          </p:nvCxnSpPr>
          <p:spPr>
            <a:xfrm rot="16200000" flipH="1">
              <a:off x="6701972" y="24474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 rot="5400000" flipH="1" flipV="1">
              <a:off x="6820809" y="42565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139572" y="1771357"/>
            <a:ext cx="344715" cy="3631505"/>
            <a:chOff x="7347859" y="1496786"/>
            <a:chExt cx="344715" cy="3631505"/>
          </a:xfrm>
        </p:grpSpPr>
        <p:cxnSp>
          <p:nvCxnSpPr>
            <p:cNvPr id="46" name="Elbow Connector 45"/>
            <p:cNvCxnSpPr/>
            <p:nvPr/>
          </p:nvCxnSpPr>
          <p:spPr>
            <a:xfrm rot="16200000" flipH="1">
              <a:off x="6549572" y="2295073"/>
              <a:ext cx="1941288" cy="344714"/>
            </a:xfrm>
            <a:prstGeom prst="bentConnector3">
              <a:avLst>
                <a:gd name="adj1" fmla="val -1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6668409" y="4104127"/>
              <a:ext cx="1703615" cy="344714"/>
            </a:xfrm>
            <a:prstGeom prst="bentConnector3">
              <a:avLst>
                <a:gd name="adj1" fmla="val 2077"/>
              </a:avLst>
            </a:prstGeom>
            <a:ln w="76200" cmpd="sng">
              <a:solidFill>
                <a:schemeClr val="tx1"/>
              </a:solidFill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7656286" y="1752138"/>
            <a:ext cx="2022929" cy="3664966"/>
            <a:chOff x="6066246" y="1599391"/>
            <a:chExt cx="2022929" cy="3664966"/>
          </a:xfrm>
        </p:grpSpPr>
        <p:grpSp>
          <p:nvGrpSpPr>
            <p:cNvPr id="52" name="Group 51"/>
            <p:cNvGrpSpPr/>
            <p:nvPr/>
          </p:nvGrpSpPr>
          <p:grpSpPr>
            <a:xfrm>
              <a:off x="6830749" y="1632852"/>
              <a:ext cx="344715" cy="3631505"/>
              <a:chOff x="7347859" y="1496786"/>
              <a:chExt cx="344715" cy="3631505"/>
            </a:xfrm>
          </p:grpSpPr>
          <p:cxnSp>
            <p:nvCxnSpPr>
              <p:cNvPr id="57" name="Elbow Connector 56"/>
              <p:cNvCxnSpPr/>
              <p:nvPr/>
            </p:nvCxnSpPr>
            <p:spPr>
              <a:xfrm rot="16200000" flipH="1">
                <a:off x="6549572" y="22950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Elbow Connector 57"/>
              <p:cNvCxnSpPr/>
              <p:nvPr/>
            </p:nvCxnSpPr>
            <p:spPr>
              <a:xfrm rot="5400000" flipH="1" flipV="1">
                <a:off x="6668409" y="41041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 rot="10800000">
              <a:off x="6066246" y="1599391"/>
              <a:ext cx="344715" cy="3631505"/>
              <a:chOff x="7500259" y="1649186"/>
              <a:chExt cx="344715" cy="3631505"/>
            </a:xfrm>
          </p:grpSpPr>
          <p:cxnSp>
            <p:nvCxnSpPr>
              <p:cNvPr id="55" name="Elbow Connector 54"/>
              <p:cNvCxnSpPr/>
              <p:nvPr/>
            </p:nvCxnSpPr>
            <p:spPr>
              <a:xfrm rot="16200000" flipH="1">
                <a:off x="6701972" y="2447473"/>
                <a:ext cx="1941288" cy="344714"/>
              </a:xfrm>
              <a:prstGeom prst="bentConnector3">
                <a:avLst>
                  <a:gd name="adj1" fmla="val -1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Elbow Connector 55"/>
              <p:cNvCxnSpPr/>
              <p:nvPr/>
            </p:nvCxnSpPr>
            <p:spPr>
              <a:xfrm rot="5400000" flipH="1" flipV="1">
                <a:off x="6820809" y="4256527"/>
                <a:ext cx="1703615" cy="344714"/>
              </a:xfrm>
              <a:prstGeom prst="bentConnector3">
                <a:avLst>
                  <a:gd name="adj1" fmla="val 2077"/>
                </a:avLst>
              </a:prstGeom>
              <a:ln w="76200" cmpd="sng">
                <a:solidFill>
                  <a:schemeClr val="tx1"/>
                </a:solidFill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/>
            <p:cNvSpPr txBox="1"/>
            <p:nvPr/>
          </p:nvSpPr>
          <p:spPr>
            <a:xfrm>
              <a:off x="6410961" y="1691712"/>
              <a:ext cx="1678214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1</a:t>
              </a:r>
            </a:p>
            <a:p>
              <a:r>
                <a:rPr lang="en-US" sz="3200" dirty="0"/>
                <a:t>1</a:t>
              </a:r>
              <a:endParaRPr lang="en-US" sz="3200" dirty="0" smtClean="0"/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0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1</a:t>
              </a:r>
            </a:p>
            <a:p>
              <a:r>
                <a:rPr lang="en-US" sz="3200" dirty="0" smtClean="0"/>
                <a:t>0</a:t>
              </a:r>
              <a:endParaRPr lang="en-US" sz="3200" dirty="0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874429" y="3442355"/>
            <a:ext cx="690084" cy="0"/>
          </a:xfrm>
          <a:prstGeom prst="straightConnector1">
            <a:avLst/>
          </a:prstGeom>
          <a:ln w="152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44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</a:t>
            </a:r>
          </a:p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Classification</a:t>
            </a:r>
          </a:p>
          <a:p>
            <a:r>
              <a:rPr lang="en-US" dirty="0" err="1" smtClean="0"/>
              <a:t>Overfitting</a:t>
            </a:r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r>
              <a:rPr lang="en-US" dirty="0" smtClean="0"/>
              <a:t>Train, test sets</a:t>
            </a:r>
          </a:p>
          <a:p>
            <a:r>
              <a:rPr lang="en-US" dirty="0" err="1" smtClean="0"/>
              <a:t>Sci</a:t>
            </a:r>
            <a:r>
              <a:rPr lang="en-US" dirty="0" smtClean="0"/>
              <a:t>-kit Learn library</a:t>
            </a:r>
          </a:p>
        </p:txBody>
      </p:sp>
    </p:spTree>
    <p:extLst>
      <p:ext uri="{BB962C8B-B14F-4D97-AF65-F5344CB8AC3E}">
        <p14:creationId xmlns:p14="http://schemas.microsoft.com/office/powerpoint/2010/main" val="3033054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Medical Data Classification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Boston Housing Data Regression</a:t>
            </a:r>
          </a:p>
          <a:p>
            <a:pPr marL="0" indent="0">
              <a:buNone/>
            </a:pPr>
            <a:r>
              <a:rPr lang="en-US" dirty="0" smtClean="0"/>
              <a:t>TODO: include link</a:t>
            </a:r>
          </a:p>
        </p:txBody>
      </p:sp>
    </p:spTree>
    <p:extLst>
      <p:ext uri="{BB962C8B-B14F-4D97-AF65-F5344CB8AC3E}">
        <p14:creationId xmlns:p14="http://schemas.microsoft.com/office/powerpoint/2010/main" val="666435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 smtClean="0"/>
              <a:t>M</a:t>
            </a:r>
            <a:r>
              <a:rPr lang="en-US" dirty="0" smtClean="0"/>
              <a:t>achine learning concepts</a:t>
            </a:r>
          </a:p>
          <a:p>
            <a:r>
              <a:rPr lang="en-US" dirty="0" err="1" smtClean="0"/>
              <a:t>Scikit</a:t>
            </a:r>
            <a:r>
              <a:rPr lang="en-US" dirty="0" smtClean="0"/>
              <a:t>-learn: a Python machine learning library</a:t>
            </a:r>
          </a:p>
          <a:p>
            <a:r>
              <a:rPr lang="en-US" dirty="0" smtClean="0"/>
              <a:t>2 hands-on tutorial examples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9797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Hands-on Examples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Medical Data </a:t>
            </a: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Classification</a:t>
            </a:r>
            <a:endParaRPr lang="en-US" sz="2800" b="1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TODO: include link</a:t>
            </a:r>
          </a:p>
          <a:p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Boston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Housing Data Regression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TODO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: include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link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21637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Didn’t Teach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</a:p>
          <a:p>
            <a:endParaRPr lang="en-US" dirty="0"/>
          </a:p>
          <a:p>
            <a:r>
              <a:rPr lang="en-US" dirty="0" smtClean="0"/>
              <a:t>How a model actually works (The math behind how you train and use a model)</a:t>
            </a:r>
          </a:p>
          <a:p>
            <a:r>
              <a:rPr lang="en-US" dirty="0" smtClean="0"/>
              <a:t>There are lots of different models out there, and they all have flaws.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Learn More?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 to </a:t>
            </a:r>
            <a:r>
              <a:rPr lang="en-US" b="1" dirty="0" smtClean="0"/>
              <a:t>“</a:t>
            </a:r>
            <a:r>
              <a:rPr lang="en-US" b="1" dirty="0"/>
              <a:t>Describe the Model Building </a:t>
            </a:r>
            <a:r>
              <a:rPr lang="en-US" b="1" dirty="0" smtClean="0"/>
              <a:t>Process”</a:t>
            </a:r>
          </a:p>
          <a:p>
            <a:pPr marL="0" indent="0">
              <a:buNone/>
            </a:pPr>
            <a:r>
              <a:rPr lang="en-US" dirty="0"/>
              <a:t>B</a:t>
            </a:r>
            <a:r>
              <a:rPr lang="en-US" dirty="0" smtClean="0"/>
              <a:t>y Nathan Howell, </a:t>
            </a:r>
            <a:r>
              <a:rPr lang="en-US" dirty="0" err="1"/>
              <a:t>Zhixian</a:t>
            </a:r>
            <a:r>
              <a:rPr lang="en-US" dirty="0"/>
              <a:t> </a:t>
            </a:r>
            <a:r>
              <a:rPr lang="en-US" dirty="0" smtClean="0"/>
              <a:t>Yan, Jeffrey </a:t>
            </a:r>
            <a:r>
              <a:rPr lang="en-US" dirty="0" err="1" smtClean="0"/>
              <a:t>Mclellan</a:t>
            </a:r>
            <a:r>
              <a:rPr lang="en-US" dirty="0" smtClean="0"/>
              <a:t> and </a:t>
            </a:r>
            <a:r>
              <a:rPr lang="en-US" dirty="0"/>
              <a:t>Marc </a:t>
            </a:r>
            <a:r>
              <a:rPr lang="en-US" dirty="0" err="1" smtClean="0"/>
              <a:t>Piette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Personalization Track</a:t>
            </a:r>
          </a:p>
          <a:p>
            <a:pPr marL="0" indent="0" algn="ctr">
              <a:buNone/>
            </a:pPr>
            <a:r>
              <a:rPr lang="en-US" dirty="0" smtClean="0"/>
              <a:t>Grand </a:t>
            </a:r>
            <a:r>
              <a:rPr lang="en-US" dirty="0"/>
              <a:t>Canyon 2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1:30pm – 2:15pm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1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912831" y="618567"/>
            <a:ext cx="7276173" cy="8806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Want to Learn More?</a:t>
            </a:r>
            <a:endParaRPr lang="en-US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912830" y="1952396"/>
            <a:ext cx="6345181" cy="3339119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Go to </a:t>
            </a:r>
            <a:r>
              <a:rPr lang="en-US" sz="2800" b="1" dirty="0">
                <a:solidFill>
                  <a:srgbClr val="000000"/>
                </a:solidFill>
                <a:latin typeface="GT Walsheim Regular"/>
                <a:cs typeface="GT Walsheim Regular"/>
              </a:rPr>
              <a:t>“Describe the Model Building Process”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By 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Nathan Howell,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Zhixian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Yan, Jeffrey </a:t>
            </a:r>
            <a:r>
              <a:rPr lang="en-US" sz="2800" dirty="0" err="1">
                <a:solidFill>
                  <a:srgbClr val="000000"/>
                </a:solidFill>
                <a:latin typeface="GT Walsheim Regular"/>
                <a:cs typeface="GT Walsheim Regular"/>
              </a:rPr>
              <a:t>Mclellan</a:t>
            </a: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 and Marc </a:t>
            </a:r>
            <a:r>
              <a:rPr lang="en-US" sz="2800" dirty="0" err="1" smtClean="0">
                <a:solidFill>
                  <a:srgbClr val="000000"/>
                </a:solidFill>
                <a:latin typeface="GT Walsheim Regular"/>
                <a:cs typeface="GT Walsheim Regular"/>
              </a:rPr>
              <a:t>Piette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Personalization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Track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Grand Canyon </a:t>
            </a:r>
            <a:r>
              <a:rPr lang="en-US" sz="2800" dirty="0" smtClean="0">
                <a:solidFill>
                  <a:srgbClr val="000000"/>
                </a:solidFill>
                <a:latin typeface="GT Walsheim Regular"/>
                <a:cs typeface="GT Walsheim Regular"/>
              </a:rPr>
              <a:t>2</a:t>
            </a: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rgbClr val="000000"/>
                </a:solidFill>
                <a:latin typeface="GT Walsheim Regular"/>
                <a:cs typeface="GT Walsheim Regular"/>
              </a:rPr>
              <a:t>1:30pm – 2:15pm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GT Walsheim Regular"/>
              <a:cs typeface="GT Walsheim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40176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4" name="Picture 3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>
            <a:off x="564432" y="2848213"/>
            <a:ext cx="963097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95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supervised learning v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071" y="2827382"/>
            <a:ext cx="5442857" cy="13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6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Machine Learning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47485" y="2314055"/>
            <a:ext cx="8648700" cy="2348689"/>
            <a:chOff x="247485" y="2314055"/>
            <a:chExt cx="8648700" cy="2348689"/>
          </a:xfrm>
        </p:grpSpPr>
        <p:pic>
          <p:nvPicPr>
            <p:cNvPr id="11" name="Picture 10" descr="types_of_ml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3617"/>
            <a:stretch/>
          </p:blipFill>
          <p:spPr>
            <a:xfrm>
              <a:off x="247485" y="2314055"/>
              <a:ext cx="8648700" cy="234868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042866" y="3969247"/>
              <a:ext cx="12194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Regression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58642" y="3969247"/>
              <a:ext cx="133620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Times New Roman"/>
                  <a:cs typeface="Times New Roman"/>
                </a:rPr>
                <a:t>Classification</a:t>
              </a:r>
              <a:endParaRPr lang="en-US" sz="1600" dirty="0">
                <a:latin typeface="Times New Roman"/>
                <a:cs typeface="Times New Roman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>
          <a:xfrm flipH="1" flipV="1">
            <a:off x="2191324" y="4352357"/>
            <a:ext cx="631902" cy="63696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298277" y="4352357"/>
            <a:ext cx="0" cy="7003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159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554"/>
          </a:xfrm>
        </p:spPr>
        <p:txBody>
          <a:bodyPr/>
          <a:lstStyle/>
          <a:p>
            <a:r>
              <a:rPr lang="en-US" dirty="0" smtClean="0"/>
              <a:t>Predict an outcome which is </a:t>
            </a:r>
            <a:r>
              <a:rPr lang="en-US" b="1" dirty="0" smtClean="0"/>
              <a:t>continuous</a:t>
            </a:r>
          </a:p>
          <a:p>
            <a:endParaRPr lang="en-US" dirty="0"/>
          </a:p>
          <a:p>
            <a:r>
              <a:rPr lang="en-US" dirty="0" smtClean="0"/>
              <a:t>Housing prices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2846" y="4106311"/>
            <a:ext cx="16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/>
                <a:cs typeface="Arial"/>
              </a:rPr>
              <a:t>price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04115" y="4106311"/>
            <a:ext cx="2604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s</a:t>
            </a:r>
            <a:r>
              <a:rPr lang="en-US" sz="4000" dirty="0" smtClean="0">
                <a:latin typeface="Arial"/>
                <a:cs typeface="Arial"/>
              </a:rPr>
              <a:t>ize (sq ft)</a:t>
            </a:r>
            <a:endParaRPr lang="en-US" sz="4000" dirty="0"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51501" y="4500068"/>
            <a:ext cx="963097" cy="0"/>
          </a:xfrm>
          <a:prstGeom prst="straightConnector1">
            <a:avLst/>
          </a:prstGeom>
          <a:ln w="1270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629411" y="3883178"/>
            <a:ext cx="2753431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5651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nput feature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12847" y="3900100"/>
            <a:ext cx="1601988" cy="1211822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394365" y="5077492"/>
            <a:ext cx="260402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  <a:latin typeface="Arial"/>
                <a:cs typeface="Arial"/>
              </a:rPr>
              <a:t>outcome</a:t>
            </a:r>
            <a:endParaRPr lang="en-US" sz="32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178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149204" y="1749467"/>
            <a:ext cx="2735652" cy="2461112"/>
          </a:xfrm>
          <a:prstGeom prst="line">
            <a:avLst/>
          </a:prstGeom>
          <a:ln w="571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37988" y="4621402"/>
            <a:ext cx="1746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/>
                <a:cs typeface="Arial"/>
              </a:rPr>
              <a:t>s</a:t>
            </a:r>
            <a:r>
              <a:rPr lang="en-US" sz="2400" dirty="0" smtClean="0">
                <a:latin typeface="Arial"/>
                <a:cs typeface="Arial"/>
              </a:rPr>
              <a:t>ize (sq ft)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90232" y="2395686"/>
            <a:ext cx="944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/>
                <a:cs typeface="Arial"/>
              </a:rPr>
              <a:t>price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56983" y="4025913"/>
            <a:ext cx="63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504D"/>
                </a:solidFill>
                <a:latin typeface="Arial"/>
                <a:cs typeface="Arial"/>
              </a:rPr>
              <a:t>600</a:t>
            </a:r>
            <a:endParaRPr lang="en-US" dirty="0">
              <a:solidFill>
                <a:srgbClr val="C0504D"/>
              </a:solidFill>
              <a:latin typeface="Arial"/>
              <a:cs typeface="Arial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4010985" y="1417638"/>
            <a:ext cx="0" cy="3203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2734458" y="3449147"/>
            <a:ext cx="126622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736945" y="3246719"/>
            <a:ext cx="99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2"/>
                </a:solidFill>
                <a:latin typeface="Arial"/>
                <a:cs typeface="Arial"/>
              </a:rPr>
              <a:t>$1000</a:t>
            </a:r>
            <a:endParaRPr lang="en-US" dirty="0">
              <a:solidFill>
                <a:schemeClr val="accent2"/>
              </a:solidFill>
              <a:latin typeface="Arial"/>
              <a:cs typeface="Arial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734458" y="1593573"/>
            <a:ext cx="3824941" cy="2932184"/>
            <a:chOff x="2734458" y="1593573"/>
            <a:chExt cx="3824941" cy="2932184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2734458" y="1593573"/>
              <a:ext cx="0" cy="292847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34458" y="4507102"/>
              <a:ext cx="3824941" cy="186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/>
            <p:cNvGrpSpPr/>
            <p:nvPr/>
          </p:nvGrpSpPr>
          <p:grpSpPr>
            <a:xfrm>
              <a:off x="3176180" y="1667019"/>
              <a:ext cx="2708676" cy="2460762"/>
              <a:chOff x="3176180" y="1667019"/>
              <a:chExt cx="2708676" cy="2460762"/>
            </a:xfrm>
          </p:grpSpPr>
          <p:sp>
            <p:nvSpPr>
              <p:cNvPr id="10" name="Oval 9"/>
              <p:cNvSpPr>
                <a:spLocks/>
              </p:cNvSpPr>
              <p:nvPr/>
            </p:nvSpPr>
            <p:spPr>
              <a:xfrm>
                <a:off x="4000680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>
                <a:spLocks/>
              </p:cNvSpPr>
              <p:nvPr/>
            </p:nvSpPr>
            <p:spPr>
              <a:xfrm>
                <a:off x="4515772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>
                <a:spLocks/>
              </p:cNvSpPr>
              <p:nvPr/>
            </p:nvSpPr>
            <p:spPr>
              <a:xfrm>
                <a:off x="4794156" y="288733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>
                <a:spLocks/>
              </p:cNvSpPr>
              <p:nvPr/>
            </p:nvSpPr>
            <p:spPr>
              <a:xfrm>
                <a:off x="3407084" y="2977615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>
                <a:spLocks/>
              </p:cNvSpPr>
              <p:nvPr/>
            </p:nvSpPr>
            <p:spPr>
              <a:xfrm>
                <a:off x="4094075" y="27928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>
                <a:spLocks/>
              </p:cNvSpPr>
              <p:nvPr/>
            </p:nvSpPr>
            <p:spPr>
              <a:xfrm>
                <a:off x="3176180" y="38991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>
                <a:spLocks/>
              </p:cNvSpPr>
              <p:nvPr/>
            </p:nvSpPr>
            <p:spPr>
              <a:xfrm>
                <a:off x="5171202" y="2678538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>
                <a:spLocks/>
              </p:cNvSpPr>
              <p:nvPr/>
            </p:nvSpPr>
            <p:spPr>
              <a:xfrm>
                <a:off x="5653952" y="23078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>
                <a:spLocks/>
              </p:cNvSpPr>
              <p:nvPr/>
            </p:nvSpPr>
            <p:spPr>
              <a:xfrm>
                <a:off x="5393484" y="166701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>
                <a:spLocks/>
              </p:cNvSpPr>
              <p:nvPr/>
            </p:nvSpPr>
            <p:spPr>
              <a:xfrm>
                <a:off x="5286654" y="32895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>
                <a:spLocks/>
              </p:cNvSpPr>
              <p:nvPr/>
            </p:nvSpPr>
            <p:spPr>
              <a:xfrm>
                <a:off x="4627976" y="2079249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/>
              </p:cNvSpPr>
              <p:nvPr/>
            </p:nvSpPr>
            <p:spPr>
              <a:xfrm>
                <a:off x="3769776" y="3708681"/>
                <a:ext cx="230904" cy="228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7503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1079</Words>
  <Application>Microsoft Macintosh PowerPoint</Application>
  <PresentationFormat>On-screen Show (4:3)</PresentationFormat>
  <Paragraphs>328</Paragraphs>
  <Slides>43</Slides>
  <Notes>4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Theme</vt:lpstr>
      <vt:lpstr>Workshop: Machine Learning Made Ridiculously Simple</vt:lpstr>
      <vt:lpstr>Overview</vt:lpstr>
      <vt:lpstr>Machine Learning in Our Everyday Lives</vt:lpstr>
      <vt:lpstr>Overview</vt:lpstr>
      <vt:lpstr>Types of Machine Learning</vt:lpstr>
      <vt:lpstr>Supervised Learning</vt:lpstr>
      <vt:lpstr>Types of Machine Learning</vt:lpstr>
      <vt:lpstr>Regression</vt:lpstr>
      <vt:lpstr>Regression</vt:lpstr>
      <vt:lpstr>Regression</vt:lpstr>
      <vt:lpstr>Regression</vt:lpstr>
      <vt:lpstr>Regression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Many Types of Models</vt:lpstr>
      <vt:lpstr>Decision Tree</vt:lpstr>
      <vt:lpstr>Decision Tree</vt:lpstr>
      <vt:lpstr>Random Forest</vt:lpstr>
      <vt:lpstr>Linear Regression</vt:lpstr>
      <vt:lpstr>Logistic Regression</vt:lpstr>
      <vt:lpstr>Logistic Regression</vt:lpstr>
      <vt:lpstr>Split data set</vt:lpstr>
      <vt:lpstr>Overfitting</vt:lpstr>
      <vt:lpstr>Training Set</vt:lpstr>
      <vt:lpstr>Test Set</vt:lpstr>
      <vt:lpstr>Model Selection</vt:lpstr>
      <vt:lpstr>Cross Validation</vt:lpstr>
      <vt:lpstr>Cross Validation</vt:lpstr>
      <vt:lpstr>Split data set</vt:lpstr>
      <vt:lpstr>Tutorial</vt:lpstr>
      <vt:lpstr>Feature Engineering</vt:lpstr>
      <vt:lpstr>Sci-kit Learn Model API</vt:lpstr>
      <vt:lpstr>Sci-kit Learn Model API</vt:lpstr>
      <vt:lpstr>Recap</vt:lpstr>
      <vt:lpstr>Hands-on Examples</vt:lpstr>
      <vt:lpstr>Hands-on Examples</vt:lpstr>
      <vt:lpstr>What We Didn’t Teach You</vt:lpstr>
      <vt:lpstr>Want to Learn More?</vt:lpstr>
      <vt:lpstr>Want to Learn More?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Lydia Gu</dc:creator>
  <cp:lastModifiedBy>Lydia Gu</cp:lastModifiedBy>
  <cp:revision>60</cp:revision>
  <dcterms:created xsi:type="dcterms:W3CDTF">2015-05-05T22:17:55Z</dcterms:created>
  <dcterms:modified xsi:type="dcterms:W3CDTF">2015-05-15T17:04:33Z</dcterms:modified>
</cp:coreProperties>
</file>