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93" r:id="rId2"/>
    <p:sldId id="284" r:id="rId3"/>
    <p:sldId id="277" r:id="rId4"/>
    <p:sldId id="278" r:id="rId5"/>
    <p:sldId id="285" r:id="rId6"/>
    <p:sldId id="286" r:id="rId7"/>
    <p:sldId id="257" r:id="rId8"/>
    <p:sldId id="258" r:id="rId9"/>
    <p:sldId id="260" r:id="rId10"/>
    <p:sldId id="259" r:id="rId11"/>
    <p:sldId id="287" r:id="rId12"/>
    <p:sldId id="261" r:id="rId13"/>
    <p:sldId id="262" r:id="rId14"/>
    <p:sldId id="265" r:id="rId15"/>
    <p:sldId id="263" r:id="rId16"/>
    <p:sldId id="264" r:id="rId17"/>
    <p:sldId id="282" r:id="rId18"/>
    <p:sldId id="301" r:id="rId19"/>
    <p:sldId id="288" r:id="rId20"/>
    <p:sldId id="289" r:id="rId21"/>
    <p:sldId id="298" r:id="rId22"/>
    <p:sldId id="269" r:id="rId23"/>
    <p:sldId id="268" r:id="rId24"/>
    <p:sldId id="270" r:id="rId25"/>
    <p:sldId id="271" r:id="rId26"/>
    <p:sldId id="290" r:id="rId27"/>
    <p:sldId id="299" r:id="rId28"/>
    <p:sldId id="272" r:id="rId29"/>
    <p:sldId id="280" r:id="rId30"/>
    <p:sldId id="300" r:id="rId31"/>
    <p:sldId id="267" r:id="rId32"/>
    <p:sldId id="283" r:id="rId33"/>
    <p:sldId id="292" r:id="rId34"/>
    <p:sldId id="291" r:id="rId35"/>
    <p:sldId id="296" r:id="rId36"/>
    <p:sldId id="295" r:id="rId37"/>
    <p:sldId id="294" r:id="rId38"/>
    <p:sldId id="297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5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144C1-CEA6-4D4D-9670-300AA03EA9ED}" type="datetimeFigureOut">
              <a:rPr lang="en-US" smtClean="0"/>
              <a:t>5/14/15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5A203-B80B-7647-846D-203E4F34D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37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ourselves and what we’ll be talking about!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14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want our test data to leak into the</a:t>
            </a:r>
            <a:r>
              <a:rPr lang="en-US" baseline="0" dirty="0" smtClean="0"/>
              <a:t>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2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want our test data to leak into the</a:t>
            </a:r>
            <a:r>
              <a:rPr lang="en-US" baseline="0" dirty="0" smtClean="0"/>
              <a:t>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7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12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92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01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0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1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1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6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9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3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0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DE11-21A5-024B-AC15-C770EC7EF040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4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37346" y="255421"/>
            <a:ext cx="8433753" cy="146282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Workshop: Machine Learning Made Ridiculously Simple</a:t>
            </a:r>
            <a:endParaRPr lang="en-US" sz="4400" dirty="0">
              <a:solidFill>
                <a:schemeClr val="bg1"/>
              </a:solidFill>
              <a:latin typeface="GT Walsheim Regular"/>
              <a:cs typeface="GT Walsheim Regular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37344" y="1593867"/>
            <a:ext cx="2077024" cy="832811"/>
          </a:xfrm>
          <a:prstGeom prst="rect">
            <a:avLst/>
          </a:prstGeom>
        </p:spPr>
        <p:txBody>
          <a:bodyPr anchor="b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GT Walsheim Regular"/>
                <a:cs typeface="GT Walsheim Regular"/>
              </a:rPr>
              <a:t>Presented by: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79120" y="1763062"/>
            <a:ext cx="6391976" cy="1165412"/>
          </a:xfrm>
          <a:prstGeom prst="rect">
            <a:avLst/>
          </a:prstGeom>
        </p:spPr>
        <p:txBody>
          <a:bodyPr anchor="b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Arsen </a:t>
            </a:r>
            <a:r>
              <a:rPr lang="en-US" sz="3200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Mamikonyan</a:t>
            </a:r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,</a:t>
            </a:r>
            <a:endParaRPr lang="en-US" sz="3200" dirty="0" smtClean="0">
              <a:solidFill>
                <a:schemeClr val="bg1"/>
              </a:solidFill>
              <a:latin typeface="GT Walsheim Regular"/>
              <a:cs typeface="GT Walsheim Regular"/>
            </a:endParaRPr>
          </a:p>
          <a:p>
            <a:pPr algn="l"/>
            <a:r>
              <a:rPr lang="en-US" sz="3200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David Kellogg, Lydia </a:t>
            </a:r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Gu</a:t>
            </a:r>
          </a:p>
        </p:txBody>
      </p:sp>
    </p:spTree>
    <p:extLst>
      <p:ext uri="{BB962C8B-B14F-4D97-AF65-F5344CB8AC3E}">
        <p14:creationId xmlns:p14="http://schemas.microsoft.com/office/powerpoint/2010/main" val="205306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8991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86654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0"/>
            <a:endCxn id="13" idx="0"/>
          </p:cNvCxnSpPr>
          <p:nvPr/>
        </p:nvCxnSpPr>
        <p:spPr>
          <a:xfrm>
            <a:off x="4862128" y="2079249"/>
            <a:ext cx="0" cy="86743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96685" y="2946681"/>
            <a:ext cx="0" cy="86056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188182" y="2946679"/>
            <a:ext cx="3150206" cy="2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2638" y="5497057"/>
            <a:ext cx="451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Can use a metric called R^2 (R squared)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8951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21013"/>
          </a:xfrm>
        </p:spPr>
        <p:txBody>
          <a:bodyPr/>
          <a:lstStyle/>
          <a:p>
            <a:r>
              <a:rPr lang="en-US" dirty="0" smtClean="0"/>
              <a:t>Predict an outcome which has discrete </a:t>
            </a:r>
            <a:r>
              <a:rPr lang="en-US" b="1" dirty="0" smtClean="0"/>
              <a:t>classes</a:t>
            </a:r>
          </a:p>
          <a:p>
            <a:endParaRPr lang="en-US" dirty="0"/>
          </a:p>
          <a:p>
            <a:r>
              <a:rPr lang="en-US" dirty="0" smtClean="0"/>
              <a:t>Does this house have a good view?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3283" y="4078529"/>
            <a:ext cx="2829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Good view</a:t>
            </a:r>
          </a:p>
          <a:p>
            <a:r>
              <a:rPr lang="en-US" sz="4000" dirty="0" smtClean="0">
                <a:latin typeface="Arial"/>
                <a:cs typeface="Arial"/>
              </a:rPr>
              <a:t>No view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064" y="4225476"/>
            <a:ext cx="4197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/>
                <a:cs typeface="Arial"/>
              </a:rPr>
              <a:t>s</a:t>
            </a:r>
            <a:r>
              <a:rPr lang="en-US" sz="4000" dirty="0" smtClean="0">
                <a:latin typeface="Arial"/>
                <a:cs typeface="Arial"/>
              </a:rPr>
              <a:t>ize, price</a:t>
            </a:r>
            <a:endParaRPr lang="en-US" sz="4000" dirty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86641" y="4619233"/>
            <a:ext cx="963097" cy="0"/>
          </a:xfrm>
          <a:prstGeom prst="straightConnector1">
            <a:avLst/>
          </a:prstGeom>
          <a:ln w="1270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50713" y="4013322"/>
            <a:ext cx="2875704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05133" y="5207648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6059" y="3946589"/>
            <a:ext cx="3077160" cy="165841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17327" y="5613986"/>
            <a:ext cx="393982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outcome: 2 classes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264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5266175" y="1352946"/>
            <a:ext cx="433440" cy="412230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5852015" y="1917576"/>
            <a:ext cx="433440" cy="412230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932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49581" y="3979746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4568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Positive outcome: Good view</a:t>
            </a:r>
          </a:p>
          <a:p>
            <a:r>
              <a:rPr lang="en-US" sz="2400" dirty="0" smtClean="0">
                <a:latin typeface="Arial"/>
                <a:cs typeface="Arial"/>
              </a:rPr>
              <a:t>Negative outcome: 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3688453" y="297706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32343" y="2907138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False positive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67214" y="3289581"/>
            <a:ext cx="107077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000308" y="3620657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False negative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46" name="Straight Arrow Connector 45"/>
          <p:cNvCxnSpPr>
            <a:stCxn id="45" idx="1"/>
          </p:cNvCxnSpPr>
          <p:nvPr/>
        </p:nvCxnSpPr>
        <p:spPr>
          <a:xfrm flipH="1" flipV="1">
            <a:off x="4431812" y="3820521"/>
            <a:ext cx="1568496" cy="21563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653954" y="2703084"/>
            <a:ext cx="652736" cy="92939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5" name="Oval 54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201444" y="1573605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161241" y="924881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True positive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50" name="Straight Arrow Connector 49"/>
          <p:cNvCxnSpPr>
            <a:stCxn id="49" idx="1"/>
          </p:cNvCxnSpPr>
          <p:nvPr/>
        </p:nvCxnSpPr>
        <p:spPr>
          <a:xfrm flipH="1">
            <a:off x="5598703" y="1340380"/>
            <a:ext cx="562538" cy="25319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44019" y="3054967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True negative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6377898" y="2977615"/>
            <a:ext cx="1066121" cy="42626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893654" y="265973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45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1" grpId="0" animBg="1"/>
      <p:bldP spid="43" grpId="0" animBg="1"/>
      <p:bldP spid="44" grpId="0"/>
      <p:bldP spid="45" grpId="0"/>
      <p:bldP spid="48" grpId="0" animBg="1"/>
      <p:bldP spid="49" grpId="0"/>
      <p:bldP spid="56" grpId="0"/>
      <p:bldP spid="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Accuracy</a:t>
            </a:r>
            <a:r>
              <a:rPr lang="en-US" sz="2400" dirty="0" smtClean="0">
                <a:latin typeface="Arial"/>
                <a:cs typeface="Arial"/>
              </a:rPr>
              <a:t>: how many points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15 right / 18 points = 83%</a:t>
            </a:r>
          </a:p>
        </p:txBody>
      </p:sp>
      <p:sp>
        <p:nvSpPr>
          <p:cNvPr id="52" name="Oval 51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5" name="Oval 54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688478" y="2977615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89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Recall (for good view class)</a:t>
            </a:r>
            <a:r>
              <a:rPr lang="en-US" sz="2400" dirty="0" smtClean="0">
                <a:latin typeface="Arial"/>
                <a:cs typeface="Arial"/>
              </a:rPr>
              <a:t>: of positive outcomes, how many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7 right / 9 positives = 77%</a:t>
            </a:r>
          </a:p>
        </p:txBody>
      </p:sp>
      <p:sp>
        <p:nvSpPr>
          <p:cNvPr id="52" name="Oval 51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5" name="Oval 54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3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88478" y="297766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Precision (for good view class)</a:t>
            </a:r>
            <a:r>
              <a:rPr lang="en-US" sz="2400" dirty="0" smtClean="0">
                <a:latin typeface="Arial"/>
                <a:cs typeface="Arial"/>
              </a:rPr>
              <a:t>: of points we labeled as positive, how many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7 right / 8 labeled positive = 87.5%</a:t>
            </a:r>
          </a:p>
        </p:txBody>
      </p:sp>
      <p:sp>
        <p:nvSpPr>
          <p:cNvPr id="52" name="Oval 51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5" name="Oval 54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8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Types of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Decision trees</a:t>
            </a:r>
          </a:p>
          <a:p>
            <a:pPr marL="0" indent="0" algn="ctr">
              <a:buNone/>
            </a:pPr>
            <a:r>
              <a:rPr lang="en-US" dirty="0" smtClean="0"/>
              <a:t>Random Forest</a:t>
            </a:r>
          </a:p>
          <a:p>
            <a:pPr marL="0" indent="0" algn="ctr">
              <a:buNone/>
            </a:pPr>
            <a:r>
              <a:rPr lang="en-US" dirty="0" smtClean="0"/>
              <a:t>Support Vector Machine</a:t>
            </a:r>
          </a:p>
          <a:p>
            <a:pPr marL="0" indent="0" algn="ctr">
              <a:buNone/>
            </a:pPr>
            <a:r>
              <a:rPr lang="en-US" dirty="0" smtClean="0"/>
              <a:t>Neural Nets</a:t>
            </a:r>
          </a:p>
          <a:p>
            <a:pPr marL="0" indent="0" algn="ctr">
              <a:buNone/>
            </a:pPr>
            <a:r>
              <a:rPr lang="en-US" dirty="0" smtClean="0"/>
              <a:t>K Nearest Neighbors</a:t>
            </a:r>
          </a:p>
          <a:p>
            <a:pPr marL="0" indent="0" algn="ctr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8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419" y="1806632"/>
            <a:ext cx="2156510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7057" y="3216935"/>
            <a:ext cx="1729004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3211559" y="2415415"/>
            <a:ext cx="1372115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1" idx="0"/>
          </p:cNvCxnSpPr>
          <p:nvPr/>
        </p:nvCxnSpPr>
        <p:spPr>
          <a:xfrm>
            <a:off x="4583675" y="2415415"/>
            <a:ext cx="1403599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560852" y="3825718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40768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0037" y="3999991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31" name="Straight Arrow Connector 30"/>
          <p:cNvCxnSpPr>
            <a:endCxn id="45" idx="0"/>
          </p:cNvCxnSpPr>
          <p:nvPr/>
        </p:nvCxnSpPr>
        <p:spPr>
          <a:xfrm>
            <a:off x="3211560" y="3825718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130360" y="3216935"/>
            <a:ext cx="1713828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48115" y="4654314"/>
            <a:ext cx="107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Arial"/>
                <a:cs typeface="Arial"/>
              </a:rPr>
              <a:t>View</a:t>
            </a:r>
            <a:endParaRPr lang="en-US" sz="2400" dirty="0">
              <a:solidFill>
                <a:schemeClr val="accent3"/>
              </a:solidFill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94390" y="4654314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Arial"/>
                <a:cs typeface="Arial"/>
              </a:rPr>
              <a:t>No View</a:t>
            </a:r>
            <a:endParaRPr lang="en-US" sz="2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311637" y="3828286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91553" y="3998752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87669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987274" y="3828286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72509" y="4661359"/>
            <a:ext cx="107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BBB59"/>
                </a:solidFill>
                <a:latin typeface="Arial"/>
                <a:cs typeface="Arial"/>
              </a:rPr>
              <a:t>View</a:t>
            </a:r>
            <a:endParaRPr lang="en-US" sz="2400" dirty="0">
              <a:solidFill>
                <a:srgbClr val="9BBB59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45175" y="4656882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F81BD"/>
                </a:solidFill>
                <a:latin typeface="Arial"/>
                <a:cs typeface="Arial"/>
              </a:rPr>
              <a:t>No View</a:t>
            </a:r>
            <a:endParaRPr lang="en-US" sz="2400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45439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72616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64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419" y="1806632"/>
            <a:ext cx="2156510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Price &lt; 1000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7057" y="3216935"/>
            <a:ext cx="1729004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Size &lt; 700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3211559" y="2415415"/>
            <a:ext cx="1372115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1" idx="0"/>
          </p:cNvCxnSpPr>
          <p:nvPr/>
        </p:nvCxnSpPr>
        <p:spPr>
          <a:xfrm>
            <a:off x="4583675" y="2415415"/>
            <a:ext cx="1403599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560852" y="3825718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40768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0037" y="3999991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31" name="Straight Arrow Connector 30"/>
          <p:cNvCxnSpPr>
            <a:endCxn id="45" idx="0"/>
          </p:cNvCxnSpPr>
          <p:nvPr/>
        </p:nvCxnSpPr>
        <p:spPr>
          <a:xfrm>
            <a:off x="3211560" y="3825718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130360" y="3216935"/>
            <a:ext cx="1713828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Size &gt;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8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48115" y="4654314"/>
            <a:ext cx="107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Arial"/>
                <a:cs typeface="Arial"/>
              </a:rPr>
              <a:t>View</a:t>
            </a:r>
            <a:endParaRPr lang="en-US" sz="2400" dirty="0">
              <a:solidFill>
                <a:schemeClr val="accent3"/>
              </a:solidFill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94390" y="4654314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Arial"/>
                <a:cs typeface="Arial"/>
              </a:rPr>
              <a:t>No View</a:t>
            </a:r>
            <a:endParaRPr lang="en-US" sz="2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311637" y="3828286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91553" y="3998752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87669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987274" y="3828286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72509" y="4661359"/>
            <a:ext cx="107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BBB59"/>
                </a:solidFill>
                <a:latin typeface="Arial"/>
                <a:cs typeface="Arial"/>
              </a:rPr>
              <a:t>View</a:t>
            </a:r>
            <a:endParaRPr lang="en-US" sz="2400" dirty="0">
              <a:solidFill>
                <a:srgbClr val="9BBB59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45175" y="4656882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F81BD"/>
                </a:solidFill>
                <a:latin typeface="Arial"/>
                <a:cs typeface="Arial"/>
              </a:rPr>
              <a:t>No View</a:t>
            </a:r>
            <a:endParaRPr lang="en-US" sz="2400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45439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72616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87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/>
      <p:bldP spid="30" grpId="0"/>
      <p:bldP spid="41" grpId="0" animBg="1"/>
      <p:bldP spid="44" grpId="0"/>
      <p:bldP spid="45" grpId="0"/>
      <p:bldP spid="51" grpId="0"/>
      <p:bldP spid="52" grpId="0"/>
      <p:bldP spid="54" grpId="0"/>
      <p:bldP spid="55" grpId="0"/>
      <p:bldP spid="57" grpId="0"/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Machine Learning in Our Everyday Lives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cebook_newsfe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54" y="1252988"/>
            <a:ext cx="3848709" cy="2799952"/>
          </a:xfrm>
          <a:prstGeom prst="rect">
            <a:avLst/>
          </a:prstGeom>
        </p:spPr>
      </p:pic>
      <p:pic>
        <p:nvPicPr>
          <p:cNvPr id="5" name="Picture 4" descr="netflix_rec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64" y="1264586"/>
            <a:ext cx="4429336" cy="2788354"/>
          </a:xfrm>
          <a:prstGeom prst="rect">
            <a:avLst/>
          </a:prstGeom>
        </p:spPr>
      </p:pic>
      <p:pic>
        <p:nvPicPr>
          <p:cNvPr id="6" name="Picture 5" descr="siri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37" y="4187614"/>
            <a:ext cx="2536159" cy="25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7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372525" y="1902913"/>
            <a:ext cx="1539273" cy="1294936"/>
            <a:chOff x="2347057" y="1806632"/>
            <a:chExt cx="4497131" cy="2850250"/>
          </a:xfrm>
        </p:grpSpPr>
        <p:sp>
          <p:nvSpPr>
            <p:cNvPr id="4" name="Rectangle 3"/>
            <p:cNvSpPr/>
            <p:nvPr/>
          </p:nvSpPr>
          <p:spPr>
            <a:xfrm>
              <a:off x="3505419" y="1806632"/>
              <a:ext cx="2156510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347057" y="3216935"/>
              <a:ext cx="1729004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" name="Straight Arrow Connector 6"/>
            <p:cNvCxnSpPr>
              <a:stCxn id="4" idx="2"/>
              <a:endCxn id="5" idx="0"/>
            </p:cNvCxnSpPr>
            <p:nvPr/>
          </p:nvCxnSpPr>
          <p:spPr>
            <a:xfrm flipH="1">
              <a:off x="3211559" y="2415415"/>
              <a:ext cx="1372115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1" idx="0"/>
            </p:cNvCxnSpPr>
            <p:nvPr/>
          </p:nvCxnSpPr>
          <p:spPr>
            <a:xfrm>
              <a:off x="4583675" y="2415415"/>
              <a:ext cx="1403599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2560852" y="3825718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211560" y="3825718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5130360" y="3216935"/>
              <a:ext cx="1713828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5311637" y="3828286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5962345" y="3828286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833884" y="1902913"/>
            <a:ext cx="1539273" cy="1294936"/>
            <a:chOff x="2347057" y="1806632"/>
            <a:chExt cx="4497131" cy="2850250"/>
          </a:xfrm>
        </p:grpSpPr>
        <p:sp>
          <p:nvSpPr>
            <p:cNvPr id="22" name="Rectangle 21"/>
            <p:cNvSpPr/>
            <p:nvPr/>
          </p:nvSpPr>
          <p:spPr>
            <a:xfrm>
              <a:off x="3505419" y="1806632"/>
              <a:ext cx="2156510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47057" y="3216935"/>
              <a:ext cx="1729004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3211559" y="2415415"/>
              <a:ext cx="1372115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33" idx="0"/>
            </p:cNvCxnSpPr>
            <p:nvPr/>
          </p:nvCxnSpPr>
          <p:spPr>
            <a:xfrm>
              <a:off x="4583675" y="2415415"/>
              <a:ext cx="1403599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2560852" y="3825718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211560" y="3825718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130360" y="3216935"/>
              <a:ext cx="1713828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5311637" y="3828286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962345" y="3828286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195318" y="1896179"/>
            <a:ext cx="1539273" cy="1294936"/>
            <a:chOff x="2347057" y="1806632"/>
            <a:chExt cx="4497131" cy="2850250"/>
          </a:xfrm>
        </p:grpSpPr>
        <p:sp>
          <p:nvSpPr>
            <p:cNvPr id="37" name="Rectangle 36"/>
            <p:cNvSpPr/>
            <p:nvPr/>
          </p:nvSpPr>
          <p:spPr>
            <a:xfrm>
              <a:off x="3505419" y="1806632"/>
              <a:ext cx="2156510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347057" y="3216935"/>
              <a:ext cx="1729004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39" name="Straight Arrow Connector 38"/>
            <p:cNvCxnSpPr>
              <a:stCxn id="37" idx="2"/>
              <a:endCxn id="38" idx="0"/>
            </p:cNvCxnSpPr>
            <p:nvPr/>
          </p:nvCxnSpPr>
          <p:spPr>
            <a:xfrm flipH="1">
              <a:off x="3211559" y="2415415"/>
              <a:ext cx="1372115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46" idx="0"/>
            </p:cNvCxnSpPr>
            <p:nvPr/>
          </p:nvCxnSpPr>
          <p:spPr>
            <a:xfrm>
              <a:off x="4583675" y="2415415"/>
              <a:ext cx="1403599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2560852" y="3825718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211560" y="3825718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5130360" y="3216935"/>
              <a:ext cx="1713828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5311637" y="3828286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962345" y="3828286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445703" y="3755709"/>
            <a:ext cx="1539273" cy="1294936"/>
            <a:chOff x="2347057" y="1806632"/>
            <a:chExt cx="4497131" cy="2850250"/>
          </a:xfrm>
        </p:grpSpPr>
        <p:sp>
          <p:nvSpPr>
            <p:cNvPr id="56" name="Rectangle 55"/>
            <p:cNvSpPr/>
            <p:nvPr/>
          </p:nvSpPr>
          <p:spPr>
            <a:xfrm>
              <a:off x="3505419" y="1806632"/>
              <a:ext cx="2156510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347057" y="3216935"/>
              <a:ext cx="1729004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58" name="Straight Arrow Connector 57"/>
            <p:cNvCxnSpPr>
              <a:stCxn id="56" idx="2"/>
              <a:endCxn id="57" idx="0"/>
            </p:cNvCxnSpPr>
            <p:nvPr/>
          </p:nvCxnSpPr>
          <p:spPr>
            <a:xfrm flipH="1">
              <a:off x="3211559" y="2415415"/>
              <a:ext cx="1372115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62" idx="0"/>
            </p:cNvCxnSpPr>
            <p:nvPr/>
          </p:nvCxnSpPr>
          <p:spPr>
            <a:xfrm>
              <a:off x="4583675" y="2415415"/>
              <a:ext cx="1403599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2560852" y="3825718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3211560" y="3825718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5130360" y="3216935"/>
              <a:ext cx="1713828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>
              <a:off x="5311637" y="3828286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5962345" y="3828286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3829794" y="3755709"/>
            <a:ext cx="1539273" cy="1294936"/>
            <a:chOff x="2347057" y="1806632"/>
            <a:chExt cx="4497131" cy="2850250"/>
          </a:xfrm>
        </p:grpSpPr>
        <p:sp>
          <p:nvSpPr>
            <p:cNvPr id="66" name="Rectangle 65"/>
            <p:cNvSpPr/>
            <p:nvPr/>
          </p:nvSpPr>
          <p:spPr>
            <a:xfrm>
              <a:off x="3505419" y="1806632"/>
              <a:ext cx="2156510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347057" y="3216935"/>
              <a:ext cx="1729004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8" name="Straight Arrow Connector 67"/>
            <p:cNvCxnSpPr>
              <a:stCxn id="66" idx="2"/>
              <a:endCxn id="67" idx="0"/>
            </p:cNvCxnSpPr>
            <p:nvPr/>
          </p:nvCxnSpPr>
          <p:spPr>
            <a:xfrm flipH="1">
              <a:off x="3211559" y="2415415"/>
              <a:ext cx="1372115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72" idx="0"/>
            </p:cNvCxnSpPr>
            <p:nvPr/>
          </p:nvCxnSpPr>
          <p:spPr>
            <a:xfrm>
              <a:off x="4583675" y="2415415"/>
              <a:ext cx="1403599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2560852" y="3825718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3211560" y="3825718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5130360" y="3216935"/>
              <a:ext cx="1713828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H="1">
              <a:off x="5311637" y="3828286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5962345" y="3828286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6225030" y="3715646"/>
            <a:ext cx="1539273" cy="1294936"/>
            <a:chOff x="2347057" y="1806632"/>
            <a:chExt cx="4497131" cy="2850250"/>
          </a:xfrm>
        </p:grpSpPr>
        <p:sp>
          <p:nvSpPr>
            <p:cNvPr id="76" name="Rectangle 75"/>
            <p:cNvSpPr/>
            <p:nvPr/>
          </p:nvSpPr>
          <p:spPr>
            <a:xfrm>
              <a:off x="3505419" y="1806632"/>
              <a:ext cx="2156510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347057" y="3216935"/>
              <a:ext cx="1729004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8" name="Straight Arrow Connector 77"/>
            <p:cNvCxnSpPr>
              <a:stCxn id="76" idx="2"/>
              <a:endCxn id="77" idx="0"/>
            </p:cNvCxnSpPr>
            <p:nvPr/>
          </p:nvCxnSpPr>
          <p:spPr>
            <a:xfrm flipH="1">
              <a:off x="3211559" y="2415415"/>
              <a:ext cx="1372115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endCxn id="82" idx="0"/>
            </p:cNvCxnSpPr>
            <p:nvPr/>
          </p:nvCxnSpPr>
          <p:spPr>
            <a:xfrm>
              <a:off x="4583675" y="2415415"/>
              <a:ext cx="1403599" cy="80152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H="1">
              <a:off x="2560852" y="3825718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3211560" y="3825718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5130360" y="3216935"/>
              <a:ext cx="1713828" cy="608783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>
              <a:off x="5311637" y="3828286"/>
              <a:ext cx="650708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5962345" y="3828286"/>
              <a:ext cx="618732" cy="82859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718567" y="5410898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/>
                <a:cs typeface="Arial"/>
              </a:rPr>
              <a:t>Construct </a:t>
            </a:r>
            <a:r>
              <a:rPr lang="en-US" sz="2400" dirty="0" smtClean="0">
                <a:latin typeface="Arial"/>
                <a:cs typeface="Arial"/>
              </a:rPr>
              <a:t>N (=6) </a:t>
            </a:r>
            <a:r>
              <a:rPr lang="en-US" sz="2400" b="1" dirty="0" smtClean="0">
                <a:latin typeface="Arial"/>
                <a:cs typeface="Arial"/>
              </a:rPr>
              <a:t>different</a:t>
            </a:r>
            <a:r>
              <a:rPr lang="en-US" sz="2400" dirty="0" smtClean="0">
                <a:latin typeface="Arial"/>
                <a:cs typeface="Arial"/>
              </a:rPr>
              <a:t> trees</a:t>
            </a:r>
          </a:p>
          <a:p>
            <a:pPr algn="ctr"/>
            <a:r>
              <a:rPr lang="en-US" sz="2400" b="1" dirty="0" smtClean="0">
                <a:latin typeface="Arial"/>
                <a:cs typeface="Arial"/>
              </a:rPr>
              <a:t>Average</a:t>
            </a:r>
            <a:r>
              <a:rPr lang="en-US" sz="2400" dirty="0" smtClean="0">
                <a:latin typeface="Arial"/>
                <a:cs typeface="Arial"/>
              </a:rPr>
              <a:t> the result of all the individual trees</a:t>
            </a:r>
          </a:p>
        </p:txBody>
      </p:sp>
    </p:spTree>
    <p:extLst>
      <p:ext uri="{BB962C8B-B14F-4D97-AF65-F5344CB8AC3E}">
        <p14:creationId xmlns:p14="http://schemas.microsoft.com/office/powerpoint/2010/main" val="4121080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SVM = Support Vector Machine</a:t>
            </a:r>
          </a:p>
          <a:p>
            <a:r>
              <a:rPr lang="en-US" dirty="0" smtClean="0"/>
              <a:t>Minimize classification error</a:t>
            </a:r>
          </a:p>
          <a:p>
            <a:r>
              <a:rPr lang="en-US" dirty="0" smtClean="0"/>
              <a:t>Maximize the geometric margin between classes</a:t>
            </a:r>
          </a:p>
        </p:txBody>
      </p:sp>
    </p:spTree>
    <p:extLst>
      <p:ext uri="{BB962C8B-B14F-4D97-AF65-F5344CB8AC3E}">
        <p14:creationId xmlns:p14="http://schemas.microsoft.com/office/powerpoint/2010/main" val="371578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27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data 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23785" y="1770743"/>
            <a:ext cx="2322286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Train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70714" y="1770743"/>
            <a:ext cx="2322286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Test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75857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2357" y="4517582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Train model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4800598" y="4517582"/>
            <a:ext cx="3077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model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330042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24312" y="1770743"/>
            <a:ext cx="4644572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Data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2498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77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85470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816374" y="298781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74939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792278" y="2158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017475" y="35943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887357" y="285735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rgbClr val="9BBB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544772" y="3139276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34832" y="34800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882727" y="252079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4231584" y="301427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3291632" y="287351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291632" y="356200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48379" y="178162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5017475" y="21670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361438" y="263509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363831" y="2466874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91485" y="295073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54215" y="2922636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086091" y="266607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285472" y="2363791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18567" y="5410898"/>
            <a:ext cx="781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Test error is </a:t>
            </a:r>
            <a:r>
              <a:rPr lang="en-US" sz="2400" b="1" dirty="0" smtClean="0">
                <a:latin typeface="Arial"/>
                <a:cs typeface="Arial"/>
              </a:rPr>
              <a:t>much greater than </a:t>
            </a:r>
            <a:r>
              <a:rPr lang="en-US" sz="2400" dirty="0" smtClean="0">
                <a:latin typeface="Arial"/>
                <a:cs typeface="Arial"/>
              </a:rPr>
              <a:t>train error</a:t>
            </a:r>
          </a:p>
        </p:txBody>
      </p:sp>
    </p:spTree>
    <p:extLst>
      <p:ext uri="{BB962C8B-B14F-4D97-AF65-F5344CB8AC3E}">
        <p14:creationId xmlns:p14="http://schemas.microsoft.com/office/powerpoint/2010/main" val="197218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pick the best model?</a:t>
            </a:r>
          </a:p>
          <a:p>
            <a:r>
              <a:rPr lang="en-US" dirty="0" smtClean="0"/>
              <a:t>Should we use our test set?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3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Randomize and divide data into multiple blocks</a:t>
            </a:r>
          </a:p>
          <a:p>
            <a:r>
              <a:rPr lang="en-US" dirty="0" smtClean="0"/>
              <a:t>Train different models on train data</a:t>
            </a:r>
          </a:p>
          <a:p>
            <a:r>
              <a:rPr lang="en-US" dirty="0" smtClean="0"/>
              <a:t>Score each model on test data</a:t>
            </a:r>
          </a:p>
          <a:p>
            <a:r>
              <a:rPr lang="en-US" dirty="0" smtClean="0"/>
              <a:t>Repeat by choosing different chunks to test (if there is a concern that test data might be biased)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93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224312" y="1770743"/>
            <a:ext cx="4644572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Data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data 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7749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Train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32214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4569" y="4481286"/>
            <a:ext cx="2213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Train model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487960" y="4481286"/>
            <a:ext cx="218259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&amp; Select</a:t>
            </a:r>
          </a:p>
          <a:p>
            <a:pPr algn="ctr"/>
            <a:r>
              <a:rPr lang="en-US" sz="3600" dirty="0" smtClean="0"/>
              <a:t>model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0184" y="3710225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87532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Validation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34575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Test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70596" y="4499440"/>
            <a:ext cx="2311403" cy="122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final model</a:t>
            </a:r>
            <a:endParaRPr lang="en-US" sz="3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17227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915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 animBg="1"/>
      <p:bldP spid="6" grpId="0" animBg="1"/>
      <p:bldP spid="10" grpId="0"/>
      <p:bldP spid="11" grpId="0"/>
      <p:bldP spid="14" grpId="0" animBg="1"/>
      <p:bldP spid="15" grpId="0" animBg="1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Python machine learning library called </a:t>
            </a:r>
            <a:r>
              <a:rPr lang="en-US" dirty="0" err="1" smtClean="0"/>
              <a:t>sci</a:t>
            </a:r>
            <a:r>
              <a:rPr lang="en-US" dirty="0" smtClean="0"/>
              <a:t>-kit learn.</a:t>
            </a:r>
            <a:endParaRPr lang="en-US" dirty="0"/>
          </a:p>
          <a:p>
            <a:r>
              <a:rPr lang="en-US" dirty="0" err="1" smtClean="0"/>
              <a:t>Sci</a:t>
            </a:r>
            <a:r>
              <a:rPr lang="en-US" dirty="0" smtClean="0"/>
              <a:t>-kit learn has a simple API for training and using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5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7485" y="2314055"/>
            <a:ext cx="8648700" cy="2348689"/>
            <a:chOff x="247485" y="2314055"/>
            <a:chExt cx="8648700" cy="2348689"/>
          </a:xfrm>
        </p:grpSpPr>
        <p:pic>
          <p:nvPicPr>
            <p:cNvPr id="4" name="Picture 3" descr="types_of_ml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617"/>
            <a:stretch/>
          </p:blipFill>
          <p:spPr>
            <a:xfrm>
              <a:off x="247485" y="2314055"/>
              <a:ext cx="8648700" cy="234868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042866" y="3969247"/>
              <a:ext cx="12194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Regression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58642" y="3969247"/>
              <a:ext cx="13362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Classification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564432" y="2848213"/>
            <a:ext cx="963097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5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b="1" dirty="0" smtClean="0"/>
              <a:t>Raw features</a:t>
            </a:r>
          </a:p>
          <a:p>
            <a:pPr lvl="1"/>
            <a:r>
              <a:rPr lang="en-US" dirty="0" smtClean="0"/>
              <a:t>Price of the house</a:t>
            </a:r>
          </a:p>
          <a:p>
            <a:pPr lvl="1"/>
            <a:r>
              <a:rPr lang="en-US" dirty="0" smtClean="0"/>
              <a:t>Square footage of the house</a:t>
            </a:r>
          </a:p>
          <a:p>
            <a:pPr lvl="1"/>
            <a:r>
              <a:rPr lang="en-US" dirty="0" smtClean="0"/>
              <a:t>Per capita crime rate in the neighborhood</a:t>
            </a:r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r>
              <a:rPr lang="en-US" b="1" dirty="0" smtClean="0"/>
              <a:t>Constructed features</a:t>
            </a:r>
          </a:p>
          <a:p>
            <a:pPr lvl="1"/>
            <a:r>
              <a:rPr lang="en-US" dirty="0" smtClean="0"/>
              <a:t>Price per square foot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801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</a:t>
            </a:r>
            <a:r>
              <a:rPr lang="en-US" dirty="0" smtClean="0"/>
              <a:t>-kit Learn Model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152" y="2685143"/>
            <a:ext cx="8491975" cy="1801787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smtClean="0"/>
              <a:t>fit(               ,       )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35202" y="1632852"/>
            <a:ext cx="3431909" cy="3634325"/>
            <a:chOff x="2235202" y="1632852"/>
            <a:chExt cx="3431909" cy="3634325"/>
          </a:xfrm>
        </p:grpSpPr>
        <p:sp>
          <p:nvSpPr>
            <p:cNvPr id="4" name="TextBox 3"/>
            <p:cNvSpPr txBox="1"/>
            <p:nvPr/>
          </p:nvSpPr>
          <p:spPr>
            <a:xfrm>
              <a:off x="2403412" y="1679030"/>
              <a:ext cx="1484926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400 </a:t>
              </a:r>
              <a:r>
                <a:rPr lang="en-US" sz="3200" dirty="0" err="1" smtClean="0"/>
                <a:t>ft</a:t>
              </a:r>
              <a:endParaRPr lang="en-US" sz="3200" dirty="0" smtClean="0"/>
            </a:p>
            <a:p>
              <a:r>
                <a:rPr lang="en-US" sz="3200" dirty="0"/>
                <a:t>6</a:t>
              </a:r>
              <a:r>
                <a:rPr lang="en-US" sz="3200" dirty="0" smtClean="0"/>
                <a:t>00 ft</a:t>
              </a:r>
            </a:p>
            <a:p>
              <a:r>
                <a:rPr lang="en-US" sz="3200" dirty="0" smtClean="0"/>
                <a:t>1600 ft</a:t>
              </a:r>
            </a:p>
            <a:p>
              <a:r>
                <a:rPr lang="en-US" sz="3200" dirty="0" smtClean="0"/>
                <a:t>800 ft</a:t>
              </a:r>
            </a:p>
            <a:p>
              <a:r>
                <a:rPr lang="en-US" sz="3200" dirty="0" smtClean="0"/>
                <a:t>300 ft</a:t>
              </a:r>
            </a:p>
            <a:p>
              <a:r>
                <a:rPr lang="en-US" sz="3200" dirty="0" smtClean="0"/>
                <a:t>1000 ft</a:t>
              </a:r>
            </a:p>
            <a:p>
              <a:r>
                <a:rPr lang="en-US" sz="3200" dirty="0" smtClean="0"/>
                <a:t>700 ft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88897" y="1673796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$800</a:t>
              </a:r>
            </a:p>
            <a:p>
              <a:r>
                <a:rPr lang="en-US" sz="3200" dirty="0" smtClean="0"/>
                <a:t>$1200</a:t>
              </a:r>
            </a:p>
            <a:p>
              <a:r>
                <a:rPr lang="en-US" sz="3200" dirty="0" smtClean="0"/>
                <a:t>$2600</a:t>
              </a:r>
            </a:p>
            <a:p>
              <a:r>
                <a:rPr lang="en-US" sz="3200" dirty="0" smtClean="0"/>
                <a:t>$1300</a:t>
              </a:r>
            </a:p>
            <a:p>
              <a:r>
                <a:rPr lang="en-US" sz="3200" dirty="0" smtClean="0"/>
                <a:t>$600</a:t>
              </a:r>
            </a:p>
            <a:p>
              <a:r>
                <a:rPr lang="en-US" sz="3200" dirty="0" smtClean="0"/>
                <a:t>$2000</a:t>
              </a:r>
            </a:p>
            <a:p>
              <a:r>
                <a:rPr lang="en-US" sz="3200" dirty="0" smtClean="0"/>
                <a:t>$1100</a:t>
              </a:r>
              <a:endParaRPr lang="en-US" sz="3200" dirty="0"/>
            </a:p>
          </p:txBody>
        </p:sp>
        <p:grpSp>
          <p:nvGrpSpPr>
            <p:cNvPr id="22" name="Group 21"/>
            <p:cNvGrpSpPr/>
            <p:nvPr/>
          </p:nvGrpSpPr>
          <p:grpSpPr>
            <a:xfrm rot="10800000">
              <a:off x="2235202" y="1635672"/>
              <a:ext cx="344715" cy="3631505"/>
              <a:chOff x="7500259" y="1649186"/>
              <a:chExt cx="344715" cy="3631505"/>
            </a:xfrm>
          </p:grpSpPr>
          <p:cxnSp>
            <p:nvCxnSpPr>
              <p:cNvPr id="23" name="Elbow Connector 22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4998114" y="1632852"/>
              <a:ext cx="344715" cy="3631505"/>
              <a:chOff x="7347859" y="1496786"/>
              <a:chExt cx="344715" cy="3631505"/>
            </a:xfrm>
          </p:grpSpPr>
          <p:cxnSp>
            <p:nvCxnSpPr>
              <p:cNvPr id="30" name="Elbow Connector 29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/>
          <p:cNvSpPr txBox="1"/>
          <p:nvPr/>
        </p:nvSpPr>
        <p:spPr>
          <a:xfrm>
            <a:off x="718567" y="5987663"/>
            <a:ext cx="781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/>
                <a:cs typeface="Arial"/>
              </a:rPr>
              <a:t>t</a:t>
            </a:r>
            <a:r>
              <a:rPr lang="en-US" sz="3600" dirty="0" smtClean="0">
                <a:latin typeface="Arial"/>
                <a:cs typeface="Arial"/>
              </a:rPr>
              <a:t>rain the model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47687" y="5274953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84133" y="5286259"/>
            <a:ext cx="24087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outcomes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066246" y="1599391"/>
            <a:ext cx="2022929" cy="3664966"/>
            <a:chOff x="6066246" y="1599391"/>
            <a:chExt cx="2022929" cy="3664966"/>
          </a:xfrm>
        </p:grpSpPr>
        <p:grpSp>
          <p:nvGrpSpPr>
            <p:cNvPr id="28" name="Group 27"/>
            <p:cNvGrpSpPr/>
            <p:nvPr/>
          </p:nvGrpSpPr>
          <p:grpSpPr>
            <a:xfrm>
              <a:off x="6830749" y="1632852"/>
              <a:ext cx="344715" cy="3631505"/>
              <a:chOff x="7347859" y="1496786"/>
              <a:chExt cx="344715" cy="3631505"/>
            </a:xfrm>
          </p:grpSpPr>
          <p:cxnSp>
            <p:nvCxnSpPr>
              <p:cNvPr id="7" name="Elbow Connector 6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Elbow Connector 10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 rot="10800000">
              <a:off x="6066246" y="1599391"/>
              <a:ext cx="344715" cy="3631505"/>
              <a:chOff x="7500259" y="1649186"/>
              <a:chExt cx="344715" cy="3631505"/>
            </a:xfrm>
          </p:grpSpPr>
          <p:cxnSp>
            <p:nvCxnSpPr>
              <p:cNvPr id="19" name="Elbow Connector 18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lbow Connector 19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6410961" y="1676413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</a:p>
            <a:p>
              <a:r>
                <a:rPr lang="en-US" sz="3200" dirty="0"/>
                <a:t>1</a:t>
              </a:r>
              <a:endParaRPr lang="en-US" sz="3200" dirty="0" smtClean="0"/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0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244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</a:t>
            </a:r>
            <a:r>
              <a:rPr lang="en-US" dirty="0" smtClean="0"/>
              <a:t>-kit Learn Model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" y="2685143"/>
            <a:ext cx="7048652" cy="1742436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smtClean="0"/>
              <a:t>predict(              )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8567" y="5987663"/>
            <a:ext cx="781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"/>
                <a:cs typeface="Arial"/>
              </a:rPr>
              <a:t>use the model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13684" y="5462098"/>
            <a:ext cx="22486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outcomes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59449" y="5459947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44870" y="1848133"/>
            <a:ext cx="14849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400 </a:t>
            </a:r>
            <a:r>
              <a:rPr lang="en-US" sz="3200" dirty="0" err="1" smtClean="0"/>
              <a:t>ft</a:t>
            </a:r>
            <a:endParaRPr lang="en-US" sz="3200" dirty="0" smtClean="0"/>
          </a:p>
          <a:p>
            <a:r>
              <a:rPr lang="en-US" sz="3200" dirty="0"/>
              <a:t>6</a:t>
            </a:r>
            <a:r>
              <a:rPr lang="en-US" sz="3200" dirty="0" smtClean="0"/>
              <a:t>00 ft</a:t>
            </a:r>
          </a:p>
          <a:p>
            <a:r>
              <a:rPr lang="en-US" sz="3200" dirty="0" smtClean="0"/>
              <a:t>1600 ft</a:t>
            </a:r>
          </a:p>
          <a:p>
            <a:r>
              <a:rPr lang="en-US" sz="3200" dirty="0" smtClean="0"/>
              <a:t>800 </a:t>
            </a:r>
            <a:r>
              <a:rPr lang="en-US" sz="3200" dirty="0" err="1" smtClean="0"/>
              <a:t>ft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300 ft</a:t>
            </a:r>
          </a:p>
          <a:p>
            <a:r>
              <a:rPr lang="en-US" sz="3200" dirty="0" smtClean="0"/>
              <a:t>1000 ft</a:t>
            </a:r>
          </a:p>
          <a:p>
            <a:r>
              <a:rPr lang="en-US" sz="3200" dirty="0" smtClean="0"/>
              <a:t>700 ft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30355" y="1842899"/>
            <a:ext cx="16782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$800</a:t>
            </a:r>
          </a:p>
          <a:p>
            <a:r>
              <a:rPr lang="en-US" sz="3200" dirty="0" smtClean="0"/>
              <a:t>$1200</a:t>
            </a:r>
          </a:p>
          <a:p>
            <a:r>
              <a:rPr lang="en-US" sz="3200" dirty="0" smtClean="0"/>
              <a:t>$2600</a:t>
            </a:r>
          </a:p>
          <a:p>
            <a:r>
              <a:rPr lang="en-US" sz="3200" dirty="0" smtClean="0"/>
              <a:t>$1300</a:t>
            </a:r>
          </a:p>
          <a:p>
            <a:r>
              <a:rPr lang="en-US" sz="3200" dirty="0" smtClean="0"/>
              <a:t>$600</a:t>
            </a:r>
          </a:p>
          <a:p>
            <a:r>
              <a:rPr lang="en-US" sz="3200" dirty="0" smtClean="0"/>
              <a:t>$2000</a:t>
            </a:r>
          </a:p>
          <a:p>
            <a:r>
              <a:rPr lang="en-US" sz="3200" dirty="0" smtClean="0"/>
              <a:t>$1100</a:t>
            </a:r>
            <a:endParaRPr lang="en-US" sz="3200" dirty="0"/>
          </a:p>
        </p:txBody>
      </p:sp>
      <p:grpSp>
        <p:nvGrpSpPr>
          <p:cNvPr id="44" name="Group 43"/>
          <p:cNvGrpSpPr/>
          <p:nvPr/>
        </p:nvGrpSpPr>
        <p:grpSpPr>
          <a:xfrm rot="10800000">
            <a:off x="3376660" y="1774177"/>
            <a:ext cx="344715" cy="3631505"/>
            <a:chOff x="7500259" y="1649186"/>
            <a:chExt cx="344715" cy="3631505"/>
          </a:xfrm>
        </p:grpSpPr>
        <p:cxnSp>
          <p:nvCxnSpPr>
            <p:cNvPr id="48" name="Elbow Connector 47"/>
            <p:cNvCxnSpPr/>
            <p:nvPr/>
          </p:nvCxnSpPr>
          <p:spPr>
            <a:xfrm rot="16200000" flipH="1">
              <a:off x="6701972" y="24474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/>
            <p:nvPr/>
          </p:nvCxnSpPr>
          <p:spPr>
            <a:xfrm rot="5400000" flipH="1" flipV="1">
              <a:off x="6820809" y="42565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6139572" y="1771357"/>
            <a:ext cx="344715" cy="3631505"/>
            <a:chOff x="7347859" y="1496786"/>
            <a:chExt cx="344715" cy="3631505"/>
          </a:xfrm>
        </p:grpSpPr>
        <p:cxnSp>
          <p:nvCxnSpPr>
            <p:cNvPr id="46" name="Elbow Connector 45"/>
            <p:cNvCxnSpPr/>
            <p:nvPr/>
          </p:nvCxnSpPr>
          <p:spPr>
            <a:xfrm rot="16200000" flipH="1">
              <a:off x="6549572" y="22950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 rot="5400000" flipH="1" flipV="1">
              <a:off x="6668409" y="41041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7656286" y="1752138"/>
            <a:ext cx="2022929" cy="3664966"/>
            <a:chOff x="6066246" y="1599391"/>
            <a:chExt cx="2022929" cy="3664966"/>
          </a:xfrm>
        </p:grpSpPr>
        <p:grpSp>
          <p:nvGrpSpPr>
            <p:cNvPr id="52" name="Group 51"/>
            <p:cNvGrpSpPr/>
            <p:nvPr/>
          </p:nvGrpSpPr>
          <p:grpSpPr>
            <a:xfrm>
              <a:off x="6830749" y="1632852"/>
              <a:ext cx="344715" cy="3631505"/>
              <a:chOff x="7347859" y="1496786"/>
              <a:chExt cx="344715" cy="3631505"/>
            </a:xfrm>
          </p:grpSpPr>
          <p:cxnSp>
            <p:nvCxnSpPr>
              <p:cNvPr id="57" name="Elbow Connector 56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Elbow Connector 57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 rot="10800000">
              <a:off x="6066246" y="1599391"/>
              <a:ext cx="344715" cy="3631505"/>
              <a:chOff x="7500259" y="1649186"/>
              <a:chExt cx="344715" cy="3631505"/>
            </a:xfrm>
          </p:grpSpPr>
          <p:cxnSp>
            <p:nvCxnSpPr>
              <p:cNvPr id="55" name="Elbow Connector 54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Elbow Connector 55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6410961" y="1691712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</a:p>
            <a:p>
              <a:r>
                <a:rPr lang="en-US" sz="3200" dirty="0"/>
                <a:t>1</a:t>
              </a:r>
              <a:endParaRPr lang="en-US" sz="3200" dirty="0" smtClean="0"/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0</a:t>
              </a:r>
              <a:endParaRPr lang="en-US" sz="3200" dirty="0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>
            <a:off x="6874429" y="3442355"/>
            <a:ext cx="690084" cy="0"/>
          </a:xfrm>
          <a:prstGeom prst="straightConnector1">
            <a:avLst/>
          </a:prstGeom>
          <a:ln w="152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84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Regression</a:t>
            </a:r>
          </a:p>
          <a:p>
            <a:r>
              <a:rPr lang="en-US" dirty="0" smtClean="0"/>
              <a:t>Classification</a:t>
            </a:r>
          </a:p>
          <a:p>
            <a:r>
              <a:rPr lang="en-US" dirty="0" err="1" smtClean="0"/>
              <a:t>Overfitting</a:t>
            </a:r>
            <a:endParaRPr lang="en-US" dirty="0" smtClean="0"/>
          </a:p>
          <a:p>
            <a:r>
              <a:rPr lang="en-US" dirty="0" smtClean="0"/>
              <a:t>Model selection</a:t>
            </a:r>
          </a:p>
          <a:p>
            <a:r>
              <a:rPr lang="en-US" dirty="0" smtClean="0"/>
              <a:t>Train, test sets</a:t>
            </a:r>
          </a:p>
          <a:p>
            <a:r>
              <a:rPr lang="en-US" dirty="0" err="1" smtClean="0"/>
              <a:t>Sci</a:t>
            </a:r>
            <a:r>
              <a:rPr lang="en-US" dirty="0" smtClean="0"/>
              <a:t>-kit Learn library</a:t>
            </a:r>
          </a:p>
        </p:txBody>
      </p:sp>
    </p:spTree>
    <p:extLst>
      <p:ext uri="{BB962C8B-B14F-4D97-AF65-F5344CB8AC3E}">
        <p14:creationId xmlns:p14="http://schemas.microsoft.com/office/powerpoint/2010/main" val="303305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Medical Data Classification</a:t>
            </a:r>
          </a:p>
          <a:p>
            <a:pPr marL="0" indent="0">
              <a:buNone/>
            </a:pPr>
            <a:r>
              <a:rPr lang="en-US" dirty="0" smtClean="0"/>
              <a:t>TODO: include link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Boston Housing Data Regression</a:t>
            </a:r>
          </a:p>
          <a:p>
            <a:pPr marL="0" indent="0">
              <a:buNone/>
            </a:pPr>
            <a:r>
              <a:rPr lang="en-US" dirty="0" smtClean="0"/>
              <a:t>TODO: include link</a:t>
            </a:r>
          </a:p>
        </p:txBody>
      </p:sp>
    </p:spTree>
    <p:extLst>
      <p:ext uri="{BB962C8B-B14F-4D97-AF65-F5344CB8AC3E}">
        <p14:creationId xmlns:p14="http://schemas.microsoft.com/office/powerpoint/2010/main" val="666435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912831" y="618567"/>
            <a:ext cx="7276173" cy="88069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Hands-on Examples</a:t>
            </a:r>
            <a:endParaRPr lang="en-US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912830" y="1952396"/>
            <a:ext cx="6345181" cy="333911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GT Walsheim Regular"/>
                <a:cs typeface="GT Walsheim Regular"/>
              </a:rPr>
              <a:t>Medical Data </a:t>
            </a:r>
            <a:r>
              <a:rPr lang="en-US" sz="2800" b="1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Classification</a:t>
            </a:r>
            <a:endParaRPr lang="en-US" sz="2800" b="1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TODO: include link</a:t>
            </a:r>
          </a:p>
          <a:p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Boston </a:t>
            </a:r>
            <a:r>
              <a:rPr lang="en-US" sz="2800" b="1" dirty="0">
                <a:solidFill>
                  <a:srgbClr val="000000"/>
                </a:solidFill>
                <a:latin typeface="GT Walsheim Regular"/>
                <a:cs typeface="GT Walsheim Regular"/>
              </a:rPr>
              <a:t>Housing Data Regression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TODO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: include 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link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21637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Didn’t Teach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</a:p>
          <a:p>
            <a:endParaRPr lang="en-US" dirty="0"/>
          </a:p>
          <a:p>
            <a:r>
              <a:rPr lang="en-US" dirty="0" smtClean="0"/>
              <a:t>How a model actually works (The math behind how you train and use a model)</a:t>
            </a:r>
          </a:p>
          <a:p>
            <a:r>
              <a:rPr lang="en-US" dirty="0" smtClean="0"/>
              <a:t>There are lots of different models out there, and they all have flaws.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3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Learn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 to </a:t>
            </a:r>
            <a:r>
              <a:rPr lang="en-US" b="1" dirty="0" smtClean="0"/>
              <a:t>“</a:t>
            </a:r>
            <a:r>
              <a:rPr lang="en-US" b="1" dirty="0"/>
              <a:t>Describe the Model Building </a:t>
            </a:r>
            <a:r>
              <a:rPr lang="en-US" b="1" dirty="0" smtClean="0"/>
              <a:t>Process”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y Nathan Howell, </a:t>
            </a:r>
            <a:r>
              <a:rPr lang="en-US" dirty="0" err="1"/>
              <a:t>Zhixian</a:t>
            </a:r>
            <a:r>
              <a:rPr lang="en-US" dirty="0"/>
              <a:t> </a:t>
            </a:r>
            <a:r>
              <a:rPr lang="en-US" dirty="0" smtClean="0"/>
              <a:t>Yan, Jeffrey </a:t>
            </a:r>
            <a:r>
              <a:rPr lang="en-US" dirty="0" err="1" smtClean="0"/>
              <a:t>Mclellan</a:t>
            </a:r>
            <a:r>
              <a:rPr lang="en-US" dirty="0" smtClean="0"/>
              <a:t> and </a:t>
            </a:r>
            <a:r>
              <a:rPr lang="en-US" dirty="0"/>
              <a:t>Marc </a:t>
            </a:r>
            <a:r>
              <a:rPr lang="en-US" dirty="0" err="1" smtClean="0"/>
              <a:t>Piette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Personalization Track</a:t>
            </a:r>
          </a:p>
          <a:p>
            <a:pPr marL="0" indent="0" algn="ctr">
              <a:buNone/>
            </a:pPr>
            <a:r>
              <a:rPr lang="en-US" dirty="0" smtClean="0"/>
              <a:t>Grand </a:t>
            </a:r>
            <a:r>
              <a:rPr lang="en-US" dirty="0"/>
              <a:t>Canyon 2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1:30pm – 2:15pm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10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912831" y="618567"/>
            <a:ext cx="7276173" cy="88069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Want to Learn More?</a:t>
            </a:r>
            <a:endParaRPr lang="en-US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912830" y="1952396"/>
            <a:ext cx="6345181" cy="333911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Go to </a:t>
            </a:r>
            <a:r>
              <a:rPr lang="en-US" sz="2800" b="1" dirty="0">
                <a:solidFill>
                  <a:srgbClr val="000000"/>
                </a:solidFill>
                <a:latin typeface="GT Walsheim Regular"/>
                <a:cs typeface="GT Walsheim Regular"/>
              </a:rPr>
              <a:t>“Describe the Model Building Process”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By 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Nathan Howell, </a:t>
            </a:r>
            <a:r>
              <a:rPr lang="en-US" sz="2800" dirty="0" err="1">
                <a:solidFill>
                  <a:srgbClr val="000000"/>
                </a:solidFill>
                <a:latin typeface="GT Walsheim Regular"/>
                <a:cs typeface="GT Walsheim Regular"/>
              </a:rPr>
              <a:t>Zhixian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 Yan, Jeffrey </a:t>
            </a:r>
            <a:r>
              <a:rPr lang="en-US" sz="2800" dirty="0" err="1">
                <a:solidFill>
                  <a:srgbClr val="000000"/>
                </a:solidFill>
                <a:latin typeface="GT Walsheim Regular"/>
                <a:cs typeface="GT Walsheim Regular"/>
              </a:rPr>
              <a:t>Mclellan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 and Marc </a:t>
            </a:r>
            <a:r>
              <a:rPr lang="en-US" sz="2800" dirty="0" err="1" smtClean="0">
                <a:solidFill>
                  <a:srgbClr val="000000"/>
                </a:solidFill>
                <a:latin typeface="GT Walsheim Regular"/>
                <a:cs typeface="GT Walsheim Regular"/>
              </a:rPr>
              <a:t>Piette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Personalization 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Track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Grand Canyon 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2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1:30pm – 2:15pm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4017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upervised learning v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071" y="2827382"/>
            <a:ext cx="5442857" cy="137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6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7485" y="2314055"/>
            <a:ext cx="8648700" cy="2348689"/>
            <a:chOff x="247485" y="2314055"/>
            <a:chExt cx="8648700" cy="2348689"/>
          </a:xfrm>
        </p:grpSpPr>
        <p:pic>
          <p:nvPicPr>
            <p:cNvPr id="11" name="Picture 10" descr="types_of_ml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617"/>
            <a:stretch/>
          </p:blipFill>
          <p:spPr>
            <a:xfrm>
              <a:off x="247485" y="2314055"/>
              <a:ext cx="8648700" cy="234868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42866" y="3969247"/>
              <a:ext cx="12194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Regression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58642" y="3969247"/>
              <a:ext cx="13362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Classification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 flipH="1" flipV="1">
            <a:off x="2191324" y="4352357"/>
            <a:ext cx="631902" cy="63696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298277" y="4352357"/>
            <a:ext cx="0" cy="70036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159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554"/>
          </a:xfrm>
        </p:spPr>
        <p:txBody>
          <a:bodyPr/>
          <a:lstStyle/>
          <a:p>
            <a:r>
              <a:rPr lang="en-US" dirty="0" smtClean="0"/>
              <a:t>Predict an outcome which is </a:t>
            </a:r>
            <a:r>
              <a:rPr lang="en-US" b="1" dirty="0" smtClean="0"/>
              <a:t>continuous</a:t>
            </a:r>
          </a:p>
          <a:p>
            <a:endParaRPr lang="en-US" dirty="0"/>
          </a:p>
          <a:p>
            <a:r>
              <a:rPr lang="en-US" dirty="0" smtClean="0"/>
              <a:t>Housing prices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2846" y="4106311"/>
            <a:ext cx="1601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"/>
                <a:cs typeface="Arial"/>
              </a:rPr>
              <a:t>price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4115" y="4106311"/>
            <a:ext cx="2604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/>
                <a:cs typeface="Arial"/>
              </a:rPr>
              <a:t>s</a:t>
            </a:r>
            <a:r>
              <a:rPr lang="en-US" sz="4000" dirty="0" smtClean="0">
                <a:latin typeface="Arial"/>
                <a:cs typeface="Arial"/>
              </a:rPr>
              <a:t>ize (sq ft)</a:t>
            </a:r>
            <a:endParaRPr lang="en-US" sz="4000" dirty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51501" y="4500068"/>
            <a:ext cx="963097" cy="0"/>
          </a:xfrm>
          <a:prstGeom prst="straightConnector1">
            <a:avLst/>
          </a:prstGeom>
          <a:ln w="1270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29411" y="3883178"/>
            <a:ext cx="2753431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56515" y="5077492"/>
            <a:ext cx="26040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12847" y="3900100"/>
            <a:ext cx="1601988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94365" y="5077492"/>
            <a:ext cx="26040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outcome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17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56983" y="4025913"/>
            <a:ext cx="63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  <a:latin typeface="Arial"/>
                <a:cs typeface="Arial"/>
              </a:rPr>
              <a:t>600</a:t>
            </a:r>
            <a:endParaRPr lang="en-US" dirty="0">
              <a:solidFill>
                <a:srgbClr val="C0504D"/>
              </a:solidFill>
              <a:latin typeface="Arial"/>
              <a:cs typeface="Arial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4010985" y="1417638"/>
            <a:ext cx="0" cy="3203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734458" y="3449147"/>
            <a:ext cx="126622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36945" y="3246719"/>
            <a:ext cx="99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$1000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3176180" y="1667019"/>
            <a:ext cx="2708676" cy="2460762"/>
            <a:chOff x="3176180" y="1667019"/>
            <a:chExt cx="2708676" cy="24607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8991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86654" y="32895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7503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8991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86654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176180" y="3206215"/>
            <a:ext cx="3162208" cy="105106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176180" y="2792838"/>
            <a:ext cx="3091554" cy="794674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63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8991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86654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0"/>
          </p:cNvCxnSpPr>
          <p:nvPr/>
        </p:nvCxnSpPr>
        <p:spPr>
          <a:xfrm>
            <a:off x="4862128" y="2079249"/>
            <a:ext cx="7456" cy="59928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96685" y="3544613"/>
            <a:ext cx="0" cy="26263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18567" y="5265762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R squared</a:t>
            </a:r>
            <a:r>
              <a:rPr lang="en-US" sz="2400" dirty="0" smtClean="0">
                <a:latin typeface="Arial"/>
                <a:cs typeface="Arial"/>
              </a:rPr>
              <a:t>: sum of squares of difference between prediction and actual value.</a:t>
            </a:r>
          </a:p>
        </p:txBody>
      </p:sp>
      <p:cxnSp>
        <p:nvCxnSpPr>
          <p:cNvPr id="23" name="Straight Connector 22"/>
          <p:cNvCxnSpPr>
            <a:endCxn id="17" idx="4"/>
          </p:cNvCxnSpPr>
          <p:nvPr/>
        </p:nvCxnSpPr>
        <p:spPr>
          <a:xfrm>
            <a:off x="3289434" y="4030496"/>
            <a:ext cx="2198" cy="972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14956" y="3081028"/>
            <a:ext cx="0" cy="81815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144041" y="2912650"/>
            <a:ext cx="0" cy="37693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144041" y="2415907"/>
            <a:ext cx="0" cy="87367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30693" y="2907138"/>
            <a:ext cx="0" cy="53077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862128" y="2678538"/>
            <a:ext cx="0" cy="39945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286654" y="2307849"/>
            <a:ext cx="0" cy="50200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402106" y="1794172"/>
            <a:ext cx="0" cy="37807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770169" y="1895619"/>
            <a:ext cx="0" cy="5202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402106" y="2172244"/>
            <a:ext cx="0" cy="124865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75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7058</TotalTime>
  <Words>895</Words>
  <Application>Microsoft Macintosh PowerPoint</Application>
  <PresentationFormat>On-screen Show (4:3)</PresentationFormat>
  <Paragraphs>282</Paragraphs>
  <Slides>38</Slides>
  <Notes>3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Workshop: Machine Learning Made Ridiculously Simple</vt:lpstr>
      <vt:lpstr>Machine Learning in Our Everyday Lives</vt:lpstr>
      <vt:lpstr>Types of Machine Learning</vt:lpstr>
      <vt:lpstr>Supervised Learning</vt:lpstr>
      <vt:lpstr>Types of Machine Learning</vt:lpstr>
      <vt:lpstr>Regression</vt:lpstr>
      <vt:lpstr>Regression</vt:lpstr>
      <vt:lpstr>Regression</vt:lpstr>
      <vt:lpstr>Regression</vt:lpstr>
      <vt:lpstr>Regression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Many Types of Models</vt:lpstr>
      <vt:lpstr>Decision Tree</vt:lpstr>
      <vt:lpstr>Decision Tree</vt:lpstr>
      <vt:lpstr>Random Forest</vt:lpstr>
      <vt:lpstr>Linear SVM</vt:lpstr>
      <vt:lpstr>Overfitting</vt:lpstr>
      <vt:lpstr>Split data set</vt:lpstr>
      <vt:lpstr>Training Set</vt:lpstr>
      <vt:lpstr>Test Set</vt:lpstr>
      <vt:lpstr>Model Selection</vt:lpstr>
      <vt:lpstr>Cross Validation</vt:lpstr>
      <vt:lpstr>Split data set</vt:lpstr>
      <vt:lpstr>Tutorial</vt:lpstr>
      <vt:lpstr>Feature Engineering</vt:lpstr>
      <vt:lpstr>Sci-kit Learn Model API</vt:lpstr>
      <vt:lpstr>Sci-kit Learn Model API</vt:lpstr>
      <vt:lpstr>Recap</vt:lpstr>
      <vt:lpstr>Hands-on Examples</vt:lpstr>
      <vt:lpstr>Hands-on Examples</vt:lpstr>
      <vt:lpstr>What We Didn’t Teach You</vt:lpstr>
      <vt:lpstr>Want to Learn More?</vt:lpstr>
      <vt:lpstr>Want to Learn More?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Gu</dc:creator>
  <cp:lastModifiedBy>Lydia Gu</cp:lastModifiedBy>
  <cp:revision>46</cp:revision>
  <dcterms:created xsi:type="dcterms:W3CDTF">2015-05-05T22:17:55Z</dcterms:created>
  <dcterms:modified xsi:type="dcterms:W3CDTF">2015-05-14T19:59:15Z</dcterms:modified>
</cp:coreProperties>
</file>