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93" r:id="rId2"/>
    <p:sldId id="302" r:id="rId3"/>
    <p:sldId id="284" r:id="rId4"/>
    <p:sldId id="307" r:id="rId5"/>
    <p:sldId id="311" r:id="rId6"/>
    <p:sldId id="277" r:id="rId7"/>
    <p:sldId id="278" r:id="rId8"/>
    <p:sldId id="285" r:id="rId9"/>
    <p:sldId id="286" r:id="rId10"/>
    <p:sldId id="257" r:id="rId11"/>
    <p:sldId id="258" r:id="rId12"/>
    <p:sldId id="260" r:id="rId13"/>
    <p:sldId id="259" r:id="rId14"/>
    <p:sldId id="308" r:id="rId15"/>
    <p:sldId id="287" r:id="rId16"/>
    <p:sldId id="261" r:id="rId17"/>
    <p:sldId id="262" r:id="rId18"/>
    <p:sldId id="265" r:id="rId19"/>
    <p:sldId id="263" r:id="rId20"/>
    <p:sldId id="264" r:id="rId21"/>
    <p:sldId id="282" r:id="rId22"/>
    <p:sldId id="301" r:id="rId23"/>
    <p:sldId id="288" r:id="rId24"/>
    <p:sldId id="289" r:id="rId25"/>
    <p:sldId id="305" r:id="rId26"/>
    <p:sldId id="306" r:id="rId27"/>
    <p:sldId id="304" r:id="rId28"/>
    <p:sldId id="268" r:id="rId29"/>
    <p:sldId id="269" r:id="rId30"/>
    <p:sldId id="270" r:id="rId31"/>
    <p:sldId id="271" r:id="rId32"/>
    <p:sldId id="290" r:id="rId33"/>
    <p:sldId id="303" r:id="rId34"/>
    <p:sldId id="299" r:id="rId35"/>
    <p:sldId id="272" r:id="rId36"/>
    <p:sldId id="309" r:id="rId37"/>
    <p:sldId id="280" r:id="rId38"/>
    <p:sldId id="300" r:id="rId39"/>
    <p:sldId id="267" r:id="rId40"/>
    <p:sldId id="283" r:id="rId41"/>
    <p:sldId id="292" r:id="rId42"/>
    <p:sldId id="291" r:id="rId43"/>
    <p:sldId id="296" r:id="rId44"/>
    <p:sldId id="295" r:id="rId45"/>
    <p:sldId id="294" r:id="rId46"/>
    <p:sldId id="29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5" autoAdjust="0"/>
  </p:normalViewPr>
  <p:slideViewPr>
    <p:cSldViewPr snapToGrid="0" snapToObjects="1">
      <p:cViewPr varScale="1">
        <p:scale>
          <a:sx n="79" d="100"/>
          <a:sy n="79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44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about!</a:t>
            </a:r>
          </a:p>
          <a:p>
            <a:r>
              <a:rPr lang="en-US" baseline="0" dirty="0" smtClean="0"/>
              <a:t>Arsen and I are engineers on the </a:t>
            </a:r>
            <a:r>
              <a:rPr lang="en-US" baseline="0" dirty="0" err="1" smtClean="0"/>
              <a:t>Locu</a:t>
            </a:r>
            <a:r>
              <a:rPr lang="en-US" baseline="0" dirty="0" smtClean="0"/>
              <a:t> team. Arsen works on our API and I work on our crowd platform for gathering structured data.</a:t>
            </a:r>
          </a:p>
          <a:p>
            <a:r>
              <a:rPr lang="en-US" baseline="0" dirty="0" smtClean="0"/>
              <a:t>David is a data scientist on the domains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r>
              <a:rPr lang="en-US" baseline="0" dirty="0" smtClean="0"/>
              <a:t> is used to decide what to show in our Facebook news feed</a:t>
            </a:r>
          </a:p>
          <a:p>
            <a:r>
              <a:rPr lang="en-US" baseline="0" dirty="0" smtClean="0"/>
              <a:t>It’s used to recommend movies on Netflix</a:t>
            </a:r>
          </a:p>
          <a:p>
            <a:r>
              <a:rPr lang="en-US" baseline="0" dirty="0" smtClean="0"/>
              <a:t>It’s used in </a:t>
            </a:r>
            <a:r>
              <a:rPr lang="en-US" baseline="0" dirty="0" err="1" smtClean="0"/>
              <a:t>Siri</a:t>
            </a:r>
            <a:r>
              <a:rPr lang="en-US" baseline="0" dirty="0" smtClean="0"/>
              <a:t> to recognize what we say and answer our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categories</a:t>
            </a:r>
            <a:r>
              <a:rPr lang="en-US" baseline="0" dirty="0" smtClean="0"/>
              <a:t> of machine learning. Depends on what the problem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slide: How do we measure</a:t>
            </a:r>
            <a:r>
              <a:rPr lang="en-US" baseline="0" dirty="0" smtClean="0"/>
              <a:t> how “good” a classifier is? There are many metrics, and which one you use often depends on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3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care</a:t>
            </a:r>
            <a:r>
              <a:rPr lang="en-US" baseline="0" dirty="0" smtClean="0"/>
              <a:t> more</a:t>
            </a:r>
            <a:r>
              <a:rPr lang="en-US" dirty="0" smtClean="0"/>
              <a:t> about correctly</a:t>
            </a:r>
            <a:r>
              <a:rPr lang="en-US" baseline="0" dirty="0" smtClean="0"/>
              <a:t> labeling all the instances of one class, then we use recall. For ex, screening for malignant tumors. TSA bag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hand, we</a:t>
            </a:r>
            <a:r>
              <a:rPr lang="en-US" baseline="0" dirty="0" smtClean="0"/>
              <a:t> might care more about how accurate our labels are for one class. Auto-tag people on </a:t>
            </a:r>
            <a:r>
              <a:rPr lang="en-US" baseline="0" dirty="0" err="1" smtClean="0"/>
              <a:t>facebook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76180" y="1667019"/>
            <a:ext cx="2708676" cy="2460762"/>
            <a:chOff x="3176180" y="1667019"/>
            <a:chExt cx="2708676" cy="24607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94156" y="288733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9407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8991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39348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86654" y="32895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6279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45137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minimize</a:t>
            </a:r>
            <a:r>
              <a:rPr lang="en-US" sz="2400" dirty="0" smtClean="0">
                <a:latin typeface="Arial"/>
                <a:cs typeface="Arial"/>
              </a:rPr>
              <a:t> sum of squares of difference between predicted and actual value.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3481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3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Example: Does this house have a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/>
                <a:cs typeface="Arial"/>
              </a:rPr>
              <a:t>V</a:t>
            </a:r>
            <a:r>
              <a:rPr lang="en-US" sz="4000" dirty="0" smtClean="0">
                <a:latin typeface="Arial"/>
                <a:cs typeface="Arial"/>
              </a:rPr>
              <a:t>iew</a:t>
            </a:r>
          </a:p>
          <a:p>
            <a:r>
              <a:rPr lang="en-US" sz="4000" dirty="0" smtClean="0">
                <a:latin typeface="Arial"/>
                <a:cs typeface="Arial"/>
              </a:rPr>
              <a:t>No </a:t>
            </a:r>
            <a:r>
              <a:rPr lang="en-US" sz="4000" dirty="0">
                <a:latin typeface="Arial"/>
                <a:cs typeface="Arial"/>
              </a:rPr>
              <a:t>V</a:t>
            </a:r>
            <a:r>
              <a:rPr lang="en-US" sz="4000" dirty="0" smtClean="0">
                <a:latin typeface="Arial"/>
                <a:cs typeface="Arial"/>
              </a:rPr>
              <a:t>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071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1428" y="5613986"/>
            <a:ext cx="33310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26" name="Oval 2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77580" y="3748914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1122" y="5617763"/>
            <a:ext cx="557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Does this house have a view?</a:t>
            </a: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73656" y="5328615"/>
            <a:ext cx="361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Positive</a:t>
            </a:r>
            <a:r>
              <a:rPr lang="en-US" sz="2800" dirty="0" smtClean="0">
                <a:latin typeface="Arial"/>
                <a:cs typeface="Arial"/>
              </a:rPr>
              <a:t> - View</a:t>
            </a:r>
          </a:p>
          <a:p>
            <a:r>
              <a:rPr lang="en-US" sz="2800" b="1" dirty="0" smtClean="0">
                <a:latin typeface="Arial"/>
                <a:cs typeface="Arial"/>
              </a:rPr>
              <a:t>Negative</a:t>
            </a:r>
            <a:r>
              <a:rPr lang="en-US" sz="2800" dirty="0" smtClean="0">
                <a:latin typeface="Arial"/>
                <a:cs typeface="Arial"/>
              </a:rPr>
              <a:t> - No View</a:t>
            </a: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1241" y="347530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6132" y="3790405"/>
            <a:ext cx="2045109" cy="1468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5" y="2703086"/>
            <a:ext cx="723943" cy="8150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286846" y="2977060"/>
            <a:ext cx="1157174" cy="4268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64" name="Oval 6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58040" y="3790405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77844" y="5566413"/>
            <a:ext cx="258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Arial"/>
                <a:cs typeface="Arial"/>
              </a:rPr>
              <a:t>Outcome can be:</a:t>
            </a:r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correct / 18 total = 83%</a:t>
            </a:r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5" name="Oval 44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no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</a:t>
            </a:r>
            <a:r>
              <a:rPr lang="en-US" sz="2400" dirty="0" smtClean="0">
                <a:latin typeface="Arial"/>
                <a:cs typeface="Arial"/>
              </a:rPr>
              <a:t>: What % of houses with views did we predict correctly?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correct / 9 positives = 78%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no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Machine Learning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</a:p>
          <a:p>
            <a:r>
              <a:rPr lang="en-US" dirty="0" smtClean="0"/>
              <a:t>Metrics for evaluating a model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 API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r>
              <a:rPr lang="en-US" dirty="0" smtClean="0"/>
              <a:t> notebook for tutorial</a:t>
            </a:r>
          </a:p>
        </p:txBody>
      </p:sp>
    </p:spTree>
    <p:extLst>
      <p:ext uri="{BB962C8B-B14F-4D97-AF65-F5344CB8AC3E}">
        <p14:creationId xmlns:p14="http://schemas.microsoft.com/office/powerpoint/2010/main" val="11356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</a:t>
            </a:r>
            <a:r>
              <a:rPr lang="en-US" sz="2400" dirty="0" smtClean="0">
                <a:latin typeface="Arial"/>
                <a:cs typeface="Arial"/>
              </a:rPr>
              <a:t>: of houses we predicted “View”,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correct / 8 predicted positive = 88%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3" name="TextBox 42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no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No </a:t>
              </a:r>
              <a:r>
                <a:rPr lang="en-US" sz="2400" dirty="0">
                  <a:latin typeface="Arial"/>
                  <a:cs typeface="Arial"/>
                </a:rPr>
                <a:t>V</a:t>
              </a:r>
              <a:r>
                <a:rPr lang="en-US" sz="2400" dirty="0" smtClean="0">
                  <a:latin typeface="Arial"/>
                  <a:cs typeface="Arial"/>
                </a:rPr>
                <a:t>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500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No 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many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2490" y="1784212"/>
            <a:ext cx="2005102" cy="1538540"/>
            <a:chOff x="3628966" y="1780529"/>
            <a:chExt cx="2005102" cy="1538540"/>
          </a:xfrm>
        </p:grpSpPr>
        <p:grpSp>
          <p:nvGrpSpPr>
            <p:cNvPr id="21" name="Group 20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87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88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34954" y="1784212"/>
            <a:ext cx="2005102" cy="1538540"/>
            <a:chOff x="3628966" y="1780529"/>
            <a:chExt cx="2005102" cy="153854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2"/>
                <a:endCxn id="113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4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564" y="1778061"/>
            <a:ext cx="2220503" cy="1155354"/>
            <a:chOff x="1057564" y="1778061"/>
            <a:chExt cx="2220503" cy="1155354"/>
          </a:xfrm>
        </p:grpSpPr>
        <p:sp>
          <p:nvSpPr>
            <p:cNvPr id="6" name="TextBox 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&lt; 1000</a:t>
              </a:r>
              <a:endParaRPr lang="en-US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700 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800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645812" y="1778061"/>
            <a:ext cx="2220503" cy="1155354"/>
            <a:chOff x="1057564" y="1778061"/>
            <a:chExt cx="2220503" cy="1155354"/>
          </a:xfrm>
        </p:grpSpPr>
        <p:sp>
          <p:nvSpPr>
            <p:cNvPr id="136" name="TextBox 13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500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&lt; 700 </a:t>
              </a:r>
              <a:endParaRPr 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41754" y="1784212"/>
            <a:ext cx="2220503" cy="1155354"/>
            <a:chOff x="1057564" y="1778061"/>
            <a:chExt cx="2220503" cy="1155354"/>
          </a:xfrm>
        </p:grpSpPr>
        <p:sp>
          <p:nvSpPr>
            <p:cNvPr id="140" name="TextBox 139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200</a:t>
              </a:r>
              <a:endParaRPr 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&gt; 300 </a:t>
              </a:r>
              <a:endParaRPr 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41754" y="1769291"/>
            <a:ext cx="2005102" cy="1538540"/>
            <a:chOff x="3628966" y="1780529"/>
            <a:chExt cx="2005102" cy="15385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81" name="Straight Arrow Connector 180"/>
              <p:cNvCxnSpPr>
                <a:stCxn id="180" idx="2"/>
                <a:endCxn id="178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9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265411" y="3746600"/>
            <a:ext cx="2005102" cy="1538540"/>
            <a:chOff x="3628966" y="1780529"/>
            <a:chExt cx="2005102" cy="15385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92" name="Straight Arrow Connector 191"/>
              <p:cNvCxnSpPr>
                <a:stCxn id="191" idx="2"/>
                <a:endCxn id="189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90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584097" y="3746600"/>
            <a:ext cx="2005102" cy="1538540"/>
            <a:chOff x="3628966" y="1780529"/>
            <a:chExt cx="2005102" cy="15385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Straight Arrow Connector 202"/>
              <p:cNvCxnSpPr>
                <a:stCxn id="202" idx="2"/>
                <a:endCxn id="200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201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06211" y="3746600"/>
            <a:ext cx="2005102" cy="1538540"/>
            <a:chOff x="3628966" y="1780529"/>
            <a:chExt cx="2005102" cy="15385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4" name="Straight Arrow Connector 213"/>
              <p:cNvCxnSpPr>
                <a:stCxn id="213" idx="2"/>
                <a:endCxn id="211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12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Price = a + b * size + epsilon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0798" y="5842760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Algorithms finds a &amp; b,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r>
              <a:rPr lang="en-US" sz="2400" dirty="0" smtClean="0">
                <a:latin typeface="Arial"/>
                <a:cs typeface="Arial"/>
              </a:rPr>
              <a:t> sum of all epsilons is minimized</a:t>
            </a:r>
          </a:p>
        </p:txBody>
      </p:sp>
    </p:spTree>
    <p:extLst>
      <p:ext uri="{BB962C8B-B14F-4D97-AF65-F5344CB8AC3E}">
        <p14:creationId xmlns:p14="http://schemas.microsoft.com/office/powerpoint/2010/main" val="303067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6584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51330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0114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64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489657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261429" y="4962114"/>
            <a:ext cx="379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tweak the cost of error,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3" name="Picture 2" descr="Logistic-curv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80" y="1685711"/>
            <a:ext cx="4042820" cy="269731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958511" y="1593573"/>
            <a:ext cx="2255213" cy="27894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0162" y="5535224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doesn’t matter much if we are off by 4 or 40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6584" y="5424053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still have an equation for a line</a:t>
            </a:r>
          </a:p>
        </p:txBody>
      </p:sp>
    </p:spTree>
    <p:extLst>
      <p:ext uri="{BB962C8B-B14F-4D97-AF65-F5344CB8AC3E}">
        <p14:creationId xmlns:p14="http://schemas.microsoft.com/office/powerpoint/2010/main" val="211201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280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V</a:t>
            </a:r>
            <a:r>
              <a:rPr lang="en-US" sz="2400" dirty="0" smtClean="0">
                <a:latin typeface="Arial"/>
                <a:cs typeface="Arial"/>
              </a:rPr>
              <a:t>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601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No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657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  <p:sp>
        <p:nvSpPr>
          <p:cNvPr id="43" name="Oval 42"/>
          <p:cNvSpPr/>
          <p:nvPr/>
        </p:nvSpPr>
        <p:spPr>
          <a:xfrm>
            <a:off x="4278222" y="2546628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3" grpId="0" animBg="1"/>
      <p:bldP spid="4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122" y="1770743"/>
            <a:ext cx="7138698" cy="1723571"/>
            <a:chOff x="1073122" y="1770743"/>
            <a:chExt cx="7138698" cy="1723571"/>
          </a:xfrm>
        </p:grpSpPr>
        <p:sp>
          <p:nvSpPr>
            <p:cNvPr id="17" name="Rectangle 16"/>
            <p:cNvSpPr/>
            <p:nvPr/>
          </p:nvSpPr>
          <p:spPr>
            <a:xfrm>
              <a:off x="4870544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23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370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31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2220" y="2302818"/>
            <a:ext cx="3077030" cy="2831025"/>
            <a:chOff x="6002220" y="2302818"/>
            <a:chExt cx="3077030" cy="2831025"/>
          </a:xfrm>
        </p:grpSpPr>
        <p:grpSp>
          <p:nvGrpSpPr>
            <p:cNvPr id="3" name="Group 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21739" y="2314690"/>
            <a:ext cx="3077030" cy="2831025"/>
            <a:chOff x="6002220" y="2302818"/>
            <a:chExt cx="3077030" cy="2831025"/>
          </a:xfrm>
        </p:grpSpPr>
        <p:grpSp>
          <p:nvGrpSpPr>
            <p:cNvPr id="28" name="Group 27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7533" y="2312780"/>
            <a:ext cx="3077030" cy="2831025"/>
            <a:chOff x="6002220" y="2302818"/>
            <a:chExt cx="3077030" cy="2831025"/>
          </a:xfrm>
        </p:grpSpPr>
        <p:grpSp>
          <p:nvGrpSpPr>
            <p:cNvPr id="33" name="Group 3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446" y="2258072"/>
            <a:ext cx="3077030" cy="2831025"/>
            <a:chOff x="6002220" y="2302818"/>
            <a:chExt cx="3077030" cy="2831025"/>
          </a:xfrm>
        </p:grpSpPr>
        <p:grpSp>
          <p:nvGrpSpPr>
            <p:cNvPr id="40" name="Group 39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59031" y="1770743"/>
            <a:ext cx="5647563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243449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235203" y="1679030"/>
              <a:ext cx="175369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1600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800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300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1000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700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7" y="1673796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15204" y="1453080"/>
            <a:ext cx="122256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2824" y="3364013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No View</a:t>
            </a:r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830750" y="1745468"/>
            <a:ext cx="884454" cy="28360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6849628" y="1745468"/>
            <a:ext cx="865576" cy="71960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</p:cNvCxnSpPr>
          <p:nvPr/>
        </p:nvCxnSpPr>
        <p:spPr>
          <a:xfrm flipH="1" flipV="1">
            <a:off x="6849628" y="3038768"/>
            <a:ext cx="903196" cy="8638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6824780" y="3574141"/>
            <a:ext cx="928044" cy="328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827" y="1598733"/>
            <a:ext cx="4984551" cy="1077218"/>
            <a:chOff x="106827" y="1598733"/>
            <a:chExt cx="4984551" cy="1077218"/>
          </a:xfrm>
        </p:grpSpPr>
        <p:sp>
          <p:nvSpPr>
            <p:cNvPr id="45" name="Rectangle 44"/>
            <p:cNvSpPr/>
            <p:nvPr/>
          </p:nvSpPr>
          <p:spPr>
            <a:xfrm>
              <a:off x="2282221" y="1716457"/>
              <a:ext cx="2809157" cy="562619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27" y="1598733"/>
              <a:ext cx="1697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1 house features</a:t>
              </a:r>
            </a:p>
          </p:txBody>
        </p:sp>
      </p:grpSp>
      <p:cxnSp>
        <p:nvCxnSpPr>
          <p:cNvPr id="48" name="Straight Arrow Connector 47"/>
          <p:cNvCxnSpPr>
            <a:stCxn id="46" idx="3"/>
            <a:endCxn id="45" idx="1"/>
          </p:cNvCxnSpPr>
          <p:nvPr/>
        </p:nvCxnSpPr>
        <p:spPr>
          <a:xfrm flipV="1">
            <a:off x="1804171" y="1997767"/>
            <a:ext cx="478050" cy="1395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321979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redicted 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376660" y="1774176"/>
            <a:ext cx="3431909" cy="3634325"/>
            <a:chOff x="2235202" y="1632852"/>
            <a:chExt cx="3431909" cy="3634325"/>
          </a:xfrm>
        </p:grpSpPr>
        <p:sp>
          <p:nvSpPr>
            <p:cNvPr id="38" name="TextBox 37"/>
            <p:cNvSpPr txBox="1"/>
            <p:nvPr/>
          </p:nvSpPr>
          <p:spPr>
            <a:xfrm>
              <a:off x="2235203" y="1679030"/>
              <a:ext cx="175369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1600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800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300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1000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  <a:p>
              <a:r>
                <a:rPr lang="en-US" sz="3200" dirty="0" smtClean="0"/>
                <a:t>700 </a:t>
              </a:r>
              <a:r>
                <a:rPr lang="en-US" sz="3200" dirty="0" err="1" smtClean="0"/>
                <a:t>sqft</a:t>
              </a:r>
              <a:endParaRPr lang="en-US" sz="3200" dirty="0" smtClean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60" name="Elbow Connector 59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0" name="Elbow Connector 4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Boston Housing Data Regression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Medical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675249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675249" y="1727346"/>
            <a:ext cx="7861831" cy="37381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“Describe </a:t>
            </a:r>
            <a:r>
              <a:rPr lang="en-US" b="1" dirty="0">
                <a:solidFill>
                  <a:srgbClr val="000000"/>
                </a:solidFill>
                <a:latin typeface="GT Walsheim Regular"/>
                <a:cs typeface="GT Walsheim Regular"/>
              </a:rPr>
              <a:t>the Model Building </a:t>
            </a:r>
            <a:r>
              <a:rPr lang="en-US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Process”</a:t>
            </a:r>
            <a:endParaRPr lang="en-US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endParaRPr lang="en-US" sz="1400" dirty="0" smtClean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Nathan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Howell,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Jason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Ansel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Machine learning concepts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Scikit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-learn: a Python machine learning library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 hands-on tutorial examples</a:t>
            </a:r>
          </a:p>
        </p:txBody>
      </p:sp>
    </p:spTree>
    <p:extLst>
      <p:ext uri="{BB962C8B-B14F-4D97-AF65-F5344CB8AC3E}">
        <p14:creationId xmlns:p14="http://schemas.microsoft.com/office/powerpoint/2010/main" val="374494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54" y="2498676"/>
            <a:ext cx="7299498" cy="18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V="1">
            <a:off x="1529540" y="4341058"/>
            <a:ext cx="0" cy="71166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12078</TotalTime>
  <Words>1273</Words>
  <Application>Microsoft Macintosh PowerPoint</Application>
  <PresentationFormat>On-screen Show (4:3)</PresentationFormat>
  <Paragraphs>362</Paragraphs>
  <Slides>46</Slides>
  <Notes>12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Workshop: Machine Learning Made Ridiculously Simple</vt:lpstr>
      <vt:lpstr>Overview</vt:lpstr>
      <vt:lpstr>Machine Learning in Our Everyday Lives</vt:lpstr>
      <vt:lpstr>Outline</vt:lpstr>
      <vt:lpstr>Outline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Types of Machine Learning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Regression</vt:lpstr>
      <vt:lpstr>Logistic Regression</vt:lpstr>
      <vt:lpstr>Logistic Regression</vt:lpstr>
      <vt:lpstr>Split data set</vt:lpstr>
      <vt:lpstr>Overfitting</vt:lpstr>
      <vt:lpstr>Training Set</vt:lpstr>
      <vt:lpstr>Test Set</vt:lpstr>
      <vt:lpstr>Model Selection</vt:lpstr>
      <vt:lpstr>Cross Validation</vt:lpstr>
      <vt:lpstr>Cross Validation</vt:lpstr>
      <vt:lpstr>Split data set</vt:lpstr>
      <vt:lpstr>Outline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74</cp:revision>
  <dcterms:created xsi:type="dcterms:W3CDTF">2015-05-05T22:17:55Z</dcterms:created>
  <dcterms:modified xsi:type="dcterms:W3CDTF">2015-05-19T20:36:39Z</dcterms:modified>
</cp:coreProperties>
</file>