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93" r:id="rId2"/>
    <p:sldId id="284" r:id="rId3"/>
    <p:sldId id="277" r:id="rId4"/>
    <p:sldId id="278" r:id="rId5"/>
    <p:sldId id="285" r:id="rId6"/>
    <p:sldId id="286" r:id="rId7"/>
    <p:sldId id="257" r:id="rId8"/>
    <p:sldId id="258" r:id="rId9"/>
    <p:sldId id="260" r:id="rId10"/>
    <p:sldId id="259" r:id="rId11"/>
    <p:sldId id="287" r:id="rId12"/>
    <p:sldId id="261" r:id="rId13"/>
    <p:sldId id="262" r:id="rId14"/>
    <p:sldId id="265" r:id="rId15"/>
    <p:sldId id="263" r:id="rId16"/>
    <p:sldId id="264" r:id="rId17"/>
    <p:sldId id="269" r:id="rId18"/>
    <p:sldId id="268" r:id="rId19"/>
    <p:sldId id="270" r:id="rId20"/>
    <p:sldId id="271" r:id="rId21"/>
    <p:sldId id="282" r:id="rId22"/>
    <p:sldId id="288" r:id="rId23"/>
    <p:sldId id="289" r:id="rId24"/>
    <p:sldId id="290" r:id="rId25"/>
    <p:sldId id="272" r:id="rId26"/>
    <p:sldId id="280" r:id="rId27"/>
    <p:sldId id="267" r:id="rId28"/>
    <p:sldId id="283" r:id="rId29"/>
    <p:sldId id="292" r:id="rId30"/>
    <p:sldId id="291" r:id="rId31"/>
    <p:sldId id="295" r:id="rId32"/>
    <p:sldId id="294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144C1-CEA6-4D4D-9670-300AA03EA9ED}" type="datetimeFigureOut">
              <a:rPr lang="en-US" smtClean="0"/>
              <a:t>5/9/15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5A203-B80B-7647-846D-203E4F34D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our test data to leak into the</a:t>
            </a:r>
            <a:r>
              <a:rPr lang="en-US" baseline="0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7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92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0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1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1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9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3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0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DE11-21A5-024B-AC15-C770EC7EF040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4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37346" y="255421"/>
            <a:ext cx="8433753" cy="146282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Workshop: Machine Learning Made Ridiculously Simple</a:t>
            </a:r>
            <a:endParaRPr lang="en-US" sz="4400" dirty="0">
              <a:solidFill>
                <a:schemeClr val="bg1"/>
              </a:solidFill>
              <a:latin typeface="GT Walsheim Regular"/>
              <a:cs typeface="GT Walsheim Regular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37344" y="1593867"/>
            <a:ext cx="2077024" cy="832811"/>
          </a:xfrm>
          <a:prstGeom prst="rect">
            <a:avLst/>
          </a:prstGeom>
        </p:spPr>
        <p:txBody>
          <a:bodyPr anchor="b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GT Walsheim Regular"/>
                <a:cs typeface="GT Walsheim Regular"/>
              </a:rPr>
              <a:t>Presented by: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79120" y="1763062"/>
            <a:ext cx="6391976" cy="1165412"/>
          </a:xfrm>
          <a:prstGeom prst="rect">
            <a:avLst/>
          </a:prstGeom>
        </p:spPr>
        <p:txBody>
          <a:bodyPr anchor="b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3200" dirty="0" err="1">
                <a:solidFill>
                  <a:schemeClr val="bg1"/>
                </a:solidFill>
                <a:latin typeface="GT Walsheim Regular"/>
                <a:cs typeface="GT Walsheim Regular"/>
              </a:rPr>
              <a:t>Arsen</a:t>
            </a:r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GT Walsheim Regular"/>
                <a:cs typeface="GT Walsheim Regular"/>
              </a:rPr>
              <a:t>Mamikonyan</a:t>
            </a:r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,</a:t>
            </a:r>
            <a:endParaRPr lang="en-US" sz="3200" dirty="0" smtClean="0">
              <a:solidFill>
                <a:schemeClr val="bg1"/>
              </a:solidFill>
              <a:latin typeface="GT Walsheim Regular"/>
              <a:cs typeface="GT Walsheim Regular"/>
            </a:endParaRPr>
          </a:p>
          <a:p>
            <a:pPr algn="l"/>
            <a:r>
              <a:rPr lang="en-US" sz="3200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David Kellogg, Lydia </a:t>
            </a:r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Gu</a:t>
            </a:r>
            <a:endParaRPr lang="en-US" sz="3200" dirty="0">
              <a:solidFill>
                <a:schemeClr val="bg1"/>
              </a:solidFill>
              <a:latin typeface="GT Walsheim Regular"/>
              <a:cs typeface="GT Walshei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5306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8991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86654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0"/>
            <a:endCxn id="13" idx="0"/>
          </p:cNvCxnSpPr>
          <p:nvPr/>
        </p:nvCxnSpPr>
        <p:spPr>
          <a:xfrm>
            <a:off x="4862128" y="2079249"/>
            <a:ext cx="0" cy="8674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96685" y="2946681"/>
            <a:ext cx="0" cy="86056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188182" y="2946679"/>
            <a:ext cx="3150206" cy="2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2638" y="5497057"/>
            <a:ext cx="451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Can use a metric called R^2 (R squared)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95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21013"/>
          </a:xfrm>
        </p:spPr>
        <p:txBody>
          <a:bodyPr/>
          <a:lstStyle/>
          <a:p>
            <a:r>
              <a:rPr lang="en-US" dirty="0" smtClean="0"/>
              <a:t>Predict an outcome which has discrete </a:t>
            </a:r>
            <a:r>
              <a:rPr lang="en-US" b="1" dirty="0" smtClean="0"/>
              <a:t>classes</a:t>
            </a:r>
          </a:p>
          <a:p>
            <a:endParaRPr lang="en-US" dirty="0"/>
          </a:p>
          <a:p>
            <a:r>
              <a:rPr lang="en-US" dirty="0" smtClean="0"/>
              <a:t>Does this house have a good view?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3283" y="4078529"/>
            <a:ext cx="2829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Good view</a:t>
            </a:r>
          </a:p>
          <a:p>
            <a:r>
              <a:rPr lang="en-US" sz="4000" dirty="0" smtClean="0">
                <a:latin typeface="Arial"/>
                <a:cs typeface="Arial"/>
              </a:rPr>
              <a:t>No view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064" y="4225476"/>
            <a:ext cx="4197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ize, price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86641" y="4619233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50713" y="4013322"/>
            <a:ext cx="2875704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5133" y="5207648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6059" y="3946589"/>
            <a:ext cx="3077160" cy="165841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17327" y="5613986"/>
            <a:ext cx="393982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outcome: 2 classes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64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5266175" y="135294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852015" y="191757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32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4568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Positive outcome: Good view</a:t>
            </a:r>
          </a:p>
          <a:p>
            <a:r>
              <a:rPr lang="en-US" sz="2400" dirty="0" smtClean="0">
                <a:latin typeface="Arial"/>
                <a:cs typeface="Arial"/>
              </a:rPr>
              <a:t>Negative outcome: 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688453" y="297706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32343" y="2907138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positive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67214" y="3289581"/>
            <a:ext cx="107077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437430" y="3217753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negative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46" name="Straight Arrow Connector 45"/>
          <p:cNvCxnSpPr>
            <a:endCxn id="35" idx="2"/>
          </p:cNvCxnSpPr>
          <p:nvPr/>
        </p:nvCxnSpPr>
        <p:spPr>
          <a:xfrm flipH="1">
            <a:off x="4116132" y="3748914"/>
            <a:ext cx="2261765" cy="7051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653952" y="2703082"/>
            <a:ext cx="723945" cy="92032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Oval 54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4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  <p:bldP spid="43" grpId="0" animBg="1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Accuracy</a:t>
            </a:r>
            <a:r>
              <a:rPr lang="en-US" sz="2400" dirty="0" smtClean="0">
                <a:latin typeface="Arial"/>
                <a:cs typeface="Arial"/>
              </a:rPr>
              <a:t>: how many points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15 right / 18 points = 83%</a:t>
            </a:r>
          </a:p>
        </p:txBody>
      </p:sp>
      <p:sp>
        <p:nvSpPr>
          <p:cNvPr id="52" name="Oval 51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Oval 54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688478" y="2977615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Recall</a:t>
            </a:r>
            <a:r>
              <a:rPr lang="en-US" sz="2400" dirty="0" smtClean="0">
                <a:latin typeface="Arial"/>
                <a:cs typeface="Arial"/>
              </a:rPr>
              <a:t>: of positive outcomes, how many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right / 9 positives = 77%</a:t>
            </a:r>
          </a:p>
        </p:txBody>
      </p:sp>
      <p:sp>
        <p:nvSpPr>
          <p:cNvPr id="52" name="Oval 51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Oval 54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3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88478" y="297766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Precision</a:t>
            </a:r>
            <a:r>
              <a:rPr lang="en-US" sz="2400" dirty="0" smtClean="0">
                <a:latin typeface="Arial"/>
                <a:cs typeface="Arial"/>
              </a:rPr>
              <a:t>: of points we labeled as positive, how many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right / 8 labeled positive = 87.5%</a:t>
            </a:r>
          </a:p>
        </p:txBody>
      </p:sp>
      <p:sp>
        <p:nvSpPr>
          <p:cNvPr id="52" name="Oval 51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Oval 54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8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27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23785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70714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7585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2357" y="4517582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0598" y="4517582"/>
            <a:ext cx="307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30042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49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7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Machine Learning in Our Everyday Lives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cebook_newsfe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4" y="1252988"/>
            <a:ext cx="3848709" cy="2799952"/>
          </a:xfrm>
          <a:prstGeom prst="rect">
            <a:avLst/>
          </a:prstGeom>
        </p:spPr>
      </p:pic>
      <p:pic>
        <p:nvPicPr>
          <p:cNvPr id="5" name="Picture 4" descr="netflix_rec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64" y="1264586"/>
            <a:ext cx="4429336" cy="2788354"/>
          </a:xfrm>
          <a:prstGeom prst="rect">
            <a:avLst/>
          </a:prstGeom>
        </p:spPr>
      </p:pic>
      <p:pic>
        <p:nvPicPr>
          <p:cNvPr id="6" name="Picture 5" descr="sir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37" y="4187614"/>
            <a:ext cx="2536159" cy="25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85470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816374" y="298781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7493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792278" y="2158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017475" y="35943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887357" y="285735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rgbClr val="9BBB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544772" y="3139276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34832" y="34800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882727" y="25207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4231584" y="301427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3291632" y="287351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291632" y="356200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48379" y="178162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5017475" y="21670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361438" y="263509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363831" y="2466874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91485" y="295073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54215" y="2922636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086091" y="266607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285472" y="2363791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8567" y="5410898"/>
            <a:ext cx="78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Test error is </a:t>
            </a:r>
            <a:r>
              <a:rPr lang="en-US" sz="2400" b="1" dirty="0" smtClean="0">
                <a:latin typeface="Arial"/>
                <a:cs typeface="Arial"/>
              </a:rPr>
              <a:t>much greater than </a:t>
            </a:r>
            <a:r>
              <a:rPr lang="en-US" sz="2400" dirty="0" smtClean="0">
                <a:latin typeface="Arial"/>
                <a:cs typeface="Arial"/>
              </a:rPr>
              <a:t>train error</a:t>
            </a:r>
          </a:p>
        </p:txBody>
      </p:sp>
    </p:spTree>
    <p:extLst>
      <p:ext uri="{BB962C8B-B14F-4D97-AF65-F5344CB8AC3E}">
        <p14:creationId xmlns:p14="http://schemas.microsoft.com/office/powerpoint/2010/main" val="197218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Types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Decision trees</a:t>
            </a:r>
          </a:p>
          <a:p>
            <a:pPr marL="0" indent="0" algn="ctr">
              <a:buNone/>
            </a:pPr>
            <a:r>
              <a:rPr lang="en-US" dirty="0" smtClean="0"/>
              <a:t>Random Forest</a:t>
            </a:r>
          </a:p>
          <a:p>
            <a:pPr marL="0" indent="0" algn="ctr">
              <a:buNone/>
            </a:pPr>
            <a:r>
              <a:rPr lang="en-US" dirty="0" smtClean="0"/>
              <a:t>Support Vector Machine</a:t>
            </a:r>
          </a:p>
          <a:p>
            <a:pPr marL="0" indent="0" algn="ctr">
              <a:buNone/>
            </a:pPr>
            <a:r>
              <a:rPr lang="en-US" dirty="0" smtClean="0"/>
              <a:t>Neural Nets</a:t>
            </a:r>
          </a:p>
          <a:p>
            <a:pPr marL="0" indent="0" algn="ctr">
              <a:buNone/>
            </a:pPr>
            <a:r>
              <a:rPr lang="en-US" dirty="0" smtClean="0"/>
              <a:t>K Nearest Neighbors</a:t>
            </a:r>
          </a:p>
          <a:p>
            <a:pPr marL="0" indent="0" algn="ctr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8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419" y="1806632"/>
            <a:ext cx="2156510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Price &lt; 1000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7057" y="3216935"/>
            <a:ext cx="1729004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&lt; 700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211559" y="2415415"/>
            <a:ext cx="1372115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1" idx="0"/>
          </p:cNvCxnSpPr>
          <p:nvPr/>
        </p:nvCxnSpPr>
        <p:spPr>
          <a:xfrm>
            <a:off x="4583675" y="2415415"/>
            <a:ext cx="1403599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60852" y="3825718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40768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0037" y="3999991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>
            <a:endCxn id="45" idx="0"/>
          </p:cNvCxnSpPr>
          <p:nvPr/>
        </p:nvCxnSpPr>
        <p:spPr>
          <a:xfrm>
            <a:off x="3211560" y="3825718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30360" y="3216935"/>
            <a:ext cx="1713828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&gt;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8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8115" y="4654314"/>
            <a:ext cx="1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94390" y="4654314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No View</a:t>
            </a:r>
            <a:endParaRPr lang="en-US" sz="2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311637" y="3828286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1553" y="3998752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87669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987274" y="3828286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72509" y="4661359"/>
            <a:ext cx="1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BBB59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rgbClr val="9BBB59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45175" y="4656882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No View</a:t>
            </a:r>
            <a:endParaRPr lang="en-US" sz="24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5439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72616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87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/>
      <p:bldP spid="30" grpId="0"/>
      <p:bldP spid="41" grpId="0" animBg="1"/>
      <p:bldP spid="44" grpId="0"/>
      <p:bldP spid="45" grpId="0"/>
      <p:bldP spid="51" grpId="0"/>
      <p:bldP spid="52" grpId="0"/>
      <p:bldP spid="54" grpId="0"/>
      <p:bldP spid="55" grpId="0"/>
      <p:bldP spid="57" grpId="0"/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372525" y="1902913"/>
            <a:ext cx="1539273" cy="1294936"/>
            <a:chOff x="2347057" y="1806632"/>
            <a:chExt cx="4497131" cy="2850250"/>
          </a:xfrm>
        </p:grpSpPr>
        <p:sp>
          <p:nvSpPr>
            <p:cNvPr id="4" name="Rectangle 3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1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833884" y="1902913"/>
            <a:ext cx="1539273" cy="1294936"/>
            <a:chOff x="2347057" y="1806632"/>
            <a:chExt cx="4497131" cy="2850250"/>
          </a:xfrm>
        </p:grpSpPr>
        <p:sp>
          <p:nvSpPr>
            <p:cNvPr id="22" name="Rectangle 21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33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195318" y="1896179"/>
            <a:ext cx="1539273" cy="1294936"/>
            <a:chOff x="2347057" y="1806632"/>
            <a:chExt cx="4497131" cy="2850250"/>
          </a:xfrm>
        </p:grpSpPr>
        <p:sp>
          <p:nvSpPr>
            <p:cNvPr id="37" name="Rectangle 36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9" name="Straight Arrow Connector 38"/>
            <p:cNvCxnSpPr>
              <a:stCxn id="37" idx="2"/>
              <a:endCxn id="38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46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445703" y="3755709"/>
            <a:ext cx="1539273" cy="1294936"/>
            <a:chOff x="2347057" y="1806632"/>
            <a:chExt cx="4497131" cy="2850250"/>
          </a:xfrm>
        </p:grpSpPr>
        <p:sp>
          <p:nvSpPr>
            <p:cNvPr id="56" name="Rectangle 55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58" name="Straight Arrow Connector 57"/>
            <p:cNvCxnSpPr>
              <a:stCxn id="56" idx="2"/>
              <a:endCxn id="57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62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829794" y="3755709"/>
            <a:ext cx="1539273" cy="1294936"/>
            <a:chOff x="2347057" y="1806632"/>
            <a:chExt cx="4497131" cy="2850250"/>
          </a:xfrm>
        </p:grpSpPr>
        <p:sp>
          <p:nvSpPr>
            <p:cNvPr id="66" name="Rectangle 65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8" name="Straight Arrow Connector 67"/>
            <p:cNvCxnSpPr>
              <a:stCxn id="66" idx="2"/>
              <a:endCxn id="67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72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6225030" y="3715646"/>
            <a:ext cx="1539273" cy="1294936"/>
            <a:chOff x="2347057" y="1806632"/>
            <a:chExt cx="4497131" cy="2850250"/>
          </a:xfrm>
        </p:grpSpPr>
        <p:sp>
          <p:nvSpPr>
            <p:cNvPr id="76" name="Rectangle 75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8" name="Straight Arrow Connector 77"/>
            <p:cNvCxnSpPr>
              <a:stCxn id="76" idx="2"/>
              <a:endCxn id="77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82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718567" y="5410898"/>
            <a:ext cx="78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Average</a:t>
            </a:r>
            <a:r>
              <a:rPr lang="en-US" sz="2400" dirty="0" smtClean="0">
                <a:latin typeface="Arial"/>
                <a:cs typeface="Arial"/>
              </a:rPr>
              <a:t> the result of all the individual trees</a:t>
            </a:r>
          </a:p>
        </p:txBody>
      </p:sp>
    </p:spTree>
    <p:extLst>
      <p:ext uri="{BB962C8B-B14F-4D97-AF65-F5344CB8AC3E}">
        <p14:creationId xmlns:p14="http://schemas.microsoft.com/office/powerpoint/2010/main" val="412108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pick the best model?</a:t>
            </a:r>
          </a:p>
          <a:p>
            <a:r>
              <a:rPr lang="en-US" dirty="0" smtClean="0"/>
              <a:t>Should we use our test set?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3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7749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2214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4569" y="4481286"/>
            <a:ext cx="2213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487960" y="4481286"/>
            <a:ext cx="218259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&amp; Select</a:t>
            </a:r>
          </a:p>
          <a:p>
            <a:pPr algn="ctr"/>
            <a:r>
              <a:rPr lang="en-US" sz="3600" dirty="0" smtClean="0"/>
              <a:t>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0184" y="3710225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87532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Validation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34575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0596" y="4499440"/>
            <a:ext cx="2311403" cy="122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final model</a:t>
            </a:r>
            <a:endParaRPr lang="en-US" sz="3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1722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915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6" grpId="0" animBg="1"/>
      <p:bldP spid="10" grpId="0"/>
      <p:bldP spid="11" grpId="0"/>
      <p:bldP spid="14" grpId="0" animBg="1"/>
      <p:bldP spid="15" grpId="0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Python machine learning library called </a:t>
            </a:r>
            <a:r>
              <a:rPr lang="en-US" dirty="0" err="1" smtClean="0"/>
              <a:t>sci</a:t>
            </a:r>
            <a:r>
              <a:rPr lang="en-US" dirty="0" smtClean="0"/>
              <a:t>-kit learn.</a:t>
            </a:r>
            <a:endParaRPr lang="en-US" dirty="0"/>
          </a:p>
          <a:p>
            <a:r>
              <a:rPr lang="en-US" dirty="0" err="1" smtClean="0"/>
              <a:t>Sci</a:t>
            </a:r>
            <a:r>
              <a:rPr lang="en-US" dirty="0" smtClean="0"/>
              <a:t>-kit learn has a simple API for training and using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5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575" y="2685143"/>
            <a:ext cx="8229600" cy="3441020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/>
              <a:t>fit(             ,            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0067" y="1650523"/>
            <a:ext cx="16782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400 ft</a:t>
            </a:r>
          </a:p>
          <a:p>
            <a:r>
              <a:rPr lang="en-US" sz="3200" dirty="0"/>
              <a:t>6</a:t>
            </a:r>
            <a:r>
              <a:rPr lang="en-US" sz="3200" dirty="0" smtClean="0"/>
              <a:t>00 ft</a:t>
            </a:r>
          </a:p>
          <a:p>
            <a:r>
              <a:rPr lang="en-US" sz="3200" dirty="0" smtClean="0"/>
              <a:t>1600 ft</a:t>
            </a:r>
          </a:p>
          <a:p>
            <a:r>
              <a:rPr lang="en-US" sz="3200" dirty="0" smtClean="0"/>
              <a:t>800 ft</a:t>
            </a:r>
          </a:p>
          <a:p>
            <a:r>
              <a:rPr lang="en-US" sz="3200" dirty="0" smtClean="0"/>
              <a:t>300 ft</a:t>
            </a:r>
          </a:p>
          <a:p>
            <a:r>
              <a:rPr lang="en-US" sz="3200" dirty="0" smtClean="0"/>
              <a:t>1000 ft</a:t>
            </a:r>
          </a:p>
          <a:p>
            <a:r>
              <a:rPr lang="en-US" sz="3200" dirty="0" smtClean="0"/>
              <a:t>700 ft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5495" y="1663731"/>
            <a:ext cx="16782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$800</a:t>
            </a:r>
          </a:p>
          <a:p>
            <a:r>
              <a:rPr lang="en-US" sz="3200" dirty="0" smtClean="0"/>
              <a:t>$1200</a:t>
            </a:r>
          </a:p>
          <a:p>
            <a:r>
              <a:rPr lang="en-US" sz="3200" dirty="0" smtClean="0"/>
              <a:t>$2600</a:t>
            </a:r>
          </a:p>
          <a:p>
            <a:r>
              <a:rPr lang="en-US" sz="3200" dirty="0" smtClean="0"/>
              <a:t>$1300</a:t>
            </a:r>
          </a:p>
          <a:p>
            <a:r>
              <a:rPr lang="en-US" sz="3200" dirty="0" smtClean="0"/>
              <a:t>$600</a:t>
            </a:r>
          </a:p>
          <a:p>
            <a:r>
              <a:rPr lang="en-US" sz="3200" dirty="0" smtClean="0"/>
              <a:t>$2000</a:t>
            </a:r>
          </a:p>
          <a:p>
            <a:r>
              <a:rPr lang="en-US" sz="3200" dirty="0" smtClean="0"/>
              <a:t>$1100</a:t>
            </a:r>
            <a:endParaRPr lang="en-US" sz="3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7167525" y="1632851"/>
            <a:ext cx="344715" cy="3631505"/>
            <a:chOff x="7347859" y="1496786"/>
            <a:chExt cx="344715" cy="3631505"/>
          </a:xfrm>
        </p:grpSpPr>
        <p:cxnSp>
          <p:nvCxnSpPr>
            <p:cNvPr id="7" name="Elbow Connector 6"/>
            <p:cNvCxnSpPr/>
            <p:nvPr/>
          </p:nvCxnSpPr>
          <p:spPr>
            <a:xfrm rot="16200000" flipH="1">
              <a:off x="6549572" y="22950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 rot="5400000" flipH="1" flipV="1">
              <a:off x="6668409" y="41041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0800000">
            <a:off x="5667111" y="1599391"/>
            <a:ext cx="344715" cy="3631505"/>
            <a:chOff x="7500259" y="1649186"/>
            <a:chExt cx="344715" cy="3631505"/>
          </a:xfrm>
        </p:grpSpPr>
        <p:cxnSp>
          <p:nvCxnSpPr>
            <p:cNvPr id="19" name="Elbow Connector 18"/>
            <p:cNvCxnSpPr/>
            <p:nvPr/>
          </p:nvCxnSpPr>
          <p:spPr>
            <a:xfrm rot="16200000" flipH="1">
              <a:off x="6701972" y="24474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5400000" flipH="1" flipV="1">
              <a:off x="6820809" y="42565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10800000">
            <a:off x="2370581" y="1599390"/>
            <a:ext cx="344715" cy="3631505"/>
            <a:chOff x="7500259" y="1649186"/>
            <a:chExt cx="344715" cy="3631505"/>
          </a:xfrm>
        </p:grpSpPr>
        <p:cxnSp>
          <p:nvCxnSpPr>
            <p:cNvPr id="23" name="Elbow Connector 22"/>
            <p:cNvCxnSpPr/>
            <p:nvPr/>
          </p:nvCxnSpPr>
          <p:spPr>
            <a:xfrm rot="16200000" flipH="1">
              <a:off x="6701972" y="24474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5400000" flipH="1" flipV="1">
              <a:off x="6820809" y="42565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943566" y="1632852"/>
            <a:ext cx="344715" cy="3631505"/>
            <a:chOff x="7347859" y="1496786"/>
            <a:chExt cx="344715" cy="3631505"/>
          </a:xfrm>
        </p:grpSpPr>
        <p:cxnSp>
          <p:nvCxnSpPr>
            <p:cNvPr id="30" name="Elbow Connector 29"/>
            <p:cNvCxnSpPr/>
            <p:nvPr/>
          </p:nvCxnSpPr>
          <p:spPr>
            <a:xfrm rot="16200000" flipH="1">
              <a:off x="6549572" y="22950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 rot="5400000" flipH="1" flipV="1">
              <a:off x="6668409" y="41041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/>
                <a:cs typeface="Arial"/>
              </a:rPr>
              <a:t>t</a:t>
            </a:r>
            <a:r>
              <a:rPr lang="en-US" sz="3600" dirty="0" smtClean="0">
                <a:latin typeface="Arial"/>
                <a:cs typeface="Arial"/>
              </a:rPr>
              <a:t>rain the model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90487" y="5224153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70472" y="5224153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24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40" y="2685143"/>
            <a:ext cx="8229600" cy="3441020"/>
          </a:xfrm>
        </p:spPr>
        <p:txBody>
          <a:bodyPr/>
          <a:lstStyle/>
          <a:p>
            <a:pPr marL="0" indent="0" algn="r">
              <a:buNone/>
            </a:pPr>
            <a:r>
              <a:rPr lang="en-US" sz="8000" dirty="0" smtClean="0"/>
              <a:t>= predict(         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66222" y="1801699"/>
            <a:ext cx="16782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400 ft</a:t>
            </a:r>
          </a:p>
          <a:p>
            <a:r>
              <a:rPr lang="en-US" sz="3200" dirty="0"/>
              <a:t>6</a:t>
            </a:r>
            <a:r>
              <a:rPr lang="en-US" sz="3200" dirty="0" smtClean="0"/>
              <a:t>00 ft</a:t>
            </a:r>
          </a:p>
          <a:p>
            <a:r>
              <a:rPr lang="en-US" sz="3200" dirty="0" smtClean="0"/>
              <a:t>1600 ft</a:t>
            </a:r>
          </a:p>
          <a:p>
            <a:r>
              <a:rPr lang="en-US" sz="3200" dirty="0" smtClean="0"/>
              <a:t>800 ft</a:t>
            </a:r>
          </a:p>
          <a:p>
            <a:r>
              <a:rPr lang="en-US" sz="3200" dirty="0" smtClean="0"/>
              <a:t>300 ft</a:t>
            </a:r>
          </a:p>
          <a:p>
            <a:r>
              <a:rPr lang="en-US" sz="3200" dirty="0" smtClean="0"/>
              <a:t>1000 ft</a:t>
            </a:r>
          </a:p>
          <a:p>
            <a:r>
              <a:rPr lang="en-US" sz="3200" dirty="0" smtClean="0"/>
              <a:t>700 ft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50280" y="1760204"/>
            <a:ext cx="16782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$800</a:t>
            </a:r>
          </a:p>
          <a:p>
            <a:r>
              <a:rPr lang="en-US" sz="3200" dirty="0" smtClean="0"/>
              <a:t>$1200</a:t>
            </a:r>
          </a:p>
          <a:p>
            <a:r>
              <a:rPr lang="en-US" sz="3200" dirty="0" smtClean="0"/>
              <a:t>$2600</a:t>
            </a:r>
          </a:p>
          <a:p>
            <a:r>
              <a:rPr lang="en-US" sz="3200" dirty="0" smtClean="0"/>
              <a:t>$1300</a:t>
            </a:r>
          </a:p>
          <a:p>
            <a:r>
              <a:rPr lang="en-US" sz="3200" dirty="0" smtClean="0"/>
              <a:t>$600</a:t>
            </a:r>
          </a:p>
          <a:p>
            <a:r>
              <a:rPr lang="en-US" sz="3200" dirty="0" smtClean="0"/>
              <a:t>$2000</a:t>
            </a:r>
          </a:p>
          <a:p>
            <a:r>
              <a:rPr lang="en-US" sz="3200" dirty="0" smtClean="0"/>
              <a:t>$1100</a:t>
            </a:r>
            <a:endParaRPr lang="en-US" sz="3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677174" y="1741600"/>
            <a:ext cx="344715" cy="3631505"/>
            <a:chOff x="7347859" y="1496786"/>
            <a:chExt cx="344715" cy="3631505"/>
          </a:xfrm>
        </p:grpSpPr>
        <p:cxnSp>
          <p:nvCxnSpPr>
            <p:cNvPr id="7" name="Elbow Connector 6"/>
            <p:cNvCxnSpPr/>
            <p:nvPr/>
          </p:nvCxnSpPr>
          <p:spPr>
            <a:xfrm rot="16200000" flipH="1">
              <a:off x="6549572" y="22950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 rot="5400000" flipH="1" flipV="1">
              <a:off x="6668409" y="41041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0800000">
            <a:off x="485174" y="1708140"/>
            <a:ext cx="344715" cy="3631505"/>
            <a:chOff x="7500259" y="1649186"/>
            <a:chExt cx="344715" cy="3631505"/>
          </a:xfrm>
        </p:grpSpPr>
        <p:cxnSp>
          <p:nvCxnSpPr>
            <p:cNvPr id="19" name="Elbow Connector 18"/>
            <p:cNvCxnSpPr/>
            <p:nvPr/>
          </p:nvCxnSpPr>
          <p:spPr>
            <a:xfrm rot="16200000" flipH="1">
              <a:off x="6701972" y="24474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5400000" flipH="1" flipV="1">
              <a:off x="6820809" y="42565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10800000">
            <a:off x="6497710" y="1726613"/>
            <a:ext cx="344715" cy="3631505"/>
            <a:chOff x="7500259" y="1649186"/>
            <a:chExt cx="344715" cy="3631505"/>
          </a:xfrm>
        </p:grpSpPr>
        <p:cxnSp>
          <p:nvCxnSpPr>
            <p:cNvPr id="23" name="Elbow Connector 22"/>
            <p:cNvCxnSpPr/>
            <p:nvPr/>
          </p:nvCxnSpPr>
          <p:spPr>
            <a:xfrm rot="16200000" flipH="1">
              <a:off x="6701972" y="24474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5400000" flipH="1" flipV="1">
              <a:off x="6820809" y="42565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898337" y="1760075"/>
            <a:ext cx="344715" cy="3631505"/>
            <a:chOff x="7347859" y="1496786"/>
            <a:chExt cx="344715" cy="3631505"/>
          </a:xfrm>
        </p:grpSpPr>
        <p:cxnSp>
          <p:nvCxnSpPr>
            <p:cNvPr id="30" name="Elbow Connector 29"/>
            <p:cNvCxnSpPr/>
            <p:nvPr/>
          </p:nvCxnSpPr>
          <p:spPr>
            <a:xfrm rot="16200000" flipH="1">
              <a:off x="6549572" y="22950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 rot="5400000" flipH="1" flipV="1">
              <a:off x="6668409" y="41041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use the model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94139" y="5373106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6435" y="5390597"/>
            <a:ext cx="22486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284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Model selection</a:t>
            </a:r>
          </a:p>
          <a:p>
            <a:r>
              <a:rPr lang="en-US" dirty="0" smtClean="0"/>
              <a:t>Train, test, validation sets</a:t>
            </a:r>
          </a:p>
          <a:p>
            <a:r>
              <a:rPr lang="en-US" dirty="0" err="1" smtClean="0"/>
              <a:t>Sci</a:t>
            </a:r>
            <a:r>
              <a:rPr lang="en-US" dirty="0" smtClean="0"/>
              <a:t>-kit Learn library</a:t>
            </a:r>
          </a:p>
        </p:txBody>
      </p:sp>
    </p:spTree>
    <p:extLst>
      <p:ext uri="{BB962C8B-B14F-4D97-AF65-F5344CB8AC3E}">
        <p14:creationId xmlns:p14="http://schemas.microsoft.com/office/powerpoint/2010/main" val="303305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ypes_of_m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85" y="1794006"/>
            <a:ext cx="8648700" cy="4165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64432" y="2314055"/>
            <a:ext cx="963097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42866" y="3423217"/>
            <a:ext cx="1219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Regression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58642" y="3456861"/>
            <a:ext cx="133620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Classification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69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Medical Data Classification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Boston Housing Data Regression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</a:p>
        </p:txBody>
      </p:sp>
    </p:spTree>
    <p:extLst>
      <p:ext uri="{BB962C8B-B14F-4D97-AF65-F5344CB8AC3E}">
        <p14:creationId xmlns:p14="http://schemas.microsoft.com/office/powerpoint/2010/main" val="666435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Didn’t Teach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  <a:p>
            <a:endParaRPr lang="en-US" dirty="0"/>
          </a:p>
          <a:p>
            <a:r>
              <a:rPr lang="en-US" dirty="0" smtClean="0"/>
              <a:t>How a model actually works (The math behind how you train and use a model)</a:t>
            </a:r>
          </a:p>
          <a:p>
            <a:r>
              <a:rPr lang="en-US" dirty="0" smtClean="0"/>
              <a:t>There are lots of different models out there, and they all have flaws.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 to </a:t>
            </a:r>
            <a:r>
              <a:rPr lang="en-US" b="1" dirty="0" smtClean="0"/>
              <a:t>“</a:t>
            </a:r>
            <a:r>
              <a:rPr lang="en-US" b="1" dirty="0"/>
              <a:t>Describe the Model Building </a:t>
            </a:r>
            <a:r>
              <a:rPr lang="en-US" b="1" dirty="0" smtClean="0"/>
              <a:t>Process”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y Nathan Howell, </a:t>
            </a:r>
            <a:r>
              <a:rPr lang="en-US" dirty="0" err="1"/>
              <a:t>Zhixian</a:t>
            </a:r>
            <a:r>
              <a:rPr lang="en-US" dirty="0"/>
              <a:t> </a:t>
            </a:r>
            <a:r>
              <a:rPr lang="en-US" dirty="0" smtClean="0"/>
              <a:t>Yan, Jeffrey </a:t>
            </a:r>
            <a:r>
              <a:rPr lang="en-US" dirty="0" err="1" smtClean="0"/>
              <a:t>Mclellan</a:t>
            </a:r>
            <a:r>
              <a:rPr lang="en-US" dirty="0" smtClean="0"/>
              <a:t> and </a:t>
            </a:r>
            <a:r>
              <a:rPr lang="en-US" dirty="0"/>
              <a:t>Marc </a:t>
            </a:r>
            <a:r>
              <a:rPr lang="en-US" dirty="0" err="1" smtClean="0"/>
              <a:t>Piette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Personalization Track</a:t>
            </a:r>
          </a:p>
          <a:p>
            <a:pPr marL="0" indent="0" algn="ctr">
              <a:buNone/>
            </a:pPr>
            <a:r>
              <a:rPr lang="en-US" dirty="0" smtClean="0"/>
              <a:t>Grand </a:t>
            </a:r>
            <a:r>
              <a:rPr lang="en-US" dirty="0"/>
              <a:t>Canyon 2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1:30pm – 2:15pm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upervised learning 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071" y="2827382"/>
            <a:ext cx="5442857" cy="13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6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ypes_of_m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85" y="1794006"/>
            <a:ext cx="8648700" cy="4165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191324" y="4033875"/>
            <a:ext cx="631902" cy="63696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298277" y="3970471"/>
            <a:ext cx="0" cy="70036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2866" y="3423217"/>
            <a:ext cx="1219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Regression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58642" y="3456861"/>
            <a:ext cx="133620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Classification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515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554"/>
          </a:xfrm>
        </p:spPr>
        <p:txBody>
          <a:bodyPr/>
          <a:lstStyle/>
          <a:p>
            <a:r>
              <a:rPr lang="en-US" dirty="0" smtClean="0"/>
              <a:t>Predict an outcome which is </a:t>
            </a:r>
            <a:r>
              <a:rPr lang="en-US" b="1" dirty="0" smtClean="0"/>
              <a:t>continuous</a:t>
            </a:r>
          </a:p>
          <a:p>
            <a:endParaRPr lang="en-US" dirty="0"/>
          </a:p>
          <a:p>
            <a:r>
              <a:rPr lang="en-US" dirty="0" smtClean="0"/>
              <a:t>Housing prices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2846" y="4106311"/>
            <a:ext cx="1601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/>
                <a:cs typeface="Arial"/>
              </a:rPr>
              <a:t>price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4115" y="4106311"/>
            <a:ext cx="260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 (sq ft)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51501" y="4500068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29411" y="3883178"/>
            <a:ext cx="2753431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5651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2847" y="3900100"/>
            <a:ext cx="1601988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9436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17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98642" y="4156425"/>
            <a:ext cx="63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Arial"/>
                <a:cs typeface="Arial"/>
              </a:rPr>
              <a:t>600</a:t>
            </a:r>
            <a:endParaRPr lang="en-US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4010985" y="3449148"/>
            <a:ext cx="0" cy="1072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734458" y="3449147"/>
            <a:ext cx="126622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36945" y="3246719"/>
            <a:ext cx="99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$1000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41" name="5-Point Star 40"/>
          <p:cNvSpPr/>
          <p:nvPr/>
        </p:nvSpPr>
        <p:spPr>
          <a:xfrm>
            <a:off x="3896685" y="4392802"/>
            <a:ext cx="228600" cy="228600"/>
          </a:xfrm>
          <a:prstGeom prst="star5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3176180" y="1667019"/>
            <a:ext cx="2708676" cy="2460762"/>
            <a:chOff x="3176180" y="1667019"/>
            <a:chExt cx="2708676" cy="24607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8991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86654" y="32895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50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8991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86654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176180" y="3206215"/>
            <a:ext cx="3162208" cy="105106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176180" y="2792838"/>
            <a:ext cx="3091554" cy="794674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3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8991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86654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0"/>
          </p:cNvCxnSpPr>
          <p:nvPr/>
        </p:nvCxnSpPr>
        <p:spPr>
          <a:xfrm>
            <a:off x="4862128" y="2079249"/>
            <a:ext cx="7456" cy="5992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96685" y="3544613"/>
            <a:ext cx="0" cy="2626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18567" y="5265762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R squared</a:t>
            </a:r>
            <a:r>
              <a:rPr lang="en-US" sz="2400" dirty="0" smtClean="0">
                <a:latin typeface="Arial"/>
                <a:cs typeface="Arial"/>
              </a:rPr>
              <a:t>: sum of squares of difference between prediction and actual value.</a:t>
            </a:r>
          </a:p>
        </p:txBody>
      </p:sp>
    </p:spTree>
    <p:extLst>
      <p:ext uri="{BB962C8B-B14F-4D97-AF65-F5344CB8AC3E}">
        <p14:creationId xmlns:p14="http://schemas.microsoft.com/office/powerpoint/2010/main" val="340275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5579</TotalTime>
  <Words>683</Words>
  <Application>Microsoft Macintosh PowerPoint</Application>
  <PresentationFormat>On-screen Show (4:3)</PresentationFormat>
  <Paragraphs>221</Paragraphs>
  <Slides>32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Workshop: Machine Learning Made Ridiculously Simple</vt:lpstr>
      <vt:lpstr>Machine Learning in Our Everyday Lives</vt:lpstr>
      <vt:lpstr>Types of Machine Learning</vt:lpstr>
      <vt:lpstr>Supervised Learning</vt:lpstr>
      <vt:lpstr>Types of Machine Learning</vt:lpstr>
      <vt:lpstr>Regression</vt:lpstr>
      <vt:lpstr>Regression</vt:lpstr>
      <vt:lpstr>Regression</vt:lpstr>
      <vt:lpstr>Regression</vt:lpstr>
      <vt:lpstr>Regression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Overfitting</vt:lpstr>
      <vt:lpstr>Split data set</vt:lpstr>
      <vt:lpstr>Training Set</vt:lpstr>
      <vt:lpstr>Test Set</vt:lpstr>
      <vt:lpstr>Many Types of Models</vt:lpstr>
      <vt:lpstr>Decision Tree</vt:lpstr>
      <vt:lpstr>Random Forest</vt:lpstr>
      <vt:lpstr>Model Selection</vt:lpstr>
      <vt:lpstr>Split data set</vt:lpstr>
      <vt:lpstr>Tutorial</vt:lpstr>
      <vt:lpstr>Sci-kit Learn Model API</vt:lpstr>
      <vt:lpstr>Sci-kit Learn Model API</vt:lpstr>
      <vt:lpstr>Recap</vt:lpstr>
      <vt:lpstr>Hands-on Examples</vt:lpstr>
      <vt:lpstr>What We Didn’t Teach You</vt:lpstr>
      <vt:lpstr>Want to Learn More?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Gu</dc:creator>
  <cp:lastModifiedBy>Lydia Gu</cp:lastModifiedBy>
  <cp:revision>31</cp:revision>
  <dcterms:created xsi:type="dcterms:W3CDTF">2015-05-05T22:17:55Z</dcterms:created>
  <dcterms:modified xsi:type="dcterms:W3CDTF">2015-05-12T23:14:34Z</dcterms:modified>
</cp:coreProperties>
</file>