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93" r:id="rId2"/>
    <p:sldId id="302" r:id="rId3"/>
    <p:sldId id="284" r:id="rId4"/>
    <p:sldId id="277" r:id="rId5"/>
    <p:sldId id="278" r:id="rId6"/>
    <p:sldId id="285" r:id="rId7"/>
    <p:sldId id="286" r:id="rId8"/>
    <p:sldId id="257" r:id="rId9"/>
    <p:sldId id="258" r:id="rId10"/>
    <p:sldId id="260" r:id="rId11"/>
    <p:sldId id="259" r:id="rId12"/>
    <p:sldId id="287" r:id="rId13"/>
    <p:sldId id="261" r:id="rId14"/>
    <p:sldId id="262" r:id="rId15"/>
    <p:sldId id="265" r:id="rId16"/>
    <p:sldId id="263" r:id="rId17"/>
    <p:sldId id="264" r:id="rId18"/>
    <p:sldId id="282" r:id="rId19"/>
    <p:sldId id="301" r:id="rId20"/>
    <p:sldId id="288" r:id="rId21"/>
    <p:sldId id="289" r:id="rId22"/>
    <p:sldId id="305" r:id="rId23"/>
    <p:sldId id="306" r:id="rId24"/>
    <p:sldId id="304" r:id="rId25"/>
    <p:sldId id="268" r:id="rId26"/>
    <p:sldId id="269" r:id="rId27"/>
    <p:sldId id="270" r:id="rId28"/>
    <p:sldId id="271" r:id="rId29"/>
    <p:sldId id="290" r:id="rId30"/>
    <p:sldId id="303" r:id="rId31"/>
    <p:sldId id="299" r:id="rId32"/>
    <p:sldId id="272" r:id="rId33"/>
    <p:sldId id="280" r:id="rId34"/>
    <p:sldId id="300" r:id="rId35"/>
    <p:sldId id="267" r:id="rId36"/>
    <p:sldId id="283" r:id="rId37"/>
    <p:sldId id="292" r:id="rId38"/>
    <p:sldId id="291" r:id="rId39"/>
    <p:sldId id="296" r:id="rId40"/>
    <p:sldId id="295" r:id="rId41"/>
    <p:sldId id="294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ourselves and what we’ll be talking about!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3481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Bad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513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7327" y="5613986"/>
            <a:ext cx="39398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labels: 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26" name="Oval 2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g</a:t>
            </a:r>
            <a:r>
              <a:rPr lang="en-US" sz="2400" dirty="0" smtClean="0">
                <a:latin typeface="Arial"/>
                <a:cs typeface="Arial"/>
              </a:rPr>
              <a:t>ood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77580" y="3748914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bad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602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Labeling house view as good view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1241" y="347530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>
            <a:endCxn id="35" idx="6"/>
          </p:cNvCxnSpPr>
          <p:nvPr/>
        </p:nvCxnSpPr>
        <p:spPr>
          <a:xfrm flipH="1" flipV="1">
            <a:off x="4347036" y="3819430"/>
            <a:ext cx="1982615" cy="3031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4" y="2703085"/>
            <a:ext cx="905445" cy="92032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01444" y="157360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5598703" y="1340380"/>
            <a:ext cx="562538" cy="2531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05496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377898" y="2977615"/>
            <a:ext cx="1066121" cy="42626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3654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64" name="Oval 6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94052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g</a:t>
            </a:r>
            <a:r>
              <a:rPr lang="en-US" sz="2400" dirty="0" smtClean="0">
                <a:latin typeface="Arial"/>
                <a:cs typeface="Arial"/>
              </a:rPr>
              <a:t>ood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58040" y="3790405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bad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5" name="Oval 44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</a:t>
              </a:r>
              <a:r>
                <a:rPr lang="en-US" sz="2400" dirty="0" smtClean="0">
                  <a:latin typeface="Arial"/>
                  <a:cs typeface="Arial"/>
                </a:rPr>
                <a:t>ood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 (for </a:t>
            </a:r>
            <a:r>
              <a:rPr lang="en-US" sz="2400" b="1" dirty="0" smtClean="0">
                <a:latin typeface="Arial"/>
                <a:cs typeface="Arial"/>
              </a:rPr>
              <a:t>“Good view” label)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smtClean="0">
                <a:latin typeface="Arial"/>
                <a:cs typeface="Arial"/>
              </a:rPr>
              <a:t># of </a:t>
            </a:r>
            <a:r>
              <a:rPr lang="en-US" sz="2400" dirty="0" smtClean="0">
                <a:latin typeface="Arial"/>
                <a:cs typeface="Arial"/>
              </a:rPr>
              <a:t>Good view houses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smtClean="0">
                <a:latin typeface="Arial"/>
                <a:cs typeface="Arial"/>
              </a:rPr>
              <a:t>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</a:t>
            </a:r>
            <a:r>
              <a:rPr lang="en-US" sz="2400" dirty="0" smtClean="0">
                <a:latin typeface="Arial"/>
                <a:cs typeface="Arial"/>
              </a:rPr>
              <a:t>good view houses = </a:t>
            </a:r>
            <a:r>
              <a:rPr lang="en-US" sz="2400" dirty="0" smtClean="0">
                <a:latin typeface="Arial"/>
                <a:cs typeface="Arial"/>
              </a:rPr>
              <a:t>77%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</a:t>
              </a:r>
              <a:r>
                <a:rPr lang="en-US" sz="2400" dirty="0" smtClean="0">
                  <a:latin typeface="Arial"/>
                  <a:cs typeface="Arial"/>
                </a:rPr>
                <a:t>ood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 (for </a:t>
            </a:r>
            <a:r>
              <a:rPr lang="en-US" sz="2400" b="1" dirty="0" smtClean="0">
                <a:latin typeface="Arial"/>
                <a:cs typeface="Arial"/>
              </a:rPr>
              <a:t>“Good view” label)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</a:t>
            </a:r>
            <a:r>
              <a:rPr lang="en-US" sz="2400" dirty="0" smtClean="0">
                <a:latin typeface="Arial"/>
                <a:cs typeface="Arial"/>
              </a:rPr>
              <a:t>“G</a:t>
            </a:r>
            <a:r>
              <a:rPr lang="en-US" sz="2400" dirty="0" smtClean="0">
                <a:latin typeface="Arial"/>
                <a:cs typeface="Arial"/>
              </a:rPr>
              <a:t>ood view”= </a:t>
            </a:r>
            <a:r>
              <a:rPr lang="en-US" sz="2400" dirty="0" smtClean="0">
                <a:latin typeface="Arial"/>
                <a:cs typeface="Arial"/>
              </a:rPr>
              <a:t>87.5%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3" name="TextBox 42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</a:t>
              </a:r>
              <a:r>
                <a:rPr lang="en-US" sz="2400" dirty="0" smtClean="0">
                  <a:latin typeface="Arial"/>
                  <a:cs typeface="Arial"/>
                </a:rPr>
                <a:t>ood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6" name="Oval 4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Machine Learning</a:t>
            </a:r>
            <a:endParaRPr lang="en-US" dirty="0" smtClean="0"/>
          </a:p>
          <a:p>
            <a:r>
              <a:rPr lang="en-US" dirty="0" smtClean="0"/>
              <a:t>Supervised Learning</a:t>
            </a:r>
            <a:endParaRPr lang="en-US" dirty="0" smtClean="0"/>
          </a:p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  <a:endParaRPr lang="en-US" dirty="0" smtClean="0"/>
          </a:p>
          <a:p>
            <a:r>
              <a:rPr lang="en-US" dirty="0" smtClean="0"/>
              <a:t>Metrics for evaluating a model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</a:t>
            </a:r>
            <a:r>
              <a:rPr lang="en-US" dirty="0" smtClean="0"/>
              <a:t>library API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ipython</a:t>
            </a:r>
            <a:r>
              <a:rPr lang="en-US" dirty="0" smtClean="0"/>
              <a:t> notebook for 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65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700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&gt;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N (=6)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2490" y="1784212"/>
            <a:ext cx="2005102" cy="1538540"/>
            <a:chOff x="3628966" y="1780529"/>
            <a:chExt cx="2005102" cy="1538540"/>
          </a:xfrm>
        </p:grpSpPr>
        <p:grpSp>
          <p:nvGrpSpPr>
            <p:cNvPr id="21" name="Group 20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87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88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34954" y="1784212"/>
            <a:ext cx="2005102" cy="1538540"/>
            <a:chOff x="3628966" y="1780529"/>
            <a:chExt cx="2005102" cy="1538540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6" name="Straight Arrow Connector 115"/>
              <p:cNvCxnSpPr>
                <a:stCxn id="115" idx="2"/>
                <a:endCxn id="113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4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7564" y="1778061"/>
            <a:ext cx="2220503" cy="1155354"/>
            <a:chOff x="1057564" y="1778061"/>
            <a:chExt cx="2220503" cy="1155354"/>
          </a:xfrm>
        </p:grpSpPr>
        <p:sp>
          <p:nvSpPr>
            <p:cNvPr id="6" name="TextBox 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&lt; 1000</a:t>
              </a:r>
              <a:endParaRPr lang="en-US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700 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800</a:t>
              </a:r>
              <a:endParaRPr lang="en-US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645812" y="1778061"/>
            <a:ext cx="2220503" cy="1155354"/>
            <a:chOff x="1057564" y="1778061"/>
            <a:chExt cx="2220503" cy="1155354"/>
          </a:xfrm>
        </p:grpSpPr>
        <p:sp>
          <p:nvSpPr>
            <p:cNvPr id="136" name="TextBox 13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500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&lt; 700 </a:t>
              </a:r>
              <a:endParaRPr lang="en-US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141754" y="1784212"/>
            <a:ext cx="2220503" cy="1155354"/>
            <a:chOff x="1057564" y="1778061"/>
            <a:chExt cx="2220503" cy="1155354"/>
          </a:xfrm>
        </p:grpSpPr>
        <p:sp>
          <p:nvSpPr>
            <p:cNvPr id="140" name="TextBox 139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200</a:t>
              </a:r>
              <a:endParaRPr 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&gt; 300 </a:t>
              </a:r>
              <a:endParaRPr 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41754" y="1769291"/>
            <a:ext cx="2005102" cy="1538540"/>
            <a:chOff x="3628966" y="1780529"/>
            <a:chExt cx="2005102" cy="15385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81" name="Straight Arrow Connector 180"/>
              <p:cNvCxnSpPr>
                <a:stCxn id="180" idx="2"/>
                <a:endCxn id="178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79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 177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265411" y="3746600"/>
            <a:ext cx="2005102" cy="1538540"/>
            <a:chOff x="3628966" y="1780529"/>
            <a:chExt cx="2005102" cy="15385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92" name="Straight Arrow Connector 191"/>
              <p:cNvCxnSpPr>
                <a:stCxn id="191" idx="2"/>
                <a:endCxn id="189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90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584097" y="3746600"/>
            <a:ext cx="2005102" cy="1538540"/>
            <a:chOff x="3628966" y="1780529"/>
            <a:chExt cx="2005102" cy="1538540"/>
          </a:xfrm>
        </p:grpSpPr>
        <p:grpSp>
          <p:nvGrpSpPr>
            <p:cNvPr id="199" name="Group 198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3" name="Straight Arrow Connector 202"/>
              <p:cNvCxnSpPr>
                <a:stCxn id="202" idx="2"/>
                <a:endCxn id="200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201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06211" y="3746600"/>
            <a:ext cx="2005102" cy="1538540"/>
            <a:chOff x="3628966" y="1780529"/>
            <a:chExt cx="2005102" cy="15385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4" name="Straight Arrow Connector 213"/>
              <p:cNvCxnSpPr>
                <a:stCxn id="213" idx="2"/>
                <a:endCxn id="211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12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tangle 210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Price = a + b * size + epsilon</a:t>
            </a:r>
            <a:endParaRPr lang="en-US" sz="2400" dirty="0" smtClean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0798" y="5842760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Algorithms finds a &amp; b,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sum of all epsilons is minimized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67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36584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51330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0114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64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489657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261429" y="4962114"/>
            <a:ext cx="379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tweak the cost of error,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3" name="Picture 2" descr="Logistic-curv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80" y="1685711"/>
            <a:ext cx="4042820" cy="269731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958511" y="1593573"/>
            <a:ext cx="2255213" cy="27894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40162" y="5535224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It doesn’t matter much if we are off by 4 or 40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36584" y="5424053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still have an equation for a line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01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280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3122" y="1770743"/>
            <a:ext cx="7138698" cy="1723571"/>
            <a:chOff x="1073122" y="1770743"/>
            <a:chExt cx="7138698" cy="1723571"/>
          </a:xfrm>
        </p:grpSpPr>
        <p:sp>
          <p:nvSpPr>
            <p:cNvPr id="17" name="Rectangle 16"/>
            <p:cNvSpPr/>
            <p:nvPr/>
          </p:nvSpPr>
          <p:spPr>
            <a:xfrm>
              <a:off x="4870544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23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5370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31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2220" y="2302818"/>
            <a:ext cx="3077030" cy="2831025"/>
            <a:chOff x="6002220" y="2302818"/>
            <a:chExt cx="3077030" cy="2831025"/>
          </a:xfrm>
        </p:grpSpPr>
        <p:grpSp>
          <p:nvGrpSpPr>
            <p:cNvPr id="3" name="Group 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21739" y="2314690"/>
            <a:ext cx="3077030" cy="2831025"/>
            <a:chOff x="6002220" y="2302818"/>
            <a:chExt cx="3077030" cy="2831025"/>
          </a:xfrm>
        </p:grpSpPr>
        <p:grpSp>
          <p:nvGrpSpPr>
            <p:cNvPr id="28" name="Group 27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7533" y="2312780"/>
            <a:ext cx="3077030" cy="2831025"/>
            <a:chOff x="6002220" y="2302818"/>
            <a:chExt cx="3077030" cy="2831025"/>
          </a:xfrm>
        </p:grpSpPr>
        <p:grpSp>
          <p:nvGrpSpPr>
            <p:cNvPr id="33" name="Group 3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1446" y="2258072"/>
            <a:ext cx="3077030" cy="2831025"/>
            <a:chOff x="6002220" y="2302818"/>
            <a:chExt cx="3077030" cy="2831025"/>
          </a:xfrm>
        </p:grpSpPr>
        <p:grpSp>
          <p:nvGrpSpPr>
            <p:cNvPr id="40" name="Group 39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759031" y="1770743"/>
            <a:ext cx="5647563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1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79030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687" y="52749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features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4133" y="5286259"/>
            <a:ext cx="2408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7" y="1673796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15204" y="1453080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Good 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2824" y="3364013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Bad View</a:t>
            </a:r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>
            <a:off x="6830750" y="1991689"/>
            <a:ext cx="884454" cy="3738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6849628" y="1991689"/>
            <a:ext cx="865576" cy="47338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</p:cNvCxnSpPr>
          <p:nvPr/>
        </p:nvCxnSpPr>
        <p:spPr>
          <a:xfrm flipH="1" flipV="1">
            <a:off x="6849628" y="3038768"/>
            <a:ext cx="903196" cy="8638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</p:cNvCxnSpPr>
          <p:nvPr/>
        </p:nvCxnSpPr>
        <p:spPr>
          <a:xfrm flipH="1" flipV="1">
            <a:off x="6824780" y="3574141"/>
            <a:ext cx="928044" cy="328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6827" y="1598733"/>
            <a:ext cx="5050016" cy="1077218"/>
            <a:chOff x="106827" y="1598733"/>
            <a:chExt cx="5050016" cy="1077218"/>
          </a:xfrm>
        </p:grpSpPr>
        <p:sp>
          <p:nvSpPr>
            <p:cNvPr id="45" name="Rectangle 44"/>
            <p:cNvSpPr/>
            <p:nvPr/>
          </p:nvSpPr>
          <p:spPr>
            <a:xfrm>
              <a:off x="2403412" y="1716457"/>
              <a:ext cx="2753431" cy="562619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827" y="1598733"/>
              <a:ext cx="16973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1 house features</a:t>
              </a:r>
            </a:p>
          </p:txBody>
        </p:sp>
      </p:grpSp>
      <p:cxnSp>
        <p:nvCxnSpPr>
          <p:cNvPr id="48" name="Straight Arrow Connector 47"/>
          <p:cNvCxnSpPr>
            <a:stCxn id="46" idx="3"/>
            <a:endCxn id="45" idx="1"/>
          </p:cNvCxnSpPr>
          <p:nvPr/>
        </p:nvCxnSpPr>
        <p:spPr>
          <a:xfrm flipV="1">
            <a:off x="1804171" y="1997767"/>
            <a:ext cx="599241" cy="1395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redicted 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49" y="5459947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44870" y="1848133"/>
            <a:ext cx="1484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</a:t>
            </a:r>
            <a:r>
              <a:rPr lang="en-US" sz="3200" dirty="0" err="1" smtClean="0"/>
              <a:t>ft</a:t>
            </a:r>
            <a:endParaRPr lang="en-US" sz="3200" dirty="0" smtClean="0"/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</a:t>
            </a:r>
            <a:r>
              <a:rPr lang="en-US" sz="3200" dirty="0" err="1" smtClean="0"/>
              <a:t>ft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0355" y="18428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3376660" y="1774177"/>
            <a:ext cx="344715" cy="3631505"/>
            <a:chOff x="7500259" y="1649186"/>
            <a:chExt cx="344715" cy="3631505"/>
          </a:xfrm>
        </p:grpSpPr>
        <p:cxnSp>
          <p:nvCxnSpPr>
            <p:cNvPr id="48" name="Elbow Connector 47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39572" y="1771357"/>
            <a:ext cx="344715" cy="3631505"/>
            <a:chOff x="7347859" y="1496786"/>
            <a:chExt cx="344715" cy="3631505"/>
          </a:xfrm>
        </p:grpSpPr>
        <p:cxnSp>
          <p:nvCxnSpPr>
            <p:cNvPr id="46" name="Elbow Connector 45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Medical 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Boston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Housing Data Regression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TODO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: include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link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Zhixian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Yan, 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1" y="2827382"/>
            <a:ext cx="5442857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 flipV="1">
            <a:off x="2191324" y="4352357"/>
            <a:ext cx="631902" cy="6369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10" name="Oval 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60" name="Oval 5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1059</Words>
  <Application>Microsoft Macintosh PowerPoint</Application>
  <PresentationFormat>On-screen Show (4:3)</PresentationFormat>
  <Paragraphs>322</Paragraphs>
  <Slides>42</Slides>
  <Notes>3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Workshop: Machine Learning Made Ridiculously Simple</vt:lpstr>
      <vt:lpstr>Overwiew</vt:lpstr>
      <vt:lpstr>Machine Learning in Our Everyday Lives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Regression</vt:lpstr>
      <vt:lpstr>Logistic Regression</vt:lpstr>
      <vt:lpstr>Logistic Regression</vt:lpstr>
      <vt:lpstr>Split data set</vt:lpstr>
      <vt:lpstr>Overfitting</vt:lpstr>
      <vt:lpstr>Training Set</vt:lpstr>
      <vt:lpstr>Test Set</vt:lpstr>
      <vt:lpstr>Model Selection</vt:lpstr>
      <vt:lpstr>Cross Validation</vt:lpstr>
      <vt:lpstr>Cross Validation</vt:lpstr>
      <vt:lpstr>Split data set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Arsen Mamikonyan</cp:lastModifiedBy>
  <cp:revision>57</cp:revision>
  <dcterms:created xsi:type="dcterms:W3CDTF">2015-05-05T22:17:55Z</dcterms:created>
  <dcterms:modified xsi:type="dcterms:W3CDTF">2015-05-15T15:56:44Z</dcterms:modified>
</cp:coreProperties>
</file>