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88" r:id="rId6"/>
    <p:sldId id="263" r:id="rId7"/>
    <p:sldId id="268" r:id="rId8"/>
    <p:sldId id="289" r:id="rId9"/>
    <p:sldId id="272" r:id="rId10"/>
    <p:sldId id="269" r:id="rId11"/>
    <p:sldId id="273" r:id="rId12"/>
    <p:sldId id="274" r:id="rId13"/>
    <p:sldId id="278" r:id="rId14"/>
    <p:sldId id="282" r:id="rId15"/>
    <p:sldId id="283" r:id="rId16"/>
    <p:sldId id="280" r:id="rId17"/>
    <p:sldId id="286" r:id="rId18"/>
    <p:sldId id="281" r:id="rId19"/>
    <p:sldId id="291" r:id="rId20"/>
    <p:sldId id="28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28" autoAdjust="0"/>
    <p:restoredTop sz="94697"/>
  </p:normalViewPr>
  <p:slideViewPr>
    <p:cSldViewPr snapToGrid="0">
      <p:cViewPr varScale="1">
        <p:scale>
          <a:sx n="110" d="100"/>
          <a:sy n="110" d="100"/>
        </p:scale>
        <p:origin x="184" y="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A9D668-20E9-4F2C-8EF9-91F6771B242C}" type="datetimeFigureOut">
              <a:rPr lang="en-US" smtClean="0"/>
              <a:t>2/10/25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C61B56-FCFD-46BE-85A4-F5BC6127DAB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1842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A9D668-20E9-4F2C-8EF9-91F6771B242C}" type="datetimeFigureOut">
              <a:rPr lang="en-US" smtClean="0"/>
              <a:t>2/10/25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C61B56-FCFD-46BE-85A4-F5BC6127DAB3}" type="slidenum">
              <a:rPr lang="en-US" smtClean="0"/>
              <a:t>‹#›</a:t>
            </a:fld>
            <a:endParaRPr lang="en-US"/>
          </a:p>
        </p:txBody>
      </p:sp>
    </p:spTree>
    <p:extLst>
      <p:ext uri="{BB962C8B-B14F-4D97-AF65-F5344CB8AC3E}">
        <p14:creationId xmlns:p14="http://schemas.microsoft.com/office/powerpoint/2010/main" val="1910463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A9D668-20E9-4F2C-8EF9-91F6771B242C}" type="datetimeFigureOut">
              <a:rPr lang="en-US" smtClean="0"/>
              <a:t>2/10/25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C61B56-FCFD-46BE-85A4-F5BC6127DAB3}" type="slidenum">
              <a:rPr lang="en-US" smtClean="0"/>
              <a:t>‹#›</a:t>
            </a:fld>
            <a:endParaRPr lang="en-US"/>
          </a:p>
        </p:txBody>
      </p:sp>
    </p:spTree>
    <p:extLst>
      <p:ext uri="{BB962C8B-B14F-4D97-AF65-F5344CB8AC3E}">
        <p14:creationId xmlns:p14="http://schemas.microsoft.com/office/powerpoint/2010/main" val="3031249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A9D668-20E9-4F2C-8EF9-91F6771B242C}" type="datetimeFigureOut">
              <a:rPr lang="en-US" smtClean="0"/>
              <a:t>2/10/25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C61B56-FCFD-46BE-85A4-F5BC6127DAB3}" type="slidenum">
              <a:rPr lang="en-US" smtClean="0"/>
              <a:t>‹#›</a:t>
            </a:fld>
            <a:endParaRPr lang="en-US"/>
          </a:p>
        </p:txBody>
      </p:sp>
    </p:spTree>
    <p:extLst>
      <p:ext uri="{BB962C8B-B14F-4D97-AF65-F5344CB8AC3E}">
        <p14:creationId xmlns:p14="http://schemas.microsoft.com/office/powerpoint/2010/main" val="3761746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A9D668-20E9-4F2C-8EF9-91F6771B242C}" type="datetimeFigureOut">
              <a:rPr lang="en-US" smtClean="0"/>
              <a:t>2/10/25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C61B56-FCFD-46BE-85A4-F5BC6127DAB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A9D668-20E9-4F2C-8EF9-91F6771B242C}" type="datetimeFigureOut">
              <a:rPr lang="en-US" smtClean="0"/>
              <a:t>2/10/25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C61B56-FCFD-46BE-85A4-F5BC6127DAB3}" type="slidenum">
              <a:rPr lang="en-US" smtClean="0"/>
              <a:t>‹#›</a:t>
            </a:fld>
            <a:endParaRPr lang="en-US"/>
          </a:p>
        </p:txBody>
      </p:sp>
    </p:spTree>
    <p:extLst>
      <p:ext uri="{BB962C8B-B14F-4D97-AF65-F5344CB8AC3E}">
        <p14:creationId xmlns:p14="http://schemas.microsoft.com/office/powerpoint/2010/main" val="657650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A9D668-20E9-4F2C-8EF9-91F6771B242C}" type="datetimeFigureOut">
              <a:rPr lang="en-US" smtClean="0"/>
              <a:t>2/10/25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C61B56-FCFD-46BE-85A4-F5BC6127DAB3}" type="slidenum">
              <a:rPr lang="en-US" smtClean="0"/>
              <a:t>‹#›</a:t>
            </a:fld>
            <a:endParaRPr lang="en-US"/>
          </a:p>
        </p:txBody>
      </p:sp>
    </p:spTree>
    <p:extLst>
      <p:ext uri="{BB962C8B-B14F-4D97-AF65-F5344CB8AC3E}">
        <p14:creationId xmlns:p14="http://schemas.microsoft.com/office/powerpoint/2010/main" val="1102466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A9D668-20E9-4F2C-8EF9-91F6771B242C}" type="datetimeFigureOut">
              <a:rPr lang="en-US" smtClean="0"/>
              <a:t>2/10/25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C61B56-FCFD-46BE-85A4-F5BC6127DAB3}" type="slidenum">
              <a:rPr lang="en-US" smtClean="0"/>
              <a:t>‹#›</a:t>
            </a:fld>
            <a:endParaRPr lang="en-US"/>
          </a:p>
        </p:txBody>
      </p:sp>
    </p:spTree>
    <p:extLst>
      <p:ext uri="{BB962C8B-B14F-4D97-AF65-F5344CB8AC3E}">
        <p14:creationId xmlns:p14="http://schemas.microsoft.com/office/powerpoint/2010/main" val="3337371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EA9D668-20E9-4F2C-8EF9-91F6771B242C}" type="datetimeFigureOut">
              <a:rPr lang="en-US" smtClean="0"/>
              <a:t>2/10/25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FC61B56-FCFD-46BE-85A4-F5BC6127DAB3}" type="slidenum">
              <a:rPr lang="en-US" smtClean="0"/>
              <a:t>‹#›</a:t>
            </a:fld>
            <a:endParaRPr lang="en-US"/>
          </a:p>
        </p:txBody>
      </p:sp>
    </p:spTree>
    <p:extLst>
      <p:ext uri="{BB962C8B-B14F-4D97-AF65-F5344CB8AC3E}">
        <p14:creationId xmlns:p14="http://schemas.microsoft.com/office/powerpoint/2010/main" val="1371564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EA9D668-20E9-4F2C-8EF9-91F6771B242C}" type="datetimeFigureOut">
              <a:rPr lang="en-US" smtClean="0"/>
              <a:t>2/10/25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FC61B56-FCFD-46BE-85A4-F5BC6127DAB3}" type="slidenum">
              <a:rPr lang="en-US" smtClean="0"/>
              <a:t>‹#›</a:t>
            </a:fld>
            <a:endParaRPr lang="en-US"/>
          </a:p>
        </p:txBody>
      </p:sp>
    </p:spTree>
    <p:extLst>
      <p:ext uri="{BB962C8B-B14F-4D97-AF65-F5344CB8AC3E}">
        <p14:creationId xmlns:p14="http://schemas.microsoft.com/office/powerpoint/2010/main" val="1775732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A9D668-20E9-4F2C-8EF9-91F6771B242C}" type="datetimeFigureOut">
              <a:rPr lang="en-US" smtClean="0"/>
              <a:t>2/10/25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C61B56-FCFD-46BE-85A4-F5BC6127DAB3}" type="slidenum">
              <a:rPr lang="en-US" smtClean="0"/>
              <a:t>‹#›</a:t>
            </a:fld>
            <a:endParaRPr lang="en-US"/>
          </a:p>
        </p:txBody>
      </p:sp>
    </p:spTree>
    <p:extLst>
      <p:ext uri="{BB962C8B-B14F-4D97-AF65-F5344CB8AC3E}">
        <p14:creationId xmlns:p14="http://schemas.microsoft.com/office/powerpoint/2010/main" val="3322796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EA9D668-20E9-4F2C-8EF9-91F6771B242C}" type="datetimeFigureOut">
              <a:rPr lang="en-US" smtClean="0"/>
              <a:t>2/10/25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FC61B56-FCFD-46BE-85A4-F5BC6127DAB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9550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oi.org/10.1016/j.eswa.2023.12222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114F5-16CC-6011-F24A-C754C92561C5}"/>
              </a:ext>
            </a:extLst>
          </p:cNvPr>
          <p:cNvSpPr>
            <a:spLocks noGrp="1"/>
          </p:cNvSpPr>
          <p:nvPr>
            <p:ph type="ctrTitle"/>
          </p:nvPr>
        </p:nvSpPr>
        <p:spPr/>
        <p:txBody>
          <a:bodyPr/>
          <a:lstStyle/>
          <a:p>
            <a:r>
              <a:rPr lang="en-US" dirty="0"/>
              <a:t>Video based Human Action Recognition</a:t>
            </a:r>
          </a:p>
        </p:txBody>
      </p:sp>
      <p:sp>
        <p:nvSpPr>
          <p:cNvPr id="4" name="TextBox 3">
            <a:extLst>
              <a:ext uri="{FF2B5EF4-FFF2-40B4-BE49-F238E27FC236}">
                <a16:creationId xmlns:a16="http://schemas.microsoft.com/office/drawing/2014/main" id="{11026294-039A-DC3A-6C0B-2926B7B7CC7E}"/>
              </a:ext>
            </a:extLst>
          </p:cNvPr>
          <p:cNvSpPr txBox="1"/>
          <p:nvPr/>
        </p:nvSpPr>
        <p:spPr>
          <a:xfrm>
            <a:off x="828056" y="5641804"/>
            <a:ext cx="3697645" cy="792525"/>
          </a:xfrm>
          <a:prstGeom prst="rect">
            <a:avLst/>
          </a:prstGeom>
          <a:noFill/>
        </p:spPr>
        <p:txBody>
          <a:bodyPr wrap="square" rtlCol="0">
            <a:spAutoFit/>
          </a:bodyPr>
          <a:lstStyle/>
          <a:p>
            <a:pPr defTabSz="571500">
              <a:spcAft>
                <a:spcPts val="600"/>
              </a:spcAft>
            </a:pPr>
            <a:r>
              <a:rPr lang="en-US" sz="2250" dirty="0"/>
              <a:t>NAME – ALOK KUMAR SINGH</a:t>
            </a:r>
          </a:p>
          <a:p>
            <a:pPr defTabSz="571500">
              <a:spcAft>
                <a:spcPts val="600"/>
              </a:spcAft>
            </a:pPr>
            <a:endParaRPr lang="en-US" dirty="0"/>
          </a:p>
        </p:txBody>
      </p:sp>
      <p:sp>
        <p:nvSpPr>
          <p:cNvPr id="5" name="TextBox 4">
            <a:extLst>
              <a:ext uri="{FF2B5EF4-FFF2-40B4-BE49-F238E27FC236}">
                <a16:creationId xmlns:a16="http://schemas.microsoft.com/office/drawing/2014/main" id="{63E32584-AF21-D56D-1D23-EF998E218A61}"/>
              </a:ext>
            </a:extLst>
          </p:cNvPr>
          <p:cNvSpPr txBox="1"/>
          <p:nvPr/>
        </p:nvSpPr>
        <p:spPr>
          <a:xfrm>
            <a:off x="6469626" y="5001842"/>
            <a:ext cx="5078896" cy="792525"/>
          </a:xfrm>
          <a:prstGeom prst="rect">
            <a:avLst/>
          </a:prstGeom>
          <a:noFill/>
        </p:spPr>
        <p:txBody>
          <a:bodyPr wrap="square" rtlCol="0">
            <a:spAutoFit/>
          </a:bodyPr>
          <a:lstStyle/>
          <a:p>
            <a:pPr defTabSz="571500">
              <a:spcAft>
                <a:spcPts val="600"/>
              </a:spcAft>
            </a:pPr>
            <a:r>
              <a:rPr lang="en-US" sz="2250" dirty="0"/>
              <a:t>CSE-STUDENT</a:t>
            </a:r>
          </a:p>
          <a:p>
            <a:pPr defTabSz="571500">
              <a:spcAft>
                <a:spcPts val="600"/>
              </a:spcAft>
            </a:pPr>
            <a:endParaRPr lang="en-IN" dirty="0"/>
          </a:p>
        </p:txBody>
      </p:sp>
    </p:spTree>
    <p:extLst>
      <p:ext uri="{BB962C8B-B14F-4D97-AF65-F5344CB8AC3E}">
        <p14:creationId xmlns:p14="http://schemas.microsoft.com/office/powerpoint/2010/main" val="4214402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A50CF-39E2-7AE8-E2C7-6977D057C0AA}"/>
              </a:ext>
            </a:extLst>
          </p:cNvPr>
          <p:cNvSpPr>
            <a:spLocks noGrp="1"/>
          </p:cNvSpPr>
          <p:nvPr>
            <p:ph type="title"/>
          </p:nvPr>
        </p:nvSpPr>
        <p:spPr/>
        <p:txBody>
          <a:bodyPr/>
          <a:lstStyle/>
          <a:p>
            <a:r>
              <a:rPr lang="en-US" dirty="0"/>
              <a:t>Group Activity Recognition</a:t>
            </a:r>
          </a:p>
        </p:txBody>
      </p:sp>
      <p:sp>
        <p:nvSpPr>
          <p:cNvPr id="3" name="Content Placeholder 2">
            <a:extLst>
              <a:ext uri="{FF2B5EF4-FFF2-40B4-BE49-F238E27FC236}">
                <a16:creationId xmlns:a16="http://schemas.microsoft.com/office/drawing/2014/main" id="{A806AE56-AE62-4A04-FCA3-CE840E269CD4}"/>
              </a:ext>
            </a:extLst>
          </p:cNvPr>
          <p:cNvSpPr>
            <a:spLocks noGrp="1"/>
          </p:cNvSpPr>
          <p:nvPr>
            <p:ph idx="1"/>
          </p:nvPr>
        </p:nvSpPr>
        <p:spPr>
          <a:xfrm>
            <a:off x="1101213" y="1803236"/>
            <a:ext cx="10515600" cy="4711957"/>
          </a:xfrm>
        </p:spPr>
        <p:txBody>
          <a:bodyPr>
            <a:normAutofit/>
          </a:bodyPr>
          <a:lstStyle/>
          <a:p>
            <a:r>
              <a:rPr lang="en-US" sz="2400" b="0" i="0" dirty="0">
                <a:solidFill>
                  <a:srgbClr val="1F1F1F"/>
                </a:solidFill>
                <a:effectLst/>
                <a:latin typeface="Google Sans"/>
              </a:rPr>
              <a:t>Group activity recognition is a field of computer vision that focuses on identifying the activities of a group of people in a video. The paper proposes method called Group Former to address the challenges of group activity recognition.</a:t>
            </a:r>
          </a:p>
          <a:p>
            <a:r>
              <a:rPr lang="en-US" sz="2400" b="0" i="0" dirty="0">
                <a:solidFill>
                  <a:srgbClr val="1F1F1F"/>
                </a:solidFill>
                <a:effectLst/>
                <a:latin typeface="Google Sans"/>
              </a:rPr>
              <a:t>One challenge is how to effectively capture the interactions between individuals and represent the group as a whole. Existing methods either process spatial and temporal information separately or directly combine individual features, which can be inefficient or miss important information.</a:t>
            </a:r>
          </a:p>
          <a:p>
            <a:r>
              <a:rPr lang="en-US" sz="2400" b="0" i="0" dirty="0">
                <a:solidFill>
                  <a:srgbClr val="1F1F1F"/>
                </a:solidFill>
                <a:effectLst/>
                <a:latin typeface="Google Sans"/>
              </a:rPr>
              <a:t>Group Former addresses this challenge by introducing a </a:t>
            </a:r>
            <a:r>
              <a:rPr lang="en-US" sz="2400" b="1" i="0" dirty="0">
                <a:solidFill>
                  <a:srgbClr val="1F1F1F"/>
                </a:solidFill>
                <a:effectLst/>
                <a:latin typeface="Google Sans"/>
              </a:rPr>
              <a:t>Clustered Spatial-Temporal Transformer (CSTT).</a:t>
            </a:r>
            <a:endParaRPr lang="en-US" sz="2400" dirty="0"/>
          </a:p>
        </p:txBody>
      </p:sp>
    </p:spTree>
    <p:extLst>
      <p:ext uri="{BB962C8B-B14F-4D97-AF65-F5344CB8AC3E}">
        <p14:creationId xmlns:p14="http://schemas.microsoft.com/office/powerpoint/2010/main" val="1045657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17A42-EB81-9DFC-4D8A-E8A44852AFC5}"/>
              </a:ext>
            </a:extLst>
          </p:cNvPr>
          <p:cNvSpPr>
            <a:spLocks noGrp="1"/>
          </p:cNvSpPr>
          <p:nvPr>
            <p:ph type="title"/>
          </p:nvPr>
        </p:nvSpPr>
        <p:spPr/>
        <p:txBody>
          <a:bodyPr/>
          <a:lstStyle/>
          <a:p>
            <a:r>
              <a:rPr lang="en-US" dirty="0"/>
              <a:t>Spatial and Temporal Features</a:t>
            </a:r>
          </a:p>
        </p:txBody>
      </p:sp>
      <p:sp>
        <p:nvSpPr>
          <p:cNvPr id="3" name="Content Placeholder 2">
            <a:extLst>
              <a:ext uri="{FF2B5EF4-FFF2-40B4-BE49-F238E27FC236}">
                <a16:creationId xmlns:a16="http://schemas.microsoft.com/office/drawing/2014/main" id="{48653D22-9EF8-D490-CC37-08AE562B01A5}"/>
              </a:ext>
            </a:extLst>
          </p:cNvPr>
          <p:cNvSpPr>
            <a:spLocks noGrp="1"/>
          </p:cNvSpPr>
          <p:nvPr>
            <p:ph idx="1"/>
          </p:nvPr>
        </p:nvSpPr>
        <p:spPr/>
        <p:txBody>
          <a:bodyPr>
            <a:normAutofit/>
          </a:bodyPr>
          <a:lstStyle/>
          <a:p>
            <a:r>
              <a:rPr lang="en-US" sz="2400" b="0" i="0" dirty="0">
                <a:solidFill>
                  <a:srgbClr val="0D0D0D"/>
                </a:solidFill>
                <a:effectLst/>
                <a:latin typeface="Söhne"/>
              </a:rPr>
              <a:t>Spatial features refer to characteristics or properties of data that are related to their spatial arrangement or distribution in a given space.</a:t>
            </a:r>
          </a:p>
          <a:p>
            <a:r>
              <a:rPr lang="en-US" sz="2400" i="0" dirty="0">
                <a:solidFill>
                  <a:srgbClr val="1F1F1F"/>
                </a:solidFill>
                <a:effectLst/>
                <a:latin typeface="Google Sans"/>
              </a:rPr>
              <a:t>Temporal features </a:t>
            </a:r>
            <a:r>
              <a:rPr lang="en-US" sz="2400" b="0" i="0" dirty="0">
                <a:solidFill>
                  <a:srgbClr val="1F1F1F"/>
                </a:solidFill>
                <a:effectLst/>
                <a:latin typeface="Google Sans"/>
              </a:rPr>
              <a:t>refers to the </a:t>
            </a:r>
            <a:r>
              <a:rPr lang="en-US" sz="2400" i="0" dirty="0">
                <a:solidFill>
                  <a:srgbClr val="1F1F1F"/>
                </a:solidFill>
                <a:effectLst/>
                <a:latin typeface="Google Sans"/>
              </a:rPr>
              <a:t>changes and interactions that occur over time in a video</a:t>
            </a:r>
            <a:r>
              <a:rPr lang="en-US" sz="2400" i="0" dirty="0">
                <a:solidFill>
                  <a:srgbClr val="0D0D0D"/>
                </a:solidFill>
                <a:effectLst/>
                <a:latin typeface="Söhne"/>
              </a:rPr>
              <a:t>.</a:t>
            </a:r>
            <a:endParaRPr lang="en-US" sz="2400" dirty="0"/>
          </a:p>
          <a:p>
            <a:endParaRPr lang="en-US" sz="2400" dirty="0"/>
          </a:p>
        </p:txBody>
      </p:sp>
    </p:spTree>
    <p:extLst>
      <p:ext uri="{BB962C8B-B14F-4D97-AF65-F5344CB8AC3E}">
        <p14:creationId xmlns:p14="http://schemas.microsoft.com/office/powerpoint/2010/main" val="1011233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3915A-6247-4D8E-E8FA-AD782E72C1A0}"/>
              </a:ext>
            </a:extLst>
          </p:cNvPr>
          <p:cNvSpPr>
            <a:spLocks noGrp="1"/>
          </p:cNvSpPr>
          <p:nvPr>
            <p:ph type="title"/>
          </p:nvPr>
        </p:nvSpPr>
        <p:spPr/>
        <p:txBody>
          <a:bodyPr/>
          <a:lstStyle/>
          <a:p>
            <a:r>
              <a:rPr lang="en-US" i="0" dirty="0">
                <a:solidFill>
                  <a:srgbClr val="1F1F1F"/>
                </a:solidFill>
                <a:effectLst/>
                <a:latin typeface="Google Sans"/>
              </a:rPr>
              <a:t>Clustered Spatial-Temporal Transformer (CSTT)</a:t>
            </a:r>
            <a:endParaRPr lang="en-US" dirty="0"/>
          </a:p>
        </p:txBody>
      </p:sp>
      <p:sp>
        <p:nvSpPr>
          <p:cNvPr id="3" name="Content Placeholder 2">
            <a:extLst>
              <a:ext uri="{FF2B5EF4-FFF2-40B4-BE49-F238E27FC236}">
                <a16:creationId xmlns:a16="http://schemas.microsoft.com/office/drawing/2014/main" id="{85A68CD1-4D9C-7E41-3E9E-A9625E469C06}"/>
              </a:ext>
            </a:extLst>
          </p:cNvPr>
          <p:cNvSpPr>
            <a:spLocks noGrp="1"/>
          </p:cNvSpPr>
          <p:nvPr>
            <p:ph idx="1"/>
          </p:nvPr>
        </p:nvSpPr>
        <p:spPr/>
        <p:txBody>
          <a:bodyPr>
            <a:normAutofit/>
          </a:bodyPr>
          <a:lstStyle/>
          <a:p>
            <a:pPr marL="0" indent="0">
              <a:buNone/>
            </a:pPr>
            <a:r>
              <a:rPr lang="en-US" sz="2400" dirty="0">
                <a:solidFill>
                  <a:srgbClr val="1F1F1F"/>
                </a:solidFill>
                <a:latin typeface="Google Sans"/>
              </a:rPr>
              <a:t>This transformer is designed to:</a:t>
            </a:r>
          </a:p>
          <a:p>
            <a:pPr marL="0" indent="0">
              <a:buNone/>
            </a:pPr>
            <a:r>
              <a:rPr lang="en-US" sz="2400" dirty="0"/>
              <a:t>1. </a:t>
            </a:r>
            <a:r>
              <a:rPr lang="en-US" sz="2400" b="1" i="0" dirty="0">
                <a:solidFill>
                  <a:srgbClr val="1F1F1F"/>
                </a:solidFill>
                <a:effectLst/>
                <a:latin typeface="Google Sans"/>
              </a:rPr>
              <a:t>Enhance individual and group representations:</a:t>
            </a:r>
            <a:r>
              <a:rPr lang="en-US" sz="2400" b="0" i="0" dirty="0">
                <a:solidFill>
                  <a:srgbClr val="1F1F1F"/>
                </a:solidFill>
                <a:effectLst/>
                <a:latin typeface="Google Sans"/>
              </a:rPr>
              <a:t> It does this by modeling the spatial and temporal context jointly, allowing the model to better understand the relationships between individuals and the group.</a:t>
            </a:r>
          </a:p>
          <a:p>
            <a:pPr marL="0" indent="0">
              <a:buNone/>
            </a:pPr>
            <a:r>
              <a:rPr lang="en-US" sz="2400" dirty="0"/>
              <a:t>2. </a:t>
            </a:r>
            <a:r>
              <a:rPr lang="en-US" sz="2400" b="1" i="0" dirty="0">
                <a:solidFill>
                  <a:srgbClr val="1F1F1F"/>
                </a:solidFill>
                <a:effectLst/>
                <a:latin typeface="Google Sans"/>
              </a:rPr>
              <a:t>Model dependencies between individuals:</a:t>
            </a:r>
            <a:r>
              <a:rPr lang="en-US" sz="2400" b="0" i="0" dirty="0">
                <a:solidFill>
                  <a:srgbClr val="1F1F1F"/>
                </a:solidFill>
                <a:effectLst/>
                <a:latin typeface="Google Sans"/>
              </a:rPr>
              <a:t> It uses a </a:t>
            </a:r>
            <a:r>
              <a:rPr lang="en-US" sz="2400" b="1" i="0" dirty="0">
                <a:solidFill>
                  <a:srgbClr val="1F1F1F"/>
                </a:solidFill>
                <a:effectLst/>
                <a:latin typeface="Google Sans"/>
              </a:rPr>
              <a:t>clustered attention mechanism</a:t>
            </a:r>
            <a:r>
              <a:rPr lang="en-US" sz="2400" b="0" i="0" dirty="0">
                <a:solidFill>
                  <a:srgbClr val="1F1F1F"/>
                </a:solidFill>
                <a:effectLst/>
                <a:latin typeface="Google Sans"/>
              </a:rPr>
              <a:t> to dynamically group individuals based on their features. This allows the model to focus on the most relevant relationships between individuals for the specific activity being recognized.</a:t>
            </a:r>
          </a:p>
          <a:p>
            <a:endParaRPr lang="en-US" sz="2400" dirty="0"/>
          </a:p>
        </p:txBody>
      </p:sp>
    </p:spTree>
    <p:extLst>
      <p:ext uri="{BB962C8B-B14F-4D97-AF65-F5344CB8AC3E}">
        <p14:creationId xmlns:p14="http://schemas.microsoft.com/office/powerpoint/2010/main" val="1574038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78A4C-6A04-2BBB-59C6-7BEC4DEE0D38}"/>
              </a:ext>
            </a:extLst>
          </p:cNvPr>
          <p:cNvSpPr>
            <a:spLocks noGrp="1"/>
          </p:cNvSpPr>
          <p:nvPr>
            <p:ph type="title"/>
          </p:nvPr>
        </p:nvSpPr>
        <p:spPr/>
        <p:txBody>
          <a:bodyPr/>
          <a:lstStyle/>
          <a:p>
            <a:r>
              <a:rPr lang="en-US" dirty="0"/>
              <a:t>Results</a:t>
            </a:r>
          </a:p>
        </p:txBody>
      </p:sp>
      <p:pic>
        <p:nvPicPr>
          <p:cNvPr id="5" name="Picture 4">
            <a:extLst>
              <a:ext uri="{FF2B5EF4-FFF2-40B4-BE49-F238E27FC236}">
                <a16:creationId xmlns:a16="http://schemas.microsoft.com/office/drawing/2014/main" id="{9208EC34-A06F-D66E-4AE1-1CC712544E0B}"/>
              </a:ext>
            </a:extLst>
          </p:cNvPr>
          <p:cNvPicPr>
            <a:picLocks noChangeAspect="1"/>
          </p:cNvPicPr>
          <p:nvPr/>
        </p:nvPicPr>
        <p:blipFill>
          <a:blip r:embed="rId2"/>
          <a:stretch>
            <a:fillRect/>
          </a:stretch>
        </p:blipFill>
        <p:spPr>
          <a:xfrm>
            <a:off x="3411394" y="2172816"/>
            <a:ext cx="5369211" cy="3289247"/>
          </a:xfrm>
          <a:prstGeom prst="rect">
            <a:avLst/>
          </a:prstGeom>
        </p:spPr>
      </p:pic>
    </p:spTree>
    <p:extLst>
      <p:ext uri="{BB962C8B-B14F-4D97-AF65-F5344CB8AC3E}">
        <p14:creationId xmlns:p14="http://schemas.microsoft.com/office/powerpoint/2010/main" val="1998350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CC4F9-35EB-D445-4A1B-70CDE1D4E965}"/>
              </a:ext>
            </a:extLst>
          </p:cNvPr>
          <p:cNvSpPr>
            <a:spLocks noGrp="1"/>
          </p:cNvSpPr>
          <p:nvPr>
            <p:ph type="title"/>
          </p:nvPr>
        </p:nvSpPr>
        <p:spPr/>
        <p:txBody>
          <a:bodyPr/>
          <a:lstStyle/>
          <a:p>
            <a:r>
              <a:rPr lang="en-US" dirty="0"/>
              <a:t>Proposed Hybrid Model</a:t>
            </a:r>
          </a:p>
        </p:txBody>
      </p:sp>
      <p:sp>
        <p:nvSpPr>
          <p:cNvPr id="3" name="Content Placeholder 2">
            <a:extLst>
              <a:ext uri="{FF2B5EF4-FFF2-40B4-BE49-F238E27FC236}">
                <a16:creationId xmlns:a16="http://schemas.microsoft.com/office/drawing/2014/main" id="{69CD3BAD-1333-0A80-9132-6CC23D89430A}"/>
              </a:ext>
            </a:extLst>
          </p:cNvPr>
          <p:cNvSpPr>
            <a:spLocks noGrp="1"/>
          </p:cNvSpPr>
          <p:nvPr>
            <p:ph idx="1"/>
          </p:nvPr>
        </p:nvSpPr>
        <p:spPr/>
        <p:txBody>
          <a:bodyPr>
            <a:normAutofit/>
          </a:bodyPr>
          <a:lstStyle/>
          <a:p>
            <a:r>
              <a:rPr lang="en-US" sz="2400" dirty="0"/>
              <a:t>We will modify the original Deep Learning Video Based Human Action Recognition on the Edge architecture and add attention layer with separate weight matrices for intra-group and inter-group attention.</a:t>
            </a:r>
          </a:p>
          <a:p>
            <a:r>
              <a:rPr lang="en-US" sz="2400" dirty="0"/>
              <a:t>The Action Recognition module utilizes a two-layer LSTM network followed by dense layers for action classification.</a:t>
            </a:r>
          </a:p>
          <a:p>
            <a:r>
              <a:rPr lang="en-US" sz="2400" dirty="0"/>
              <a:t>We'll modify the HAR module by introducing an attention layer after the first unidirectional LSTM layer. This attention layer will learn to focus on relevant features from different bounding boxes, considering both intra-group and inter-group interactions.</a:t>
            </a:r>
          </a:p>
        </p:txBody>
      </p:sp>
    </p:spTree>
    <p:extLst>
      <p:ext uri="{BB962C8B-B14F-4D97-AF65-F5344CB8AC3E}">
        <p14:creationId xmlns:p14="http://schemas.microsoft.com/office/powerpoint/2010/main" val="2758472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6F392-DD98-3303-D608-7092BF986524}"/>
              </a:ext>
            </a:extLst>
          </p:cNvPr>
          <p:cNvSpPr>
            <a:spLocks noGrp="1"/>
          </p:cNvSpPr>
          <p:nvPr>
            <p:ph type="title"/>
          </p:nvPr>
        </p:nvSpPr>
        <p:spPr/>
        <p:txBody>
          <a:bodyPr/>
          <a:lstStyle/>
          <a:p>
            <a:r>
              <a:rPr lang="en-US" dirty="0"/>
              <a:t>Proposed Hybrid Model</a:t>
            </a:r>
          </a:p>
        </p:txBody>
      </p:sp>
      <p:sp>
        <p:nvSpPr>
          <p:cNvPr id="3" name="Content Placeholder 2">
            <a:extLst>
              <a:ext uri="{FF2B5EF4-FFF2-40B4-BE49-F238E27FC236}">
                <a16:creationId xmlns:a16="http://schemas.microsoft.com/office/drawing/2014/main" id="{A09DE82C-B940-B0B4-5E0F-BE6C539AFE87}"/>
              </a:ext>
            </a:extLst>
          </p:cNvPr>
          <p:cNvSpPr>
            <a:spLocks noGrp="1"/>
          </p:cNvSpPr>
          <p:nvPr>
            <p:ph idx="1"/>
          </p:nvPr>
        </p:nvSpPr>
        <p:spPr/>
        <p:txBody>
          <a:bodyPr>
            <a:normAutofit/>
          </a:bodyPr>
          <a:lstStyle/>
          <a:p>
            <a:r>
              <a:rPr lang="en-US" dirty="0"/>
              <a:t>Intra-group Weight Matrix: This matrix captures the relationships between features of people within the same group. It allows the model to focus on how individual actions within a group influence each other.</a:t>
            </a:r>
          </a:p>
          <a:p>
            <a:r>
              <a:rPr lang="en-US" dirty="0"/>
              <a:t>Inter-group Weight Matrix: This matrix captures the relationships between features of people from different groups. It allows the model to focus on how actions of different groups interact with each other.</a:t>
            </a:r>
          </a:p>
          <a:p>
            <a:r>
              <a:rPr lang="en-US" dirty="0"/>
              <a:t>The subsequent layers in the architecture can then learn to classify actions considering both the individual features and the contextual information captured by the attention mechanism.</a:t>
            </a:r>
          </a:p>
          <a:p>
            <a:r>
              <a:rPr lang="en-US" dirty="0"/>
              <a:t>This approach allows the model to differentiate between intra-group and inter-group interactions, leading to a more comprehensive understanding of group activities.</a:t>
            </a:r>
          </a:p>
          <a:p>
            <a:endParaRPr lang="en-US" dirty="0"/>
          </a:p>
          <a:p>
            <a:endParaRPr lang="en-US" dirty="0"/>
          </a:p>
        </p:txBody>
      </p:sp>
    </p:spTree>
    <p:extLst>
      <p:ext uri="{BB962C8B-B14F-4D97-AF65-F5344CB8AC3E}">
        <p14:creationId xmlns:p14="http://schemas.microsoft.com/office/powerpoint/2010/main" val="1384236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4F1E7-7701-6AF7-7202-91BA6DED9E64}"/>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88FDFFAC-8830-4869-413C-E13D0979FCA1}"/>
              </a:ext>
            </a:extLst>
          </p:cNvPr>
          <p:cNvSpPr>
            <a:spLocks noGrp="1"/>
          </p:cNvSpPr>
          <p:nvPr>
            <p:ph idx="1"/>
          </p:nvPr>
        </p:nvSpPr>
        <p:spPr/>
        <p:txBody>
          <a:bodyPr>
            <a:normAutofit/>
          </a:bodyPr>
          <a:lstStyle/>
          <a:p>
            <a:r>
              <a:rPr lang="en-US" sz="2400" b="0" i="0" dirty="0">
                <a:solidFill>
                  <a:srgbClr val="0D0D0D"/>
                </a:solidFill>
                <a:effectLst/>
                <a:highlight>
                  <a:srgbClr val="FFFFFF"/>
                </a:highlight>
                <a:latin typeface="Söhne"/>
              </a:rPr>
              <a:t>We will use the UCF101 dataset. It is a </a:t>
            </a:r>
            <a:r>
              <a:rPr lang="en-US" sz="2400" dirty="0">
                <a:solidFill>
                  <a:srgbClr val="0D0D0D"/>
                </a:solidFill>
                <a:highlight>
                  <a:srgbClr val="FFFFFF"/>
                </a:highlight>
                <a:latin typeface="Söhne"/>
              </a:rPr>
              <a:t>popular benchmark dataset in the field of action recognition in videos</a:t>
            </a:r>
          </a:p>
          <a:p>
            <a:r>
              <a:rPr lang="en-US" sz="2400" b="0" i="0" dirty="0">
                <a:solidFill>
                  <a:srgbClr val="0D0D0D"/>
                </a:solidFill>
                <a:effectLst/>
                <a:highlight>
                  <a:srgbClr val="FFFFFF"/>
                </a:highlight>
                <a:latin typeface="Söhne"/>
              </a:rPr>
              <a:t>The dataset contains a total of 13,320 videos, covering 101 human action classes. Each action class consists of around 100 video clips, captured from YouTube videos. The videos vary in duration and resolution.</a:t>
            </a:r>
          </a:p>
          <a:p>
            <a:pPr marL="0" indent="0">
              <a:buNone/>
            </a:pPr>
            <a:br>
              <a:rPr lang="en-US" sz="2400" dirty="0"/>
            </a:br>
            <a:endParaRPr lang="en-US" sz="2400"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1082983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65FD6-AD74-2945-7F74-8B2263EA999D}"/>
              </a:ext>
            </a:extLst>
          </p:cNvPr>
          <p:cNvSpPr>
            <a:spLocks noGrp="1"/>
          </p:cNvSpPr>
          <p:nvPr>
            <p:ph type="title"/>
          </p:nvPr>
        </p:nvSpPr>
        <p:spPr/>
        <p:txBody>
          <a:bodyPr/>
          <a:lstStyle/>
          <a:p>
            <a:r>
              <a:rPr lang="en-US" dirty="0"/>
              <a:t>Results</a:t>
            </a:r>
          </a:p>
        </p:txBody>
      </p:sp>
      <p:pic>
        <p:nvPicPr>
          <p:cNvPr id="5" name="Picture 4">
            <a:extLst>
              <a:ext uri="{FF2B5EF4-FFF2-40B4-BE49-F238E27FC236}">
                <a16:creationId xmlns:a16="http://schemas.microsoft.com/office/drawing/2014/main" id="{F5730673-1828-8F3C-0D84-5DB2B9D04A71}"/>
              </a:ext>
            </a:extLst>
          </p:cNvPr>
          <p:cNvPicPr>
            <a:picLocks noChangeAspect="1"/>
          </p:cNvPicPr>
          <p:nvPr/>
        </p:nvPicPr>
        <p:blipFill>
          <a:blip r:embed="rId2"/>
          <a:stretch>
            <a:fillRect/>
          </a:stretch>
        </p:blipFill>
        <p:spPr>
          <a:xfrm>
            <a:off x="1097280" y="1885457"/>
            <a:ext cx="4244003" cy="3405681"/>
          </a:xfrm>
          <a:prstGeom prst="rect">
            <a:avLst/>
          </a:prstGeom>
        </p:spPr>
      </p:pic>
      <p:pic>
        <p:nvPicPr>
          <p:cNvPr id="7" name="Picture 6">
            <a:extLst>
              <a:ext uri="{FF2B5EF4-FFF2-40B4-BE49-F238E27FC236}">
                <a16:creationId xmlns:a16="http://schemas.microsoft.com/office/drawing/2014/main" id="{912121FF-2D2F-83AE-7EB4-C5D10CAB0557}"/>
              </a:ext>
            </a:extLst>
          </p:cNvPr>
          <p:cNvPicPr>
            <a:picLocks noChangeAspect="1"/>
          </p:cNvPicPr>
          <p:nvPr/>
        </p:nvPicPr>
        <p:blipFill>
          <a:blip r:embed="rId3"/>
          <a:stretch>
            <a:fillRect/>
          </a:stretch>
        </p:blipFill>
        <p:spPr>
          <a:xfrm>
            <a:off x="6482991" y="1885457"/>
            <a:ext cx="4244004" cy="3405682"/>
          </a:xfrm>
          <a:prstGeom prst="rect">
            <a:avLst/>
          </a:prstGeom>
        </p:spPr>
      </p:pic>
      <p:sp>
        <p:nvSpPr>
          <p:cNvPr id="8" name="TextBox 7">
            <a:extLst>
              <a:ext uri="{FF2B5EF4-FFF2-40B4-BE49-F238E27FC236}">
                <a16:creationId xmlns:a16="http://schemas.microsoft.com/office/drawing/2014/main" id="{5CDDA433-2244-9899-A227-67E96EA421B5}"/>
              </a:ext>
            </a:extLst>
          </p:cNvPr>
          <p:cNvSpPr txBox="1"/>
          <p:nvPr/>
        </p:nvSpPr>
        <p:spPr>
          <a:xfrm>
            <a:off x="1297858" y="5291138"/>
            <a:ext cx="9429137" cy="369332"/>
          </a:xfrm>
          <a:prstGeom prst="rect">
            <a:avLst/>
          </a:prstGeom>
          <a:noFill/>
        </p:spPr>
        <p:txBody>
          <a:bodyPr wrap="square" rtlCol="0">
            <a:spAutoFit/>
          </a:bodyPr>
          <a:lstStyle/>
          <a:p>
            <a:r>
              <a:rPr lang="en-US" dirty="0"/>
              <a:t>The accuracy of the model was 97.1429%</a:t>
            </a:r>
          </a:p>
        </p:txBody>
      </p:sp>
    </p:spTree>
    <p:extLst>
      <p:ext uri="{BB962C8B-B14F-4D97-AF65-F5344CB8AC3E}">
        <p14:creationId xmlns:p14="http://schemas.microsoft.com/office/powerpoint/2010/main" val="1363151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2026C-954E-47E1-D8A1-CE5935942A4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D5DE054-E9CB-008B-E9BA-658B19332664}"/>
              </a:ext>
            </a:extLst>
          </p:cNvPr>
          <p:cNvSpPr>
            <a:spLocks noGrp="1"/>
          </p:cNvSpPr>
          <p:nvPr>
            <p:ph idx="1"/>
          </p:nvPr>
        </p:nvSpPr>
        <p:spPr/>
        <p:txBody>
          <a:bodyPr/>
          <a:lstStyle/>
          <a:p>
            <a:r>
              <a:rPr lang="en-US" dirty="0"/>
              <a:t>In this presentation, we have reviewed different methods for human activity recognition and presented a hybrid of Group Former and a lightweight HAR model that uses LSTM for classification.</a:t>
            </a:r>
          </a:p>
        </p:txBody>
      </p:sp>
    </p:spTree>
    <p:extLst>
      <p:ext uri="{BB962C8B-B14F-4D97-AF65-F5344CB8AC3E}">
        <p14:creationId xmlns:p14="http://schemas.microsoft.com/office/powerpoint/2010/main" val="1125823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26CCA-68EE-6149-8EE0-176D633FE43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99762C2-F68A-E4F7-F8F4-71DD00F81A09}"/>
              </a:ext>
            </a:extLst>
          </p:cNvPr>
          <p:cNvSpPr>
            <a:spLocks noGrp="1"/>
          </p:cNvSpPr>
          <p:nvPr>
            <p:ph idx="1"/>
          </p:nvPr>
        </p:nvSpPr>
        <p:spPr/>
        <p:txBody>
          <a:bodyPr>
            <a:normAutofit/>
          </a:bodyPr>
          <a:lstStyle/>
          <a:p>
            <a:r>
              <a:rPr lang="en-US" dirty="0"/>
              <a:t>Li, S., Cao, Q., Liu, L., Yang, K., Liu, S., Hou, J., &amp; Yi, S. (2021). </a:t>
            </a:r>
            <a:r>
              <a:rPr lang="en-US" dirty="0" err="1"/>
              <a:t>GroupFormer</a:t>
            </a:r>
            <a:r>
              <a:rPr lang="en-US" dirty="0"/>
              <a:t>: Group Activity Recognition with Clustered Spatial-Temporal Transformer. </a:t>
            </a:r>
            <a:r>
              <a:rPr lang="en-US" dirty="0" err="1"/>
              <a:t>ArXiv</a:t>
            </a:r>
            <a:r>
              <a:rPr lang="en-US" dirty="0"/>
              <a:t>. /abs/2108.12630</a:t>
            </a:r>
          </a:p>
          <a:p>
            <a:r>
              <a:rPr lang="en-US" dirty="0"/>
              <a:t>Cob-</a:t>
            </a:r>
            <a:r>
              <a:rPr lang="en-US" dirty="0" err="1"/>
              <a:t>Parro</a:t>
            </a:r>
            <a:r>
              <a:rPr lang="en-US" dirty="0"/>
              <a:t>, A. C., </a:t>
            </a:r>
            <a:r>
              <a:rPr lang="en-US" dirty="0" err="1"/>
              <a:t>Losada</a:t>
            </a:r>
            <a:r>
              <a:rPr lang="en-US" dirty="0"/>
              <a:t>-Gutiérrez, C., </a:t>
            </a:r>
            <a:r>
              <a:rPr lang="en-US" dirty="0" err="1"/>
              <a:t>Marrón-Romera</a:t>
            </a:r>
            <a:r>
              <a:rPr lang="en-US" dirty="0"/>
              <a:t>, M., </a:t>
            </a:r>
            <a:r>
              <a:rPr lang="en-US" dirty="0" err="1"/>
              <a:t>Gardel</a:t>
            </a:r>
            <a:r>
              <a:rPr lang="en-US" dirty="0"/>
              <a:t>-Vicente, A., &amp; Bravo-Muñoz, I. (2024). A new framework for deep learning video based Human Action Recognition on the edge. Expert Systems With Applications, 238, 122220. </a:t>
            </a:r>
            <a:r>
              <a:rPr lang="en-US" dirty="0">
                <a:hlinkClick r:id="rId2"/>
              </a:rPr>
              <a:t>https://doi.org/10.1016/j.eswa.2023.122220</a:t>
            </a:r>
            <a:endParaRPr lang="en-US" dirty="0"/>
          </a:p>
          <a:p>
            <a:r>
              <a:rPr lang="en-US" dirty="0"/>
              <a:t>Pham, H. H., </a:t>
            </a:r>
            <a:r>
              <a:rPr lang="en-US" dirty="0" err="1"/>
              <a:t>Khoudour</a:t>
            </a:r>
            <a:r>
              <a:rPr lang="en-US" dirty="0"/>
              <a:t>, L., </a:t>
            </a:r>
            <a:r>
              <a:rPr lang="en-US" dirty="0" err="1"/>
              <a:t>Crouzil</a:t>
            </a:r>
            <a:r>
              <a:rPr lang="en-US" dirty="0"/>
              <a:t>, A., </a:t>
            </a:r>
            <a:r>
              <a:rPr lang="en-US" dirty="0" err="1"/>
              <a:t>Zegers</a:t>
            </a:r>
            <a:r>
              <a:rPr lang="en-US" dirty="0"/>
              <a:t>, P., &amp; </a:t>
            </a:r>
            <a:r>
              <a:rPr lang="en-US" dirty="0" err="1"/>
              <a:t>Velastin</a:t>
            </a:r>
            <a:r>
              <a:rPr lang="en-US" dirty="0"/>
              <a:t>, S. A. (2022). Video-based Human Action Recognition using Deep Learning: A Review. </a:t>
            </a:r>
            <a:r>
              <a:rPr lang="en-US" dirty="0" err="1"/>
              <a:t>ArXiv</a:t>
            </a:r>
            <a:r>
              <a:rPr lang="en-US" dirty="0"/>
              <a:t>. /abs/2208.03775</a:t>
            </a:r>
          </a:p>
        </p:txBody>
      </p:sp>
    </p:spTree>
    <p:extLst>
      <p:ext uri="{BB962C8B-B14F-4D97-AF65-F5344CB8AC3E}">
        <p14:creationId xmlns:p14="http://schemas.microsoft.com/office/powerpoint/2010/main" val="2556652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AEEBF-84A4-FF9B-D4A0-54A6CE11C660}"/>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E01DD48E-659E-34CE-D5DF-1370C7101504}"/>
              </a:ext>
            </a:extLst>
          </p:cNvPr>
          <p:cNvSpPr>
            <a:spLocks noGrp="1"/>
          </p:cNvSpPr>
          <p:nvPr>
            <p:ph idx="1"/>
          </p:nvPr>
        </p:nvSpPr>
        <p:spPr/>
        <p:txBody>
          <a:bodyPr>
            <a:normAutofit/>
          </a:bodyPr>
          <a:lstStyle/>
          <a:p>
            <a:r>
              <a:rPr lang="en-US" sz="2400" dirty="0"/>
              <a:t>Previously, we have done audio processing to analyze audio recordings captured during hostage scenario to classify emergency situation.</a:t>
            </a:r>
          </a:p>
          <a:p>
            <a:r>
              <a:rPr lang="en-US" sz="2400" dirty="0"/>
              <a:t>Now, we will focus on video based human action recognition and group activity recognition to accurately detect and classify emergency situations within the video clips.</a:t>
            </a:r>
          </a:p>
          <a:p>
            <a:r>
              <a:rPr lang="en-US" sz="2400" dirty="0"/>
              <a:t>By achieving this, the project seeks to help law enforcement and emergency services in hostage scenarios.</a:t>
            </a:r>
          </a:p>
          <a:p>
            <a:pPr marL="0" indent="0">
              <a:buNone/>
            </a:pPr>
            <a:endParaRPr lang="en-US" sz="2400" dirty="0"/>
          </a:p>
        </p:txBody>
      </p:sp>
    </p:spTree>
    <p:extLst>
      <p:ext uri="{BB962C8B-B14F-4D97-AF65-F5344CB8AC3E}">
        <p14:creationId xmlns:p14="http://schemas.microsoft.com/office/powerpoint/2010/main" val="49115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03E5-8670-1D9D-156B-715BF5A911B0}"/>
              </a:ext>
            </a:extLst>
          </p:cNvPr>
          <p:cNvSpPr>
            <a:spLocks noGrp="1"/>
          </p:cNvSpPr>
          <p:nvPr>
            <p:ph type="title"/>
          </p:nvPr>
        </p:nvSpPr>
        <p:spPr>
          <a:xfrm>
            <a:off x="838200" y="2766218"/>
            <a:ext cx="10515600" cy="1325563"/>
          </a:xfrm>
        </p:spPr>
        <p:txBody>
          <a:bodyPr/>
          <a:lstStyle/>
          <a:p>
            <a:pPr algn="ctr"/>
            <a:r>
              <a:rPr lang="en-US" dirty="0"/>
              <a:t>Thank You</a:t>
            </a:r>
          </a:p>
        </p:txBody>
      </p:sp>
    </p:spTree>
    <p:extLst>
      <p:ext uri="{BB962C8B-B14F-4D97-AF65-F5344CB8AC3E}">
        <p14:creationId xmlns:p14="http://schemas.microsoft.com/office/powerpoint/2010/main" val="3042293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E5AD3-8A3A-4226-9708-DB07F781B969}"/>
              </a:ext>
            </a:extLst>
          </p:cNvPr>
          <p:cNvSpPr>
            <a:spLocks noGrp="1"/>
          </p:cNvSpPr>
          <p:nvPr>
            <p:ph type="title"/>
          </p:nvPr>
        </p:nvSpPr>
        <p:spPr>
          <a:xfrm>
            <a:off x="1161878" y="786580"/>
            <a:ext cx="7736316" cy="990699"/>
          </a:xfrm>
        </p:spPr>
        <p:txBody>
          <a:bodyPr anchor="b">
            <a:normAutofit/>
          </a:bodyPr>
          <a:lstStyle/>
          <a:p>
            <a:r>
              <a:rPr lang="en-US" sz="5000" dirty="0"/>
              <a:t>Human Action Recognition</a:t>
            </a:r>
          </a:p>
        </p:txBody>
      </p:sp>
      <p:sp>
        <p:nvSpPr>
          <p:cNvPr id="3" name="Content Placeholder 2">
            <a:extLst>
              <a:ext uri="{FF2B5EF4-FFF2-40B4-BE49-F238E27FC236}">
                <a16:creationId xmlns:a16="http://schemas.microsoft.com/office/drawing/2014/main" id="{819A37FF-8CE0-14CC-96FF-E55059018AAD}"/>
              </a:ext>
            </a:extLst>
          </p:cNvPr>
          <p:cNvSpPr>
            <a:spLocks noGrp="1"/>
          </p:cNvSpPr>
          <p:nvPr>
            <p:ph idx="1"/>
          </p:nvPr>
        </p:nvSpPr>
        <p:spPr>
          <a:xfrm>
            <a:off x="1161878" y="2660904"/>
            <a:ext cx="5465064" cy="3547872"/>
          </a:xfrm>
        </p:spPr>
        <p:txBody>
          <a:bodyPr anchor="t">
            <a:normAutofit/>
          </a:bodyPr>
          <a:lstStyle/>
          <a:p>
            <a:r>
              <a:rPr lang="en-US" sz="2400" dirty="0"/>
              <a:t>Human action recognition in machine learning refers to the task of automatically identifying and classifying human actions or activities from input data, such as videos or sensor data.</a:t>
            </a:r>
          </a:p>
        </p:txBody>
      </p:sp>
      <p:pic>
        <p:nvPicPr>
          <p:cNvPr id="5122" name="Picture 2" descr="Human action recognition using fusion of multiview and deep features: an  application to video surveillance | Multimedia Tools and Applications">
            <a:extLst>
              <a:ext uri="{FF2B5EF4-FFF2-40B4-BE49-F238E27FC236}">
                <a16:creationId xmlns:a16="http://schemas.microsoft.com/office/drawing/2014/main" id="{25D6CE2B-D571-3789-076A-EFF05CB18E2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32116" y="2992511"/>
            <a:ext cx="4728948" cy="2884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390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55C68-CEC5-8431-D928-284533BA4918}"/>
              </a:ext>
            </a:extLst>
          </p:cNvPr>
          <p:cNvSpPr>
            <a:spLocks noGrp="1"/>
          </p:cNvSpPr>
          <p:nvPr>
            <p:ph type="title"/>
          </p:nvPr>
        </p:nvSpPr>
        <p:spPr/>
        <p:txBody>
          <a:bodyPr>
            <a:normAutofit/>
          </a:bodyPr>
          <a:lstStyle/>
          <a:p>
            <a:r>
              <a:rPr lang="en-US" sz="4200"/>
              <a:t>HAR using Deep Learning Approaches (3D ResNet)</a:t>
            </a:r>
          </a:p>
        </p:txBody>
      </p:sp>
      <p:sp>
        <p:nvSpPr>
          <p:cNvPr id="3" name="Content Placeholder 2">
            <a:extLst>
              <a:ext uri="{FF2B5EF4-FFF2-40B4-BE49-F238E27FC236}">
                <a16:creationId xmlns:a16="http://schemas.microsoft.com/office/drawing/2014/main" id="{66391B3F-2203-8E21-ED70-73B81A7884E9}"/>
              </a:ext>
            </a:extLst>
          </p:cNvPr>
          <p:cNvSpPr>
            <a:spLocks noGrp="1"/>
          </p:cNvSpPr>
          <p:nvPr>
            <p:ph idx="1"/>
          </p:nvPr>
        </p:nvSpPr>
        <p:spPr>
          <a:xfrm>
            <a:off x="1142508" y="1909719"/>
            <a:ext cx="10515600" cy="4251960"/>
          </a:xfrm>
        </p:spPr>
        <p:txBody>
          <a:bodyPr>
            <a:normAutofit/>
          </a:bodyPr>
          <a:lstStyle/>
          <a:p>
            <a:r>
              <a:rPr lang="en-US" sz="2400" dirty="0"/>
              <a:t>3D </a:t>
            </a:r>
            <a:r>
              <a:rPr lang="en-US" sz="2400" dirty="0" err="1"/>
              <a:t>ResNet</a:t>
            </a:r>
            <a:r>
              <a:rPr lang="en-US" sz="2400" dirty="0"/>
              <a:t> adds an extra dimension to the input data. By using 3D convolutions, the network can analyze not just spatial information (like a regular image) but also temporal information (motion across video frames). </a:t>
            </a:r>
          </a:p>
          <a:p>
            <a:r>
              <a:rPr lang="en-US" sz="2400" dirty="0"/>
              <a:t>It consists of multiple layers, each of which has a series of 3D convolutional layers, followed by batch normalization and a nonlinear activation function (</a:t>
            </a:r>
            <a:r>
              <a:rPr lang="en-US" sz="2400" dirty="0" err="1"/>
              <a:t>ReLU</a:t>
            </a:r>
            <a:r>
              <a:rPr lang="en-US" sz="2400" dirty="0"/>
              <a:t>). </a:t>
            </a:r>
          </a:p>
        </p:txBody>
      </p:sp>
    </p:spTree>
    <p:extLst>
      <p:ext uri="{BB962C8B-B14F-4D97-AF65-F5344CB8AC3E}">
        <p14:creationId xmlns:p14="http://schemas.microsoft.com/office/powerpoint/2010/main" val="1400481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403E7-C29B-0C0D-4A38-D433FFCD5738}"/>
              </a:ext>
            </a:extLst>
          </p:cNvPr>
          <p:cNvSpPr>
            <a:spLocks noGrp="1"/>
          </p:cNvSpPr>
          <p:nvPr>
            <p:ph type="title"/>
          </p:nvPr>
        </p:nvSpPr>
        <p:spPr/>
        <p:txBody>
          <a:bodyPr/>
          <a:lstStyle/>
          <a:p>
            <a:r>
              <a:rPr lang="en-US" dirty="0"/>
              <a:t>3D </a:t>
            </a:r>
            <a:r>
              <a:rPr lang="en-US" dirty="0" err="1"/>
              <a:t>ResNet</a:t>
            </a:r>
            <a:r>
              <a:rPr lang="en-US" dirty="0"/>
              <a:t> Architecture</a:t>
            </a:r>
          </a:p>
        </p:txBody>
      </p:sp>
      <p:pic>
        <p:nvPicPr>
          <p:cNvPr id="5" name="Content Placeholder 4">
            <a:extLst>
              <a:ext uri="{FF2B5EF4-FFF2-40B4-BE49-F238E27FC236}">
                <a16:creationId xmlns:a16="http://schemas.microsoft.com/office/drawing/2014/main" id="{EAEB22FB-7F5D-CF35-9C5E-C7A763C6CDCF}"/>
              </a:ext>
            </a:extLst>
          </p:cNvPr>
          <p:cNvPicPr>
            <a:picLocks noGrp="1" noChangeAspect="1"/>
          </p:cNvPicPr>
          <p:nvPr>
            <p:ph idx="1"/>
          </p:nvPr>
        </p:nvPicPr>
        <p:blipFill>
          <a:blip r:embed="rId2"/>
          <a:stretch>
            <a:fillRect/>
          </a:stretch>
        </p:blipFill>
        <p:spPr>
          <a:xfrm>
            <a:off x="3123623" y="2135356"/>
            <a:ext cx="6005080" cy="3444538"/>
          </a:xfrm>
        </p:spPr>
      </p:pic>
    </p:spTree>
    <p:extLst>
      <p:ext uri="{BB962C8B-B14F-4D97-AF65-F5344CB8AC3E}">
        <p14:creationId xmlns:p14="http://schemas.microsoft.com/office/powerpoint/2010/main" val="2630211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4365A-1C02-3047-A583-A4B0E3D21BD5}"/>
              </a:ext>
            </a:extLst>
          </p:cNvPr>
          <p:cNvSpPr>
            <a:spLocks noGrp="1"/>
          </p:cNvSpPr>
          <p:nvPr>
            <p:ph type="title"/>
          </p:nvPr>
        </p:nvSpPr>
        <p:spPr/>
        <p:txBody>
          <a:bodyPr/>
          <a:lstStyle/>
          <a:p>
            <a:r>
              <a:rPr lang="en-US" dirty="0"/>
              <a:t>Results for 3D </a:t>
            </a:r>
            <a:r>
              <a:rPr lang="en-US" dirty="0" err="1"/>
              <a:t>ResNet</a:t>
            </a:r>
            <a:endParaRPr lang="en-US" dirty="0"/>
          </a:p>
        </p:txBody>
      </p:sp>
      <p:pic>
        <p:nvPicPr>
          <p:cNvPr id="5" name="Picture 4">
            <a:extLst>
              <a:ext uri="{FF2B5EF4-FFF2-40B4-BE49-F238E27FC236}">
                <a16:creationId xmlns:a16="http://schemas.microsoft.com/office/drawing/2014/main" id="{46D0085D-9EA7-7337-E065-D9D5C6C63E38}"/>
              </a:ext>
            </a:extLst>
          </p:cNvPr>
          <p:cNvPicPr>
            <a:picLocks noChangeAspect="1"/>
          </p:cNvPicPr>
          <p:nvPr/>
        </p:nvPicPr>
        <p:blipFill>
          <a:blip r:embed="rId2"/>
          <a:stretch>
            <a:fillRect/>
          </a:stretch>
        </p:blipFill>
        <p:spPr>
          <a:xfrm>
            <a:off x="1857951" y="3047326"/>
            <a:ext cx="8476098" cy="1740983"/>
          </a:xfrm>
          <a:prstGeom prst="rect">
            <a:avLst/>
          </a:prstGeom>
        </p:spPr>
      </p:pic>
    </p:spTree>
    <p:extLst>
      <p:ext uri="{BB962C8B-B14F-4D97-AF65-F5344CB8AC3E}">
        <p14:creationId xmlns:p14="http://schemas.microsoft.com/office/powerpoint/2010/main" val="854872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21E2-23E5-1378-9A2F-8D7CABB76581}"/>
              </a:ext>
            </a:extLst>
          </p:cNvPr>
          <p:cNvSpPr>
            <a:spLocks noGrp="1"/>
          </p:cNvSpPr>
          <p:nvPr>
            <p:ph type="title"/>
          </p:nvPr>
        </p:nvSpPr>
        <p:spPr/>
        <p:txBody>
          <a:bodyPr>
            <a:normAutofit/>
          </a:bodyPr>
          <a:lstStyle/>
          <a:p>
            <a:r>
              <a:rPr lang="en-US" dirty="0"/>
              <a:t>Deep Learning Video Based Human Action Recognition on the Edge</a:t>
            </a:r>
          </a:p>
        </p:txBody>
      </p:sp>
      <p:sp>
        <p:nvSpPr>
          <p:cNvPr id="3" name="Content Placeholder 2">
            <a:extLst>
              <a:ext uri="{FF2B5EF4-FFF2-40B4-BE49-F238E27FC236}">
                <a16:creationId xmlns:a16="http://schemas.microsoft.com/office/drawing/2014/main" id="{C1D9D721-EF7D-8BBF-85E6-1E87EE5DC5A3}"/>
              </a:ext>
            </a:extLst>
          </p:cNvPr>
          <p:cNvSpPr>
            <a:spLocks noGrp="1"/>
          </p:cNvSpPr>
          <p:nvPr>
            <p:ph idx="1"/>
          </p:nvPr>
        </p:nvSpPr>
        <p:spPr/>
        <p:txBody>
          <a:bodyPr>
            <a:normAutofit/>
          </a:bodyPr>
          <a:lstStyle/>
          <a:p>
            <a:r>
              <a:rPr lang="en-US" sz="2400" dirty="0"/>
              <a:t>Most of the HAR systems rely on the use of deep learning based algorithms which enable them to achieve high performance but usually with a high computational cost, hindering real-time execution. </a:t>
            </a:r>
          </a:p>
          <a:p>
            <a:r>
              <a:rPr lang="en-US" sz="2400" dirty="0"/>
              <a:t>We will see a HAR system which is optimized for running on the edge and is able to work in real time, in an embedded platform.</a:t>
            </a:r>
          </a:p>
          <a:p>
            <a:r>
              <a:rPr lang="en-US" sz="2400" dirty="0"/>
              <a:t>We will perform Human Action Recognition (HAR) by using a Long Short-Term Memory (LSTM). The input to the LSTM is an ad-hoc, lightweight feature vector obtained from the bounding box of each detected person in the video surveillance image.</a:t>
            </a:r>
          </a:p>
        </p:txBody>
      </p:sp>
    </p:spTree>
    <p:extLst>
      <p:ext uri="{BB962C8B-B14F-4D97-AF65-F5344CB8AC3E}">
        <p14:creationId xmlns:p14="http://schemas.microsoft.com/office/powerpoint/2010/main" val="249179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8B36E-6FF0-7B2B-98FC-A84138E9B766}"/>
              </a:ext>
            </a:extLst>
          </p:cNvPr>
          <p:cNvSpPr>
            <a:spLocks noGrp="1"/>
          </p:cNvSpPr>
          <p:nvPr>
            <p:ph type="title"/>
          </p:nvPr>
        </p:nvSpPr>
        <p:spPr/>
        <p:txBody>
          <a:bodyPr/>
          <a:lstStyle/>
          <a:p>
            <a:r>
              <a:rPr lang="en-US" dirty="0"/>
              <a:t>Architecture</a:t>
            </a:r>
          </a:p>
        </p:txBody>
      </p:sp>
      <p:pic>
        <p:nvPicPr>
          <p:cNvPr id="5" name="Picture 4">
            <a:extLst>
              <a:ext uri="{FF2B5EF4-FFF2-40B4-BE49-F238E27FC236}">
                <a16:creationId xmlns:a16="http://schemas.microsoft.com/office/drawing/2014/main" id="{2807719E-B025-137B-7669-1E7A6FDB8540}"/>
              </a:ext>
            </a:extLst>
          </p:cNvPr>
          <p:cNvPicPr>
            <a:picLocks noChangeAspect="1"/>
          </p:cNvPicPr>
          <p:nvPr/>
        </p:nvPicPr>
        <p:blipFill>
          <a:blip r:embed="rId2"/>
          <a:stretch>
            <a:fillRect/>
          </a:stretch>
        </p:blipFill>
        <p:spPr>
          <a:xfrm>
            <a:off x="831278" y="2883003"/>
            <a:ext cx="10529443" cy="1865977"/>
          </a:xfrm>
          <a:prstGeom prst="rect">
            <a:avLst/>
          </a:prstGeom>
        </p:spPr>
      </p:pic>
    </p:spTree>
    <p:extLst>
      <p:ext uri="{BB962C8B-B14F-4D97-AF65-F5344CB8AC3E}">
        <p14:creationId xmlns:p14="http://schemas.microsoft.com/office/powerpoint/2010/main" val="4285182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4630F-DAFC-CC4F-EFDB-30588F48C31C}"/>
              </a:ext>
            </a:extLst>
          </p:cNvPr>
          <p:cNvSpPr>
            <a:spLocks noGrp="1"/>
          </p:cNvSpPr>
          <p:nvPr>
            <p:ph type="title"/>
          </p:nvPr>
        </p:nvSpPr>
        <p:spPr/>
        <p:txBody>
          <a:bodyPr/>
          <a:lstStyle/>
          <a:p>
            <a:r>
              <a:rPr lang="en-US" dirty="0"/>
              <a:t>Results</a:t>
            </a:r>
          </a:p>
        </p:txBody>
      </p:sp>
      <p:pic>
        <p:nvPicPr>
          <p:cNvPr id="5" name="Picture 4">
            <a:extLst>
              <a:ext uri="{FF2B5EF4-FFF2-40B4-BE49-F238E27FC236}">
                <a16:creationId xmlns:a16="http://schemas.microsoft.com/office/drawing/2014/main" id="{4F7E6D78-0EB8-F9A0-41AE-1E10A126C9F6}"/>
              </a:ext>
            </a:extLst>
          </p:cNvPr>
          <p:cNvPicPr>
            <a:picLocks noChangeAspect="1"/>
          </p:cNvPicPr>
          <p:nvPr/>
        </p:nvPicPr>
        <p:blipFill>
          <a:blip r:embed="rId2"/>
          <a:stretch>
            <a:fillRect/>
          </a:stretch>
        </p:blipFill>
        <p:spPr>
          <a:xfrm>
            <a:off x="3586895" y="1902629"/>
            <a:ext cx="5018210" cy="4086379"/>
          </a:xfrm>
          <a:prstGeom prst="rect">
            <a:avLst/>
          </a:prstGeom>
        </p:spPr>
      </p:pic>
    </p:spTree>
    <p:extLst>
      <p:ext uri="{BB962C8B-B14F-4D97-AF65-F5344CB8AC3E}">
        <p14:creationId xmlns:p14="http://schemas.microsoft.com/office/powerpoint/2010/main" val="1771990900"/>
      </p:ext>
    </p:extLst>
  </p:cSld>
  <p:clrMapOvr>
    <a:masterClrMapping/>
  </p:clrMapOvr>
</p:sld>
</file>

<file path=ppt/theme/theme1.xml><?xml version="1.0" encoding="utf-8"?>
<a:theme xmlns:a="http://schemas.openxmlformats.org/drawingml/2006/main" name="Retrospec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5271</TotalTime>
  <Words>1018</Words>
  <Application>Microsoft Macintosh PowerPoint</Application>
  <PresentationFormat>Widescreen</PresentationFormat>
  <Paragraphs>54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vt:lpstr>
      <vt:lpstr>Calibri Light</vt:lpstr>
      <vt:lpstr>Google Sans</vt:lpstr>
      <vt:lpstr>Söhne</vt:lpstr>
      <vt:lpstr>Retrospect</vt:lpstr>
      <vt:lpstr>Video based Human Action Recognition</vt:lpstr>
      <vt:lpstr>Problem Statement</vt:lpstr>
      <vt:lpstr>Human Action Recognition</vt:lpstr>
      <vt:lpstr>HAR using Deep Learning Approaches (3D ResNet)</vt:lpstr>
      <vt:lpstr>3D ResNet Architecture</vt:lpstr>
      <vt:lpstr>Results for 3D ResNet</vt:lpstr>
      <vt:lpstr>Deep Learning Video Based Human Action Recognition on the Edge</vt:lpstr>
      <vt:lpstr>Architecture</vt:lpstr>
      <vt:lpstr>Results</vt:lpstr>
      <vt:lpstr>Group Activity Recognition</vt:lpstr>
      <vt:lpstr>Spatial and Temporal Features</vt:lpstr>
      <vt:lpstr>Clustered Spatial-Temporal Transformer (CSTT)</vt:lpstr>
      <vt:lpstr>Results</vt:lpstr>
      <vt:lpstr>Proposed Hybrid Model</vt:lpstr>
      <vt:lpstr>Proposed Hybrid Model</vt:lpstr>
      <vt:lpstr>Dataset</vt:lpstr>
      <vt:lpstr>Results</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based Human Action Recognition</dc:title>
  <dc:creator>Siddhant Kumar</dc:creator>
  <cp:lastModifiedBy>Alok Kumar Singh</cp:lastModifiedBy>
  <cp:revision>10</cp:revision>
  <dcterms:created xsi:type="dcterms:W3CDTF">2024-05-07T10:32:50Z</dcterms:created>
  <dcterms:modified xsi:type="dcterms:W3CDTF">2025-02-09T20:08:22Z</dcterms:modified>
</cp:coreProperties>
</file>