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4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7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67C24-8663-4D39-9C38-EFDAC4F80EBE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02A34-3954-49EF-BF38-A9B2A4415C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702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02A34-3954-49EF-BF38-A9B2A4415C2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827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BCED5-FF48-F583-2323-2FA95874C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B50E9-7521-6363-06E4-233F63AFF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A4B42-EA0E-9BF1-CF1C-091909874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41A-8680-4907-8740-4EFFB585A53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A8AE2-2A68-9086-0CC3-339CD73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39A89-F974-8AE5-FB09-24FA10312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563-5909-4B7F-85CF-9E62B50E3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26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3F59-ADFF-793D-3B10-5BF47CC3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2BCA8-72B6-B0B8-F916-687615030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87807-71D6-D6C8-0DD4-A94EE0312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41A-8680-4907-8740-4EFFB585A53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8A49-E545-8F85-6560-9ECAA0B0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9D599-1837-8246-4185-FCD0C10F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563-5909-4B7F-85CF-9E62B50E3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108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F23AD-9AAC-DB2D-B4F2-82161BC54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60173-7B7C-3279-9311-DFE2EAA5D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F787-DEC6-AE90-2F22-65D2C9F8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41A-8680-4907-8740-4EFFB585A53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44BB3-A7B0-0C58-12AC-3B84F3D7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859FB-05B3-4599-29CF-EB947C4E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563-5909-4B7F-85CF-9E62B50E3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8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16AD-F085-ECDD-E9E2-081D9DBF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F44B-88CC-EE50-3058-0B856744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B677F-4C7B-08C2-A608-2A5C29D8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41A-8680-4907-8740-4EFFB585A53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53373-ADFB-3384-350E-7B41FA5D7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D13A5-7BF0-06A7-A0BE-7DDE3F1D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563-5909-4B7F-85CF-9E62B50E3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6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31D4-C613-36FF-1162-BCE61096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C4013-EA9C-D930-5B18-465F97A4A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A558E5-762E-EAF7-A9C0-509BA229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41A-8680-4907-8740-4EFFB585A53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D83A6-8E51-CDC0-96DB-9A6EB11B8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F9D4E-A4A6-E319-AE98-1EC0B1FB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563-5909-4B7F-85CF-9E62B50E3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54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6E2B-EF03-16E9-8927-2BEDF974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DF659-E31F-1701-B429-056117B59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0EDB7-7251-2EE2-AB23-057E71A75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28BBE-CA3E-34A9-F6C2-59B346448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41A-8680-4907-8740-4EFFB585A53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8CC8C-7AD6-BCE0-D770-46C7A3A3E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2AFB1-815B-9E88-0AA2-6251A5DD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563-5909-4B7F-85CF-9E62B50E3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56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3C7A-69F7-13E3-6ACC-A27952AA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4EFA4-0CF1-9D36-8DBA-7ADC6CB86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B9D9D-FCEE-B4AF-DCCD-A278F17C3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E3198-26A7-8CD5-0BC6-8A683F7D9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6D6B6-0E58-1E50-CB7B-53DBE79259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BA7B6C-7961-1645-BE39-E1444FED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41A-8680-4907-8740-4EFFB585A53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F5166F-5758-AA5F-B1EE-199A949F1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297D0-817A-480B-171A-89A60997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563-5909-4B7F-85CF-9E62B50E3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61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504FF-7DC5-BB3A-48A4-1B91BD7A3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AFF02-DEE9-FB63-F9BA-1A307E2B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41A-8680-4907-8740-4EFFB585A53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4FE4D-63BC-02B5-BD0D-198D514A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230A3-9848-9F84-AF90-5004354B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563-5909-4B7F-85CF-9E62B50E3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774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769872-25F9-6929-7097-0EBA0C0B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41A-8680-4907-8740-4EFFB585A53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AD17C-7F7C-5CAC-6B56-5A8B468DE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C0713-4E51-14D0-6512-B24C5AE2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563-5909-4B7F-85CF-9E62B50E3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23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FB81-FCE8-37EA-749B-C12521F18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C72A9-33BE-F7C4-F714-6CFE34CAB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91BD2-9F61-6B8E-CE42-F1A2F5D1E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E0EC6-ABE2-7365-B2F8-6597BA221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41A-8680-4907-8740-4EFFB585A53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BC492-38E5-CCAE-A9CE-C948803F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CABE3-374C-B1EC-43FC-B08689D9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563-5909-4B7F-85CF-9E62B50E3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57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24CE-43B9-848B-322D-7BCEDA64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0FC972-CBDC-C974-7F2E-066F4BC823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71C7A-F387-73CC-0C6F-30FD120B8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6E2CE-26CB-26C5-2DBA-1276BFB1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D41A-8680-4907-8740-4EFFB585A53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4EFBA-6B0F-71F8-4F53-1FB7DA2E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A8A93-B9E0-1BA1-9CFF-894F6013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C3563-5909-4B7F-85CF-9E62B50E3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15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0D5BB-4FDE-9C18-4E5B-F4F6320B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13B89-032A-1535-917E-4D59E16B5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BFA72-2D50-D1BD-29F4-D9DFF3278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DD41A-8680-4907-8740-4EFFB585A53E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7661F-973C-07A5-F978-01EDFF601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B7803-A3C7-C215-AFD6-6E76CF06B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C3563-5909-4B7F-85CF-9E62B50E3D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39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ECC89B-C141-C674-F285-CE1F7172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29568" cy="44477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INSIGHTS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3E147F-EE06-0540-2B41-B55625C39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77" y="1071702"/>
            <a:ext cx="9269119" cy="885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3C16D6-0C01-78AF-B6B8-27A3A6AF8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77" y="2219457"/>
            <a:ext cx="9507277" cy="9526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205711-EEC2-7FF7-F0C8-D3B372D0723F}"/>
              </a:ext>
            </a:extLst>
          </p:cNvPr>
          <p:cNvSpPr txBox="1"/>
          <p:nvPr/>
        </p:nvSpPr>
        <p:spPr>
          <a:xfrm>
            <a:off x="502674" y="3362745"/>
            <a:ext cx="1110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see that the same postal code i.e. location has highest number of customers and also records the highest number of transactions. It could be a posh area, with lots of high </a:t>
            </a:r>
            <a:r>
              <a:rPr lang="en-IN" dirty="0" err="1"/>
              <a:t>networth</a:t>
            </a:r>
            <a:r>
              <a:rPr lang="en-IN" dirty="0"/>
              <a:t> customers.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73D2ED-6BA2-FBBF-C42B-13F585645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31" y="4083662"/>
            <a:ext cx="5115639" cy="3143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3C80FA-375C-8741-2CB7-930EF8732B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431" y="5096087"/>
            <a:ext cx="7985749" cy="1418956"/>
          </a:xfrm>
          <a:prstGeom prst="rect">
            <a:avLst/>
          </a:prstGeom>
        </p:spPr>
      </p:pic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1407925C-F417-BD55-19DB-ACCC23B070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77" y="4424602"/>
            <a:ext cx="3820058" cy="2667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B6B151-AB5A-4368-194A-62436CB550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263" y="4722357"/>
            <a:ext cx="3143689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5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FDDCF-B7C3-E602-947D-9A01E159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10" y="107850"/>
            <a:ext cx="5194603" cy="33386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BE8B3C-051B-44FD-97E1-33DFEB630681}"/>
              </a:ext>
            </a:extLst>
          </p:cNvPr>
          <p:cNvSpPr txBox="1"/>
          <p:nvPr/>
        </p:nvSpPr>
        <p:spPr>
          <a:xfrm>
            <a:off x="5889523" y="255639"/>
            <a:ext cx="59091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used K-means clustering with k = 5 to find customer clusters in order to find how much each customer cluster group </a:t>
            </a:r>
            <a:r>
              <a:rPr lang="en-IN" dirty="0" err="1"/>
              <a:t>spents</a:t>
            </a:r>
            <a:r>
              <a:rPr lang="en-IN" dirty="0"/>
              <a:t> on. The plot is Average Spent per Product versus Total Spent on H&amp;M products.</a:t>
            </a:r>
          </a:p>
          <a:p>
            <a:endParaRPr lang="en-IN" dirty="0"/>
          </a:p>
          <a:p>
            <a:r>
              <a:rPr lang="en-US" b="1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People are willing to spend usually at most 75 dollars for a product. We can use it to target cheaper items with threshold less than 75 for cold start for new users.</a:t>
            </a:r>
            <a:endParaRPr lang="en-US" b="0" dirty="0"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054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0B7163-89E3-0597-4650-63FF24038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61" y="134198"/>
            <a:ext cx="5584573" cy="34237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DF1DF1-1139-494C-DB49-57E36AFC7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298" y="134198"/>
            <a:ext cx="5967901" cy="6463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B5F6B0-7507-5BBF-352D-9A14F683CA90}"/>
              </a:ext>
            </a:extLst>
          </p:cNvPr>
          <p:cNvSpPr txBox="1"/>
          <p:nvPr/>
        </p:nvSpPr>
        <p:spPr>
          <a:xfrm>
            <a:off x="5919019" y="875071"/>
            <a:ext cx="5958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The preprocessing was done on the </a:t>
            </a:r>
            <a:r>
              <a:rPr lang="en-IN" sz="1400" dirty="0" err="1"/>
              <a:t>detail_desc</a:t>
            </a:r>
            <a:r>
              <a:rPr lang="en-IN" sz="1400" dirty="0"/>
              <a:t> column which is the description of an item.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7525BE-87B1-5EDD-A924-8C6607379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982" y="1368505"/>
            <a:ext cx="5584573" cy="1128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7528E9-7E57-7DF4-648D-C9A3465F3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989" y="2629379"/>
            <a:ext cx="5443566" cy="11288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AD7B3F-69E1-46C4-FF25-5D03A3710BF3}"/>
              </a:ext>
            </a:extLst>
          </p:cNvPr>
          <p:cNvSpPr txBox="1"/>
          <p:nvPr/>
        </p:nvSpPr>
        <p:spPr>
          <a:xfrm>
            <a:off x="186961" y="3890252"/>
            <a:ext cx="11818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SPLITTING OF TRANSACTIONS IN SAMPLED DATASET INTO TRAIN SET AND TEST SET USING TIME BASED SPLIT</a:t>
            </a:r>
          </a:p>
          <a:p>
            <a:endParaRPr lang="en-IN" dirty="0"/>
          </a:p>
          <a:p>
            <a:r>
              <a:rPr lang="en-IN" sz="1400" b="1" dirty="0"/>
              <a:t>The method used for Time Based Split is Rolling Window Split.</a:t>
            </a:r>
          </a:p>
          <a:p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Rolling window used to ensure representation of all seasons</a:t>
            </a:r>
            <a:endParaRPr lang="en-US" sz="1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Rolling Window Split: Ensures that the training set covers different seasons, capturing seasonal patterns.</a:t>
            </a:r>
            <a:endParaRPr lang="en-US" sz="1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Seasonal Features: Adding month or season as features to help the model learn these patterns.</a:t>
            </a:r>
            <a:endParaRPr lang="en-US" sz="1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Stratified Sampling: Ensures that user segments are proportionally represented in both training and test sets.</a:t>
            </a:r>
            <a:endParaRPr lang="en-US" sz="1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sz="1600" dirty="0"/>
          </a:p>
          <a:p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{'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new_users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 2911, '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medium_users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 36767, '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frequent_users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 124482, '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heavy_users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 253086, '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super_users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 288030} {'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new_users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 3653, '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medium_users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 7034, '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frequent_users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 11453, '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heavy_users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 19010, '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super_users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': 17752}</a:t>
            </a:r>
          </a:p>
          <a:p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Total number of transactions in the sampled dataset: 764178  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 of transactions in train data : 665974  </a:t>
            </a:r>
          </a:p>
          <a:p>
            <a:r>
              <a:rPr lang="en-US" sz="11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Number of transactions in test data : 98204                                      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Train: 90% size    Test: 10% size</a:t>
            </a:r>
            <a:endParaRPr lang="en-US" sz="24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sz="11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3301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DCEF6A-AE04-4D1D-04A6-C554A67C2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29" y="161469"/>
            <a:ext cx="5258534" cy="6535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E68F9D-A28C-D399-2BB8-78DAA3DE9482}"/>
              </a:ext>
            </a:extLst>
          </p:cNvPr>
          <p:cNvSpPr txBox="1"/>
          <p:nvPr/>
        </p:nvSpPr>
        <p:spPr>
          <a:xfrm>
            <a:off x="5401963" y="161469"/>
            <a:ext cx="6790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MERGING OF TRANSACTIONS, ARTICLES AND CUSTOMERS</a:t>
            </a:r>
          </a:p>
          <a:p>
            <a:endParaRPr lang="en-IN" dirty="0"/>
          </a:p>
          <a:p>
            <a:r>
              <a:rPr lang="en-IN" sz="1400" dirty="0"/>
              <a:t>I used left join to do the merging.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4E873-3F2E-D53F-A9D3-8A7D6D77A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807" y="1023243"/>
            <a:ext cx="6102322" cy="13954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AE1828-F677-CBDE-BCA8-47ADAFFC7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807" y="2532081"/>
            <a:ext cx="2905530" cy="4763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45576A-05D9-04DF-5FDE-E787CD1398C5}"/>
              </a:ext>
            </a:extLst>
          </p:cNvPr>
          <p:cNvSpPr txBox="1"/>
          <p:nvPr/>
        </p:nvSpPr>
        <p:spPr>
          <a:xfrm>
            <a:off x="5486807" y="3008397"/>
            <a:ext cx="656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after merging, since we did a left join, there are customers in test set but not in train set.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97C7C5-EBF6-7B8C-E112-652617C8E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9926" y="3626492"/>
            <a:ext cx="4115374" cy="466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0CE50B-7B1F-A1E4-0545-78F1B58743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9254" y="4806702"/>
            <a:ext cx="3362794" cy="2191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ADAC6B-87C9-00D3-FD59-6DDF7B8FFDB6}"/>
              </a:ext>
            </a:extLst>
          </p:cNvPr>
          <p:cNvSpPr txBox="1"/>
          <p:nvPr/>
        </p:nvSpPr>
        <p:spPr>
          <a:xfrm>
            <a:off x="5516099" y="4122278"/>
            <a:ext cx="6561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So, there are 4437 – 3864 = 573  customers which are present in test set but not in train set.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50E439-2612-C83E-B096-E392E3A55463}"/>
              </a:ext>
            </a:extLst>
          </p:cNvPr>
          <p:cNvSpPr txBox="1"/>
          <p:nvPr/>
        </p:nvSpPr>
        <p:spPr>
          <a:xfrm>
            <a:off x="5486807" y="5078649"/>
            <a:ext cx="656176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 scenario can be useful for evaluating how well the model generalizes to new, unseen customers (cold-start problem).</a:t>
            </a:r>
          </a:p>
          <a:p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So, we will use these 573 customers for cold-start cases.</a:t>
            </a:r>
          </a:p>
          <a:p>
            <a:endParaRPr lang="en-US" sz="1400" dirty="0"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highlight>
                  <a:srgbClr val="FFFFFF"/>
                </a:highlight>
                <a:latin typeface="Consolas" panose="020B0609020204030204" pitchFamily="49" charset="0"/>
              </a:rPr>
              <a:t>We will give fallback recommendations as per most of the insights we learned from the trends and plots we get from analyzing the data.</a:t>
            </a:r>
            <a:endParaRPr lang="en-US" sz="1400" dirty="0"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536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870A7FE-47C4-419A-CC80-B85DF0102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8" y="570271"/>
            <a:ext cx="5134786" cy="47272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EC05B-4FFD-084B-46D6-4428116BF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08" y="5376186"/>
            <a:ext cx="5516064" cy="14080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89E34B5-633B-33AD-3D28-8873322C7D9A}"/>
              </a:ext>
            </a:extLst>
          </p:cNvPr>
          <p:cNvSpPr txBox="1"/>
          <p:nvPr/>
        </p:nvSpPr>
        <p:spPr>
          <a:xfrm>
            <a:off x="0" y="0"/>
            <a:ext cx="489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TRAIN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D3959B-807A-B944-66C1-97257B7DC9B3}"/>
              </a:ext>
            </a:extLst>
          </p:cNvPr>
          <p:cNvSpPr txBox="1"/>
          <p:nvPr/>
        </p:nvSpPr>
        <p:spPr>
          <a:xfrm>
            <a:off x="5751871" y="0"/>
            <a:ext cx="64401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will do Word2Vec vectorization on </a:t>
            </a:r>
            <a:r>
              <a:rPr lang="en-IN" dirty="0" err="1"/>
              <a:t>detail_desc</a:t>
            </a:r>
            <a:r>
              <a:rPr lang="en-IN" dirty="0"/>
              <a:t> column.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will do one hot encoding on all the item features.</a:t>
            </a:r>
          </a:p>
          <a:p>
            <a:endParaRPr lang="en-IN" dirty="0"/>
          </a:p>
          <a:p>
            <a:r>
              <a:rPr lang="en-IN" dirty="0"/>
              <a:t>The reason I do Vectorization and One Hot Encoding is that I need Numerical data as input for the models I am going to run. I am going to implement 1.) SVD using user-item interaction matrix. 2.) use item profile matrix and user profile matrix.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87038F0-86CA-FA3E-BCD2-AB6DBE09A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897" y="6477966"/>
            <a:ext cx="894820" cy="2866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74CA162-D32B-6995-89F8-F2FB10A02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5778" y="6477966"/>
            <a:ext cx="894820" cy="3260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6A9BA4E-5230-1401-7020-64D70FF5F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8441" y="6460394"/>
            <a:ext cx="1315641" cy="3041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CF3627C-4CF8-C551-CEC8-05AF498C45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7893" y="289244"/>
            <a:ext cx="4153480" cy="5620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4071EA5-3842-756E-93B9-8D447AB0B12D}"/>
              </a:ext>
            </a:extLst>
          </p:cNvPr>
          <p:cNvSpPr txBox="1"/>
          <p:nvPr/>
        </p:nvSpPr>
        <p:spPr>
          <a:xfrm>
            <a:off x="5621872" y="3736252"/>
            <a:ext cx="646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will use </a:t>
            </a:r>
            <a:r>
              <a:rPr lang="en-IN" dirty="0" err="1"/>
              <a:t>StandardScaler</a:t>
            </a:r>
            <a:r>
              <a:rPr lang="en-IN" dirty="0"/>
              <a:t> on four features to ensure normalization.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2E8F3E1-24D8-4EFF-9905-C78F4C7CD4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8738" y="3143665"/>
            <a:ext cx="6440129" cy="51393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CD3D45A-8097-8B24-4F5F-98398ED659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7893" y="2627419"/>
            <a:ext cx="5463234" cy="36681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F79DD0C-17B8-20F0-5991-08CE5D1AF6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8738" y="4175211"/>
            <a:ext cx="6334153" cy="74122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CEE1F5A-380C-89F8-235F-F753735948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1871" y="5088935"/>
            <a:ext cx="6464320" cy="71408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5216E0C-4620-A994-A4E5-95B0C48257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21872" y="5940232"/>
            <a:ext cx="6464320" cy="7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1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19EECEE-11CD-7D53-EE6F-C16187627A7D}"/>
              </a:ext>
            </a:extLst>
          </p:cNvPr>
          <p:cNvSpPr txBox="1"/>
          <p:nvPr/>
        </p:nvSpPr>
        <p:spPr>
          <a:xfrm>
            <a:off x="5595960" y="0"/>
            <a:ext cx="659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COLD START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35A2926-B19B-C4B2-186C-C5A26FAC9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162" y="438158"/>
            <a:ext cx="5891516" cy="40010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DFAC1C-ED13-00B2-15D6-3298041A7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306" y="931607"/>
            <a:ext cx="5925372" cy="3693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F6F873-A796-8DA3-5367-B9D7CC3B2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236" y="1527807"/>
            <a:ext cx="6202953" cy="1093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A0670C-C9F3-E63D-C506-FCA54E71E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236" y="2762067"/>
            <a:ext cx="6202953" cy="4858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C13C1E-336C-9010-908F-7D046D738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9236" y="3367647"/>
            <a:ext cx="6202953" cy="4477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E621B8C-C047-17B0-394C-E0B871E30A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9236" y="3935121"/>
            <a:ext cx="6314610" cy="4286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C1C716-40AE-A243-A6A1-0B09353D25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9236" y="4463879"/>
            <a:ext cx="6314610" cy="16362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6CD73D9-2F37-B124-652C-A49F173F4F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9236" y="4715200"/>
            <a:ext cx="6202953" cy="65464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D91B2DC-8878-0E51-112B-9017109FFB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9236" y="5369849"/>
            <a:ext cx="5341216" cy="139018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E7D1AB9-A24F-7101-F696-01FA4309AD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980" y="154095"/>
            <a:ext cx="5288058" cy="56812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B3F69F2-8302-1DEA-DADA-49BA4D92AF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061" y="7146333"/>
            <a:ext cx="6384259" cy="68589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2232E38-7641-4052-676E-43C1E2255D3D}"/>
              </a:ext>
            </a:extLst>
          </p:cNvPr>
          <p:cNvSpPr txBox="1"/>
          <p:nvPr/>
        </p:nvSpPr>
        <p:spPr>
          <a:xfrm>
            <a:off x="43386" y="3420314"/>
            <a:ext cx="55959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Also, we will have a lot of user features like </a:t>
            </a:r>
            <a:r>
              <a:rPr lang="en-IN" dirty="0" err="1"/>
              <a:t>total_spent</a:t>
            </a:r>
            <a:r>
              <a:rPr lang="en-IN" dirty="0"/>
              <a:t>, average_spent , age, age_bracket, transaction count, </a:t>
            </a:r>
            <a:r>
              <a:rPr lang="en-IN" dirty="0" err="1"/>
              <a:t>user_segment</a:t>
            </a:r>
            <a:r>
              <a:rPr lang="en-IN" dirty="0"/>
              <a:t> and financial bracket, which we are going to use for cold start.</a:t>
            </a:r>
          </a:p>
          <a:p>
            <a:endParaRPr lang="en-IN" dirty="0"/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One-hot encoding transforms categorical features into binary vectors.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 Top N words of Word2Vec, I got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 = 52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IN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937306E0-00CE-C917-FC54-614FA3E3C7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3525" y="973514"/>
            <a:ext cx="5304513" cy="164805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A97FC265-32B2-436D-DD3B-E7009855320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0610" y="2783651"/>
            <a:ext cx="2667372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38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FA127D-5FF8-C567-ABFD-C797BC151A4A}"/>
              </a:ext>
            </a:extLst>
          </p:cNvPr>
          <p:cNvSpPr txBox="1"/>
          <p:nvPr/>
        </p:nvSpPr>
        <p:spPr>
          <a:xfrm>
            <a:off x="0" y="0"/>
            <a:ext cx="12083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COLD START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E15A6-CE35-46EA-7378-5FFBED2C6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450"/>
            <a:ext cx="12192000" cy="41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86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A70412-5BC4-3A14-B8E4-C0BEAD0DE078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RECOMMENDATION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4033D-F5F0-3B27-2812-29EDDBD2C6A5}"/>
              </a:ext>
            </a:extLst>
          </p:cNvPr>
          <p:cNvSpPr txBox="1"/>
          <p:nvPr/>
        </p:nvSpPr>
        <p:spPr>
          <a:xfrm>
            <a:off x="167148" y="369332"/>
            <a:ext cx="116512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 am going to implement two models :-</a:t>
            </a:r>
          </a:p>
          <a:p>
            <a:r>
              <a:rPr lang="en-IN" dirty="0"/>
              <a:t>1.) Collaborative Filtering =&gt;  SVD using user-item interaction matrix. </a:t>
            </a:r>
          </a:p>
          <a:p>
            <a:r>
              <a:rPr lang="en-IN" dirty="0"/>
              <a:t>2.) Content based Recommendation =&gt; use item profile matrix and user profile matrix.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E6E3F2-6A70-19BE-4BC4-43602DDB97A9}"/>
              </a:ext>
            </a:extLst>
          </p:cNvPr>
          <p:cNvSpPr txBox="1"/>
          <p:nvPr/>
        </p:nvSpPr>
        <p:spPr>
          <a:xfrm>
            <a:off x="265471" y="1632155"/>
            <a:ext cx="1177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USER ITEM INTERACTION MATRIX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16173-C84C-E194-62E2-5309F89B07DD}"/>
              </a:ext>
            </a:extLst>
          </p:cNvPr>
          <p:cNvSpPr txBox="1"/>
          <p:nvPr/>
        </p:nvSpPr>
        <p:spPr>
          <a:xfrm>
            <a:off x="265471" y="2222091"/>
            <a:ext cx="11828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Definition: A user-item interaction matrix is a matrix that records the interactions (e.g., ratings, purchases) between users and items.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Structure: Rows represent users, columns represent items, and the entries in the matrix represent the interaction value (e.g., rating, purchase count). We have used item purchased or not truth i.e. 0 for not purchased and 1 for purchased.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 It captures user preferences and is used to predict missing interactions for recommendation purposes.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FABC9F-871C-BC78-FD2A-18360B6BE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106" y="4827982"/>
            <a:ext cx="7562477" cy="162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5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E8AF02-3BC7-2609-6ECE-7A083AB9628A}"/>
              </a:ext>
            </a:extLst>
          </p:cNvPr>
          <p:cNvSpPr txBox="1"/>
          <p:nvPr/>
        </p:nvSpPr>
        <p:spPr>
          <a:xfrm>
            <a:off x="206477" y="0"/>
            <a:ext cx="1177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SINGULAR VALUE DECOMPOSITION (SVD)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434F63-E83C-EA22-2215-DB32A03B3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" y="369332"/>
            <a:ext cx="5889523" cy="3780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A209A9-601D-2A7C-08D5-BD5F94D30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908215"/>
            <a:ext cx="5987843" cy="18241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3ABDE3-3916-2896-9FAC-19C0FCA5D40F}"/>
              </a:ext>
            </a:extLst>
          </p:cNvPr>
          <p:cNvSpPr txBox="1"/>
          <p:nvPr/>
        </p:nvSpPr>
        <p:spPr>
          <a:xfrm>
            <a:off x="6096000" y="369332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 reconstructed matrix from decomposition will predict values for items the user has not interacted with.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 e.g. If user A and user B have rated several movies similarly, and user A liked a new movie that user B has not seen, recommend that new movie to user B.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859003-DC00-A614-973B-7C7AD505007C}"/>
              </a:ext>
            </a:extLst>
          </p:cNvPr>
          <p:cNvSpPr txBox="1"/>
          <p:nvPr/>
        </p:nvSpPr>
        <p:spPr>
          <a:xfrm>
            <a:off x="206477" y="4265819"/>
            <a:ext cx="57027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/>
              <a:t>SVD Hyper-Tuning</a:t>
            </a:r>
          </a:p>
          <a:p>
            <a:r>
              <a:rPr lang="en-IN" dirty="0"/>
              <a:t>k = 700 is the sweet spot</a:t>
            </a:r>
          </a:p>
          <a:p>
            <a:r>
              <a:rPr lang="en-IN" dirty="0"/>
              <a:t>K &gt;  700 ... Overfitting and more time-complex.</a:t>
            </a:r>
          </a:p>
          <a:p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RMSE for Binary Interactions (0 or 1):-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0.7 to 0.8: Generally considered reasonable.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 0.7: Indicates good performance.  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:&gt; 0.8: May indicate room for improvement.</a:t>
            </a:r>
          </a:p>
          <a:p>
            <a:endParaRPr lang="en-IN" u="sng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B87C03-1DB2-E319-34ED-1FC4C7F54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886229"/>
            <a:ext cx="5889523" cy="28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12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98CCD5-2163-359C-AA62-B54C37EB911C}"/>
              </a:ext>
            </a:extLst>
          </p:cNvPr>
          <p:cNvSpPr txBox="1"/>
          <p:nvPr/>
        </p:nvSpPr>
        <p:spPr>
          <a:xfrm>
            <a:off x="206477" y="0"/>
            <a:ext cx="1177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CONTENT BASED USING USER-ITEM FEATURE MATRIX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3194A-AFC2-8F70-21E9-4B38EFAA8C84}"/>
              </a:ext>
            </a:extLst>
          </p:cNvPr>
          <p:cNvSpPr txBox="1"/>
          <p:nvPr/>
        </p:nvSpPr>
        <p:spPr>
          <a:xfrm>
            <a:off x="206477" y="369332"/>
            <a:ext cx="1189703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N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Profile Matrix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Rows represent users, columns represent user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 Profile Matrix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Rows represent items, columns represent item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User-Item Feature Matrix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Combined matrix used for computing similarities and recommendations.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Recommendation Process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Top-N items recommended based on highest similarity scores for each user.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F850E-78F0-87FE-2FB6-52519E289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7" y="3016210"/>
            <a:ext cx="5768333" cy="1354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DD3B9-EE70-F337-AC1F-2A30153BB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90" y="3084303"/>
            <a:ext cx="5444548" cy="1354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949C21-3268-26B5-C5F8-5819AA47D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77" y="4716771"/>
            <a:ext cx="5968181" cy="17718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3FE173-3C00-5F81-3E38-BCCAA0DBF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2987" y="4816138"/>
            <a:ext cx="5662536" cy="170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16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5C6004-02C6-52A5-8E62-98EDBB3C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71" y="963562"/>
            <a:ext cx="4077269" cy="9240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38C926-02F8-6C5D-68CD-81E0DBFAC204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EVALUATION METRICS FOR BOTH RECOMMENDER MODELS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309AC-21F7-458B-A95B-D9EF31AEDAD3}"/>
              </a:ext>
            </a:extLst>
          </p:cNvPr>
          <p:cNvSpPr txBox="1"/>
          <p:nvPr/>
        </p:nvSpPr>
        <p:spPr>
          <a:xfrm>
            <a:off x="0" y="442452"/>
            <a:ext cx="577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COLLABORATIVE FILTERING USING SVD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063BE5-B97B-5498-4433-ACB3CD49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71" y="2039394"/>
            <a:ext cx="2562583" cy="9240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AA9A8E-3194-366C-CDB8-35D7F7FDDC35}"/>
              </a:ext>
            </a:extLst>
          </p:cNvPr>
          <p:cNvSpPr txBox="1"/>
          <p:nvPr/>
        </p:nvSpPr>
        <p:spPr>
          <a:xfrm>
            <a:off x="0" y="3195478"/>
            <a:ext cx="12093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reason why the evaluation metrics are low is because of the size of the dataset and the number of features.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107E76-D948-07BF-9658-8427625C3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0" y="5208634"/>
            <a:ext cx="11650701" cy="14922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3A75EB-34AB-F86D-F46E-935A535D4D2B}"/>
              </a:ext>
            </a:extLst>
          </p:cNvPr>
          <p:cNvSpPr txBox="1"/>
          <p:nvPr/>
        </p:nvSpPr>
        <p:spPr>
          <a:xfrm>
            <a:off x="0" y="4248511"/>
            <a:ext cx="12083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the Kaggle competition, the highest score in the leaderboard for MAP@12 evaluation metric is just 0.037.</a:t>
            </a:r>
          </a:p>
          <a:p>
            <a:r>
              <a:rPr lang="en-IN" dirty="0"/>
              <a:t>They have trained on the whole dataset and also used very advanced recommender models not known to public.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29FF95-7E01-6999-FA65-3426BCFACC6C}"/>
              </a:ext>
            </a:extLst>
          </p:cNvPr>
          <p:cNvSpPr txBox="1"/>
          <p:nvPr/>
        </p:nvSpPr>
        <p:spPr>
          <a:xfrm>
            <a:off x="5565058" y="432620"/>
            <a:ext cx="618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CONTENT BASED USING ITEM-USER FEATURE MATRIX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937979-58B7-CFB6-5E85-F0FE8E209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7426" y="875123"/>
            <a:ext cx="4163006" cy="92405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F10FB39-2E93-0B74-B518-EA5F8EBA5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7426" y="1887616"/>
            <a:ext cx="4410691" cy="9240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920A6C-02DE-AAE0-1C19-0718FFC8DD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519948"/>
            <a:ext cx="12192000" cy="63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0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ECC89B-C141-C674-F285-CE1F7172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39400" cy="88594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INSIGHTS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AE344C1-7554-0CB3-F205-8DBBED1AE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19" y="1291793"/>
            <a:ext cx="8278380" cy="46679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2F839E0-5B34-BD7F-ACC1-C5E668307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28" y="1945259"/>
            <a:ext cx="6288911" cy="394723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496CFFA-DB93-E347-17D6-B8D44B6AD623}"/>
              </a:ext>
            </a:extLst>
          </p:cNvPr>
          <p:cNvSpPr txBox="1"/>
          <p:nvPr/>
        </p:nvSpPr>
        <p:spPr>
          <a:xfrm>
            <a:off x="698090" y="5892492"/>
            <a:ext cx="10766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Most items are in the price range of 0 to 100 dollars.</a:t>
            </a:r>
          </a:p>
        </p:txBody>
      </p:sp>
    </p:spTree>
    <p:extLst>
      <p:ext uri="{BB962C8B-B14F-4D97-AF65-F5344CB8AC3E}">
        <p14:creationId xmlns:p14="http://schemas.microsoft.com/office/powerpoint/2010/main" val="1390275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FF3626-1793-10DD-FCF9-E25DD0B558E6}"/>
              </a:ext>
            </a:extLst>
          </p:cNvPr>
          <p:cNvSpPr txBox="1"/>
          <p:nvPr/>
        </p:nvSpPr>
        <p:spPr>
          <a:xfrm>
            <a:off x="137652" y="0"/>
            <a:ext cx="11985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COLLABORATIVE FILTERING USING SVD AND USER-ITEM INTERACTION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D335E9-3971-97BA-525D-F670D7853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32" y="496530"/>
            <a:ext cx="12192000" cy="2626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D787A6-7816-482D-0668-4D33E5DC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32" y="3734847"/>
            <a:ext cx="12192000" cy="26266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6DCFB0-3F5F-49A5-EAAC-FE647BED9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194" y="4375356"/>
            <a:ext cx="1045426" cy="203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46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0B7ECC-9BAD-9CFA-47C1-0222C6518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929"/>
            <a:ext cx="12192000" cy="29690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3069FA-66C7-0596-C42A-9A3A58EC4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6929"/>
            <a:ext cx="12192000" cy="31561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C0BA62-90BB-7C0F-F9F1-D8204A784418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CONTENT BASED USING ITEM-USER FEATURE MATRIX</a:t>
            </a:r>
          </a:p>
        </p:txBody>
      </p:sp>
    </p:spTree>
    <p:extLst>
      <p:ext uri="{BB962C8B-B14F-4D97-AF65-F5344CB8AC3E}">
        <p14:creationId xmlns:p14="http://schemas.microsoft.com/office/powerpoint/2010/main" val="2890262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8ED4772-E835-4793-AFC0-220E132BBF30}"/>
              </a:ext>
            </a:extLst>
          </p:cNvPr>
          <p:cNvSpPr txBox="1"/>
          <p:nvPr/>
        </p:nvSpPr>
        <p:spPr>
          <a:xfrm>
            <a:off x="466763" y="422337"/>
            <a:ext cx="109976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Then, all rows in transactions </a:t>
            </a:r>
            <a:r>
              <a:rPr lang="en-IN" dirty="0" err="1"/>
              <a:t>dataframe</a:t>
            </a:r>
            <a:r>
              <a:rPr lang="en-IN" dirty="0"/>
              <a:t> with any null values were removed.</a:t>
            </a:r>
          </a:p>
          <a:p>
            <a:endParaRPr lang="en-IN" dirty="0"/>
          </a:p>
          <a:p>
            <a:r>
              <a:rPr lang="en-IN" dirty="0"/>
              <a:t>Next, we are going to sample the dataset.</a:t>
            </a:r>
          </a:p>
          <a:p>
            <a:r>
              <a:rPr lang="en-IN" dirty="0"/>
              <a:t>For that, we split the users into user segments based on their number of transactions . </a:t>
            </a:r>
          </a:p>
          <a:p>
            <a:r>
              <a:rPr lang="en-IN" dirty="0"/>
              <a:t>We also limited the number of users of each user segment to 1000.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EBD982-EA5C-96B5-894D-8FF27C36721C}"/>
              </a:ext>
            </a:extLst>
          </p:cNvPr>
          <p:cNvSpPr txBox="1"/>
          <p:nvPr/>
        </p:nvSpPr>
        <p:spPr>
          <a:xfrm>
            <a:off x="375949" y="2465774"/>
            <a:ext cx="114401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 Users: 0-20 transactions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Medium Users: 21-100 transactions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Frequent Users: 101-200 transactions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Heavy Users: 201-500 transactions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 Users: More than 500 transactions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 Users: 1000 users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Medium Users: 1000 users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Frequent Users: 1000 users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Heavy Users: 1000 users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 Users: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474</a:t>
            </a:r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users</a:t>
            </a:r>
          </a:p>
          <a:p>
            <a:endParaRPr lang="en-US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There are only 474 users in the original dataset with number of transactions more than 500.</a:t>
            </a: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7E6E2-F66F-DD6B-9E0D-2375A08E7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072" y="2098964"/>
            <a:ext cx="6538928" cy="358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0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ECC89B-C141-C674-F285-CE1F7172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166"/>
            <a:ext cx="10439400" cy="740905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INSIGHTS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704BE-869C-10AF-187C-CD5B1A03C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62" y="4882748"/>
            <a:ext cx="6764570" cy="799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48AFBA-5173-5548-60A9-64AD23A81931}"/>
              </a:ext>
            </a:extLst>
          </p:cNvPr>
          <p:cNvSpPr txBox="1"/>
          <p:nvPr/>
        </p:nvSpPr>
        <p:spPr>
          <a:xfrm>
            <a:off x="438662" y="4447725"/>
            <a:ext cx="1083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the sampled dataset, we get the following details:-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1B7742-0A9F-128C-8B13-3E96355CC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905" y="881742"/>
            <a:ext cx="5026178" cy="35002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444BEF-C9BE-3153-9046-D7068230B8F0}"/>
              </a:ext>
            </a:extLst>
          </p:cNvPr>
          <p:cNvSpPr txBox="1"/>
          <p:nvPr/>
        </p:nvSpPr>
        <p:spPr>
          <a:xfrm>
            <a:off x="438662" y="5791592"/>
            <a:ext cx="1083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criteria for the sampling was to get all transactions of a single user in the sampled data, rather than having many users but not all of their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772951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77B3-ABB3-416E-E256-84180BAF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59" y="365126"/>
            <a:ext cx="11395586" cy="677093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F3ACA-542A-0470-F7F7-0A44DB906B2E}"/>
              </a:ext>
            </a:extLst>
          </p:cNvPr>
          <p:cNvSpPr txBox="1"/>
          <p:nvPr/>
        </p:nvSpPr>
        <p:spPr>
          <a:xfrm>
            <a:off x="383459" y="1288026"/>
            <a:ext cx="113070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New Users: Offer discounts or introductory offers to encourage more purchases.</a:t>
            </a:r>
          </a:p>
          <a:p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Medium Users: Provide personalized recommendations based on past purchases.</a:t>
            </a:r>
          </a:p>
          <a:p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Frequent Users: Offer loyalty rewards or exclusive access to new products.</a:t>
            </a:r>
          </a:p>
          <a:p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Heavy Users: Provide premium services or exclusive membership benefits.</a:t>
            </a:r>
          </a:p>
          <a:p>
            <a:endParaRPr lang="en-US" sz="1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Super Users: Offer high-value items or special recognition programs.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BD682D-697F-A3DF-23D1-0642778266BE}"/>
              </a:ext>
            </a:extLst>
          </p:cNvPr>
          <p:cNvSpPr txBox="1"/>
          <p:nvPr/>
        </p:nvSpPr>
        <p:spPr>
          <a:xfrm>
            <a:off x="383457" y="4119156"/>
            <a:ext cx="113955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 the club membership status, we can:-</a:t>
            </a:r>
          </a:p>
          <a:p>
            <a:endParaRPr lang="en-US" sz="18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Active: Regularly update them with new offers and products.</a:t>
            </a:r>
          </a:p>
          <a:p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Pre-create: Encourage them to complete their profiles with special offers.</a:t>
            </a:r>
          </a:p>
          <a:p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Left Club: Win-back campaigns with exclusive deals or incentives to rejoin.</a:t>
            </a:r>
            <a:endParaRPr lang="en-US" sz="18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93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A7287A-965B-2D72-FADE-6D396B096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75" y="172128"/>
            <a:ext cx="11027770" cy="3027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275FEF-C1E9-325D-BB73-F9EC6556C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3" y="3313471"/>
            <a:ext cx="11086961" cy="315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71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63461B-141A-A515-133D-C82AE644C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" y="390214"/>
            <a:ext cx="11051570" cy="4306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207416-C6DE-97BE-D2F6-A5E17FAF4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9" y="4966563"/>
            <a:ext cx="6455227" cy="138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7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BD0E30-1B52-19C6-D1E6-BDE4C679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05" y="201247"/>
            <a:ext cx="5486631" cy="3135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10B0D7-1496-A740-CDC1-85C95874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2" y="3855074"/>
            <a:ext cx="2939845" cy="23389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A1AAFD-A09C-9E68-6259-22FBDA57C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123" y="169065"/>
            <a:ext cx="5486631" cy="32001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193C8F3-D6D4-8C63-8C0B-5563EC96A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282" y="3709295"/>
            <a:ext cx="4319544" cy="26430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E5E47F-F723-BE87-AABF-AE6B46DC93D0}"/>
              </a:ext>
            </a:extLst>
          </p:cNvPr>
          <p:cNvSpPr txBox="1"/>
          <p:nvPr/>
        </p:nvSpPr>
        <p:spPr>
          <a:xfrm>
            <a:off x="368709" y="3337073"/>
            <a:ext cx="11454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We can recommend shaftless socks, jeggings, </a:t>
            </a:r>
            <a:r>
              <a:rPr lang="en-IN" sz="1400" dirty="0" err="1"/>
              <a:t>greta</a:t>
            </a:r>
            <a:r>
              <a:rPr lang="en-IN" sz="1400" dirty="0"/>
              <a:t> thong , and products in the first 3 Garment groups for cold start.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0F49BB-D88F-CF94-1277-36BDE82ACE96}"/>
              </a:ext>
            </a:extLst>
          </p:cNvPr>
          <p:cNvSpPr txBox="1"/>
          <p:nvPr/>
        </p:nvSpPr>
        <p:spPr>
          <a:xfrm>
            <a:off x="294505" y="6331974"/>
            <a:ext cx="1134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Most sales are online sales.                                                               Age 18 to 30 bracket is most frequent purchaser.</a:t>
            </a:r>
          </a:p>
        </p:txBody>
      </p:sp>
    </p:spTree>
    <p:extLst>
      <p:ext uri="{BB962C8B-B14F-4D97-AF65-F5344CB8AC3E}">
        <p14:creationId xmlns:p14="http://schemas.microsoft.com/office/powerpoint/2010/main" val="335605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6A49C3-8430-EEC7-3D71-44C638515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4" y="498411"/>
            <a:ext cx="5257018" cy="4239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789FAC-65CC-FEC4-091C-A97B2AF4A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046" y="498411"/>
            <a:ext cx="5978012" cy="4239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86F2D3-076B-D752-C67E-DF634A0BA289}"/>
              </a:ext>
            </a:extLst>
          </p:cNvPr>
          <p:cNvSpPr txBox="1"/>
          <p:nvPr/>
        </p:nvSpPr>
        <p:spPr>
          <a:xfrm>
            <a:off x="199439" y="4987529"/>
            <a:ext cx="11808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month with the highest number of transactions is June 2019. I looked at H&amp;M Quarter 2 Report 2019.</a:t>
            </a:r>
          </a:p>
          <a:p>
            <a:r>
              <a:rPr lang="en-IN" dirty="0"/>
              <a:t>There were higher markdowns or discounts given to products to boost sales, which led to more sales.</a:t>
            </a:r>
          </a:p>
          <a:p>
            <a:endParaRPr lang="en-IN" dirty="0"/>
          </a:p>
          <a:p>
            <a:r>
              <a:rPr lang="en-IN" dirty="0"/>
              <a:t>The day which had the highest number of transactions is 28-09-2019, which was Black Friday Sale day.</a:t>
            </a:r>
          </a:p>
          <a:p>
            <a:r>
              <a:rPr lang="en-IN" dirty="0"/>
              <a:t>The day with lowest number of transactions is  01-01-2020 i.e. New Years Eve, because of post-holiday sales drop, because people had already spent lots during Christmas Holidays, So, people reduce spending and settle their debts etc.</a:t>
            </a:r>
          </a:p>
        </p:txBody>
      </p:sp>
    </p:spTree>
    <p:extLst>
      <p:ext uri="{BB962C8B-B14F-4D97-AF65-F5344CB8AC3E}">
        <p14:creationId xmlns:p14="http://schemas.microsoft.com/office/powerpoint/2010/main" val="204608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1434</Words>
  <Application>Microsoft Office PowerPoint</Application>
  <PresentationFormat>Widescreen</PresentationFormat>
  <Paragraphs>134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INSIGHTS</vt:lpstr>
      <vt:lpstr>INSIGHTS</vt:lpstr>
      <vt:lpstr>PowerPoint Presentation</vt:lpstr>
      <vt:lpstr>INSIGHTS</vt:lpstr>
      <vt:lpstr>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Alok T P</dc:creator>
  <cp:lastModifiedBy>Alok T P</cp:lastModifiedBy>
  <cp:revision>16</cp:revision>
  <dcterms:created xsi:type="dcterms:W3CDTF">2024-07-30T09:53:41Z</dcterms:created>
  <dcterms:modified xsi:type="dcterms:W3CDTF">2024-07-31T10:46:08Z</dcterms:modified>
</cp:coreProperties>
</file>