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60" r:id="rId4"/>
    <p:sldId id="285" r:id="rId5"/>
    <p:sldId id="280" r:id="rId6"/>
    <p:sldId id="258" r:id="rId7"/>
    <p:sldId id="286" r:id="rId8"/>
    <p:sldId id="272" r:id="rId9"/>
    <p:sldId id="273" r:id="rId10"/>
    <p:sldId id="281" r:id="rId11"/>
    <p:sldId id="283" r:id="rId12"/>
    <p:sldId id="276" r:id="rId13"/>
    <p:sldId id="282" r:id="rId14"/>
    <p:sldId id="277" r:id="rId15"/>
    <p:sldId id="279" r:id="rId16"/>
    <p:sldId id="278" r:id="rId17"/>
    <p:sldId id="267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653"/>
    <a:srgbClr val="7D9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Quality of Input vs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Noise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Input </c:v>
                </c:pt>
                <c:pt idx="1">
                  <c:v>Output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D-46E7-A7D8-71BF5FC174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Speech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Input </c:v>
                </c:pt>
                <c:pt idx="1">
                  <c:v>Output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D-46E7-A7D8-71BF5FC17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855928"/>
        <c:axId val="475860848"/>
      </c:barChart>
      <c:catAx>
        <c:axId val="47585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60848"/>
        <c:crosses val="autoZero"/>
        <c:auto val="1"/>
        <c:lblAlgn val="ctr"/>
        <c:lblOffset val="100"/>
        <c:noMultiLvlLbl val="0"/>
      </c:catAx>
      <c:valAx>
        <c:axId val="4758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5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D03D1-7031-4838-891F-B7C60420458B}" type="doc">
      <dgm:prSet loTypeId="urn:microsoft.com/office/officeart/2005/8/layout/equati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B26FA-2404-4693-82F6-3E4816A0B67E}">
      <dgm:prSet phldrT="[Text]"/>
      <dgm:spPr/>
      <dgm:t>
        <a:bodyPr/>
        <a:lstStyle/>
        <a:p>
          <a:r>
            <a:rPr lang="en-US" dirty="0"/>
            <a:t>Noise</a:t>
          </a:r>
        </a:p>
      </dgm:t>
    </dgm:pt>
    <dgm:pt modelId="{DAD556FB-B8C8-4F83-97F3-7108DAB9FF83}" type="parTrans" cxnId="{11B73DF7-3904-4692-A986-10E2B62C59D1}">
      <dgm:prSet/>
      <dgm:spPr/>
      <dgm:t>
        <a:bodyPr/>
        <a:lstStyle/>
        <a:p>
          <a:endParaRPr lang="en-US"/>
        </a:p>
      </dgm:t>
    </dgm:pt>
    <dgm:pt modelId="{FA84E149-4526-4DF7-9D13-B80278C148B5}" type="sibTrans" cxnId="{11B73DF7-3904-4692-A986-10E2B62C59D1}">
      <dgm:prSet/>
      <dgm:spPr/>
      <dgm:t>
        <a:bodyPr/>
        <a:lstStyle/>
        <a:p>
          <a:endParaRPr lang="en-US"/>
        </a:p>
      </dgm:t>
    </dgm:pt>
    <dgm:pt modelId="{527F200D-AD54-4D7E-B15E-5F4CD5A40344}">
      <dgm:prSet phldrT="[Text]"/>
      <dgm:spPr/>
      <dgm:t>
        <a:bodyPr/>
        <a:lstStyle/>
        <a:p>
          <a:r>
            <a:rPr lang="en-US" dirty="0"/>
            <a:t>Speech signal </a:t>
          </a:r>
        </a:p>
      </dgm:t>
    </dgm:pt>
    <dgm:pt modelId="{4E44F17E-8413-478E-8A59-2354E9E869D2}" type="parTrans" cxnId="{958DF272-C72A-483B-B2A7-A33D773AEA43}">
      <dgm:prSet/>
      <dgm:spPr/>
      <dgm:t>
        <a:bodyPr/>
        <a:lstStyle/>
        <a:p>
          <a:endParaRPr lang="en-US"/>
        </a:p>
      </dgm:t>
    </dgm:pt>
    <dgm:pt modelId="{9391FB23-079A-439A-B934-DD203F1AE7FD}" type="sibTrans" cxnId="{958DF272-C72A-483B-B2A7-A33D773AEA43}">
      <dgm:prSet/>
      <dgm:spPr/>
      <dgm:t>
        <a:bodyPr/>
        <a:lstStyle/>
        <a:p>
          <a:endParaRPr lang="en-US"/>
        </a:p>
      </dgm:t>
    </dgm:pt>
    <dgm:pt modelId="{D8CAC470-1C19-4E67-A618-B5E00C12B8BF}">
      <dgm:prSet phldrT="[Text]"/>
      <dgm:spPr/>
      <dgm:t>
        <a:bodyPr/>
        <a:lstStyle/>
        <a:p>
          <a:r>
            <a:rPr lang="en-US" dirty="0"/>
            <a:t>Noisy speech signal</a:t>
          </a:r>
        </a:p>
      </dgm:t>
    </dgm:pt>
    <dgm:pt modelId="{DF4E9C3D-0754-404C-83EA-4A8D3E5D0227}" type="parTrans" cxnId="{C0CA9479-636E-48D7-B4A5-454E8B585EFF}">
      <dgm:prSet/>
      <dgm:spPr/>
      <dgm:t>
        <a:bodyPr/>
        <a:lstStyle/>
        <a:p>
          <a:endParaRPr lang="en-US"/>
        </a:p>
      </dgm:t>
    </dgm:pt>
    <dgm:pt modelId="{374079ED-1B59-485C-B61A-05AD3D53EB8F}" type="sibTrans" cxnId="{C0CA9479-636E-48D7-B4A5-454E8B585EFF}">
      <dgm:prSet/>
      <dgm:spPr/>
      <dgm:t>
        <a:bodyPr/>
        <a:lstStyle/>
        <a:p>
          <a:endParaRPr lang="en-US"/>
        </a:p>
      </dgm:t>
    </dgm:pt>
    <dgm:pt modelId="{A486D197-3652-4468-88D9-C50B299162DD}" type="pres">
      <dgm:prSet presAssocID="{43BD03D1-7031-4838-891F-B7C60420458B}" presName="linearFlow" presStyleCnt="0">
        <dgm:presLayoutVars>
          <dgm:dir val="rev"/>
          <dgm:resizeHandles val="exact"/>
        </dgm:presLayoutVars>
      </dgm:prSet>
      <dgm:spPr/>
    </dgm:pt>
    <dgm:pt modelId="{766DD570-7D78-46BE-98CE-5E055FFCBEC8}" type="pres">
      <dgm:prSet presAssocID="{92BB26FA-2404-4693-82F6-3E4816A0B67E}" presName="node" presStyleLbl="node1" presStyleIdx="0" presStyleCnt="3" custScaleX="76168" custScaleY="75829">
        <dgm:presLayoutVars>
          <dgm:bulletEnabled val="1"/>
        </dgm:presLayoutVars>
      </dgm:prSet>
      <dgm:spPr>
        <a:prstGeom prst="flowChartConnector">
          <a:avLst/>
        </a:prstGeom>
      </dgm:spPr>
    </dgm:pt>
    <dgm:pt modelId="{1CD22118-78E2-49BD-B6BC-4B97F999BFC7}" type="pres">
      <dgm:prSet presAssocID="{FA84E149-4526-4DF7-9D13-B80278C148B5}" presName="spacerL" presStyleCnt="0"/>
      <dgm:spPr/>
    </dgm:pt>
    <dgm:pt modelId="{1BA3F20B-5869-4065-851C-D92CAAF0F0D6}" type="pres">
      <dgm:prSet presAssocID="{FA84E149-4526-4DF7-9D13-B80278C148B5}" presName="sibTrans" presStyleLbl="sibTrans2D1" presStyleIdx="0" presStyleCnt="2" custScaleX="65998" custScaleY="65998"/>
      <dgm:spPr/>
    </dgm:pt>
    <dgm:pt modelId="{3B6CC164-2B00-4EA1-A6CA-1A67F6E0AD37}" type="pres">
      <dgm:prSet presAssocID="{FA84E149-4526-4DF7-9D13-B80278C148B5}" presName="spacerR" presStyleCnt="0"/>
      <dgm:spPr/>
    </dgm:pt>
    <dgm:pt modelId="{AC1205A3-ACF9-4AA7-8F7D-8B78D9864586}" type="pres">
      <dgm:prSet presAssocID="{527F200D-AD54-4D7E-B15E-5F4CD5A40344}" presName="node" presStyleLbl="node1" presStyleIdx="1" presStyleCnt="3" custScaleX="75899" custScaleY="75771">
        <dgm:presLayoutVars>
          <dgm:bulletEnabled val="1"/>
        </dgm:presLayoutVars>
      </dgm:prSet>
      <dgm:spPr>
        <a:prstGeom prst="flowChartProcess">
          <a:avLst/>
        </a:prstGeom>
      </dgm:spPr>
    </dgm:pt>
    <dgm:pt modelId="{6CDFD959-BDE0-4393-B4BC-7096799974C7}" type="pres">
      <dgm:prSet presAssocID="{9391FB23-079A-439A-B934-DD203F1AE7FD}" presName="spacerL" presStyleCnt="0"/>
      <dgm:spPr/>
    </dgm:pt>
    <dgm:pt modelId="{80F28C6F-4830-43CC-9430-068D61FC60A6}" type="pres">
      <dgm:prSet presAssocID="{9391FB23-079A-439A-B934-DD203F1AE7FD}" presName="sibTrans" presStyleLbl="sibTrans2D1" presStyleIdx="1" presStyleCnt="2" custScaleX="69334" custScaleY="69334"/>
      <dgm:spPr/>
    </dgm:pt>
    <dgm:pt modelId="{87DA2DED-35A9-459B-B9F7-9EF460BB4421}" type="pres">
      <dgm:prSet presAssocID="{9391FB23-079A-439A-B934-DD203F1AE7FD}" presName="spacerR" presStyleCnt="0"/>
      <dgm:spPr/>
    </dgm:pt>
    <dgm:pt modelId="{35906231-8AEF-4B1B-8DFB-AD921129861B}" type="pres">
      <dgm:prSet presAssocID="{D8CAC470-1C19-4E67-A618-B5E00C12B8BF}" presName="node" presStyleLbl="node1" presStyleIdx="2" presStyleCnt="3" custScaleX="114045" custScaleY="80212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67F331E-F180-48B5-B336-89DAA7FF63B7}" type="presOf" srcId="{9391FB23-079A-439A-B934-DD203F1AE7FD}" destId="{80F28C6F-4830-43CC-9430-068D61FC60A6}" srcOrd="0" destOrd="0" presId="urn:microsoft.com/office/officeart/2005/8/layout/equation1"/>
    <dgm:cxn modelId="{6B8AE039-2E34-4F03-A1FA-D518ECF34BAB}" type="presOf" srcId="{FA84E149-4526-4DF7-9D13-B80278C148B5}" destId="{1BA3F20B-5869-4065-851C-D92CAAF0F0D6}" srcOrd="0" destOrd="0" presId="urn:microsoft.com/office/officeart/2005/8/layout/equation1"/>
    <dgm:cxn modelId="{46CD6B66-319A-4187-A092-2B906CED87A1}" type="presOf" srcId="{43BD03D1-7031-4838-891F-B7C60420458B}" destId="{A486D197-3652-4468-88D9-C50B299162DD}" srcOrd="0" destOrd="0" presId="urn:microsoft.com/office/officeart/2005/8/layout/equation1"/>
    <dgm:cxn modelId="{DB60B448-72CB-422F-9FA2-DD15F4ADB55C}" type="presOf" srcId="{527F200D-AD54-4D7E-B15E-5F4CD5A40344}" destId="{AC1205A3-ACF9-4AA7-8F7D-8B78D9864586}" srcOrd="0" destOrd="0" presId="urn:microsoft.com/office/officeart/2005/8/layout/equation1"/>
    <dgm:cxn modelId="{958DF272-C72A-483B-B2A7-A33D773AEA43}" srcId="{43BD03D1-7031-4838-891F-B7C60420458B}" destId="{527F200D-AD54-4D7E-B15E-5F4CD5A40344}" srcOrd="1" destOrd="0" parTransId="{4E44F17E-8413-478E-8A59-2354E9E869D2}" sibTransId="{9391FB23-079A-439A-B934-DD203F1AE7FD}"/>
    <dgm:cxn modelId="{C0CA9479-636E-48D7-B4A5-454E8B585EFF}" srcId="{43BD03D1-7031-4838-891F-B7C60420458B}" destId="{D8CAC470-1C19-4E67-A618-B5E00C12B8BF}" srcOrd="2" destOrd="0" parTransId="{DF4E9C3D-0754-404C-83EA-4A8D3E5D0227}" sibTransId="{374079ED-1B59-485C-B61A-05AD3D53EB8F}"/>
    <dgm:cxn modelId="{A613D08C-21C6-4ECE-92B4-047786314ED8}" type="presOf" srcId="{92BB26FA-2404-4693-82F6-3E4816A0B67E}" destId="{766DD570-7D78-46BE-98CE-5E055FFCBEC8}" srcOrd="0" destOrd="0" presId="urn:microsoft.com/office/officeart/2005/8/layout/equation1"/>
    <dgm:cxn modelId="{DC8BD9AD-F75A-40F6-AC4B-22B6932C81CE}" type="presOf" srcId="{D8CAC470-1C19-4E67-A618-B5E00C12B8BF}" destId="{35906231-8AEF-4B1B-8DFB-AD921129861B}" srcOrd="0" destOrd="0" presId="urn:microsoft.com/office/officeart/2005/8/layout/equation1"/>
    <dgm:cxn modelId="{11B73DF7-3904-4692-A986-10E2B62C59D1}" srcId="{43BD03D1-7031-4838-891F-B7C60420458B}" destId="{92BB26FA-2404-4693-82F6-3E4816A0B67E}" srcOrd="0" destOrd="0" parTransId="{DAD556FB-B8C8-4F83-97F3-7108DAB9FF83}" sibTransId="{FA84E149-4526-4DF7-9D13-B80278C148B5}"/>
    <dgm:cxn modelId="{C48461B5-62BC-4E04-8D48-228935516484}" type="presParOf" srcId="{A486D197-3652-4468-88D9-C50B299162DD}" destId="{766DD570-7D78-46BE-98CE-5E055FFCBEC8}" srcOrd="0" destOrd="0" presId="urn:microsoft.com/office/officeart/2005/8/layout/equation1"/>
    <dgm:cxn modelId="{96EDDFF2-7648-461C-AE75-604CBB2185D7}" type="presParOf" srcId="{A486D197-3652-4468-88D9-C50B299162DD}" destId="{1CD22118-78E2-49BD-B6BC-4B97F999BFC7}" srcOrd="1" destOrd="0" presId="urn:microsoft.com/office/officeart/2005/8/layout/equation1"/>
    <dgm:cxn modelId="{47B1CB82-8ECC-4875-BF46-58BB4E30EB58}" type="presParOf" srcId="{A486D197-3652-4468-88D9-C50B299162DD}" destId="{1BA3F20B-5869-4065-851C-D92CAAF0F0D6}" srcOrd="2" destOrd="0" presId="urn:microsoft.com/office/officeart/2005/8/layout/equation1"/>
    <dgm:cxn modelId="{DFC0D3D2-8506-4932-B1A3-CB26376B06FA}" type="presParOf" srcId="{A486D197-3652-4468-88D9-C50B299162DD}" destId="{3B6CC164-2B00-4EA1-A6CA-1A67F6E0AD37}" srcOrd="3" destOrd="0" presId="urn:microsoft.com/office/officeart/2005/8/layout/equation1"/>
    <dgm:cxn modelId="{105A8F97-9CF9-4EFC-B371-779AB83DEA14}" type="presParOf" srcId="{A486D197-3652-4468-88D9-C50B299162DD}" destId="{AC1205A3-ACF9-4AA7-8F7D-8B78D9864586}" srcOrd="4" destOrd="0" presId="urn:microsoft.com/office/officeart/2005/8/layout/equation1"/>
    <dgm:cxn modelId="{B3295328-8380-4541-896C-4B51C505BF71}" type="presParOf" srcId="{A486D197-3652-4468-88D9-C50B299162DD}" destId="{6CDFD959-BDE0-4393-B4BC-7096799974C7}" srcOrd="5" destOrd="0" presId="urn:microsoft.com/office/officeart/2005/8/layout/equation1"/>
    <dgm:cxn modelId="{9FEE17C0-0FEA-4A3F-90D0-FA4EB6534006}" type="presParOf" srcId="{A486D197-3652-4468-88D9-C50B299162DD}" destId="{80F28C6F-4830-43CC-9430-068D61FC60A6}" srcOrd="6" destOrd="0" presId="urn:microsoft.com/office/officeart/2005/8/layout/equation1"/>
    <dgm:cxn modelId="{F1FBC90A-8227-42C3-B2FE-7490E1D12843}" type="presParOf" srcId="{A486D197-3652-4468-88D9-C50B299162DD}" destId="{87DA2DED-35A9-459B-B9F7-9EF460BB4421}" srcOrd="7" destOrd="0" presId="urn:microsoft.com/office/officeart/2005/8/layout/equation1"/>
    <dgm:cxn modelId="{933808F9-D77B-48FE-A111-C65FE2A67A56}" type="presParOf" srcId="{A486D197-3652-4468-88D9-C50B299162DD}" destId="{35906231-8AEF-4B1B-8DFB-AD921129861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59370-6F0F-405A-95B7-04F48B64302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5556CB-C663-455E-A5EA-3242A94C94E9}">
      <dgm:prSet phldrT="[Text]"/>
      <dgm:spPr/>
      <dgm:t>
        <a:bodyPr/>
        <a:lstStyle/>
        <a:p>
          <a:r>
            <a:rPr lang="en-US" dirty="0"/>
            <a:t>Load noisy signal</a:t>
          </a:r>
        </a:p>
      </dgm:t>
    </dgm:pt>
    <dgm:pt modelId="{8D00F55E-9B7C-4FD4-AB06-FEC7727CAAF4}" type="parTrans" cxnId="{7BA704D4-22CD-43E4-A755-9F55A1207924}">
      <dgm:prSet/>
      <dgm:spPr/>
      <dgm:t>
        <a:bodyPr/>
        <a:lstStyle/>
        <a:p>
          <a:endParaRPr lang="en-US"/>
        </a:p>
      </dgm:t>
    </dgm:pt>
    <dgm:pt modelId="{209E4588-1025-4551-B62F-FDEF2B699DE5}" type="sibTrans" cxnId="{7BA704D4-22CD-43E4-A755-9F55A1207924}">
      <dgm:prSet/>
      <dgm:spPr/>
      <dgm:t>
        <a:bodyPr/>
        <a:lstStyle/>
        <a:p>
          <a:endParaRPr lang="en-US"/>
        </a:p>
      </dgm:t>
    </dgm:pt>
    <dgm:pt modelId="{3B310E70-E0C9-4195-B140-0A1260EC65EE}">
      <dgm:prSet phldrT="[Text]"/>
      <dgm:spPr/>
      <dgm:t>
        <a:bodyPr/>
        <a:lstStyle/>
        <a:p>
          <a:r>
            <a:rPr lang="en-US" dirty="0"/>
            <a:t>Extract noise spectrum</a:t>
          </a:r>
        </a:p>
      </dgm:t>
    </dgm:pt>
    <dgm:pt modelId="{481FA88C-5D85-44C9-B216-6441A982183D}" type="parTrans" cxnId="{D1FD7F1E-2E73-479C-B1C1-609DA1464510}">
      <dgm:prSet/>
      <dgm:spPr/>
      <dgm:t>
        <a:bodyPr/>
        <a:lstStyle/>
        <a:p>
          <a:endParaRPr lang="en-US"/>
        </a:p>
      </dgm:t>
    </dgm:pt>
    <dgm:pt modelId="{732723C5-FA48-469C-8802-7D7D708743F0}" type="sibTrans" cxnId="{D1FD7F1E-2E73-479C-B1C1-609DA1464510}">
      <dgm:prSet/>
      <dgm:spPr/>
      <dgm:t>
        <a:bodyPr/>
        <a:lstStyle/>
        <a:p>
          <a:endParaRPr lang="en-US"/>
        </a:p>
      </dgm:t>
    </dgm:pt>
    <dgm:pt modelId="{79768CCA-2E73-4FD9-BFDE-B3C62D2A825E}">
      <dgm:prSet phldrT="[Text]"/>
      <dgm:spPr/>
      <dgm:t>
        <a:bodyPr/>
        <a:lstStyle/>
        <a:p>
          <a:r>
            <a:rPr lang="en-US" dirty="0"/>
            <a:t>Estimate SNR</a:t>
          </a:r>
        </a:p>
      </dgm:t>
    </dgm:pt>
    <dgm:pt modelId="{03DB9F8D-8D00-4298-87D1-EEF041F6856E}" type="parTrans" cxnId="{494B6755-9F75-4146-9F94-CD7678699A04}">
      <dgm:prSet/>
      <dgm:spPr/>
      <dgm:t>
        <a:bodyPr/>
        <a:lstStyle/>
        <a:p>
          <a:endParaRPr lang="en-US"/>
        </a:p>
      </dgm:t>
    </dgm:pt>
    <dgm:pt modelId="{4C43B6BE-FD90-47C7-A18E-83C9CD8F1E3C}" type="sibTrans" cxnId="{494B6755-9F75-4146-9F94-CD7678699A04}">
      <dgm:prSet/>
      <dgm:spPr/>
      <dgm:t>
        <a:bodyPr/>
        <a:lstStyle/>
        <a:p>
          <a:endParaRPr lang="en-US"/>
        </a:p>
      </dgm:t>
    </dgm:pt>
    <dgm:pt modelId="{0F5BA942-DE7C-4747-AB0E-EA4C074741CB}">
      <dgm:prSet phldrT="[Text]"/>
      <dgm:spPr/>
      <dgm:t>
        <a:bodyPr/>
        <a:lstStyle/>
        <a:p>
          <a:r>
            <a:rPr lang="en-US" dirty="0"/>
            <a:t>Compute </a:t>
          </a:r>
          <a:r>
            <a:rPr lang="en-US" dirty="0" err="1"/>
            <a:t>attenuational</a:t>
          </a:r>
          <a:r>
            <a:rPr lang="en-US" dirty="0"/>
            <a:t> map</a:t>
          </a:r>
        </a:p>
      </dgm:t>
    </dgm:pt>
    <dgm:pt modelId="{02EAAC3B-9E0B-42A1-992A-9CD5A8F48FE4}" type="parTrans" cxnId="{D9AD78E5-BE28-490F-9EB4-D0EA37972016}">
      <dgm:prSet/>
      <dgm:spPr/>
      <dgm:t>
        <a:bodyPr/>
        <a:lstStyle/>
        <a:p>
          <a:endParaRPr lang="en-US"/>
        </a:p>
      </dgm:t>
    </dgm:pt>
    <dgm:pt modelId="{EC8A6294-B613-4187-9977-CCD203E7B464}" type="sibTrans" cxnId="{D9AD78E5-BE28-490F-9EB4-D0EA37972016}">
      <dgm:prSet/>
      <dgm:spPr/>
      <dgm:t>
        <a:bodyPr/>
        <a:lstStyle/>
        <a:p>
          <a:endParaRPr lang="en-US"/>
        </a:p>
      </dgm:t>
    </dgm:pt>
    <dgm:pt modelId="{43679942-C750-4DEA-8679-B41723000AC8}">
      <dgm:prSet phldrT="[Text]"/>
      <dgm:spPr/>
      <dgm:t>
        <a:bodyPr/>
        <a:lstStyle/>
        <a:p>
          <a:r>
            <a:rPr lang="en-US"/>
            <a:t>Compute inverse STFT</a:t>
          </a:r>
          <a:endParaRPr lang="en-US" dirty="0"/>
        </a:p>
      </dgm:t>
    </dgm:pt>
    <dgm:pt modelId="{E1D5D2A5-0979-4625-95CE-FE2694C89767}" type="parTrans" cxnId="{283DA2D3-53DC-4915-91A4-3344BAEB7968}">
      <dgm:prSet/>
      <dgm:spPr/>
      <dgm:t>
        <a:bodyPr/>
        <a:lstStyle/>
        <a:p>
          <a:endParaRPr lang="en-US"/>
        </a:p>
      </dgm:t>
    </dgm:pt>
    <dgm:pt modelId="{81043DFD-9A73-41FD-AF24-23247B39ECCE}" type="sibTrans" cxnId="{283DA2D3-53DC-4915-91A4-3344BAEB7968}">
      <dgm:prSet/>
      <dgm:spPr/>
      <dgm:t>
        <a:bodyPr/>
        <a:lstStyle/>
        <a:p>
          <a:endParaRPr lang="en-US"/>
        </a:p>
      </dgm:t>
    </dgm:pt>
    <dgm:pt modelId="{CB8F8F44-ED5C-4983-B8F7-0A9BAB64012E}" type="pres">
      <dgm:prSet presAssocID="{76359370-6F0F-405A-95B7-04F48B643020}" presName="diagram" presStyleCnt="0">
        <dgm:presLayoutVars>
          <dgm:dir/>
          <dgm:resizeHandles val="exact"/>
        </dgm:presLayoutVars>
      </dgm:prSet>
      <dgm:spPr/>
    </dgm:pt>
    <dgm:pt modelId="{6BFC0B26-A3C0-45B1-BCDF-26B81A3A602C}" type="pres">
      <dgm:prSet presAssocID="{DB5556CB-C663-455E-A5EA-3242A94C94E9}" presName="node" presStyleLbl="node1" presStyleIdx="0" presStyleCnt="5">
        <dgm:presLayoutVars>
          <dgm:bulletEnabled val="1"/>
        </dgm:presLayoutVars>
      </dgm:prSet>
      <dgm:spPr/>
    </dgm:pt>
    <dgm:pt modelId="{9673FD15-0EDE-4B48-9D60-F5A215818356}" type="pres">
      <dgm:prSet presAssocID="{209E4588-1025-4551-B62F-FDEF2B699DE5}" presName="sibTrans" presStyleLbl="sibTrans2D1" presStyleIdx="0" presStyleCnt="4"/>
      <dgm:spPr/>
    </dgm:pt>
    <dgm:pt modelId="{8B137158-7AE8-48D4-9E42-73DB3EFDEE00}" type="pres">
      <dgm:prSet presAssocID="{209E4588-1025-4551-B62F-FDEF2B699DE5}" presName="connectorText" presStyleLbl="sibTrans2D1" presStyleIdx="0" presStyleCnt="4"/>
      <dgm:spPr/>
    </dgm:pt>
    <dgm:pt modelId="{B7D7C143-DBF4-46CA-B7EA-D03B56DF4994}" type="pres">
      <dgm:prSet presAssocID="{3B310E70-E0C9-4195-B140-0A1260EC65EE}" presName="node" presStyleLbl="node1" presStyleIdx="1" presStyleCnt="5">
        <dgm:presLayoutVars>
          <dgm:bulletEnabled val="1"/>
        </dgm:presLayoutVars>
      </dgm:prSet>
      <dgm:spPr/>
    </dgm:pt>
    <dgm:pt modelId="{D81EB3B4-55C5-4085-B901-BB6B2446021D}" type="pres">
      <dgm:prSet presAssocID="{732723C5-FA48-469C-8802-7D7D708743F0}" presName="sibTrans" presStyleLbl="sibTrans2D1" presStyleIdx="1" presStyleCnt="4"/>
      <dgm:spPr/>
    </dgm:pt>
    <dgm:pt modelId="{631E95EE-AD9E-41ED-84E7-00295A41AFC1}" type="pres">
      <dgm:prSet presAssocID="{732723C5-FA48-469C-8802-7D7D708743F0}" presName="connectorText" presStyleLbl="sibTrans2D1" presStyleIdx="1" presStyleCnt="4"/>
      <dgm:spPr/>
    </dgm:pt>
    <dgm:pt modelId="{ADAAAEC8-FAAA-4F07-A47B-FC53310D35F6}" type="pres">
      <dgm:prSet presAssocID="{79768CCA-2E73-4FD9-BFDE-B3C62D2A825E}" presName="node" presStyleLbl="node1" presStyleIdx="2" presStyleCnt="5">
        <dgm:presLayoutVars>
          <dgm:bulletEnabled val="1"/>
        </dgm:presLayoutVars>
      </dgm:prSet>
      <dgm:spPr/>
    </dgm:pt>
    <dgm:pt modelId="{C94E84CD-4550-4D21-8157-8BE15CE09AA4}" type="pres">
      <dgm:prSet presAssocID="{4C43B6BE-FD90-47C7-A18E-83C9CD8F1E3C}" presName="sibTrans" presStyleLbl="sibTrans2D1" presStyleIdx="2" presStyleCnt="4"/>
      <dgm:spPr/>
    </dgm:pt>
    <dgm:pt modelId="{58C339BC-F228-40BE-BA20-E1F480D55111}" type="pres">
      <dgm:prSet presAssocID="{4C43B6BE-FD90-47C7-A18E-83C9CD8F1E3C}" presName="connectorText" presStyleLbl="sibTrans2D1" presStyleIdx="2" presStyleCnt="4"/>
      <dgm:spPr/>
    </dgm:pt>
    <dgm:pt modelId="{D516B549-F92B-42BE-BBA5-856CD0353394}" type="pres">
      <dgm:prSet presAssocID="{0F5BA942-DE7C-4747-AB0E-EA4C074741CB}" presName="node" presStyleLbl="node1" presStyleIdx="3" presStyleCnt="5">
        <dgm:presLayoutVars>
          <dgm:bulletEnabled val="1"/>
        </dgm:presLayoutVars>
      </dgm:prSet>
      <dgm:spPr/>
    </dgm:pt>
    <dgm:pt modelId="{7BE31D2A-28C1-4A21-A04D-87968E265CE8}" type="pres">
      <dgm:prSet presAssocID="{EC8A6294-B613-4187-9977-CCD203E7B464}" presName="sibTrans" presStyleLbl="sibTrans2D1" presStyleIdx="3" presStyleCnt="4"/>
      <dgm:spPr/>
    </dgm:pt>
    <dgm:pt modelId="{3533E9F5-E980-460C-A40E-354854CC4C7F}" type="pres">
      <dgm:prSet presAssocID="{EC8A6294-B613-4187-9977-CCD203E7B464}" presName="connectorText" presStyleLbl="sibTrans2D1" presStyleIdx="3" presStyleCnt="4"/>
      <dgm:spPr/>
    </dgm:pt>
    <dgm:pt modelId="{96EFF642-1DFF-41B1-8347-7A4A3BC6F65F}" type="pres">
      <dgm:prSet presAssocID="{43679942-C750-4DEA-8679-B41723000AC8}" presName="node" presStyleLbl="node1" presStyleIdx="4" presStyleCnt="5">
        <dgm:presLayoutVars>
          <dgm:bulletEnabled val="1"/>
        </dgm:presLayoutVars>
      </dgm:prSet>
      <dgm:spPr/>
    </dgm:pt>
  </dgm:ptLst>
  <dgm:cxnLst>
    <dgm:cxn modelId="{EC62AC02-56B6-4180-B7A4-A154F20E0C96}" type="presOf" srcId="{3B310E70-E0C9-4195-B140-0A1260EC65EE}" destId="{B7D7C143-DBF4-46CA-B7EA-D03B56DF4994}" srcOrd="0" destOrd="0" presId="urn:microsoft.com/office/officeart/2005/8/layout/process5"/>
    <dgm:cxn modelId="{BB4AE00F-1950-4AE4-8F76-DDE0B6534A3A}" type="presOf" srcId="{209E4588-1025-4551-B62F-FDEF2B699DE5}" destId="{9673FD15-0EDE-4B48-9D60-F5A215818356}" srcOrd="0" destOrd="0" presId="urn:microsoft.com/office/officeart/2005/8/layout/process5"/>
    <dgm:cxn modelId="{5239FE13-FB66-460A-9179-F03FCF755D85}" type="presOf" srcId="{43679942-C750-4DEA-8679-B41723000AC8}" destId="{96EFF642-1DFF-41B1-8347-7A4A3BC6F65F}" srcOrd="0" destOrd="0" presId="urn:microsoft.com/office/officeart/2005/8/layout/process5"/>
    <dgm:cxn modelId="{D1FD7F1E-2E73-479C-B1C1-609DA1464510}" srcId="{76359370-6F0F-405A-95B7-04F48B643020}" destId="{3B310E70-E0C9-4195-B140-0A1260EC65EE}" srcOrd="1" destOrd="0" parTransId="{481FA88C-5D85-44C9-B216-6441A982183D}" sibTransId="{732723C5-FA48-469C-8802-7D7D708743F0}"/>
    <dgm:cxn modelId="{6AD95E23-8F88-4446-BDFF-ABB799779473}" type="presOf" srcId="{76359370-6F0F-405A-95B7-04F48B643020}" destId="{CB8F8F44-ED5C-4983-B8F7-0A9BAB64012E}" srcOrd="0" destOrd="0" presId="urn:microsoft.com/office/officeart/2005/8/layout/process5"/>
    <dgm:cxn modelId="{BB744733-89D3-4542-BC3B-D48161E74A6E}" type="presOf" srcId="{EC8A6294-B613-4187-9977-CCD203E7B464}" destId="{3533E9F5-E980-460C-A40E-354854CC4C7F}" srcOrd="1" destOrd="0" presId="urn:microsoft.com/office/officeart/2005/8/layout/process5"/>
    <dgm:cxn modelId="{0C9C766F-586A-45DC-BF6E-D9C79B91A3EA}" type="presOf" srcId="{0F5BA942-DE7C-4747-AB0E-EA4C074741CB}" destId="{D516B549-F92B-42BE-BBA5-856CD0353394}" srcOrd="0" destOrd="0" presId="urn:microsoft.com/office/officeart/2005/8/layout/process5"/>
    <dgm:cxn modelId="{21B3E373-BFC1-4D98-B3E5-1010FF6BA614}" type="presOf" srcId="{4C43B6BE-FD90-47C7-A18E-83C9CD8F1E3C}" destId="{58C339BC-F228-40BE-BA20-E1F480D55111}" srcOrd="1" destOrd="0" presId="urn:microsoft.com/office/officeart/2005/8/layout/process5"/>
    <dgm:cxn modelId="{494B6755-9F75-4146-9F94-CD7678699A04}" srcId="{76359370-6F0F-405A-95B7-04F48B643020}" destId="{79768CCA-2E73-4FD9-BFDE-B3C62D2A825E}" srcOrd="2" destOrd="0" parTransId="{03DB9F8D-8D00-4298-87D1-EEF041F6856E}" sibTransId="{4C43B6BE-FD90-47C7-A18E-83C9CD8F1E3C}"/>
    <dgm:cxn modelId="{3D689955-21CB-48A7-A2FE-01466129967F}" type="presOf" srcId="{4C43B6BE-FD90-47C7-A18E-83C9CD8F1E3C}" destId="{C94E84CD-4550-4D21-8157-8BE15CE09AA4}" srcOrd="0" destOrd="0" presId="urn:microsoft.com/office/officeart/2005/8/layout/process5"/>
    <dgm:cxn modelId="{1933B982-2DD4-43EC-853B-B985D263F39B}" type="presOf" srcId="{732723C5-FA48-469C-8802-7D7D708743F0}" destId="{D81EB3B4-55C5-4085-B901-BB6B2446021D}" srcOrd="0" destOrd="0" presId="urn:microsoft.com/office/officeart/2005/8/layout/process5"/>
    <dgm:cxn modelId="{146C628A-4E44-4834-B671-B3C9900E11C3}" type="presOf" srcId="{732723C5-FA48-469C-8802-7D7D708743F0}" destId="{631E95EE-AD9E-41ED-84E7-00295A41AFC1}" srcOrd="1" destOrd="0" presId="urn:microsoft.com/office/officeart/2005/8/layout/process5"/>
    <dgm:cxn modelId="{D112218D-A1F9-40A6-891B-D9760240B689}" type="presOf" srcId="{EC8A6294-B613-4187-9977-CCD203E7B464}" destId="{7BE31D2A-28C1-4A21-A04D-87968E265CE8}" srcOrd="0" destOrd="0" presId="urn:microsoft.com/office/officeart/2005/8/layout/process5"/>
    <dgm:cxn modelId="{ACAA929E-6FB1-4BC7-B5FF-F318AF81D153}" type="presOf" srcId="{209E4588-1025-4551-B62F-FDEF2B699DE5}" destId="{8B137158-7AE8-48D4-9E42-73DB3EFDEE00}" srcOrd="1" destOrd="0" presId="urn:microsoft.com/office/officeart/2005/8/layout/process5"/>
    <dgm:cxn modelId="{75B0AFA5-E76C-4B62-8959-6FFE83AF3C00}" type="presOf" srcId="{79768CCA-2E73-4FD9-BFDE-B3C62D2A825E}" destId="{ADAAAEC8-FAAA-4F07-A47B-FC53310D35F6}" srcOrd="0" destOrd="0" presId="urn:microsoft.com/office/officeart/2005/8/layout/process5"/>
    <dgm:cxn modelId="{FA2536BD-5B5E-49B7-B31A-8ED5D04F0EBB}" type="presOf" srcId="{DB5556CB-C663-455E-A5EA-3242A94C94E9}" destId="{6BFC0B26-A3C0-45B1-BCDF-26B81A3A602C}" srcOrd="0" destOrd="0" presId="urn:microsoft.com/office/officeart/2005/8/layout/process5"/>
    <dgm:cxn modelId="{283DA2D3-53DC-4915-91A4-3344BAEB7968}" srcId="{76359370-6F0F-405A-95B7-04F48B643020}" destId="{43679942-C750-4DEA-8679-B41723000AC8}" srcOrd="4" destOrd="0" parTransId="{E1D5D2A5-0979-4625-95CE-FE2694C89767}" sibTransId="{81043DFD-9A73-41FD-AF24-23247B39ECCE}"/>
    <dgm:cxn modelId="{7BA704D4-22CD-43E4-A755-9F55A1207924}" srcId="{76359370-6F0F-405A-95B7-04F48B643020}" destId="{DB5556CB-C663-455E-A5EA-3242A94C94E9}" srcOrd="0" destOrd="0" parTransId="{8D00F55E-9B7C-4FD4-AB06-FEC7727CAAF4}" sibTransId="{209E4588-1025-4551-B62F-FDEF2B699DE5}"/>
    <dgm:cxn modelId="{D9AD78E5-BE28-490F-9EB4-D0EA37972016}" srcId="{76359370-6F0F-405A-95B7-04F48B643020}" destId="{0F5BA942-DE7C-4747-AB0E-EA4C074741CB}" srcOrd="3" destOrd="0" parTransId="{02EAAC3B-9E0B-42A1-992A-9CD5A8F48FE4}" sibTransId="{EC8A6294-B613-4187-9977-CCD203E7B464}"/>
    <dgm:cxn modelId="{A0C918A1-9D5E-4132-9900-AA0506C6FDA3}" type="presParOf" srcId="{CB8F8F44-ED5C-4983-B8F7-0A9BAB64012E}" destId="{6BFC0B26-A3C0-45B1-BCDF-26B81A3A602C}" srcOrd="0" destOrd="0" presId="urn:microsoft.com/office/officeart/2005/8/layout/process5"/>
    <dgm:cxn modelId="{826E6492-90BB-43E2-BD6F-2603D71691E4}" type="presParOf" srcId="{CB8F8F44-ED5C-4983-B8F7-0A9BAB64012E}" destId="{9673FD15-0EDE-4B48-9D60-F5A215818356}" srcOrd="1" destOrd="0" presId="urn:microsoft.com/office/officeart/2005/8/layout/process5"/>
    <dgm:cxn modelId="{90B53F51-907E-4A55-A1A2-2433E941B9FD}" type="presParOf" srcId="{9673FD15-0EDE-4B48-9D60-F5A215818356}" destId="{8B137158-7AE8-48D4-9E42-73DB3EFDEE00}" srcOrd="0" destOrd="0" presId="urn:microsoft.com/office/officeart/2005/8/layout/process5"/>
    <dgm:cxn modelId="{45900374-547F-4011-8719-47BFF4C17D87}" type="presParOf" srcId="{CB8F8F44-ED5C-4983-B8F7-0A9BAB64012E}" destId="{B7D7C143-DBF4-46CA-B7EA-D03B56DF4994}" srcOrd="2" destOrd="0" presId="urn:microsoft.com/office/officeart/2005/8/layout/process5"/>
    <dgm:cxn modelId="{951093DE-7B37-494D-A3BF-84744F21ADCD}" type="presParOf" srcId="{CB8F8F44-ED5C-4983-B8F7-0A9BAB64012E}" destId="{D81EB3B4-55C5-4085-B901-BB6B2446021D}" srcOrd="3" destOrd="0" presId="urn:microsoft.com/office/officeart/2005/8/layout/process5"/>
    <dgm:cxn modelId="{7D588A91-1990-48C6-A879-F6BA35C2C08D}" type="presParOf" srcId="{D81EB3B4-55C5-4085-B901-BB6B2446021D}" destId="{631E95EE-AD9E-41ED-84E7-00295A41AFC1}" srcOrd="0" destOrd="0" presId="urn:microsoft.com/office/officeart/2005/8/layout/process5"/>
    <dgm:cxn modelId="{25E59B2D-F7D9-4418-A70A-3B5E06659AEF}" type="presParOf" srcId="{CB8F8F44-ED5C-4983-B8F7-0A9BAB64012E}" destId="{ADAAAEC8-FAAA-4F07-A47B-FC53310D35F6}" srcOrd="4" destOrd="0" presId="urn:microsoft.com/office/officeart/2005/8/layout/process5"/>
    <dgm:cxn modelId="{BE560E50-4A03-4CF1-B2EA-E6F59BD73201}" type="presParOf" srcId="{CB8F8F44-ED5C-4983-B8F7-0A9BAB64012E}" destId="{C94E84CD-4550-4D21-8157-8BE15CE09AA4}" srcOrd="5" destOrd="0" presId="urn:microsoft.com/office/officeart/2005/8/layout/process5"/>
    <dgm:cxn modelId="{69EB220C-3257-4165-87A6-72B76920193C}" type="presParOf" srcId="{C94E84CD-4550-4D21-8157-8BE15CE09AA4}" destId="{58C339BC-F228-40BE-BA20-E1F480D55111}" srcOrd="0" destOrd="0" presId="urn:microsoft.com/office/officeart/2005/8/layout/process5"/>
    <dgm:cxn modelId="{9D6F3C11-463C-4149-979A-DB6D439F7E9F}" type="presParOf" srcId="{CB8F8F44-ED5C-4983-B8F7-0A9BAB64012E}" destId="{D516B549-F92B-42BE-BBA5-856CD0353394}" srcOrd="6" destOrd="0" presId="urn:microsoft.com/office/officeart/2005/8/layout/process5"/>
    <dgm:cxn modelId="{3C28DBED-F7E8-4E94-A438-35B032C430BE}" type="presParOf" srcId="{CB8F8F44-ED5C-4983-B8F7-0A9BAB64012E}" destId="{7BE31D2A-28C1-4A21-A04D-87968E265CE8}" srcOrd="7" destOrd="0" presId="urn:microsoft.com/office/officeart/2005/8/layout/process5"/>
    <dgm:cxn modelId="{81030B60-76DB-4019-B94B-13A52B2BACD4}" type="presParOf" srcId="{7BE31D2A-28C1-4A21-A04D-87968E265CE8}" destId="{3533E9F5-E980-460C-A40E-354854CC4C7F}" srcOrd="0" destOrd="0" presId="urn:microsoft.com/office/officeart/2005/8/layout/process5"/>
    <dgm:cxn modelId="{537B51B9-C95C-413A-8CE9-E07196B72423}" type="presParOf" srcId="{CB8F8F44-ED5C-4983-B8F7-0A9BAB64012E}" destId="{96EFF642-1DFF-41B1-8347-7A4A3BC6F65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DD570-7D78-46BE-98CE-5E055FFCBEC8}">
      <dsp:nvSpPr>
        <dsp:cNvPr id="0" name=""/>
        <dsp:cNvSpPr/>
      </dsp:nvSpPr>
      <dsp:spPr>
        <a:xfrm>
          <a:off x="3349109" y="201053"/>
          <a:ext cx="847614" cy="843842"/>
        </a:xfrm>
        <a:prstGeom prst="flowChartConnecto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Noise</a:t>
          </a:r>
        </a:p>
      </dsp:txBody>
      <dsp:txXfrm>
        <a:off x="3473239" y="324631"/>
        <a:ext cx="599354" cy="596686"/>
      </dsp:txXfrm>
    </dsp:sp>
    <dsp:sp modelId="{1BA3F20B-5869-4065-851C-D92CAAF0F0D6}">
      <dsp:nvSpPr>
        <dsp:cNvPr id="0" name=""/>
        <dsp:cNvSpPr/>
      </dsp:nvSpPr>
      <dsp:spPr>
        <a:xfrm>
          <a:off x="2832772" y="409986"/>
          <a:ext cx="425975" cy="425975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89235" y="572879"/>
        <a:ext cx="313049" cy="100189"/>
      </dsp:txXfrm>
    </dsp:sp>
    <dsp:sp modelId="{AC1205A3-ACF9-4AA7-8F7D-8B78D9864586}">
      <dsp:nvSpPr>
        <dsp:cNvPr id="0" name=""/>
        <dsp:cNvSpPr/>
      </dsp:nvSpPr>
      <dsp:spPr>
        <a:xfrm>
          <a:off x="1897790" y="201376"/>
          <a:ext cx="844621" cy="843196"/>
        </a:xfrm>
        <a:prstGeom prst="flowChart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 signal </a:t>
          </a:r>
        </a:p>
      </dsp:txBody>
      <dsp:txXfrm>
        <a:off x="1897790" y="201376"/>
        <a:ext cx="844621" cy="843196"/>
      </dsp:txXfrm>
    </dsp:sp>
    <dsp:sp modelId="{80F28C6F-4830-43CC-9430-068D61FC60A6}">
      <dsp:nvSpPr>
        <dsp:cNvPr id="0" name=""/>
        <dsp:cNvSpPr/>
      </dsp:nvSpPr>
      <dsp:spPr>
        <a:xfrm>
          <a:off x="1359921" y="399220"/>
          <a:ext cx="447507" cy="447507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19238" y="491406"/>
        <a:ext cx="328873" cy="263135"/>
      </dsp:txXfrm>
    </dsp:sp>
    <dsp:sp modelId="{35906231-8AEF-4B1B-8DFB-AD921129861B}">
      <dsp:nvSpPr>
        <dsp:cNvPr id="0" name=""/>
        <dsp:cNvSpPr/>
      </dsp:nvSpPr>
      <dsp:spPr>
        <a:xfrm>
          <a:off x="441" y="176665"/>
          <a:ext cx="1269118" cy="892617"/>
        </a:xfrm>
        <a:prstGeom prst="flowChartAlternate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Noisy speech signal</a:t>
          </a:r>
        </a:p>
      </dsp:txBody>
      <dsp:txXfrm>
        <a:off x="44014" y="220238"/>
        <a:ext cx="1181972" cy="805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C0B26-A3C0-45B1-BCDF-26B81A3A602C}">
      <dsp:nvSpPr>
        <dsp:cNvPr id="0" name=""/>
        <dsp:cNvSpPr/>
      </dsp:nvSpPr>
      <dsp:spPr>
        <a:xfrm>
          <a:off x="7392" y="375606"/>
          <a:ext cx="2209512" cy="13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Load noisy signal</a:t>
          </a:r>
        </a:p>
      </dsp:txBody>
      <dsp:txXfrm>
        <a:off x="46221" y="414435"/>
        <a:ext cx="2131854" cy="1248049"/>
      </dsp:txXfrm>
    </dsp:sp>
    <dsp:sp modelId="{9673FD15-0EDE-4B48-9D60-F5A215818356}">
      <dsp:nvSpPr>
        <dsp:cNvPr id="0" name=""/>
        <dsp:cNvSpPr/>
      </dsp:nvSpPr>
      <dsp:spPr>
        <a:xfrm>
          <a:off x="2411341" y="764480"/>
          <a:ext cx="468416" cy="547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11341" y="874072"/>
        <a:ext cx="327891" cy="328775"/>
      </dsp:txXfrm>
    </dsp:sp>
    <dsp:sp modelId="{B7D7C143-DBF4-46CA-B7EA-D03B56DF4994}">
      <dsp:nvSpPr>
        <dsp:cNvPr id="0" name=""/>
        <dsp:cNvSpPr/>
      </dsp:nvSpPr>
      <dsp:spPr>
        <a:xfrm>
          <a:off x="3100709" y="375606"/>
          <a:ext cx="2209512" cy="13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Extract noise spectrum</a:t>
          </a:r>
        </a:p>
      </dsp:txBody>
      <dsp:txXfrm>
        <a:off x="3139538" y="414435"/>
        <a:ext cx="2131854" cy="1248049"/>
      </dsp:txXfrm>
    </dsp:sp>
    <dsp:sp modelId="{D81EB3B4-55C5-4085-B901-BB6B2446021D}">
      <dsp:nvSpPr>
        <dsp:cNvPr id="0" name=""/>
        <dsp:cNvSpPr/>
      </dsp:nvSpPr>
      <dsp:spPr>
        <a:xfrm>
          <a:off x="5504658" y="764480"/>
          <a:ext cx="468416" cy="547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04658" y="874072"/>
        <a:ext cx="327891" cy="328775"/>
      </dsp:txXfrm>
    </dsp:sp>
    <dsp:sp modelId="{ADAAAEC8-FAAA-4F07-A47B-FC53310D35F6}">
      <dsp:nvSpPr>
        <dsp:cNvPr id="0" name=""/>
        <dsp:cNvSpPr/>
      </dsp:nvSpPr>
      <dsp:spPr>
        <a:xfrm>
          <a:off x="6194026" y="375606"/>
          <a:ext cx="2209512" cy="13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Estimate SNR</a:t>
          </a:r>
        </a:p>
      </dsp:txBody>
      <dsp:txXfrm>
        <a:off x="6232855" y="414435"/>
        <a:ext cx="2131854" cy="1248049"/>
      </dsp:txXfrm>
    </dsp:sp>
    <dsp:sp modelId="{C94E84CD-4550-4D21-8157-8BE15CE09AA4}">
      <dsp:nvSpPr>
        <dsp:cNvPr id="0" name=""/>
        <dsp:cNvSpPr/>
      </dsp:nvSpPr>
      <dsp:spPr>
        <a:xfrm rot="5400000">
          <a:off x="7064574" y="1855979"/>
          <a:ext cx="468416" cy="547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7134395" y="1895751"/>
        <a:ext cx="328775" cy="327891"/>
      </dsp:txXfrm>
    </dsp:sp>
    <dsp:sp modelId="{D516B549-F92B-42BE-BBA5-856CD0353394}">
      <dsp:nvSpPr>
        <dsp:cNvPr id="0" name=""/>
        <dsp:cNvSpPr/>
      </dsp:nvSpPr>
      <dsp:spPr>
        <a:xfrm>
          <a:off x="6194026" y="2585118"/>
          <a:ext cx="2209512" cy="13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Compute </a:t>
          </a:r>
          <a:r>
            <a:rPr lang="en-US" sz="2500" kern="1200" dirty="0" err="1"/>
            <a:t>attenuational</a:t>
          </a:r>
          <a:r>
            <a:rPr lang="en-US" sz="2500" kern="1200" dirty="0"/>
            <a:t> map</a:t>
          </a:r>
        </a:p>
      </dsp:txBody>
      <dsp:txXfrm>
        <a:off x="6232855" y="2623947"/>
        <a:ext cx="2131854" cy="1248049"/>
      </dsp:txXfrm>
    </dsp:sp>
    <dsp:sp modelId="{7BE31D2A-28C1-4A21-A04D-87968E265CE8}">
      <dsp:nvSpPr>
        <dsp:cNvPr id="0" name=""/>
        <dsp:cNvSpPr/>
      </dsp:nvSpPr>
      <dsp:spPr>
        <a:xfrm rot="10800000">
          <a:off x="5531172" y="2973993"/>
          <a:ext cx="468416" cy="547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671697" y="3083585"/>
        <a:ext cx="327891" cy="328775"/>
      </dsp:txXfrm>
    </dsp:sp>
    <dsp:sp modelId="{96EFF642-1DFF-41B1-8347-7A4A3BC6F65F}">
      <dsp:nvSpPr>
        <dsp:cNvPr id="0" name=""/>
        <dsp:cNvSpPr/>
      </dsp:nvSpPr>
      <dsp:spPr>
        <a:xfrm>
          <a:off x="3100709" y="2585118"/>
          <a:ext cx="2209512" cy="13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 inverse STFT</a:t>
          </a:r>
          <a:endParaRPr lang="en-US" sz="2500" kern="1200" dirty="0"/>
        </a:p>
      </dsp:txBody>
      <dsp:txXfrm>
        <a:off x="3139538" y="2623947"/>
        <a:ext cx="2131854" cy="124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BEA7-53EC-4720-B64B-8478706F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ABCD9-6CA5-4A7C-A450-474EDA14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46117-9CDA-4FB1-8D19-8EF177CA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E6FF-33DD-45A0-8142-CE3837E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CE5B-5FCF-4349-8EB3-5D3FDD47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7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809-D511-44FD-85B8-A79FCA0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42B2-D15F-4C23-A494-34F9FAC1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A1EE-E790-4043-99EF-99AE80C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6D38-4423-4F0A-92EE-1839340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95F6-C8FF-456D-AD0C-6FF2780C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2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5FB0-38AF-4889-A0F8-A9D20A837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4A4A-41C3-4C59-A7F1-634AA112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5A92-E5E7-449C-98D3-E2EAA0C1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0E08-1004-4AC5-A5C0-0582228D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3129-A41A-4F28-BB1F-1345154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C52-696E-4449-99EF-4E8855CC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F05F-1437-4C40-8D13-542C4513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09FE-279C-4F54-B23B-29A2FE1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B46-6A46-4A76-8037-1AE1C10A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6E49-51FF-4DAA-8455-E3CF7CE6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B8C4-0BC4-40CD-9491-705199D7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8278-3414-4650-94EA-526A235C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FE53-2067-4D74-B76A-B2C299DC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23A5-AF50-45E8-B484-4D651048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92F7-4FD3-4713-BA1E-3D6B3EF5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FDF-38A9-4233-A76A-23420E0B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904B-8521-406A-9AE5-137F11D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79DE3-E215-4882-ACA3-C370A9F9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82A0-4B79-4779-BC05-94CBF1D1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0CA5-82B5-433E-8E8D-F56CFD9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3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A37A-DA76-443A-8EA6-50B37AF7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41F8-E260-4BE2-8411-292CA3F4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739E7-8540-4688-81C9-F64D703B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8A60-6EC8-4D0D-AED9-09D4C5B1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369B-3092-4A73-81F4-E0F1E144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68D22-0444-44C0-B4B6-D50C690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CE7-C952-4E83-B2C2-A733DE0C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ED88-2CC3-4023-B86F-A98380F7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14C0-C973-49D7-8963-0C94A7DA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3634C-36DB-4E8A-B585-F226B6FB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FADDC-D41D-4CA3-9B85-B38140108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53914-8E2D-4103-B4C5-C60C47C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CD4E-D2D6-4CD0-90E3-3C01FAE6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F44A6-DEFF-487C-9007-F1F544E0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B521-9D51-4B28-8953-254CA526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873E4-93F8-4FDC-AE55-0334983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553FD-95C3-43C5-A1B8-2B51FE03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A8385-A932-435F-B033-E4648A1D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5294-65AD-4504-A959-0D7C5F5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651C3-6769-49EA-B6E1-111C1C05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3BD90-B38B-43EC-AE8E-FD29F70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0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52B4-6A6F-484D-9CBD-490900CD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E7B8-7226-4C1A-AEBC-C9FB77B5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6071-BF27-4AA3-AFC2-7F27CE57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7255-6722-4B41-8C47-E71CF8F2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0FEE-34B5-428B-85A3-D1EB6AB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48B3-01D8-4149-A6E4-B9BC427D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BCE-FC7C-4887-AFDC-24CE0279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E43C-D42A-4D55-9BA6-0C4B1BE1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4C72-7FD8-4D1C-88C3-9E8AE68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2950-3153-4A9A-AD0F-2CF9DCB0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9A10-BF30-45F4-B446-CBBCE6AD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13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5A81-07FF-454D-8069-7030BE90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782C2-29B2-4B47-9FC2-EE6057F35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41CB-01C5-42BD-99C2-BD068092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FDD5D-7CD9-4F30-9F14-45330C26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5F45F-F93F-4F92-BB0C-1093596F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4C91-76DC-4B85-93D8-068786AC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1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80F7-5D35-4420-8997-16D632A8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6E1F-3896-4E0C-AAC1-88EBCFBDF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75F4-C954-4FEE-9FD5-0BAB32DD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5C43-1F0C-4523-A053-55C19897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9F9F-FD23-4DD3-A65C-C0561833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7851C-937B-4DAF-A50B-A58B6882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E233-926F-4E01-A7DD-D8D46ECF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434B-1414-4871-97B9-827DEC9C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2722-3472-476A-9B16-BFFE731C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85D8-F938-442F-9B9A-90E6AF0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1E0-5737-48B7-B428-7B70E651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30A4-95DB-40FC-911E-E1E4B0D6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D3F9-0267-4B62-B7C9-FE8B7201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DEAB-E4A4-493B-B35E-4179A827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1152-7D92-41A0-9DE3-30BDD3B7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BDD-0A6A-4437-9E9D-6D8B636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041B-FCA1-4F01-AB0B-5E1DE2FB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8407-0AD4-4047-BFC1-4DF81ED4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9544-E52C-4E22-AFC2-55F8A5ED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F97AE-7237-4959-8DBD-FD5AF6D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690F-9EE4-4025-B763-B10D4DF6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D41F-EE89-4E91-AC36-6A9DFC43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F07D-2012-4C25-BA05-6F7FEF47F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0550-90A1-4D69-8CE6-655CFFA3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0A464-3C39-40C4-B383-931B6921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AE13E-4591-4B1F-8E0A-1C66732A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D09AD-A006-4335-812A-021D0D9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EC584-88F9-435A-B3D8-DE910E11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F7AEF-0021-4169-848A-23506DD2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C51B-03AD-423F-89DB-CE2ADA5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0DE5B-0E98-4BE4-B9D2-CD5D71D1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AF2CD-D1EA-4472-AFCD-3F49D4F6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0B716-9F98-4944-92C0-90A82F5D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142B9-C5A7-4A56-A805-A077276A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619AE-5820-4C7B-AF75-118BAA7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BA58-53E7-43C2-868F-465BB81B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8E91-089B-42F9-A66B-94B48D4F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7B0A-8232-421C-ADF6-BEE81C64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175F-FF04-4728-86A4-E6FD37D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E51F-2E60-4235-9D5B-68B5506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70A8-EEBE-4621-8AC8-A2658C99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05C5-68B0-476D-B494-A4B98815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6B67-7C18-42CE-9DB1-190E1AB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A95A-F3AB-42F0-AEF3-F2653697B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66AFA-0BC6-4B29-9FF4-9B57394B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70D2E-7AA8-4B2D-B9A6-B6EC8D4F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862B-8507-41F9-B933-E4AE4EA0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318C-081E-4014-82BE-81DCEB3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19382-F761-44AE-B922-3D7FA1F0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27CD0-B8A3-418B-B84E-3B131683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781-6EB3-496D-A0D0-7A69D7ACD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71DC-BA54-48CC-A1A7-C7A1B5621F69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2782-8E50-48CF-818F-CFA336ECF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6254-DD37-4443-92CB-A89933DC8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11B2-14FB-4E88-9011-229DA324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0C9A-B6EF-4F7B-97B7-EDA1EE65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D2D6-3E57-4CCE-AEAE-CF5CC649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175C-9DF8-40FF-A5B0-3C8F16B99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75C7-1F57-42AA-8772-BBF920560C8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D2B2-431B-4C2C-8C1C-BDA90454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D649-1190-431C-B6AB-BAE5981AA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7211-E6C1-42FA-BFF1-74C4A45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39F53B-8629-41DF-8980-4FAD8BE8327A}"/>
              </a:ext>
            </a:extLst>
          </p:cNvPr>
          <p:cNvSpPr txBox="1"/>
          <p:nvPr/>
        </p:nvSpPr>
        <p:spPr>
          <a:xfrm>
            <a:off x="8448825" y="5528062"/>
            <a:ext cx="3483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Calibri Light" panose="020F0302020204030204" pitchFamily="34" charset="0"/>
              </a:rPr>
              <a:t>P SAI SANDEEP                   (17SS1A0438)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Calibri Light" panose="020F0302020204030204" pitchFamily="34" charset="0"/>
              </a:rPr>
              <a:t>ALOKE VISHWAKARMA     (17SS1A0403)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Calibri Light" panose="020F0302020204030204" pitchFamily="34" charset="0"/>
              </a:rPr>
              <a:t>SEGGARI KOUSHIK             (17SS1A0449)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7801F-C455-4997-AA2E-FBFDAE9A1F07}"/>
              </a:ext>
            </a:extLst>
          </p:cNvPr>
          <p:cNvSpPr txBox="1"/>
          <p:nvPr/>
        </p:nvSpPr>
        <p:spPr>
          <a:xfrm>
            <a:off x="259958" y="1656890"/>
            <a:ext cx="11672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mer Heavy" panose="00000900000000000000" pitchFamily="2" charset="0"/>
                <a:ea typeface="+mn-ea"/>
                <a:cs typeface="Aharoni" panose="020B0604020202020204" pitchFamily="2" charset="-79"/>
              </a:rPr>
              <a:t>A NOVEL APPROACH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mer Heavy" panose="00000900000000000000" pitchFamily="2" charset="0"/>
                <a:ea typeface="+mn-ea"/>
                <a:cs typeface="Aharoni" panose="020B0604020202020204" pitchFamily="2" charset="-79"/>
              </a:rPr>
              <a:t>NOISE SUPPRESSION IN AUDIO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9A508-28F3-4EAD-A22E-B8EEAA5A622F}"/>
              </a:ext>
            </a:extLst>
          </p:cNvPr>
          <p:cNvSpPr txBox="1"/>
          <p:nvPr/>
        </p:nvSpPr>
        <p:spPr>
          <a:xfrm>
            <a:off x="3143327" y="3640594"/>
            <a:ext cx="59053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the guidance of 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Y RAGHAVENDER RAO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(Professor and Head of the department )</a:t>
            </a:r>
          </a:p>
        </p:txBody>
      </p:sp>
    </p:spTree>
    <p:extLst>
      <p:ext uri="{BB962C8B-B14F-4D97-AF65-F5344CB8AC3E}">
        <p14:creationId xmlns:p14="http://schemas.microsoft.com/office/powerpoint/2010/main" val="338877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90EF9-DD55-475B-8ABD-3777B029E9BF}"/>
              </a:ext>
            </a:extLst>
          </p:cNvPr>
          <p:cNvSpPr txBox="1"/>
          <p:nvPr/>
        </p:nvSpPr>
        <p:spPr>
          <a:xfrm>
            <a:off x="2056660" y="550415"/>
            <a:ext cx="807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IMPLEMENTATION AND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3CA3F-655E-4113-B0E8-CD20ADE1E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51" y="2050741"/>
            <a:ext cx="4487771" cy="35800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B66B023-35C3-45B4-B7B9-2F2060FDA8C6}"/>
              </a:ext>
            </a:extLst>
          </p:cNvPr>
          <p:cNvGrpSpPr/>
          <p:nvPr/>
        </p:nvGrpSpPr>
        <p:grpSpPr>
          <a:xfrm>
            <a:off x="914400" y="1589076"/>
            <a:ext cx="3329128" cy="461665"/>
            <a:chOff x="914400" y="3398222"/>
            <a:chExt cx="3329128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A7AFD2-FBE3-4136-B9E3-D0F291E82F9B}"/>
                </a:ext>
              </a:extLst>
            </p:cNvPr>
            <p:cNvSpPr txBox="1"/>
            <p:nvPr/>
          </p:nvSpPr>
          <p:spPr>
            <a:xfrm>
              <a:off x="914400" y="3429000"/>
              <a:ext cx="2077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Coding platform 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306A7-AC63-41A2-8A4C-FBF27E156F3A}"/>
                </a:ext>
              </a:extLst>
            </p:cNvPr>
            <p:cNvSpPr txBox="1"/>
            <p:nvPr/>
          </p:nvSpPr>
          <p:spPr>
            <a:xfrm>
              <a:off x="2911876" y="3398222"/>
              <a:ext cx="1331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MATLAB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49A3C4-069F-4B66-B9C2-1BC6FC310727}"/>
              </a:ext>
            </a:extLst>
          </p:cNvPr>
          <p:cNvSpPr txBox="1"/>
          <p:nvPr/>
        </p:nvSpPr>
        <p:spPr>
          <a:xfrm>
            <a:off x="914400" y="2676673"/>
            <a:ext cx="5930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MATLAB?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 set of built-in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Wide range of plotting and visualization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use and trusted by many.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D8252-D1F9-4F9F-8AE3-DB4FDDDD8323}"/>
              </a:ext>
            </a:extLst>
          </p:cNvPr>
          <p:cNvSpPr txBox="1"/>
          <p:nvPr/>
        </p:nvSpPr>
        <p:spPr>
          <a:xfrm>
            <a:off x="914400" y="4625266"/>
            <a:ext cx="6471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Spectral subtraction algorithm  can be implemented using a combination of in-built functions.</a:t>
            </a:r>
          </a:p>
        </p:txBody>
      </p:sp>
    </p:spTree>
    <p:extLst>
      <p:ext uri="{BB962C8B-B14F-4D97-AF65-F5344CB8AC3E}">
        <p14:creationId xmlns:p14="http://schemas.microsoft.com/office/powerpoint/2010/main" val="124776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1588 -0.00787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2BD7BCD-755F-4A05-A65B-E89116CB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435807"/>
              </p:ext>
            </p:extLst>
          </p:nvPr>
        </p:nvGraphicFramePr>
        <p:xfrm>
          <a:off x="1890534" y="1842195"/>
          <a:ext cx="8410931" cy="428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020366-1CFD-41FC-931F-DE02B70496E4}"/>
              </a:ext>
            </a:extLst>
          </p:cNvPr>
          <p:cNvSpPr txBox="1"/>
          <p:nvPr/>
        </p:nvSpPr>
        <p:spPr>
          <a:xfrm>
            <a:off x="1643847" y="375429"/>
            <a:ext cx="890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FLOW CHART </a:t>
            </a:r>
          </a:p>
        </p:txBody>
      </p:sp>
    </p:spTree>
    <p:extLst>
      <p:ext uri="{BB962C8B-B14F-4D97-AF65-F5344CB8AC3E}">
        <p14:creationId xmlns:p14="http://schemas.microsoft.com/office/powerpoint/2010/main" val="24399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BFC0B26-A3C0-45B1-BCDF-26B81A3A6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6BFC0B26-A3C0-45B1-BCDF-26B81A3A6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73FD15-0EDE-4B48-9D60-F5A215818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9673FD15-0EDE-4B48-9D60-F5A215818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7D7C143-DBF4-46CA-B7EA-D03B56DF4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B7D7C143-DBF4-46CA-B7EA-D03B56DF4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81EB3B4-55C5-4085-B901-BB6B24460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D81EB3B4-55C5-4085-B901-BB6B244602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AAAEC8-FAAA-4F07-A47B-FC53310D3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ADAAAEC8-FAAA-4F07-A47B-FC53310D35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94E84CD-4550-4D21-8157-8BE15CE09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C94E84CD-4550-4D21-8157-8BE15CE09A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516B549-F92B-42BE-BBA5-856CD0353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D516B549-F92B-42BE-BBA5-856CD0353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BE31D2A-28C1-4A21-A04D-87968E265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7BE31D2A-28C1-4A21-A04D-87968E265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EFF642-1DFF-41B1-8347-7A4A3BC6F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96EFF642-1DFF-41B1-8347-7A4A3BC6F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6B51C91-EE63-44A0-85D1-771DA4DC7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905819"/>
              </p:ext>
            </p:extLst>
          </p:nvPr>
        </p:nvGraphicFramePr>
        <p:xfrm>
          <a:off x="5279631" y="2067001"/>
          <a:ext cx="7538872" cy="3762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8158DC-B151-400D-B046-5DD21F9DD5FD}"/>
              </a:ext>
            </a:extLst>
          </p:cNvPr>
          <p:cNvSpPr txBox="1"/>
          <p:nvPr/>
        </p:nvSpPr>
        <p:spPr>
          <a:xfrm>
            <a:off x="2326564" y="30243"/>
            <a:ext cx="753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RESULTS AND DISCUSSION</a:t>
            </a:r>
            <a:r>
              <a:rPr lang="en-US" sz="6000" dirty="0"/>
              <a:t>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D6C70E-AA94-4570-B93D-60346A59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0" y="1724825"/>
            <a:ext cx="4321404" cy="44445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A17B4C5-46F5-4D6E-8F9F-BEB7B705E8F8}"/>
              </a:ext>
            </a:extLst>
          </p:cNvPr>
          <p:cNvGrpSpPr/>
          <p:nvPr/>
        </p:nvGrpSpPr>
        <p:grpSpPr>
          <a:xfrm>
            <a:off x="5212066" y="1724825"/>
            <a:ext cx="6266428" cy="4444591"/>
            <a:chOff x="5212066" y="1724825"/>
            <a:chExt cx="6266428" cy="44445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687D8B-9944-4E92-9BB9-02205F5C4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42"/>
            <a:stretch/>
          </p:blipFill>
          <p:spPr>
            <a:xfrm>
              <a:off x="8437508" y="2806872"/>
              <a:ext cx="3040986" cy="22804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C4B76F-C5A6-462C-877A-BCEFA954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66" y="1724825"/>
              <a:ext cx="2659855" cy="20025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42F86-235D-4410-BC6B-AAC55235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66" y="4169166"/>
              <a:ext cx="2651760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3EEE52-F139-441D-BF37-38B8A1302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33" y="1444759"/>
            <a:ext cx="4657722" cy="4657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B7B644-4AD0-4ECD-8AF2-DB423B630B7D}"/>
              </a:ext>
            </a:extLst>
          </p:cNvPr>
          <p:cNvSpPr txBox="1"/>
          <p:nvPr/>
        </p:nvSpPr>
        <p:spPr>
          <a:xfrm>
            <a:off x="2821245" y="310316"/>
            <a:ext cx="609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APPLICATIONS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9999C-A8D9-45F5-AB0B-DB61917C043D}"/>
              </a:ext>
            </a:extLst>
          </p:cNvPr>
          <p:cNvSpPr txBox="1"/>
          <p:nvPr/>
        </p:nvSpPr>
        <p:spPr>
          <a:xfrm>
            <a:off x="955875" y="1244733"/>
            <a:ext cx="6094674" cy="398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00" b="1" dirty="0"/>
              <a:t>Hearing aids.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b="1" dirty="0"/>
              <a:t>Headsets.</a:t>
            </a:r>
            <a:endParaRPr lang="en-IN" sz="2600" b="1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00" b="1" dirty="0"/>
              <a:t>Removal of vuvuzela noise.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00" b="1" dirty="0"/>
              <a:t>Communication.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00" b="1" dirty="0"/>
              <a:t>Smart  devices.</a:t>
            </a:r>
          </a:p>
        </p:txBody>
      </p:sp>
      <p:pic>
        <p:nvPicPr>
          <p:cNvPr id="4" name="Picture 7" descr="F:\Major project\images\wireless-bluetooth-headphones.png">
            <a:extLst>
              <a:ext uri="{FF2B5EF4-FFF2-40B4-BE49-F238E27FC236}">
                <a16:creationId xmlns:a16="http://schemas.microsoft.com/office/drawing/2014/main" id="{E30BBA06-9056-419C-BA21-2742E226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16" y="1444759"/>
            <a:ext cx="3631158" cy="39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Major project\images\hearing aid.png">
            <a:extLst>
              <a:ext uri="{FF2B5EF4-FFF2-40B4-BE49-F238E27FC236}">
                <a16:creationId xmlns:a16="http://schemas.microsoft.com/office/drawing/2014/main" id="{603862B3-4841-4794-89CC-B722D6EF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65" y="1698686"/>
            <a:ext cx="4010660" cy="34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F:\Major project\images\walkie talkie.png">
            <a:extLst>
              <a:ext uri="{FF2B5EF4-FFF2-40B4-BE49-F238E27FC236}">
                <a16:creationId xmlns:a16="http://schemas.microsoft.com/office/drawing/2014/main" id="{37D6C81B-CBEE-4A55-9891-CD945BBA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20" y="1717355"/>
            <a:ext cx="3423285" cy="342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-up of a speaker&#10;&#10;Description automatically generated with medium confidence">
            <a:extLst>
              <a:ext uri="{FF2B5EF4-FFF2-40B4-BE49-F238E27FC236}">
                <a16:creationId xmlns:a16="http://schemas.microsoft.com/office/drawing/2014/main" id="{43DB7F9C-F5AC-4A98-86F9-9A854A2D7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2" y="1506253"/>
            <a:ext cx="3423285" cy="38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F91FC1FD-28E8-4429-B6F6-00205066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4" y="2869590"/>
            <a:ext cx="4897516" cy="2448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CDFCC-63FA-401C-98EB-4FA58A17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794E-8ABB-4ACE-8051-7885371D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63" y="1695063"/>
            <a:ext cx="10667337" cy="4797812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Further research can focus on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speech recognition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where this method is used as a preprocessor to the speech recognizer.</a:t>
            </a:r>
          </a:p>
          <a:p>
            <a:pPr algn="just">
              <a:lnSpc>
                <a:spcPct val="150000"/>
              </a:lnSpc>
              <a:spcAft>
                <a:spcPts val="8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</a:rPr>
              <a:t>Echo and reverberation </a:t>
            </a:r>
            <a:r>
              <a:rPr lang="en-US" sz="2400" dirty="0">
                <a:solidFill>
                  <a:srgbClr val="222222"/>
                </a:solidFill>
              </a:rPr>
              <a:t>improvisations can be done to improve quality.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Moreover, a research could focus on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different choices of filter banks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to further improve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63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564-97B0-4A5E-A513-460A7F8B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2EB5-9FDE-445D-8CA6-178C363D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" y="1825626"/>
            <a:ext cx="1144344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 have developed a speech enhancement technique that provides better noise suppression in terms of intelligibility and performance.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Hence, spectral subtraction seems to let us achieve better acoustic noise reduction and does provide more parameters, which we can tune to achieve better results.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629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8B71-A910-4125-A825-6394976B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190" y="0"/>
            <a:ext cx="6103620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7C316-7340-4B3F-BC2E-5BC72B625CC6}"/>
              </a:ext>
            </a:extLst>
          </p:cNvPr>
          <p:cNvSpPr txBox="1"/>
          <p:nvPr/>
        </p:nvSpPr>
        <p:spPr>
          <a:xfrm>
            <a:off x="741708" y="1560027"/>
            <a:ext cx="12297636" cy="623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BOOKS</a:t>
            </a:r>
            <a:endParaRPr lang="en-US" sz="20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</a:rPr>
              <a:t>“Suppression of acoustic noise in speech using spectral subtraction” by S.F. BOLL.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“Enhancement of speech corrupted by acoustic noise” by M. </a:t>
            </a:r>
            <a:r>
              <a:rPr lang="en-US" sz="2000" dirty="0" err="1"/>
              <a:t>Berouti</a:t>
            </a:r>
            <a:r>
              <a:rPr lang="en-US" sz="2000" dirty="0"/>
              <a:t>, R. Schwartz and J. </a:t>
            </a:r>
            <a:r>
              <a:rPr lang="en-US" sz="2000" dirty="0" err="1"/>
              <a:t>Makhoul</a:t>
            </a:r>
            <a:r>
              <a:rPr lang="en-US" sz="2000" dirty="0"/>
              <a:t> 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26465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Websites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4653"/>
                </a:solidFill>
              </a:rPr>
              <a:t>http://practicalcryptography.com/miscellaneous/machine-learning/tutorial-spectral-subraction/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4653"/>
                </a:solidFill>
              </a:rPr>
              <a:t>https://www.sciencedirect.com/science/article/pii/S1877050915013903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4653"/>
                </a:solidFill>
              </a:rPr>
              <a:t>https://blogs.mathworks.com/loren/2010/06/30/vuvuzela-denoising-with-parametric-equalizers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264653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64653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264653"/>
              </a:solidFill>
              <a:effectLst/>
            </a:endParaRPr>
          </a:p>
          <a:p>
            <a:pPr algn="l">
              <a:lnSpc>
                <a:spcPct val="150000"/>
              </a:lnSpc>
            </a:pPr>
            <a:endParaRPr lang="en-US" sz="2000" b="1" i="0" dirty="0">
              <a:solidFill>
                <a:srgbClr val="26465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76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C9AF16-6AFC-4011-A227-5F213691F64A}"/>
              </a:ext>
            </a:extLst>
          </p:cNvPr>
          <p:cNvSpPr txBox="1">
            <a:spLocks/>
          </p:cNvSpPr>
          <p:nvPr/>
        </p:nvSpPr>
        <p:spPr>
          <a:xfrm>
            <a:off x="3044190" y="2766218"/>
            <a:ext cx="6103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364943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1930B-C162-4BB0-B3F4-6B829A24FCFD}"/>
              </a:ext>
            </a:extLst>
          </p:cNvPr>
          <p:cNvSpPr txBox="1"/>
          <p:nvPr/>
        </p:nvSpPr>
        <p:spPr>
          <a:xfrm>
            <a:off x="669235" y="561768"/>
            <a:ext cx="1018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48454-1F0D-449A-BE5D-534B5546C589}"/>
              </a:ext>
            </a:extLst>
          </p:cNvPr>
          <p:cNvSpPr txBox="1"/>
          <p:nvPr/>
        </p:nvSpPr>
        <p:spPr>
          <a:xfrm>
            <a:off x="669235" y="1371600"/>
            <a:ext cx="105156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 come across various scenarios where presence of noise distorts the speech or audio signal.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additive noise makes a deleterious effect on audio signals and reduces the intelligibility of the audio signal.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phic 2" descr="Megaphone1 with solid fill">
            <a:extLst>
              <a:ext uri="{FF2B5EF4-FFF2-40B4-BE49-F238E27FC236}">
                <a16:creationId xmlns:a16="http://schemas.microsoft.com/office/drawing/2014/main" id="{7C1CE588-CFCD-4B8F-9272-A61F823C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250" y="3781632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EE14C2-2344-4EEA-81DF-FEAF8522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6" y="429946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Suppress the surrounding noise to maximum possible extent</a:t>
            </a:r>
          </a:p>
          <a:p>
            <a:r>
              <a:rPr lang="en-US" sz="2400" dirty="0"/>
              <a:t>To Enhance the Signal to noise ratio(SNR) of speech signal to attain maximum possible efficiency.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864E8-3334-4261-A909-6DEBC71F866D}"/>
              </a:ext>
            </a:extLst>
          </p:cNvPr>
          <p:cNvSpPr txBox="1"/>
          <p:nvPr/>
        </p:nvSpPr>
        <p:spPr>
          <a:xfrm>
            <a:off x="669235" y="3429000"/>
            <a:ext cx="1018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OBJECTIVE 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73B77-30FA-4099-8738-A8976913C723}"/>
              </a:ext>
            </a:extLst>
          </p:cNvPr>
          <p:cNvSpPr txBox="1"/>
          <p:nvPr/>
        </p:nvSpPr>
        <p:spPr>
          <a:xfrm>
            <a:off x="669235" y="561768"/>
            <a:ext cx="1018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AIM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05AC-E257-4426-B859-93F67E8AB67C}"/>
              </a:ext>
            </a:extLst>
          </p:cNvPr>
          <p:cNvSpPr txBox="1"/>
          <p:nvPr/>
        </p:nvSpPr>
        <p:spPr>
          <a:xfrm>
            <a:off x="669234" y="1371600"/>
            <a:ext cx="1078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design an approach of removing additive noise from audio signal and preserve useful information in the audio.</a:t>
            </a:r>
          </a:p>
        </p:txBody>
      </p:sp>
    </p:spTree>
    <p:extLst>
      <p:ext uri="{BB962C8B-B14F-4D97-AF65-F5344CB8AC3E}">
        <p14:creationId xmlns:p14="http://schemas.microsoft.com/office/powerpoint/2010/main" val="30789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D763ED-1D09-4FA9-B69F-137AE8C5D34A}"/>
              </a:ext>
            </a:extLst>
          </p:cNvPr>
          <p:cNvSpPr txBox="1">
            <a:spLocks/>
          </p:cNvSpPr>
          <p:nvPr/>
        </p:nvSpPr>
        <p:spPr>
          <a:xfrm>
            <a:off x="838200" y="1982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C40AD-11F0-4E42-813D-C5542E737671}"/>
              </a:ext>
            </a:extLst>
          </p:cNvPr>
          <p:cNvSpPr txBox="1"/>
          <p:nvPr/>
        </p:nvSpPr>
        <p:spPr>
          <a:xfrm>
            <a:off x="838199" y="1523775"/>
            <a:ext cx="10515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Speech signal is often degraded by surrounding noise.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human - machine communication, speech is not often preferred due to the influence of noise.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02122"/>
              </a:solidFill>
            </a:endParaRPr>
          </a:p>
          <a:p>
            <a:pPr lvl="1"/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9B899-599D-4E55-8F53-1CB87D395488}"/>
              </a:ext>
            </a:extLst>
          </p:cNvPr>
          <p:cNvSpPr txBox="1"/>
          <p:nvPr/>
        </p:nvSpPr>
        <p:spPr>
          <a:xfrm>
            <a:off x="838197" y="4010351"/>
            <a:ext cx="5495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FACTORS AFFECTING THE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Surrounding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Reverberation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D2145D-6DB4-4B29-95FA-CC4C9E3742FB}"/>
              </a:ext>
            </a:extLst>
          </p:cNvPr>
          <p:cNvGrpSpPr/>
          <p:nvPr/>
        </p:nvGrpSpPr>
        <p:grpSpPr>
          <a:xfrm>
            <a:off x="6936442" y="3724611"/>
            <a:ext cx="4535979" cy="2366833"/>
            <a:chOff x="6936442" y="3724611"/>
            <a:chExt cx="4535979" cy="2366833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464E245-D7D5-4401-B490-0B85CB85B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774" y="3724611"/>
              <a:ext cx="4166647" cy="208983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53BEB8-D36C-47CE-A1F4-0745DC4F3084}"/>
                </a:ext>
              </a:extLst>
            </p:cNvPr>
            <p:cNvSpPr txBox="1"/>
            <p:nvPr/>
          </p:nvSpPr>
          <p:spPr>
            <a:xfrm>
              <a:off x="6936442" y="4283417"/>
              <a:ext cx="369332" cy="8452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dirty="0"/>
                <a:t>Amplitude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BA171B-24BA-47A2-81E0-1B208264C6B8}"/>
                </a:ext>
              </a:extLst>
            </p:cNvPr>
            <p:cNvSpPr txBox="1"/>
            <p:nvPr/>
          </p:nvSpPr>
          <p:spPr>
            <a:xfrm>
              <a:off x="9213689" y="5814445"/>
              <a:ext cx="566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1695EC-3A97-47E5-87C4-7B357AF3AECA}"/>
              </a:ext>
            </a:extLst>
          </p:cNvPr>
          <p:cNvSpPr/>
          <p:nvPr/>
        </p:nvSpPr>
        <p:spPr>
          <a:xfrm>
            <a:off x="878889" y="1953087"/>
            <a:ext cx="4385568" cy="3817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D428-1848-41B5-A2FB-5523E4E0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/>
              <a:t>SPECTRAL SUBTRACTION ALGORITHM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The noise spectrum is estimated during speech pauses and is subtracted from the noisy speech spectrum to estimate the clean speech. The spectral subtraction method is a classical approach for enhancement of speech corrupted by additive noise.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WEINER FILTERING ALGORITHM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prstClr val="black"/>
                </a:solidFill>
              </a:rPr>
              <a:t>The amplitudes of the noisy signal is modified by multiplying the noisy signal with the gain the signal.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35134-D6B5-408D-96B2-249D58C0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3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SPEECH ENHANCEMENT TECHNIQUE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7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85F8C1A-F112-4483-BAF9-077E7DDB0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1" t="32659" r="40350" b="40024"/>
          <a:stretch/>
        </p:blipFill>
        <p:spPr>
          <a:xfrm>
            <a:off x="10395753" y="5294698"/>
            <a:ext cx="239697" cy="146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3BEDF-7A85-4C9A-BBD6-3C6C27AF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SPECTRAL SUBTRACTION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F797A-7190-408A-94E8-E04ED0A4D34D}"/>
              </a:ext>
            </a:extLst>
          </p:cNvPr>
          <p:cNvSpPr txBox="1"/>
          <p:nvPr/>
        </p:nvSpPr>
        <p:spPr>
          <a:xfrm>
            <a:off x="570282" y="1684273"/>
            <a:ext cx="859118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Noisy speech signal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Y(n) </a:t>
            </a:r>
            <a:r>
              <a:rPr lang="en-US" sz="2800" dirty="0"/>
              <a:t>is sampled.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Choose a sample where only noise is present.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Estimate the time averaged </a:t>
            </a:r>
            <a:r>
              <a:rPr lang="en-US" sz="2800"/>
              <a:t>noise spectrum.</a:t>
            </a:r>
            <a:endParaRPr lang="en-US" sz="2400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1F2F4F3-5DD5-4D79-B080-59C2B094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04" y="2428015"/>
            <a:ext cx="4134096" cy="31085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44A9846-4E83-47DA-B4C0-D4F098DF9F53}"/>
              </a:ext>
            </a:extLst>
          </p:cNvPr>
          <p:cNvGrpSpPr/>
          <p:nvPr/>
        </p:nvGrpSpPr>
        <p:grpSpPr>
          <a:xfrm>
            <a:off x="1617709" y="1414535"/>
            <a:ext cx="4478291" cy="1518583"/>
            <a:chOff x="3863760" y="1325563"/>
            <a:chExt cx="4748567" cy="185817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5FAF72C-EA18-470A-85E8-4CFA95EE13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88396863"/>
                </p:ext>
              </p:extLst>
            </p:nvPr>
          </p:nvGraphicFramePr>
          <p:xfrm>
            <a:off x="3863760" y="1325563"/>
            <a:ext cx="4450475" cy="15245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804329-B43C-4F2D-BD40-92EEE43874DF}"/>
                </a:ext>
              </a:extLst>
            </p:cNvPr>
            <p:cNvSpPr txBox="1"/>
            <p:nvPr/>
          </p:nvSpPr>
          <p:spPr>
            <a:xfrm>
              <a:off x="4030463" y="2720904"/>
              <a:ext cx="4581864" cy="462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Y(n)                            x(n)                      d(n)</a:t>
              </a:r>
            </a:p>
          </p:txBody>
        </p:sp>
      </p:grpSp>
      <p:pic>
        <p:nvPicPr>
          <p:cNvPr id="16" name="Graphic 15" descr="Cone outline">
            <a:extLst>
              <a:ext uri="{FF2B5EF4-FFF2-40B4-BE49-F238E27FC236}">
                <a16:creationId xmlns:a16="http://schemas.microsoft.com/office/drawing/2014/main" id="{F4C8FFD3-0304-41B3-BC98-5D0294EC3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976" y="3922302"/>
            <a:ext cx="603682" cy="22210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D004AA-4D82-4465-9444-1DCB6393590C}"/>
              </a:ext>
            </a:extLst>
          </p:cNvPr>
          <p:cNvGrpSpPr/>
          <p:nvPr/>
        </p:nvGrpSpPr>
        <p:grpSpPr>
          <a:xfrm>
            <a:off x="8090394" y="2646148"/>
            <a:ext cx="3799705" cy="2951740"/>
            <a:chOff x="7945454" y="2896616"/>
            <a:chExt cx="3799705" cy="29517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9756A-E35D-41C5-8012-24CA99445478}"/>
                </a:ext>
              </a:extLst>
            </p:cNvPr>
            <p:cNvSpPr/>
            <p:nvPr/>
          </p:nvSpPr>
          <p:spPr>
            <a:xfrm>
              <a:off x="10828414" y="3010813"/>
              <a:ext cx="250919" cy="18643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F44A0-663D-46EF-8AEA-EDE7F0F7F88B}"/>
                </a:ext>
              </a:extLst>
            </p:cNvPr>
            <p:cNvSpPr/>
            <p:nvPr/>
          </p:nvSpPr>
          <p:spPr>
            <a:xfrm>
              <a:off x="10828414" y="3284125"/>
              <a:ext cx="250919" cy="18643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25AF1-45ED-475B-8B09-754D2E8254C6}"/>
                </a:ext>
              </a:extLst>
            </p:cNvPr>
            <p:cNvSpPr txBox="1"/>
            <p:nvPr/>
          </p:nvSpPr>
          <p:spPr>
            <a:xfrm>
              <a:off x="11079333" y="2896616"/>
              <a:ext cx="665826" cy="573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/>
                <a:t>Speech</a:t>
              </a:r>
            </a:p>
            <a:p>
              <a:pPr>
                <a:lnSpc>
                  <a:spcPct val="150000"/>
                </a:lnSpc>
              </a:pPr>
              <a:r>
                <a:rPr lang="en-US" sz="1100" dirty="0"/>
                <a:t>Noise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6D584-FE12-4932-B80E-5A4E2D683B6B}"/>
                </a:ext>
              </a:extLst>
            </p:cNvPr>
            <p:cNvSpPr txBox="1"/>
            <p:nvPr/>
          </p:nvSpPr>
          <p:spPr>
            <a:xfrm>
              <a:off x="7945454" y="3750132"/>
              <a:ext cx="369332" cy="8452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200" dirty="0"/>
                <a:t>Amplitude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97A48-8343-45BB-98F1-89F91FBE8935}"/>
                </a:ext>
              </a:extLst>
            </p:cNvPr>
            <p:cNvSpPr txBox="1"/>
            <p:nvPr/>
          </p:nvSpPr>
          <p:spPr>
            <a:xfrm>
              <a:off x="9696740" y="5571357"/>
              <a:ext cx="566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5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252E7794-C8A0-48C8-BE6F-578457937A21}"/>
              </a:ext>
            </a:extLst>
          </p:cNvPr>
          <p:cNvSpPr txBox="1">
            <a:spLocks/>
          </p:cNvSpPr>
          <p:nvPr/>
        </p:nvSpPr>
        <p:spPr>
          <a:xfrm>
            <a:off x="3558540" y="271700"/>
            <a:ext cx="5471160" cy="132556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BLOCK DIAGRAM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F142D3-5D08-4753-B441-004C10DF658B}"/>
              </a:ext>
            </a:extLst>
          </p:cNvPr>
          <p:cNvGrpSpPr/>
          <p:nvPr/>
        </p:nvGrpSpPr>
        <p:grpSpPr>
          <a:xfrm>
            <a:off x="907812" y="2101567"/>
            <a:ext cx="10376376" cy="3366294"/>
            <a:chOff x="723424" y="2314630"/>
            <a:chExt cx="10376376" cy="33662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AC4B7A-30F9-4A87-B8FB-1FB7DAA06ED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723424" y="5262422"/>
              <a:ext cx="1948656" cy="14642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04B74F4A-694B-4581-97D5-65220FB3001F}"/>
                </a:ext>
              </a:extLst>
            </p:cNvPr>
            <p:cNvSpPr/>
            <p:nvPr/>
          </p:nvSpPr>
          <p:spPr>
            <a:xfrm>
              <a:off x="2672080" y="2314630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haroni" panose="020B0604020202020204" pitchFamily="2" charset="-79"/>
                  <a:cs typeface="Aharoni" panose="020B0604020202020204" pitchFamily="2" charset="-79"/>
                </a:rPr>
                <a:t>FFT</a:t>
              </a: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96754442-D1AC-4133-9849-A745F8118C49}"/>
                </a:ext>
              </a:extLst>
            </p:cNvPr>
            <p:cNvSpPr/>
            <p:nvPr/>
          </p:nvSpPr>
          <p:spPr>
            <a:xfrm>
              <a:off x="5354320" y="4873204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haroni" panose="020B0604020202020204" pitchFamily="2" charset="-79"/>
                  <a:cs typeface="Aharoni" panose="020B0604020202020204" pitchFamily="2" charset="-79"/>
                </a:rPr>
                <a:t>SQUARE ROOT</a:t>
              </a:r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25203A4A-E1AD-45D4-9337-DC3BBB5B3DDB}"/>
                </a:ext>
              </a:extLst>
            </p:cNvPr>
            <p:cNvSpPr/>
            <p:nvPr/>
          </p:nvSpPr>
          <p:spPr>
            <a:xfrm>
              <a:off x="7129780" y="3317772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haroni" panose="020B0604020202020204" pitchFamily="2" charset="-79"/>
                  <a:cs typeface="Aharoni" panose="020B0604020202020204" pitchFamily="2" charset="-79"/>
                </a:rPr>
                <a:t>POWER SPECTRUM</a:t>
              </a:r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E99FDBF4-6FC6-443F-8F89-55AEFACB10D0}"/>
                </a:ext>
              </a:extLst>
            </p:cNvPr>
            <p:cNvSpPr/>
            <p:nvPr/>
          </p:nvSpPr>
          <p:spPr>
            <a:xfrm>
              <a:off x="2672080" y="4873204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haroni" panose="020B0604020202020204" pitchFamily="2" charset="-79"/>
                  <a:cs typeface="Aharoni" panose="020B0604020202020204" pitchFamily="2" charset="-79"/>
                </a:rPr>
                <a:t>IFFT</a:t>
              </a:r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0C571A9F-F4BF-491E-8DC2-F898DBDB0BA5}"/>
                </a:ext>
              </a:extLst>
            </p:cNvPr>
            <p:cNvSpPr/>
            <p:nvPr/>
          </p:nvSpPr>
          <p:spPr>
            <a:xfrm>
              <a:off x="9621520" y="3976742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haroni" panose="020B0604020202020204" pitchFamily="2" charset="-79"/>
                  <a:cs typeface="Aharoni" panose="020B0604020202020204" pitchFamily="2" charset="-79"/>
                </a:rPr>
                <a:t>POWER SPECTRUM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AD693EA5-409C-4C3B-888F-9E0447F90CE5}"/>
                </a:ext>
              </a:extLst>
            </p:cNvPr>
            <p:cNvSpPr/>
            <p:nvPr/>
          </p:nvSpPr>
          <p:spPr>
            <a:xfrm>
              <a:off x="9621520" y="2314630"/>
              <a:ext cx="1478280" cy="807720"/>
            </a:xfrm>
            <a:prstGeom prst="round2Diag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190500" dist="88900" dir="2700000" algn="tl" rotWithShape="0">
                <a:prstClr val="black">
                  <a:alpha val="5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Aharoni" panose="020B0604020202020204" pitchFamily="2" charset="-79"/>
                  <a:cs typeface="Aharoni" panose="020B0604020202020204" pitchFamily="2" charset="-79"/>
                </a:rPr>
                <a:t>NOISE ESTIMATION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AF18AD1-1036-4D2B-8077-477E07FE08F2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>
            <a:xfrm>
              <a:off x="806839" y="2718489"/>
              <a:ext cx="1865241" cy="1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462313-22F3-48DA-9114-EB8DCDA3A8B3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>
              <a:off x="3411220" y="3122350"/>
              <a:ext cx="0" cy="1750854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Or 13">
              <a:extLst>
                <a:ext uri="{FF2B5EF4-FFF2-40B4-BE49-F238E27FC236}">
                  <a16:creationId xmlns:a16="http://schemas.microsoft.com/office/drawing/2014/main" id="{AC227BA8-DC33-46E1-8782-01474789EEE6}"/>
                </a:ext>
              </a:extLst>
            </p:cNvPr>
            <p:cNvSpPr/>
            <p:nvPr/>
          </p:nvSpPr>
          <p:spPr>
            <a:xfrm>
              <a:off x="7548880" y="4957024"/>
              <a:ext cx="640080" cy="640080"/>
            </a:xfrm>
            <a:prstGeom prst="flowChar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6FF642-3FB1-480F-9AC6-4361D1E5D36B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4150360" y="5277064"/>
              <a:ext cx="1203960" cy="0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DE13CE-DC0E-472B-BD6E-7F789B415C55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 flipH="1">
              <a:off x="6832600" y="5277064"/>
              <a:ext cx="716280" cy="0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EA6235-9821-4F7B-912B-BE757F86BA8B}"/>
                </a:ext>
              </a:extLst>
            </p:cNvPr>
            <p:cNvCxnSpPr>
              <a:cxnSpLocks/>
              <a:stCxn id="8" idx="1"/>
              <a:endCxn id="14" idx="0"/>
            </p:cNvCxnSpPr>
            <p:nvPr/>
          </p:nvCxnSpPr>
          <p:spPr>
            <a:xfrm>
              <a:off x="7868920" y="4125492"/>
              <a:ext cx="0" cy="831532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F97039-F641-4595-A893-C547BF62A86F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>
              <a:off x="10360660" y="3122350"/>
              <a:ext cx="0" cy="854392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0221C1-7E89-421A-809A-F6A13ED45C58}"/>
                </a:ext>
              </a:extLst>
            </p:cNvPr>
            <p:cNvCxnSpPr>
              <a:cxnSpLocks/>
              <a:stCxn id="21" idx="4"/>
              <a:endCxn id="8" idx="3"/>
            </p:cNvCxnSpPr>
            <p:nvPr/>
          </p:nvCxnSpPr>
          <p:spPr>
            <a:xfrm>
              <a:off x="7868919" y="2779449"/>
              <a:ext cx="1" cy="538323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6C2AD7-98CF-4290-92F8-9DD197C27E95}"/>
                </a:ext>
              </a:extLst>
            </p:cNvPr>
            <p:cNvCxnSpPr>
              <a:cxnSpLocks/>
              <a:stCxn id="6" idx="0"/>
              <a:endCxn id="11" idx="2"/>
            </p:cNvCxnSpPr>
            <p:nvPr/>
          </p:nvCxnSpPr>
          <p:spPr>
            <a:xfrm>
              <a:off x="4150360" y="2718490"/>
              <a:ext cx="5471160" cy="0"/>
            </a:xfrm>
            <a:prstGeom prst="straightConnector1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2E781B-B31D-4FDD-BFC8-7AEF542D25C6}"/>
                </a:ext>
              </a:extLst>
            </p:cNvPr>
            <p:cNvSpPr/>
            <p:nvPr/>
          </p:nvSpPr>
          <p:spPr>
            <a:xfrm>
              <a:off x="7807959" y="2657530"/>
              <a:ext cx="121919" cy="121919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6CE70EE-B6F8-4572-86A8-36E361936F8D}"/>
                </a:ext>
              </a:extLst>
            </p:cNvPr>
            <p:cNvCxnSpPr>
              <a:stCxn id="10" idx="1"/>
              <a:endCxn id="14" idx="6"/>
            </p:cNvCxnSpPr>
            <p:nvPr/>
          </p:nvCxnSpPr>
          <p:spPr>
            <a:xfrm rot="5400000">
              <a:off x="9028509" y="3944913"/>
              <a:ext cx="492602" cy="2171700"/>
            </a:xfrm>
            <a:prstGeom prst="bentConnector2">
              <a:avLst/>
            </a:prstGeom>
            <a:ln w="38100">
              <a:tailEnd type="triangle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Plus Sign 22">
              <a:extLst>
                <a:ext uri="{FF2B5EF4-FFF2-40B4-BE49-F238E27FC236}">
                  <a16:creationId xmlns:a16="http://schemas.microsoft.com/office/drawing/2014/main" id="{A46E110E-5D3E-4B88-8AC5-CFEB2C6E52A8}"/>
                </a:ext>
              </a:extLst>
            </p:cNvPr>
            <p:cNvSpPr/>
            <p:nvPr/>
          </p:nvSpPr>
          <p:spPr>
            <a:xfrm>
              <a:off x="7472680" y="4674132"/>
              <a:ext cx="297179" cy="297179"/>
            </a:xfrm>
            <a:prstGeom prst="mathPlus">
              <a:avLst>
                <a:gd name="adj1" fmla="val 16623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34C195C2-4F3B-4EAE-93F8-25414AF704EF}"/>
                </a:ext>
              </a:extLst>
            </p:cNvPr>
            <p:cNvSpPr/>
            <p:nvPr/>
          </p:nvSpPr>
          <p:spPr>
            <a:xfrm>
              <a:off x="8276590" y="5339137"/>
              <a:ext cx="257967" cy="257967"/>
            </a:xfrm>
            <a:prstGeom prst="mathMinus">
              <a:avLst>
                <a:gd name="adj1" fmla="val 1733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051222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B8A4F7-6E9A-4349-B378-6E15C152ECB6}"/>
                </a:ext>
              </a:extLst>
            </p:cNvPr>
            <p:cNvSpPr txBox="1"/>
            <p:nvPr/>
          </p:nvSpPr>
          <p:spPr>
            <a:xfrm>
              <a:off x="881747" y="2726384"/>
              <a:ext cx="1576970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Noisy speech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421B71-58F0-4026-A894-928BBD67A44F}"/>
                </a:ext>
              </a:extLst>
            </p:cNvPr>
            <p:cNvSpPr txBox="1"/>
            <p:nvPr/>
          </p:nvSpPr>
          <p:spPr>
            <a:xfrm>
              <a:off x="3437182" y="3725382"/>
              <a:ext cx="817853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1D17BB-0B7B-4CF4-91E4-93C683117AF1}"/>
                </a:ext>
              </a:extLst>
            </p:cNvPr>
            <p:cNvSpPr txBox="1"/>
            <p:nvPr/>
          </p:nvSpPr>
          <p:spPr>
            <a:xfrm>
              <a:off x="724680" y="4873203"/>
              <a:ext cx="2028119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Enhanced speech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ADA15A-8D53-4A54-8874-48FF6AD6327A}"/>
                </a:ext>
              </a:extLst>
            </p:cNvPr>
            <p:cNvSpPr txBox="1"/>
            <p:nvPr/>
          </p:nvSpPr>
          <p:spPr>
            <a:xfrm>
              <a:off x="5527330" y="2726384"/>
              <a:ext cx="1305165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Amplitude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35262B-71DC-48C7-B8F6-A523C2AB1E25}"/>
              </a:ext>
            </a:extLst>
          </p:cNvPr>
          <p:cNvSpPr txBox="1"/>
          <p:nvPr/>
        </p:nvSpPr>
        <p:spPr>
          <a:xfrm>
            <a:off x="121216" y="2336149"/>
            <a:ext cx="870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F230F-97A0-43BD-81D1-84B94F8902A8}"/>
              </a:ext>
            </a:extLst>
          </p:cNvPr>
          <p:cNvSpPr txBox="1"/>
          <p:nvPr/>
        </p:nvSpPr>
        <p:spPr>
          <a:xfrm>
            <a:off x="4793549" y="1976150"/>
            <a:ext cx="2273641" cy="34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Y(f) = X(f) + N(f)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7D977-EE74-4372-96CC-3FAB68D305B3}"/>
              </a:ext>
            </a:extLst>
          </p:cNvPr>
          <p:cNvSpPr txBox="1"/>
          <p:nvPr/>
        </p:nvSpPr>
        <p:spPr>
          <a:xfrm>
            <a:off x="9891064" y="1629580"/>
            <a:ext cx="1393794" cy="34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 {|N(f)|}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FD91A6-3273-48F9-9F43-54A5D5E60AFE}"/>
                  </a:ext>
                </a:extLst>
              </p:cNvPr>
              <p:cNvSpPr txBox="1"/>
              <p:nvPr/>
            </p:nvSpPr>
            <p:spPr>
              <a:xfrm>
                <a:off x="10404628" y="5193437"/>
                <a:ext cx="879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800" dirty="0"/>
                  <a:t>(f)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FD91A6-3273-48F9-9F43-54A5D5E60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628" y="5193437"/>
                <a:ext cx="879559" cy="646331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C92CB9-8C36-4012-8A0E-8D83B49BF6D9}"/>
                  </a:ext>
                </a:extLst>
              </p:cNvPr>
              <p:cNvSpPr txBox="1"/>
              <p:nvPr/>
            </p:nvSpPr>
            <p:spPr>
              <a:xfrm>
                <a:off x="8114266" y="4118797"/>
                <a:ext cx="879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1800" dirty="0"/>
                  <a:t>(f)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C92CB9-8C36-4012-8A0E-8D83B49B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266" y="4118797"/>
                <a:ext cx="879559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7CDE72-9D2C-4E57-BE33-46C5EBA475A1}"/>
                  </a:ext>
                </a:extLst>
              </p:cNvPr>
              <p:cNvSpPr txBox="1"/>
              <p:nvPr/>
            </p:nvSpPr>
            <p:spPr>
              <a:xfrm>
                <a:off x="3558540" y="5590442"/>
                <a:ext cx="3195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|X(f) |= |y(f)| -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i="1" dirty="0"/>
                  <a:t>SNR(f</a:t>
                </a:r>
                <a:r>
                  <a:rPr lang="en-US" sz="1400" dirty="0"/>
                  <a:t>)) |N(f)|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7CDE72-9D2C-4E57-BE33-46C5EBA4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540" y="5590442"/>
                <a:ext cx="3195961" cy="307777"/>
              </a:xfrm>
              <a:prstGeom prst="rect">
                <a:avLst/>
              </a:prstGeom>
              <a:blipFill>
                <a:blip r:embed="rId4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39A703A-B958-4C40-9195-C5EFB3EA0C28}"/>
              </a:ext>
            </a:extLst>
          </p:cNvPr>
          <p:cNvSpPr txBox="1"/>
          <p:nvPr/>
        </p:nvSpPr>
        <p:spPr>
          <a:xfrm>
            <a:off x="54081" y="4860195"/>
            <a:ext cx="101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C52F2E-A455-4932-9C04-AC4C9D84D318}"/>
                  </a:ext>
                </a:extLst>
              </p:cNvPr>
              <p:cNvSpPr txBox="1"/>
              <p:nvPr/>
            </p:nvSpPr>
            <p:spPr>
              <a:xfrm>
                <a:off x="7314168" y="5560228"/>
                <a:ext cx="21716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600" dirty="0"/>
                  <a:t>(f)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1600" dirty="0"/>
                  <a:t>(f)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/>
                  <a:t>(f)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C52F2E-A455-4932-9C04-AC4C9D84D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168" y="5560228"/>
                <a:ext cx="2171699" cy="1077218"/>
              </a:xfrm>
              <a:prstGeom prst="rect">
                <a:avLst/>
              </a:prstGeom>
              <a:blipFill>
                <a:blip r:embed="rId5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1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8FDCF-A63F-4035-B7CE-E7C9312A5A7B}"/>
              </a:ext>
            </a:extLst>
          </p:cNvPr>
          <p:cNvSpPr txBox="1"/>
          <p:nvPr/>
        </p:nvSpPr>
        <p:spPr>
          <a:xfrm>
            <a:off x="718743" y="651687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WHY WINDOWING?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6D82F-F88C-4038-8455-6132C6C6ABB8}"/>
              </a:ext>
            </a:extLst>
          </p:cNvPr>
          <p:cNvSpPr txBox="1"/>
          <p:nvPr/>
        </p:nvSpPr>
        <p:spPr>
          <a:xfrm>
            <a:off x="825279" y="1650631"/>
            <a:ext cx="1054144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method, the noisy speech signal is partitioned into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these samples introduce discontinuities in the noisy speech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reduce the effect of these discontinuities , WINDOWING techniques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Window used : Hamming Window</a:t>
            </a:r>
          </a:p>
          <a:p>
            <a:endParaRPr lang="pt-BR" sz="2000" b="0" i="1" dirty="0">
              <a:effectLst/>
              <a:latin typeface="STIXGeneral"/>
            </a:endParaRPr>
          </a:p>
          <a:p>
            <a:endParaRPr lang="pt-BR" sz="2000" i="1" dirty="0">
              <a:latin typeface="STIXGeneral"/>
            </a:endParaRPr>
          </a:p>
          <a:p>
            <a:endParaRPr lang="pt-BR" sz="2000" b="0" i="1" dirty="0">
              <a:effectLst/>
              <a:latin typeface="STIXGener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1" dirty="0">
                <a:effectLst/>
                <a:latin typeface="STIXGeneral"/>
              </a:rPr>
              <a:t>Coefficient of Hamming window : </a:t>
            </a:r>
          </a:p>
          <a:p>
            <a:pPr lvl="1">
              <a:lnSpc>
                <a:spcPct val="150000"/>
              </a:lnSpc>
            </a:pPr>
            <a:r>
              <a:rPr lang="pt-BR" sz="2000" i="1" dirty="0">
                <a:latin typeface="STIXGeneral"/>
              </a:rPr>
              <a:t>		</a:t>
            </a:r>
            <a:r>
              <a:rPr lang="pt-BR" sz="2400" b="1" i="1" dirty="0">
                <a:effectLst/>
                <a:latin typeface="STIXGeneral"/>
              </a:rPr>
              <a:t>w</a:t>
            </a:r>
            <a:r>
              <a:rPr lang="pt-BR" sz="2400" b="1" i="0" dirty="0">
                <a:effectLst/>
                <a:latin typeface="mwmathext1regular"/>
              </a:rPr>
              <a:t>(</a:t>
            </a:r>
            <a:r>
              <a:rPr lang="pt-BR" sz="2400" b="1" i="1" dirty="0">
                <a:effectLst/>
                <a:latin typeface="STIXGeneral"/>
              </a:rPr>
              <a:t>n</a:t>
            </a:r>
            <a:r>
              <a:rPr lang="pt-BR" sz="2400" b="1" i="0" dirty="0">
                <a:effectLst/>
                <a:latin typeface="mwmathext1regular"/>
              </a:rPr>
              <a:t>)</a:t>
            </a:r>
            <a:r>
              <a:rPr lang="pt-BR" sz="2400" b="1" i="0" dirty="0">
                <a:effectLst/>
                <a:latin typeface="STIXGeneral"/>
              </a:rPr>
              <a:t>=0.54−0.46cos</a:t>
            </a:r>
            <a:r>
              <a:rPr lang="pt-BR" sz="2400" b="1" i="0" dirty="0">
                <a:effectLst/>
                <a:latin typeface="mwmathext3regular"/>
              </a:rPr>
              <a:t>(</a:t>
            </a:r>
            <a:r>
              <a:rPr lang="pt-BR" sz="2400" b="1" i="0" dirty="0">
                <a:effectLst/>
                <a:latin typeface="STIXGeneral"/>
              </a:rPr>
              <a:t>2</a:t>
            </a:r>
            <a:r>
              <a:rPr lang="pt-BR" sz="2400" b="1" i="1" dirty="0">
                <a:effectLst/>
                <a:latin typeface="STIXGeneral"/>
              </a:rPr>
              <a:t>πn/N</a:t>
            </a:r>
            <a:r>
              <a:rPr lang="pt-BR" sz="2400" b="1" i="0" dirty="0">
                <a:effectLst/>
                <a:latin typeface="mwmathext3regular"/>
              </a:rPr>
              <a:t>)</a:t>
            </a:r>
            <a:r>
              <a:rPr lang="pt-BR" sz="2400" b="1" i="0" dirty="0">
                <a:effectLst/>
                <a:latin typeface="STIXGeneral"/>
              </a:rPr>
              <a:t>, 0≤</a:t>
            </a:r>
            <a:r>
              <a:rPr lang="pt-BR" sz="2400" b="1" i="1" dirty="0">
                <a:effectLst/>
                <a:latin typeface="STIXGeneral"/>
              </a:rPr>
              <a:t>n</a:t>
            </a:r>
            <a:r>
              <a:rPr lang="pt-BR" sz="2400" b="1" i="0" dirty="0">
                <a:effectLst/>
                <a:latin typeface="STIXGeneral"/>
              </a:rPr>
              <a:t>≤</a:t>
            </a:r>
            <a:r>
              <a:rPr lang="pt-BR" sz="2400" b="1" i="1" dirty="0">
                <a:effectLst/>
                <a:latin typeface="STIXGeneral"/>
              </a:rPr>
              <a:t>N</a:t>
            </a:r>
            <a:endParaRPr lang="pt-BR" sz="2000" b="1" i="0" dirty="0">
              <a:effectLst/>
              <a:latin typeface="STIXGener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TIXGener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TIXGeneral"/>
              </a:rPr>
              <a:t>window length L = N + 1</a:t>
            </a:r>
            <a:endParaRPr lang="en-US" sz="2000" dirty="0"/>
          </a:p>
        </p:txBody>
      </p:sp>
      <p:pic>
        <p:nvPicPr>
          <p:cNvPr id="5" name="Picture 2" descr="Hamming Window">
            <a:extLst>
              <a:ext uri="{FF2B5EF4-FFF2-40B4-BE49-F238E27FC236}">
                <a16:creationId xmlns:a16="http://schemas.microsoft.com/office/drawing/2014/main" id="{570ABA0A-807C-4ED3-8752-9E2F13BDC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1"/>
          <a:stretch/>
        </p:blipFill>
        <p:spPr bwMode="auto">
          <a:xfrm>
            <a:off x="7550538" y="4295212"/>
            <a:ext cx="4384007" cy="18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CC7166-D7B8-420B-8927-E9CBFA7C89F7}"/>
              </a:ext>
            </a:extLst>
          </p:cNvPr>
          <p:cNvSpPr/>
          <p:nvPr/>
        </p:nvSpPr>
        <p:spPr>
          <a:xfrm>
            <a:off x="2707689" y="5317721"/>
            <a:ext cx="4509857" cy="337352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F7E4AC-8AA9-4263-934E-AC6CDFDF8128}"/>
              </a:ext>
            </a:extLst>
          </p:cNvPr>
          <p:cNvGrpSpPr/>
          <p:nvPr/>
        </p:nvGrpSpPr>
        <p:grpSpPr>
          <a:xfrm>
            <a:off x="669492" y="693826"/>
            <a:ext cx="9974834" cy="1969770"/>
            <a:chOff x="669492" y="517669"/>
            <a:chExt cx="997483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0CCE0F-2FF2-414E-9950-0478267D4940}"/>
                </a:ext>
              </a:extLst>
            </p:cNvPr>
            <p:cNvSpPr txBox="1"/>
            <p:nvPr/>
          </p:nvSpPr>
          <p:spPr>
            <a:xfrm>
              <a:off x="669492" y="517669"/>
              <a:ext cx="9974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ADVANTAGES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1BFA65-004C-4B08-BE6E-21BC1B38962D}"/>
                </a:ext>
              </a:extLst>
            </p:cNvPr>
            <p:cNvSpPr txBox="1"/>
            <p:nvPr/>
          </p:nvSpPr>
          <p:spPr>
            <a:xfrm>
              <a:off x="669492" y="1164000"/>
              <a:ext cx="99748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2000" dirty="0"/>
                <a:t>Spectral subtraction method does not require any expected output clean speech signal to measure the accuracy.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2000" dirty="0"/>
                <a:t>It reduces computational complexity and memory requirement.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2000" dirty="0"/>
                <a:t>Maximum signal to noise ratio can be achieved using this method.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1238B9-3B74-405E-9E48-2AABF6991EE3}"/>
              </a:ext>
            </a:extLst>
          </p:cNvPr>
          <p:cNvGrpSpPr/>
          <p:nvPr/>
        </p:nvGrpSpPr>
        <p:grpSpPr>
          <a:xfrm>
            <a:off x="669492" y="3517295"/>
            <a:ext cx="9974834" cy="1661994"/>
            <a:chOff x="669492" y="3100046"/>
            <a:chExt cx="9974834" cy="1661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24B644-8C3D-46A0-B137-C48B979B0911}"/>
                </a:ext>
              </a:extLst>
            </p:cNvPr>
            <p:cNvSpPr txBox="1"/>
            <p:nvPr/>
          </p:nvSpPr>
          <p:spPr>
            <a:xfrm>
              <a:off x="669492" y="3100046"/>
              <a:ext cx="9974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DISADVANTAGES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0CFD8-A5DB-4930-B600-9894F09A52FB}"/>
                </a:ext>
              </a:extLst>
            </p:cNvPr>
            <p:cNvSpPr txBox="1"/>
            <p:nvPr/>
          </p:nvSpPr>
          <p:spPr>
            <a:xfrm>
              <a:off x="669492" y="3746377"/>
              <a:ext cx="99748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/>
                <a:t>When the clean speech signal is continuous all through the audio, estimation of noise signal will be difficult.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/>
                <a:t>Complete suppression of the noise signal cannot be achieved.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1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793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Cambria Math</vt:lpstr>
      <vt:lpstr>Gilmer Heavy</vt:lpstr>
      <vt:lpstr>mwmathext1regular</vt:lpstr>
      <vt:lpstr>mwmathext3regular</vt:lpstr>
      <vt:lpstr>STIXGeneral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SPEECH ENHANCEMENT TECHNIQUES</vt:lpstr>
      <vt:lpstr>SPECTRAL SUBTRACTION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</dc:creator>
  <cp:lastModifiedBy>Alok Vishwakarma</cp:lastModifiedBy>
  <cp:revision>134</cp:revision>
  <dcterms:created xsi:type="dcterms:W3CDTF">2021-06-22T06:45:02Z</dcterms:created>
  <dcterms:modified xsi:type="dcterms:W3CDTF">2021-06-29T10:06:54Z</dcterms:modified>
</cp:coreProperties>
</file>