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6" r:id="rId9"/>
    <p:sldId id="267" r:id="rId10"/>
    <p:sldId id="274" r:id="rId11"/>
    <p:sldId id="273" r:id="rId12"/>
    <p:sldId id="268" r:id="rId13"/>
    <p:sldId id="269" r:id="rId14"/>
    <p:sldId id="270" r:id="rId15"/>
    <p:sldId id="271" r:id="rId16"/>
    <p:sldId id="277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DAVATH PRADYOTHAN" initials="RP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5191C"/>
    <a:srgbClr val="691417"/>
    <a:srgbClr val="861A04"/>
    <a:srgbClr val="0000DC"/>
    <a:srgbClr val="00C900"/>
    <a:srgbClr val="820000"/>
    <a:srgbClr val="000003"/>
    <a:srgbClr val="F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5" autoAdjust="0"/>
  </p:normalViewPr>
  <p:slideViewPr>
    <p:cSldViewPr snapToGrid="0">
      <p:cViewPr varScale="1">
        <p:scale>
          <a:sx n="48" d="100"/>
          <a:sy n="48" d="100"/>
        </p:scale>
        <p:origin x="67" y="7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BBE3-6F15-4C6F-8664-7756E50A4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3773E-6FFF-4599-BDDF-0798FB77D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51729-7F57-4083-B7A9-56AA7338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902C-239C-4E4B-B632-440944F0F614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72E25-A9BB-4553-812B-69CA02AD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85E3D-09E5-47E8-B3E0-0BB9CE6F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0A64-9173-4EA1-A37C-C0D547896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8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E9A9A-5D58-43C2-AA6A-C56B0CF1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32F8A-2C09-4325-AAB5-36DC336D1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AF057-DAE5-46F2-A945-FBEBC9FEB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902C-239C-4E4B-B632-440944F0F614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A9020-2ABE-4A82-BB86-8B8940EC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454A8-AD0A-4E57-AFF9-0BE8BB64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0A64-9173-4EA1-A37C-C0D547896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4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EC0813-542B-46FC-9CA1-51B419837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D6142-0DEE-419B-B9D7-92A423DEE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B6C4C-8D56-467D-B093-6CD86204A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902C-239C-4E4B-B632-440944F0F614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EB4E1-6BA6-4488-9357-E3D1C5E7D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DF154-1164-4A6D-90C2-539BBDCE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0A64-9173-4EA1-A37C-C0D547896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40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D13AF-6F6B-41AB-90E4-C8D82D50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54C55-B196-4618-B131-639FC4F60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C248F-F589-46EA-B49E-7F45B16B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902C-239C-4E4B-B632-440944F0F614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5B952-698C-4FFE-B8E7-E8C1F653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228CC-4D34-4A47-901A-BE36F20D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0A64-9173-4EA1-A37C-C0D547896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47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C881-7D1E-429E-A1AD-EF400C4E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D7793-047D-4287-8C88-44545AC7D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25480-72FA-4408-8FB2-A00C92CF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902C-239C-4E4B-B632-440944F0F614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1741A-0BE2-474C-825B-41B5EEE9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30ED2-F198-4610-A1F8-30F302D6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0A64-9173-4EA1-A37C-C0D547896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36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7CF3-64E4-47A7-9126-28B94EE6F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A1461-A7C6-4286-89F3-F88D9DCB0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9868F-C449-40AE-BB43-8D2FB5CE8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D0BB7-B335-42B9-B1F4-EEDE0537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902C-239C-4E4B-B632-440944F0F614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2C815-2443-4E15-A527-A790F147D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700F5-4989-42AA-AC3A-64C24583E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0A64-9173-4EA1-A37C-C0D547896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33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4B11-992F-45EB-BC4C-6BB637D62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30FD1-1173-47A8-8817-3441DFEF2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CB2E4-EA4A-4F38-AE91-50DB897DD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301A9-734C-4ED4-A412-BCB98BD6F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3B420A-FFA1-46CE-9916-33B27B1277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A50CE-0AF0-4204-A82E-744997DF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902C-239C-4E4B-B632-440944F0F614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E0BB12-8B29-4FEE-8678-1661A817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AB69B7-8CE8-4765-AF53-0A9C7590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0A64-9173-4EA1-A37C-C0D547896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55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3717-81AD-4BE5-9AAD-F4C9409A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294B1E-E3F9-45EB-A08B-44EDC94D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902C-239C-4E4B-B632-440944F0F614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E64F4-C6C1-49F2-BA01-9747482C2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7B8E8-6D04-49E1-8449-0BCD11A9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0A64-9173-4EA1-A37C-C0D547896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24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21C8C-0E80-4EBE-AA3D-FF8B706DC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902C-239C-4E4B-B632-440944F0F614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DEC9BB-7E7B-4F8A-B23C-93373B9E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E826B-EFB0-4AD4-8AFC-E79FC1D8C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0A64-9173-4EA1-A37C-C0D547896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69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FF1E-2BFE-4987-98FC-B4C187659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6E5BB-B65A-4931-AA45-87162DA39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45072-4C62-4F5B-A77A-D59F35A11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5FBF0-EB3E-40E9-8A3C-B20F80E74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902C-239C-4E4B-B632-440944F0F614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334F5-63C1-4524-BB1F-09E130539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F2CD9-28D7-4F26-A604-A1FF54D8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0A64-9173-4EA1-A37C-C0D547896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04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61C0-3AB4-4976-A282-73E6E83D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CFC0E7-BA5A-4A7C-902C-35DF174BC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48F21-5A77-45C2-AC6F-B50AFE1F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7F4DA-2075-4029-B153-2DD7C302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902C-239C-4E4B-B632-440944F0F614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A79E0-30F7-46FB-8EAC-0E46FD7B6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CF97A-37DC-425C-9C2B-81059949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0A64-9173-4EA1-A37C-C0D547896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13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CDF02-F6CB-4C38-8EA4-8ED5E0AD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89CE1-1044-4181-BA58-23C9D7358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67B0B-EFBE-40AA-841E-B6D6397B43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C902C-239C-4E4B-B632-440944F0F614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244F4-4074-44B3-9B9F-590F5C74F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17C06-DF94-4AA1-BC6C-27AD9E4F9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D0A64-9173-4EA1-A37C-C0D547896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5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BC61-8DA3-4924-A1AD-FCEF039AF1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SECRET MEDIA ENCRYPTION AND DECRYPTION OVER IMAGE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6CCE4-54C0-402B-8D60-19475F08D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9476" y="4808654"/>
            <a:ext cx="5131293" cy="1655762"/>
          </a:xfrm>
        </p:spPr>
        <p:txBody>
          <a:bodyPr>
            <a:normAutofit/>
          </a:bodyPr>
          <a:lstStyle/>
          <a:p>
            <a:r>
              <a:rPr lang="en-GB" sz="2000" b="1" dirty="0"/>
              <a:t>                        PRESENTED BY </a:t>
            </a:r>
          </a:p>
          <a:p>
            <a:r>
              <a:rPr lang="en-GB" sz="2000" dirty="0"/>
              <a:t>                        P SAI SANDEEP</a:t>
            </a:r>
          </a:p>
          <a:p>
            <a:r>
              <a:rPr lang="en-GB" sz="2000" dirty="0"/>
              <a:t>                                    ALOK VISHWAKARMA</a:t>
            </a:r>
          </a:p>
          <a:p>
            <a:r>
              <a:rPr lang="en-GB" sz="2000" dirty="0"/>
              <a:t>                              SEGGARI KOUSHIK</a:t>
            </a:r>
          </a:p>
        </p:txBody>
      </p:sp>
    </p:spTree>
    <p:extLst>
      <p:ext uri="{BB962C8B-B14F-4D97-AF65-F5344CB8AC3E}">
        <p14:creationId xmlns:p14="http://schemas.microsoft.com/office/powerpoint/2010/main" val="879138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5523" y="3730429"/>
            <a:ext cx="2281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Albert Einstein</a:t>
            </a:r>
            <a:endParaRPr lang="en-IN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51808" y="6279420"/>
            <a:ext cx="148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Cover image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899" y="1761535"/>
            <a:ext cx="3365815" cy="4299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74739" y="6279420"/>
            <a:ext cx="258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Setganographic image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012" y="1760889"/>
            <a:ext cx="3406476" cy="4351338"/>
          </a:xfrm>
        </p:spPr>
      </p:pic>
    </p:spTree>
    <p:extLst>
      <p:ext uri="{BB962C8B-B14F-4D97-AF65-F5344CB8AC3E}">
        <p14:creationId xmlns:p14="http://schemas.microsoft.com/office/powerpoint/2010/main" val="108719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73E-6 -3.42586E-6 L 0.26608 -0.003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04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Steganalysis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Analyzing images for possible hidden data</a:t>
            </a:r>
          </a:p>
          <a:p>
            <a:r>
              <a:rPr lang="en-US" sz="3200" dirty="0"/>
              <a:t>Many algorithms perform a statistical analysis to detect anomalies in the cover object</a:t>
            </a:r>
          </a:p>
          <a:p>
            <a:pPr marL="457200" lvl="1" indent="0">
              <a:buNone/>
            </a:pPr>
            <a:r>
              <a:rPr lang="en-US" sz="3200" dirty="0"/>
              <a:t>E.g. repetitive patterns could indicate use of a steganography tool or hidden message</a:t>
            </a:r>
          </a:p>
          <a:p>
            <a:r>
              <a:rPr lang="en-US" sz="3200" dirty="0"/>
              <a:t>Investigating pixel “neighborhoods” to find inconsistencies with ways files are compressed.</a:t>
            </a:r>
          </a:p>
        </p:txBody>
      </p:sp>
    </p:spTree>
    <p:extLst>
      <p:ext uri="{BB962C8B-B14F-4D97-AF65-F5344CB8AC3E}">
        <p14:creationId xmlns:p14="http://schemas.microsoft.com/office/powerpoint/2010/main" val="289054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3F2F-A226-49F1-94B5-65811316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IMAGE STEGANOGRAPHY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F0734-1909-4549-A60F-69C44FDCC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/>
              <a:t>The advantages of steganography is that messages do not attract attention to themselves. Plainly visible encrypted messages-no matter how unbreakable- will arouse suspicion, and may in themselves be incrimination in countries where encryption is illegal. Therefore steganography can be said to protect both messages and communication parties.</a:t>
            </a:r>
          </a:p>
          <a:p>
            <a:r>
              <a:rPr lang="en-US" sz="1900" dirty="0"/>
              <a:t>This method featured security, capacity, and robustness, the three needed aspects of steganography that makes it useful in hidden exchange of information thorough text documents and establishing secret communication.</a:t>
            </a:r>
          </a:p>
          <a:p>
            <a:r>
              <a:rPr lang="en-US" sz="1900" dirty="0"/>
              <a:t>Important files carrying confidential information can be in the server in the encrypted from. No intruder can get any useful information form the original file during transmit.</a:t>
            </a:r>
          </a:p>
          <a:p>
            <a:r>
              <a:rPr lang="en-US" sz="2000" dirty="0"/>
              <a:t>With the use of steganography corporation government and law enforcement agencies can communicate secretly.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57925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A983-0E1C-4DB6-805A-DC7AB4C3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SECRET COMMUNICATION TECHNIQUES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8D2563-600D-44EF-B948-63A4DCEF6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5117"/>
            <a:ext cx="10515600" cy="4032354"/>
          </a:xfrm>
        </p:spPr>
      </p:pic>
    </p:spTree>
    <p:extLst>
      <p:ext uri="{BB962C8B-B14F-4D97-AF65-F5344CB8AC3E}">
        <p14:creationId xmlns:p14="http://schemas.microsoft.com/office/powerpoint/2010/main" val="82170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4EE03-E11A-4D83-90D0-5139F607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VARIOUS METHODS OF STEGANOGRAPHY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A3E764-A78E-4202-AFCA-9A327B1E0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0"/>
          <a:stretch/>
        </p:blipFill>
        <p:spPr>
          <a:xfrm>
            <a:off x="501170" y="1828800"/>
            <a:ext cx="5943404" cy="41172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74F852-26FB-43BF-86DF-6E6917AF5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228" y="1828800"/>
            <a:ext cx="5767442" cy="410107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C1BB74-05DC-41CC-BEB9-E292FEC0D495}"/>
              </a:ext>
            </a:extLst>
          </p:cNvPr>
          <p:cNvCxnSpPr>
            <a:cxnSpLocks/>
          </p:cNvCxnSpPr>
          <p:nvPr/>
        </p:nvCxnSpPr>
        <p:spPr>
          <a:xfrm flipV="1">
            <a:off x="1025236" y="5920509"/>
            <a:ext cx="5061528" cy="25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780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0E78-D7E5-4DD8-8C5D-EC50F96C2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534988" algn="l"/>
              </a:tabLst>
            </a:pPr>
            <a:r>
              <a:rPr lang="en-US" b="1" dirty="0"/>
              <a:t>CONCLUSION 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3D91B-6DF1-4CAB-B3D1-0E310BA8C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Hiding a message with steganography method reduces the chance of a message being detected.</a:t>
            </a:r>
          </a:p>
          <a:p>
            <a:r>
              <a:rPr lang="en-US" dirty="0"/>
              <a:t>Like any tool, steganography is neither inherently good nor evil, it is the manner in which it is used which will determine whether it is a benefit or a detriment to our society.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1" name="Picture 3" descr="F:\mini\unnecessary\lock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604" y="3870806"/>
            <a:ext cx="3236396" cy="298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619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477B-36DB-4109-B47A-43D039C1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CA6DD-A8BC-47EC-A586-6FA5B2E6B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744"/>
            <a:ext cx="10515600" cy="4351338"/>
          </a:xfrm>
        </p:spPr>
        <p:txBody>
          <a:bodyPr/>
          <a:lstStyle/>
          <a:p>
            <a:r>
              <a:rPr lang="en-US" dirty="0" err="1"/>
              <a:t>W.Gonzalez</a:t>
            </a:r>
            <a:r>
              <a:rPr lang="en-US" dirty="0"/>
              <a:t>, “Digital Image Processing”, 2nd ed</a:t>
            </a:r>
          </a:p>
          <a:p>
            <a:r>
              <a:rPr lang="en-US" dirty="0"/>
              <a:t>Rafael C. Gonzalez, Richard E. Woods, Steve L. </a:t>
            </a:r>
            <a:r>
              <a:rPr lang="en-US" dirty="0" err="1"/>
              <a:t>Eddins</a:t>
            </a:r>
            <a:r>
              <a:rPr lang="en-US" dirty="0"/>
              <a:t>, Digital Image Processing Using MATLAB, 2003</a:t>
            </a:r>
          </a:p>
          <a:p>
            <a:r>
              <a:rPr lang="en-US" dirty="0"/>
              <a:t>www.geeksforgeeks.org/lsb-based-image-steganography-using-matlab/amp/</a:t>
            </a:r>
          </a:p>
        </p:txBody>
      </p:sp>
    </p:spTree>
    <p:extLst>
      <p:ext uri="{BB962C8B-B14F-4D97-AF65-F5344CB8AC3E}">
        <p14:creationId xmlns:p14="http://schemas.microsoft.com/office/powerpoint/2010/main" val="1871868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90CA-C349-466A-97C5-5949A365C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255" y="2766218"/>
            <a:ext cx="8187490" cy="1325563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latin typeface="Aharoni" panose="02010803020104030203" pitchFamily="2" charset="-79"/>
                <a:cs typeface="Aharoni" panose="02010803020104030203" pitchFamily="2" charset="-79"/>
              </a:rPr>
              <a:t>THANK YOU FOR YOUR TIME</a:t>
            </a:r>
          </a:p>
        </p:txBody>
      </p:sp>
    </p:spTree>
    <p:extLst>
      <p:ext uri="{BB962C8B-B14F-4D97-AF65-F5344CB8AC3E}">
        <p14:creationId xmlns:p14="http://schemas.microsoft.com/office/powerpoint/2010/main" val="402334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E8B8F-7DC7-4295-8AA0-4A21D5A4A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 THIS PRESENTATION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D6089-11D9-4BCC-BE33-F88CA8EBB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STEGANOGRAPHY</a:t>
            </a:r>
          </a:p>
          <a:p>
            <a:r>
              <a:rPr lang="en-US" dirty="0"/>
              <a:t>TECHNIQUES IN STEGANOGRAPHY</a:t>
            </a:r>
          </a:p>
          <a:p>
            <a:r>
              <a:rPr lang="en-US" dirty="0"/>
              <a:t>UNDERSTANDING THE IMAGE</a:t>
            </a:r>
          </a:p>
          <a:p>
            <a:r>
              <a:rPr lang="en-US" dirty="0"/>
              <a:t>IMAGE STEGANOGRAPHY</a:t>
            </a:r>
          </a:p>
          <a:p>
            <a:r>
              <a:rPr lang="en-GB" dirty="0"/>
              <a:t>LSB TECHNIQUE</a:t>
            </a:r>
          </a:p>
          <a:p>
            <a:r>
              <a:rPr lang="en-GB" dirty="0"/>
              <a:t>STEGANALYSIS</a:t>
            </a:r>
          </a:p>
          <a:p>
            <a:r>
              <a:rPr lang="en-GB" dirty="0"/>
              <a:t>ADVANTAGES AND DISADVANTAGES</a:t>
            </a:r>
          </a:p>
          <a:p>
            <a:r>
              <a:rPr lang="en-GB" dirty="0"/>
              <a:t>APPLICATIONS </a:t>
            </a:r>
          </a:p>
          <a:p>
            <a:r>
              <a:rPr lang="en-GB" dirty="0"/>
              <a:t>CONCLUSION</a:t>
            </a:r>
          </a:p>
        </p:txBody>
      </p:sp>
      <p:pic>
        <p:nvPicPr>
          <p:cNvPr id="1026" name="Picture 2" descr="F:\mini\unnecessary\stego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710" y="1630817"/>
            <a:ext cx="3822020" cy="382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72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666B-F972-4533-A290-3ACA63C0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STEGANOGRAPHY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60E2C-DB8D-414B-BC08-AC44ADC40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art of hiding data in a file so that only the sender and intended recipient suspect the presence of hidden data</a:t>
            </a:r>
          </a:p>
          <a:p>
            <a:r>
              <a:rPr lang="en-US" dirty="0"/>
              <a:t>Very easy to accomplish</a:t>
            </a:r>
          </a:p>
          <a:p>
            <a:r>
              <a:rPr lang="en-US" dirty="0"/>
              <a:t>Harder to detect and decrypt</a:t>
            </a:r>
          </a:p>
          <a:p>
            <a:r>
              <a:rPr lang="en-US" dirty="0"/>
              <a:t>File formats supported BMP, JPG, HTML/XML, PDF, PNG, GIF, MP3, AVI, DLL, EXE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944491-8F0D-4099-823A-4A2BF156284A}"/>
              </a:ext>
            </a:extLst>
          </p:cNvPr>
          <p:cNvSpPr txBox="1"/>
          <p:nvPr/>
        </p:nvSpPr>
        <p:spPr>
          <a:xfrm>
            <a:off x="6731542" y="1348614"/>
            <a:ext cx="535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form of security through obscurity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965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8CEF-D492-4F51-8B42-8078DDAC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UNDERSTANDING</a:t>
            </a:r>
            <a:r>
              <a:rPr lang="en-US" b="1" dirty="0"/>
              <a:t> THE IMAGE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22CF3-4057-4997-B5DF-548118251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images made up of?</a:t>
            </a:r>
          </a:p>
          <a:p>
            <a:pPr marL="0" indent="0" algn="just">
              <a:buNone/>
            </a:pPr>
            <a:r>
              <a:rPr lang="en-US" dirty="0"/>
              <a:t>    Images are made up of lots of little dots called pixels. Each pixel is     represented by three bytes- one for red, one for green, one for blue.</a:t>
            </a:r>
          </a:p>
          <a:p>
            <a:pPr marL="0" indent="0">
              <a:buNone/>
            </a:pPr>
            <a:r>
              <a:rPr lang="en-US" dirty="0"/>
              <a:t>                                  </a:t>
            </a:r>
            <a:r>
              <a:rPr lang="en-US" dirty="0">
                <a:solidFill>
                  <a:srgbClr val="F80000"/>
                </a:solidFill>
              </a:rPr>
              <a:t>11111000</a:t>
            </a:r>
            <a:r>
              <a:rPr lang="en-US" dirty="0"/>
              <a:t>     </a:t>
            </a:r>
            <a:r>
              <a:rPr lang="en-US" dirty="0">
                <a:solidFill>
                  <a:srgbClr val="00C900"/>
                </a:solidFill>
              </a:rPr>
              <a:t>11001001</a:t>
            </a:r>
            <a:r>
              <a:rPr lang="en-US" dirty="0"/>
              <a:t>      </a:t>
            </a:r>
            <a:r>
              <a:rPr lang="en-US" dirty="0">
                <a:solidFill>
                  <a:srgbClr val="0000DC"/>
                </a:solidFill>
              </a:rPr>
              <a:t>00000011</a:t>
            </a:r>
          </a:p>
          <a:p>
            <a:pPr marL="0" indent="0">
              <a:buNone/>
            </a:pPr>
            <a:r>
              <a:rPr lang="en-US" dirty="0"/>
              <a:t>                                         </a:t>
            </a:r>
            <a:r>
              <a:rPr lang="en-US" dirty="0">
                <a:solidFill>
                  <a:srgbClr val="F80000"/>
                </a:solidFill>
              </a:rPr>
              <a:t>248</a:t>
            </a:r>
            <a:r>
              <a:rPr lang="en-US" dirty="0"/>
              <a:t>              </a:t>
            </a:r>
            <a:r>
              <a:rPr lang="en-US" dirty="0">
                <a:solidFill>
                  <a:srgbClr val="00C900"/>
                </a:solidFill>
              </a:rPr>
              <a:t>201</a:t>
            </a:r>
            <a:r>
              <a:rPr lang="en-US" dirty="0"/>
              <a:t>                  </a:t>
            </a:r>
            <a:r>
              <a:rPr lang="en-US" dirty="0">
                <a:solidFill>
                  <a:srgbClr val="0000DC"/>
                </a:solidFill>
              </a:rPr>
              <a:t>220</a:t>
            </a:r>
          </a:p>
          <a:p>
            <a:pPr marL="0" indent="0">
              <a:buNone/>
            </a:pPr>
            <a:r>
              <a:rPr lang="en-GB" dirty="0"/>
              <a:t>Each byte is interpreted as an integer number, which is how much of that colour is used to make the final colour of the pixel.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506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78A1-360E-4048-B4F6-FC79A6FC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COLOR PERCEPTION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BD285-7B12-4B4F-8058-15E87DBCE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difference between two colors that differ by one bit in either one red, green or blue value is impossible to detect for a human eye.</a:t>
            </a:r>
          </a:p>
          <a:p>
            <a:r>
              <a:rPr lang="en-US" dirty="0"/>
              <a:t>So we can change the least significant(last) bit in a byte, we either add or subtract one or more values from the value it represents.</a:t>
            </a:r>
          </a:p>
          <a:p>
            <a:r>
              <a:rPr lang="en-US" dirty="0"/>
              <a:t>This means that we can overwrite the last bit in a byte without affecting the color it appears to be. 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5A9D61-35C8-4D7C-BDC5-86E4D6CED6D4}"/>
              </a:ext>
            </a:extLst>
          </p:cNvPr>
          <p:cNvCxnSpPr>
            <a:cxnSpLocks/>
          </p:cNvCxnSpPr>
          <p:nvPr/>
        </p:nvCxnSpPr>
        <p:spPr>
          <a:xfrm flipV="1">
            <a:off x="5601855" y="4608945"/>
            <a:ext cx="0" cy="20227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91B36C5-B1AA-4A99-A58A-56A0D0453BCD}"/>
              </a:ext>
            </a:extLst>
          </p:cNvPr>
          <p:cNvSpPr/>
          <p:nvPr/>
        </p:nvSpPr>
        <p:spPr>
          <a:xfrm>
            <a:off x="3177309" y="4692073"/>
            <a:ext cx="1958077" cy="1939636"/>
          </a:xfrm>
          <a:prstGeom prst="rect">
            <a:avLst/>
          </a:prstGeom>
          <a:solidFill>
            <a:srgbClr val="8519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6A9611-1D02-4CA2-BECD-8A1EA99E60AF}"/>
              </a:ext>
            </a:extLst>
          </p:cNvPr>
          <p:cNvSpPr/>
          <p:nvPr/>
        </p:nvSpPr>
        <p:spPr>
          <a:xfrm>
            <a:off x="5190838" y="4692073"/>
            <a:ext cx="1958075" cy="1939636"/>
          </a:xfrm>
          <a:prstGeom prst="rect">
            <a:avLst/>
          </a:prstGeom>
          <a:solidFill>
            <a:srgbClr val="8519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5C45B2-5CAD-412D-81A4-50DE17CF02C5}"/>
              </a:ext>
            </a:extLst>
          </p:cNvPr>
          <p:cNvSpPr txBox="1"/>
          <p:nvPr/>
        </p:nvSpPr>
        <p:spPr>
          <a:xfrm flipH="1">
            <a:off x="3375874" y="5435661"/>
            <a:ext cx="156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10000110</a:t>
            </a:r>
            <a:endParaRPr lang="en-GB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7A626D-C29E-4C45-904F-072FE8076D21}"/>
              </a:ext>
            </a:extLst>
          </p:cNvPr>
          <p:cNvSpPr txBox="1"/>
          <p:nvPr/>
        </p:nvSpPr>
        <p:spPr>
          <a:xfrm>
            <a:off x="5389369" y="5435661"/>
            <a:ext cx="153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   </a:t>
            </a:r>
            <a:r>
              <a:rPr lang="en-US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10000111</a:t>
            </a:r>
            <a:endParaRPr lang="en-GB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944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43D9-3BDC-49B2-AE55-F9995C236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IMAGE STEGANOGRAPHY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18760-FC71-490C-B78D-2AEBEF4D5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Images are used as the message carriers. Images are the most popular cover objects used for steganography</a:t>
            </a:r>
            <a:r>
              <a:rPr lang="en-US" dirty="0"/>
              <a:t>. </a:t>
            </a:r>
          </a:p>
          <a:p>
            <a:r>
              <a:rPr lang="en-US" dirty="0"/>
              <a:t>Image steganography requires the following elements.</a:t>
            </a:r>
          </a:p>
          <a:p>
            <a:r>
              <a:rPr lang="en-US" b="1" dirty="0"/>
              <a:t>Cover medium</a:t>
            </a:r>
            <a:r>
              <a:rPr lang="en-US" dirty="0"/>
              <a:t>: it is an image that holds secret message.</a:t>
            </a:r>
          </a:p>
          <a:p>
            <a:r>
              <a:rPr lang="en-US" b="1" dirty="0"/>
              <a:t>The secret message</a:t>
            </a:r>
            <a:r>
              <a:rPr lang="en-US" dirty="0"/>
              <a:t>:</a:t>
            </a:r>
            <a:r>
              <a:rPr lang="en-GB" dirty="0"/>
              <a:t> it is message to be transmitted. It can be plain or encrypted text, images or any other data.</a:t>
            </a:r>
          </a:p>
          <a:p>
            <a:r>
              <a:rPr lang="en-GB" dirty="0"/>
              <a:t>The image compression techniques are extensively used in steganography.</a:t>
            </a:r>
          </a:p>
          <a:p>
            <a:r>
              <a:rPr lang="en-GB" dirty="0"/>
              <a:t>Two types of compression techniques are: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b="1" dirty="0"/>
              <a:t>Lossy compression. </a:t>
            </a:r>
          </a:p>
          <a:p>
            <a:pPr marL="0" indent="0">
              <a:buNone/>
            </a:pPr>
            <a:r>
              <a:rPr lang="en-GB" b="1" dirty="0"/>
              <a:t>    Lossless compression.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959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F38B-233C-47CC-9CC4-0A9F041F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442913" algn="l"/>
              </a:tabLst>
            </a:pPr>
            <a:r>
              <a:rPr lang="en-US" b="1" dirty="0"/>
              <a:t>LEAST SIGNIFICANT BIT TECHNIQUE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E1033-3A75-43EC-B196-D81B6FC68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common and popular method of modern’s day steganography is to make use of LSB of picture’s pixel information.</a:t>
            </a:r>
          </a:p>
          <a:p>
            <a:r>
              <a:rPr lang="en-US" dirty="0"/>
              <a:t>This technique works best when the file is longer than the message file and if image is grayscale.</a:t>
            </a:r>
          </a:p>
          <a:p>
            <a:r>
              <a:rPr lang="en-US" dirty="0"/>
              <a:t>When applying LSB techniques to each byte of a 24 bit image, three bits can be encoded into each pixel.</a:t>
            </a:r>
          </a:p>
          <a:p>
            <a:r>
              <a:rPr lang="en-US" dirty="0"/>
              <a:t>If the LSB of the pixel value of the cover image C(</a:t>
            </a:r>
            <a:r>
              <a:rPr lang="en-US" dirty="0" err="1"/>
              <a:t>i,j</a:t>
            </a:r>
            <a:r>
              <a:rPr lang="en-US" dirty="0"/>
              <a:t>) is equal to the message bit SM of the secret message to be embedded, C(</a:t>
            </a:r>
            <a:r>
              <a:rPr lang="en-US" dirty="0" err="1"/>
              <a:t>i,j</a:t>
            </a:r>
            <a:r>
              <a:rPr lang="en-US" dirty="0"/>
              <a:t>) remain unchanged; if not, set the LSB of C(</a:t>
            </a:r>
            <a:r>
              <a:rPr lang="en-US" dirty="0" err="1"/>
              <a:t>i,j</a:t>
            </a:r>
            <a:r>
              <a:rPr lang="en-US" dirty="0"/>
              <a:t>) to SM.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037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7D49-5D55-4AF5-9834-A31BB185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D0F8-2856-4B01-8474-A3287A40E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use images to hide things if we replace the last bit of every color's byte with a bit from the message.</a:t>
            </a:r>
          </a:p>
          <a:p>
            <a:r>
              <a:rPr lang="en-US" dirty="0"/>
              <a:t>Message A- </a:t>
            </a:r>
            <a:r>
              <a:rPr lang="en-US" dirty="0">
                <a:solidFill>
                  <a:srgbClr val="820000"/>
                </a:solidFill>
              </a:rPr>
              <a:t>01000001</a:t>
            </a:r>
          </a:p>
          <a:p>
            <a:endParaRPr lang="en-US" dirty="0">
              <a:solidFill>
                <a:srgbClr val="820000"/>
              </a:solidFill>
            </a:endParaRPr>
          </a:p>
          <a:p>
            <a:r>
              <a:rPr lang="en-GB" dirty="0"/>
              <a:t>Image with 3 pixels </a:t>
            </a:r>
          </a:p>
          <a:p>
            <a:r>
              <a:rPr lang="en-GB" dirty="0"/>
              <a:t>Pixel 1: </a:t>
            </a:r>
            <a:r>
              <a:rPr lang="en-GB" dirty="0">
                <a:solidFill>
                  <a:srgbClr val="FF0000"/>
                </a:solidFill>
              </a:rPr>
              <a:t>11111000</a:t>
            </a:r>
            <a:r>
              <a:rPr lang="en-GB" dirty="0"/>
              <a:t>             </a:t>
            </a:r>
            <a:r>
              <a:rPr lang="en-GB" dirty="0">
                <a:solidFill>
                  <a:srgbClr val="00C900"/>
                </a:solidFill>
              </a:rPr>
              <a:t>11001001</a:t>
            </a:r>
            <a:r>
              <a:rPr lang="en-GB" dirty="0"/>
              <a:t>           </a:t>
            </a:r>
            <a:r>
              <a:rPr lang="en-GB" dirty="0">
                <a:solidFill>
                  <a:srgbClr val="0000DC"/>
                </a:solidFill>
              </a:rPr>
              <a:t>00000011 </a:t>
            </a:r>
          </a:p>
          <a:p>
            <a:r>
              <a:rPr lang="en-GB" dirty="0"/>
              <a:t>Pixel 2: </a:t>
            </a:r>
            <a:r>
              <a:rPr lang="en-GB" dirty="0">
                <a:solidFill>
                  <a:srgbClr val="FF0000"/>
                </a:solidFill>
              </a:rPr>
              <a:t>11111000 </a:t>
            </a:r>
            <a:r>
              <a:rPr lang="en-GB" dirty="0"/>
              <a:t>            </a:t>
            </a:r>
            <a:r>
              <a:rPr lang="en-GB" dirty="0">
                <a:solidFill>
                  <a:srgbClr val="00C900"/>
                </a:solidFill>
              </a:rPr>
              <a:t>11001001 </a:t>
            </a:r>
            <a:r>
              <a:rPr lang="en-GB" dirty="0"/>
              <a:t>          </a:t>
            </a:r>
            <a:r>
              <a:rPr lang="en-GB" dirty="0">
                <a:solidFill>
                  <a:srgbClr val="0000DC"/>
                </a:solidFill>
              </a:rPr>
              <a:t>00000011</a:t>
            </a:r>
          </a:p>
          <a:p>
            <a:r>
              <a:rPr lang="en-GB" dirty="0"/>
              <a:t>Pixel 3: </a:t>
            </a:r>
            <a:r>
              <a:rPr lang="en-GB" dirty="0">
                <a:solidFill>
                  <a:srgbClr val="FF0000"/>
                </a:solidFill>
              </a:rPr>
              <a:t>11111000</a:t>
            </a:r>
            <a:r>
              <a:rPr lang="en-GB" dirty="0"/>
              <a:t>             </a:t>
            </a:r>
            <a:r>
              <a:rPr lang="en-GB" dirty="0">
                <a:solidFill>
                  <a:srgbClr val="00C900"/>
                </a:solidFill>
              </a:rPr>
              <a:t>11001001 </a:t>
            </a:r>
            <a:r>
              <a:rPr lang="en-GB" dirty="0"/>
              <a:t>          </a:t>
            </a:r>
            <a:r>
              <a:rPr lang="en-GB" dirty="0">
                <a:solidFill>
                  <a:srgbClr val="0000DC"/>
                </a:solidFill>
              </a:rPr>
              <a:t>00000011</a:t>
            </a:r>
          </a:p>
        </p:txBody>
      </p:sp>
    </p:spTree>
    <p:extLst>
      <p:ext uri="{BB962C8B-B14F-4D97-AF65-F5344CB8AC3E}">
        <p14:creationId xmlns:p14="http://schemas.microsoft.com/office/powerpoint/2010/main" val="355059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BDD28-19F7-41A4-A079-38E24416F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hide our message in the image.</a:t>
            </a:r>
          </a:p>
          <a:p>
            <a:r>
              <a:rPr lang="en-US" dirty="0"/>
              <a:t>Message:</a:t>
            </a:r>
            <a:r>
              <a:rPr lang="en-GB" dirty="0"/>
              <a:t> 010000001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Pixel 1: </a:t>
            </a:r>
            <a:r>
              <a:rPr lang="en-GB" dirty="0">
                <a:solidFill>
                  <a:srgbClr val="FF0000"/>
                </a:solidFill>
              </a:rPr>
              <a:t>1111100</a:t>
            </a:r>
            <a:r>
              <a:rPr lang="en-GB" dirty="0"/>
              <a:t>0             </a:t>
            </a:r>
            <a:r>
              <a:rPr lang="en-GB" dirty="0">
                <a:solidFill>
                  <a:srgbClr val="00C900"/>
                </a:solidFill>
              </a:rPr>
              <a:t>1100100</a:t>
            </a:r>
            <a:r>
              <a:rPr lang="en-GB" dirty="0"/>
              <a:t>1           </a:t>
            </a:r>
            <a:r>
              <a:rPr lang="en-GB" dirty="0">
                <a:solidFill>
                  <a:srgbClr val="0000DC"/>
                </a:solidFill>
              </a:rPr>
              <a:t>0000001</a:t>
            </a:r>
            <a:r>
              <a:rPr lang="en-GB" dirty="0"/>
              <a:t>0</a:t>
            </a:r>
            <a:r>
              <a:rPr lang="en-GB" dirty="0">
                <a:solidFill>
                  <a:srgbClr val="0000DC"/>
                </a:solidFill>
              </a:rPr>
              <a:t> </a:t>
            </a:r>
          </a:p>
          <a:p>
            <a:r>
              <a:rPr lang="en-GB" dirty="0"/>
              <a:t>Pixel 2: </a:t>
            </a:r>
            <a:r>
              <a:rPr lang="en-GB" dirty="0">
                <a:solidFill>
                  <a:srgbClr val="FF0000"/>
                </a:solidFill>
              </a:rPr>
              <a:t>1111100</a:t>
            </a:r>
            <a:r>
              <a:rPr lang="en-GB" dirty="0"/>
              <a:t>0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            </a:t>
            </a:r>
            <a:r>
              <a:rPr lang="en-GB" dirty="0">
                <a:solidFill>
                  <a:srgbClr val="00C900"/>
                </a:solidFill>
              </a:rPr>
              <a:t>1100100</a:t>
            </a:r>
            <a:r>
              <a:rPr lang="en-GB" dirty="0"/>
              <a:t>0</a:t>
            </a:r>
            <a:r>
              <a:rPr lang="en-GB" dirty="0">
                <a:solidFill>
                  <a:srgbClr val="00C900"/>
                </a:solidFill>
              </a:rPr>
              <a:t> </a:t>
            </a:r>
            <a:r>
              <a:rPr lang="en-GB" dirty="0"/>
              <a:t>          </a:t>
            </a:r>
            <a:r>
              <a:rPr lang="en-GB" dirty="0">
                <a:solidFill>
                  <a:srgbClr val="0000DC"/>
                </a:solidFill>
              </a:rPr>
              <a:t>0000001</a:t>
            </a:r>
            <a:r>
              <a:rPr lang="en-GB" dirty="0"/>
              <a:t>0</a:t>
            </a:r>
            <a:endParaRPr lang="en-GB" dirty="0">
              <a:solidFill>
                <a:srgbClr val="0000DC"/>
              </a:solidFill>
            </a:endParaRPr>
          </a:p>
          <a:p>
            <a:r>
              <a:rPr lang="en-GB" dirty="0"/>
              <a:t>Pixel 3: </a:t>
            </a:r>
            <a:r>
              <a:rPr lang="en-GB" dirty="0">
                <a:solidFill>
                  <a:srgbClr val="FF0000"/>
                </a:solidFill>
              </a:rPr>
              <a:t>1111100</a:t>
            </a:r>
            <a:r>
              <a:rPr lang="en-GB" dirty="0"/>
              <a:t>0             </a:t>
            </a:r>
            <a:r>
              <a:rPr lang="en-GB" dirty="0">
                <a:solidFill>
                  <a:srgbClr val="00C900"/>
                </a:solidFill>
              </a:rPr>
              <a:t>1100100</a:t>
            </a:r>
            <a:r>
              <a:rPr lang="en-GB" dirty="0"/>
              <a:t>1</a:t>
            </a:r>
            <a:r>
              <a:rPr lang="en-GB" dirty="0">
                <a:solidFill>
                  <a:srgbClr val="00C900"/>
                </a:solidFill>
              </a:rPr>
              <a:t> </a:t>
            </a:r>
            <a:r>
              <a:rPr lang="en-GB" dirty="0"/>
              <a:t>          </a:t>
            </a:r>
            <a:r>
              <a:rPr lang="en-GB" dirty="0">
                <a:solidFill>
                  <a:srgbClr val="0000DC"/>
                </a:solidFill>
              </a:rPr>
              <a:t>00000011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723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862</Words>
  <Application>Microsoft Office PowerPoint</Application>
  <PresentationFormat>Widescreen</PresentationFormat>
  <Paragraphs>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Aharoni</vt:lpstr>
      <vt:lpstr>Arial</vt:lpstr>
      <vt:lpstr>Calibri</vt:lpstr>
      <vt:lpstr>Calibri Light</vt:lpstr>
      <vt:lpstr>Segoe UI Black</vt:lpstr>
      <vt:lpstr>Office Theme</vt:lpstr>
      <vt:lpstr>SECRET MEDIA ENCRYPTION AND DECRYPTION OVER IMAGE</vt:lpstr>
      <vt:lpstr>IN THIS PRESENTATION</vt:lpstr>
      <vt:lpstr>INTRODUCTION TO STEGANOGRAPHY</vt:lpstr>
      <vt:lpstr>UNDERSTANDING THE IMAGE</vt:lpstr>
      <vt:lpstr>COLOR PERCEPTION</vt:lpstr>
      <vt:lpstr>IMAGE STEGANOGRAPHY</vt:lpstr>
      <vt:lpstr>LEAST SIGNIFICANT BIT TECHNIQUE</vt:lpstr>
      <vt:lpstr>Example: </vt:lpstr>
      <vt:lpstr>PowerPoint Presentation</vt:lpstr>
      <vt:lpstr>PowerPoint Presentation</vt:lpstr>
      <vt:lpstr>Steganalysis </vt:lpstr>
      <vt:lpstr>Advantages OF IMAGE STEGANOGRAPHY</vt:lpstr>
      <vt:lpstr>COMPARISON OF SECRET COMMUNICATION TECHNIQUES</vt:lpstr>
      <vt:lpstr>COMPARISON OF VARIOUS METHODS OF STEGANOGRAPHY</vt:lpstr>
      <vt:lpstr>CONCLUSION </vt:lpstr>
      <vt:lpstr>REFERENCES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SECRET MEDIA ENCRYPTION AND DECRYPTION OVER IMAGE</dc:title>
  <dc:creator>RUDAVATH PRADYOTHAN</dc:creator>
  <cp:lastModifiedBy>Alok Vishwakarma</cp:lastModifiedBy>
  <cp:revision>33</cp:revision>
  <dcterms:created xsi:type="dcterms:W3CDTF">2021-02-11T19:00:13Z</dcterms:created>
  <dcterms:modified xsi:type="dcterms:W3CDTF">2021-08-05T15:27:40Z</dcterms:modified>
</cp:coreProperties>
</file>