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8" r:id="rId2"/>
    <p:sldId id="269" r:id="rId3"/>
    <p:sldId id="282" r:id="rId4"/>
    <p:sldId id="270" r:id="rId5"/>
    <p:sldId id="281" r:id="rId6"/>
    <p:sldId id="280" r:id="rId7"/>
    <p:sldId id="278" r:id="rId8"/>
    <p:sldId id="279" r:id="rId9"/>
    <p:sldId id="283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8" autoAdjust="0"/>
    <p:restoredTop sz="94660"/>
  </p:normalViewPr>
  <p:slideViewPr>
    <p:cSldViewPr snapToGrid="0">
      <p:cViewPr>
        <p:scale>
          <a:sx n="75" d="100"/>
          <a:sy n="75" d="100"/>
        </p:scale>
        <p:origin x="576" y="3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9D85B7-3565-4916-ADDA-D04ADBDA8FD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30B856F-5C1B-429D-8874-E780D54189F1}">
      <dgm:prSet phldrT="[Text]" custT="1"/>
      <dgm:spPr/>
      <dgm:t>
        <a:bodyPr/>
        <a:lstStyle/>
        <a:p>
          <a:pPr>
            <a:spcAft>
              <a:spcPts val="600"/>
            </a:spcAft>
          </a:pPr>
          <a:r>
            <a:rPr lang="id-ID" sz="60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2017</a:t>
          </a:r>
        </a:p>
        <a:p>
          <a:pPr rtl="0">
            <a:spcAft>
              <a:spcPts val="600"/>
            </a:spcAft>
          </a:pPr>
          <a:r>
            <a:rPr lang="id-ID" sz="2000" b="0" i="0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Year established</a:t>
          </a:r>
          <a:endParaRPr lang="id-ID" sz="2000" b="0" cap="none" spc="0" dirty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448B42BB-9776-4F2D-9D7D-280C41FCE19E}" type="parTrans" cxnId="{9F50CA8B-5D4D-4600-9D96-E1CB9805FB8C}">
      <dgm:prSet/>
      <dgm:spPr/>
      <dgm:t>
        <a:bodyPr/>
        <a:lstStyle/>
        <a:p>
          <a:endParaRPr lang="en-US" b="1" cap="none" spc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6E56A1A3-6906-43B5-9458-C417B0712AAF}" type="sibTrans" cxnId="{9F50CA8B-5D4D-4600-9D96-E1CB9805FB8C}">
      <dgm:prSet/>
      <dgm:spPr/>
      <dgm:t>
        <a:bodyPr/>
        <a:lstStyle/>
        <a:p>
          <a:endParaRPr lang="en-US" b="1" cap="none" spc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498543D8-0EF8-4F1A-A697-9FFEB8ECAD0C}">
      <dgm:prSet phldrT="[Text]" custT="1"/>
      <dgm:spPr/>
      <dgm:t>
        <a:bodyPr/>
        <a:lstStyle/>
        <a:p>
          <a:pPr>
            <a:spcAft>
              <a:spcPts val="600"/>
            </a:spcAft>
          </a:pPr>
          <a:r>
            <a:rPr lang="id-ID" sz="60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8</a:t>
          </a:r>
        </a:p>
        <a:p>
          <a:pPr>
            <a:spcAft>
              <a:spcPts val="600"/>
            </a:spcAft>
          </a:pPr>
          <a:r>
            <a:rPr lang="id-ID" sz="2000" b="0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Projects completed successfully</a:t>
          </a:r>
          <a:endParaRPr lang="en-US" sz="2000" b="0" cap="none" spc="0" dirty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7E1D90C0-B2A1-47D2-ABFA-7868CD9E7AE0}" type="parTrans" cxnId="{FFE9CDCD-9423-47AD-AEFE-27F4780A8952}">
      <dgm:prSet/>
      <dgm:spPr/>
      <dgm:t>
        <a:bodyPr/>
        <a:lstStyle/>
        <a:p>
          <a:endParaRPr lang="en-US" b="1" cap="none" spc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F9EB71DF-8932-43B1-A98D-E59837884D92}" type="sibTrans" cxnId="{FFE9CDCD-9423-47AD-AEFE-27F4780A8952}">
      <dgm:prSet/>
      <dgm:spPr/>
      <dgm:t>
        <a:bodyPr/>
        <a:lstStyle/>
        <a:p>
          <a:endParaRPr lang="en-US" b="1" cap="none" spc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6F9B76ED-BC8E-442F-9324-70F01152F24D}">
      <dgm:prSet phldrT="[Text]" custT="1"/>
      <dgm:spPr/>
      <dgm:t>
        <a:bodyPr/>
        <a:lstStyle/>
        <a:p>
          <a:pPr>
            <a:spcAft>
              <a:spcPts val="600"/>
            </a:spcAft>
          </a:pPr>
          <a:r>
            <a:rPr lang="id-ID" sz="60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2</a:t>
          </a:r>
        </a:p>
        <a:p>
          <a:pPr>
            <a:spcAft>
              <a:spcPts val="600"/>
            </a:spcAft>
          </a:pPr>
          <a:r>
            <a:rPr lang="id-ID" sz="2000" b="0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Projects running in 2018</a:t>
          </a:r>
          <a:endParaRPr lang="en-US" sz="2000" b="0" cap="none" spc="0" dirty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4ECECC56-8C6E-40E2-A2C0-D5993C3E305B}" type="parTrans" cxnId="{C78A4FD6-2F39-4852-87CD-D3F7D6805D82}">
      <dgm:prSet/>
      <dgm:spPr/>
      <dgm:t>
        <a:bodyPr/>
        <a:lstStyle/>
        <a:p>
          <a:endParaRPr lang="en-US" b="1" cap="none" spc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E99BEF55-CBBB-44FE-AE19-46A68954ED5A}" type="sibTrans" cxnId="{C78A4FD6-2F39-4852-87CD-D3F7D6805D82}">
      <dgm:prSet/>
      <dgm:spPr/>
      <dgm:t>
        <a:bodyPr/>
        <a:lstStyle/>
        <a:p>
          <a:endParaRPr lang="en-US" b="1" cap="none" spc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89004118-74CC-46D7-A004-3618CDD08CCD}">
      <dgm:prSet phldrT="[Text]" custT="1"/>
      <dgm:spPr/>
      <dgm:t>
        <a:bodyPr/>
        <a:lstStyle/>
        <a:p>
          <a:pPr>
            <a:spcAft>
              <a:spcPts val="600"/>
            </a:spcAft>
          </a:pPr>
          <a:r>
            <a:rPr lang="id-ID" sz="60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750</a:t>
          </a:r>
        </a:p>
        <a:p>
          <a:pPr>
            <a:spcAft>
              <a:spcPct val="35000"/>
            </a:spcAft>
          </a:pPr>
          <a:r>
            <a:rPr lang="id-ID" sz="2000" b="0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Highest project value (in million IDR)</a:t>
          </a:r>
          <a:endParaRPr lang="en-US" sz="2000" b="0" cap="none" spc="0" dirty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D1553A24-24D1-495C-9B80-69026C961735}" type="parTrans" cxnId="{3D7DCCBA-9374-4951-B4CA-FAF71FD63A16}">
      <dgm:prSet/>
      <dgm:spPr/>
      <dgm:t>
        <a:bodyPr/>
        <a:lstStyle/>
        <a:p>
          <a:endParaRPr lang="en-US" b="1" cap="none" spc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CCCDB948-36DC-4BE1-A70B-A2AB35717421}" type="sibTrans" cxnId="{3D7DCCBA-9374-4951-B4CA-FAF71FD63A16}">
      <dgm:prSet/>
      <dgm:spPr/>
      <dgm:t>
        <a:bodyPr/>
        <a:lstStyle/>
        <a:p>
          <a:endParaRPr lang="en-US" b="1" cap="none" spc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32DDDA27-BA21-45AD-A90E-F0AEE0BF9204}">
      <dgm:prSet phldrT="[Text]" custT="1"/>
      <dgm:spPr/>
      <dgm:t>
        <a:bodyPr/>
        <a:lstStyle/>
        <a:p>
          <a:pPr>
            <a:spcAft>
              <a:spcPts val="600"/>
            </a:spcAft>
          </a:pPr>
          <a:r>
            <a:rPr lang="id-ID" sz="60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5</a:t>
          </a:r>
        </a:p>
        <a:p>
          <a:pPr>
            <a:spcAft>
              <a:spcPct val="35000"/>
            </a:spcAft>
          </a:pPr>
          <a:r>
            <a:rPr lang="id-ID" sz="2000" b="0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Initial team members in 127 Studio</a:t>
          </a:r>
          <a:endParaRPr lang="en-US" sz="2000" b="0" cap="none" spc="0" dirty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3F01EEA0-EB56-4C2D-970E-3962168D3A65}" type="sibTrans" cxnId="{E21E20C8-7FFA-4192-B3A3-F3305B940FE7}">
      <dgm:prSet/>
      <dgm:spPr/>
      <dgm:t>
        <a:bodyPr/>
        <a:lstStyle/>
        <a:p>
          <a:endParaRPr lang="en-US" b="1" cap="none" spc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0FCEF311-A54A-47CC-BD5E-5D21D7CDDC84}" type="parTrans" cxnId="{E21E20C8-7FFA-4192-B3A3-F3305B940FE7}">
      <dgm:prSet/>
      <dgm:spPr/>
      <dgm:t>
        <a:bodyPr/>
        <a:lstStyle/>
        <a:p>
          <a:endParaRPr lang="en-US" b="1" cap="none" spc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8C3802AE-0998-4632-9CA5-8A54AF593CAA}" type="pres">
      <dgm:prSet presAssocID="{119D85B7-3565-4916-ADDA-D04ADBDA8FD0}" presName="diagram" presStyleCnt="0">
        <dgm:presLayoutVars>
          <dgm:dir/>
          <dgm:resizeHandles val="exact"/>
        </dgm:presLayoutVars>
      </dgm:prSet>
      <dgm:spPr/>
    </dgm:pt>
    <dgm:pt modelId="{ACDCC7CC-4643-4937-8E5F-DC6C4BAF232C}" type="pres">
      <dgm:prSet presAssocID="{E30B856F-5C1B-429D-8874-E780D54189F1}" presName="node" presStyleLbl="node1" presStyleIdx="0" presStyleCnt="5">
        <dgm:presLayoutVars>
          <dgm:bulletEnabled val="1"/>
        </dgm:presLayoutVars>
      </dgm:prSet>
      <dgm:spPr/>
    </dgm:pt>
    <dgm:pt modelId="{42E15A84-0528-4362-B455-E611107D5C3F}" type="pres">
      <dgm:prSet presAssocID="{6E56A1A3-6906-43B5-9458-C417B0712AAF}" presName="sibTrans" presStyleCnt="0"/>
      <dgm:spPr/>
    </dgm:pt>
    <dgm:pt modelId="{401054C4-9389-4086-B81C-31B220DE07BE}" type="pres">
      <dgm:prSet presAssocID="{498543D8-0EF8-4F1A-A697-9FFEB8ECAD0C}" presName="node" presStyleLbl="node1" presStyleIdx="1" presStyleCnt="5">
        <dgm:presLayoutVars>
          <dgm:bulletEnabled val="1"/>
        </dgm:presLayoutVars>
      </dgm:prSet>
      <dgm:spPr/>
    </dgm:pt>
    <dgm:pt modelId="{E3376469-CE30-4F8A-9F35-946FF5977569}" type="pres">
      <dgm:prSet presAssocID="{F9EB71DF-8932-43B1-A98D-E59837884D92}" presName="sibTrans" presStyleCnt="0"/>
      <dgm:spPr/>
    </dgm:pt>
    <dgm:pt modelId="{7ADCCC24-52A6-4733-B3B4-CFF0EDD73E39}" type="pres">
      <dgm:prSet presAssocID="{6F9B76ED-BC8E-442F-9324-70F01152F24D}" presName="node" presStyleLbl="node1" presStyleIdx="2" presStyleCnt="5">
        <dgm:presLayoutVars>
          <dgm:bulletEnabled val="1"/>
        </dgm:presLayoutVars>
      </dgm:prSet>
      <dgm:spPr/>
    </dgm:pt>
    <dgm:pt modelId="{3AF7614D-E2B6-4C8A-9A81-3930436557D3}" type="pres">
      <dgm:prSet presAssocID="{E99BEF55-CBBB-44FE-AE19-46A68954ED5A}" presName="sibTrans" presStyleCnt="0"/>
      <dgm:spPr/>
    </dgm:pt>
    <dgm:pt modelId="{1864898A-8091-4333-87AA-2985AA4C5458}" type="pres">
      <dgm:prSet presAssocID="{89004118-74CC-46D7-A004-3618CDD08CCD}" presName="node" presStyleLbl="node1" presStyleIdx="3" presStyleCnt="5">
        <dgm:presLayoutVars>
          <dgm:bulletEnabled val="1"/>
        </dgm:presLayoutVars>
      </dgm:prSet>
      <dgm:spPr/>
    </dgm:pt>
    <dgm:pt modelId="{76A649FF-47BB-40A7-BFCD-B01DD4BCCB5E}" type="pres">
      <dgm:prSet presAssocID="{CCCDB948-36DC-4BE1-A70B-A2AB35717421}" presName="sibTrans" presStyleCnt="0"/>
      <dgm:spPr/>
    </dgm:pt>
    <dgm:pt modelId="{0EF580B4-D0A2-446B-80EC-CFD948965789}" type="pres">
      <dgm:prSet presAssocID="{32DDDA27-BA21-45AD-A90E-F0AEE0BF9204}" presName="node" presStyleLbl="node1" presStyleIdx="4" presStyleCnt="5">
        <dgm:presLayoutVars>
          <dgm:bulletEnabled val="1"/>
        </dgm:presLayoutVars>
      </dgm:prSet>
      <dgm:spPr/>
    </dgm:pt>
  </dgm:ptLst>
  <dgm:cxnLst>
    <dgm:cxn modelId="{CD66D144-30D5-4221-8AEB-38B0A66DCCFB}" type="presOf" srcId="{6F9B76ED-BC8E-442F-9324-70F01152F24D}" destId="{7ADCCC24-52A6-4733-B3B4-CFF0EDD73E39}" srcOrd="0" destOrd="0" presId="urn:microsoft.com/office/officeart/2005/8/layout/default"/>
    <dgm:cxn modelId="{1B1DFB81-9A11-4398-A60F-EFCC3C42606D}" type="presOf" srcId="{89004118-74CC-46D7-A004-3618CDD08CCD}" destId="{1864898A-8091-4333-87AA-2985AA4C5458}" srcOrd="0" destOrd="0" presId="urn:microsoft.com/office/officeart/2005/8/layout/default"/>
    <dgm:cxn modelId="{6D755C84-26AB-4C1B-8216-82CAEF4F015D}" type="presOf" srcId="{119D85B7-3565-4916-ADDA-D04ADBDA8FD0}" destId="{8C3802AE-0998-4632-9CA5-8A54AF593CAA}" srcOrd="0" destOrd="0" presId="urn:microsoft.com/office/officeart/2005/8/layout/default"/>
    <dgm:cxn modelId="{9F50CA8B-5D4D-4600-9D96-E1CB9805FB8C}" srcId="{119D85B7-3565-4916-ADDA-D04ADBDA8FD0}" destId="{E30B856F-5C1B-429D-8874-E780D54189F1}" srcOrd="0" destOrd="0" parTransId="{448B42BB-9776-4F2D-9D7D-280C41FCE19E}" sibTransId="{6E56A1A3-6906-43B5-9458-C417B0712AAF}"/>
    <dgm:cxn modelId="{EFA139B8-22EA-48E8-983C-250DFEFA1C67}" type="presOf" srcId="{32DDDA27-BA21-45AD-A90E-F0AEE0BF9204}" destId="{0EF580B4-D0A2-446B-80EC-CFD948965789}" srcOrd="0" destOrd="0" presId="urn:microsoft.com/office/officeart/2005/8/layout/default"/>
    <dgm:cxn modelId="{3D7DCCBA-9374-4951-B4CA-FAF71FD63A16}" srcId="{119D85B7-3565-4916-ADDA-D04ADBDA8FD0}" destId="{89004118-74CC-46D7-A004-3618CDD08CCD}" srcOrd="3" destOrd="0" parTransId="{D1553A24-24D1-495C-9B80-69026C961735}" sibTransId="{CCCDB948-36DC-4BE1-A70B-A2AB35717421}"/>
    <dgm:cxn modelId="{E21E20C8-7FFA-4192-B3A3-F3305B940FE7}" srcId="{119D85B7-3565-4916-ADDA-D04ADBDA8FD0}" destId="{32DDDA27-BA21-45AD-A90E-F0AEE0BF9204}" srcOrd="4" destOrd="0" parTransId="{0FCEF311-A54A-47CC-BD5E-5D21D7CDDC84}" sibTransId="{3F01EEA0-EB56-4C2D-970E-3962168D3A65}"/>
    <dgm:cxn modelId="{FFE9CDCD-9423-47AD-AEFE-27F4780A8952}" srcId="{119D85B7-3565-4916-ADDA-D04ADBDA8FD0}" destId="{498543D8-0EF8-4F1A-A697-9FFEB8ECAD0C}" srcOrd="1" destOrd="0" parTransId="{7E1D90C0-B2A1-47D2-ABFA-7868CD9E7AE0}" sibTransId="{F9EB71DF-8932-43B1-A98D-E59837884D92}"/>
    <dgm:cxn modelId="{C78A4FD6-2F39-4852-87CD-D3F7D6805D82}" srcId="{119D85B7-3565-4916-ADDA-D04ADBDA8FD0}" destId="{6F9B76ED-BC8E-442F-9324-70F01152F24D}" srcOrd="2" destOrd="0" parTransId="{4ECECC56-8C6E-40E2-A2C0-D5993C3E305B}" sibTransId="{E99BEF55-CBBB-44FE-AE19-46A68954ED5A}"/>
    <dgm:cxn modelId="{0C87BAE4-3095-49FA-9982-C7AEC5BA8013}" type="presOf" srcId="{498543D8-0EF8-4F1A-A697-9FFEB8ECAD0C}" destId="{401054C4-9389-4086-B81C-31B220DE07BE}" srcOrd="0" destOrd="0" presId="urn:microsoft.com/office/officeart/2005/8/layout/default"/>
    <dgm:cxn modelId="{08CF0DF1-EF04-4419-A08B-0B4ADBC91507}" type="presOf" srcId="{E30B856F-5C1B-429D-8874-E780D54189F1}" destId="{ACDCC7CC-4643-4937-8E5F-DC6C4BAF232C}" srcOrd="0" destOrd="0" presId="urn:microsoft.com/office/officeart/2005/8/layout/default"/>
    <dgm:cxn modelId="{41B342AE-7AA4-474E-AC38-8A171CFF7033}" type="presParOf" srcId="{8C3802AE-0998-4632-9CA5-8A54AF593CAA}" destId="{ACDCC7CC-4643-4937-8E5F-DC6C4BAF232C}" srcOrd="0" destOrd="0" presId="urn:microsoft.com/office/officeart/2005/8/layout/default"/>
    <dgm:cxn modelId="{197E88AB-F350-47E8-A88E-343D7F5A37B3}" type="presParOf" srcId="{8C3802AE-0998-4632-9CA5-8A54AF593CAA}" destId="{42E15A84-0528-4362-B455-E611107D5C3F}" srcOrd="1" destOrd="0" presId="urn:microsoft.com/office/officeart/2005/8/layout/default"/>
    <dgm:cxn modelId="{8D3BCE55-AAA0-4CE8-B3E2-2019C98501E4}" type="presParOf" srcId="{8C3802AE-0998-4632-9CA5-8A54AF593CAA}" destId="{401054C4-9389-4086-B81C-31B220DE07BE}" srcOrd="2" destOrd="0" presId="urn:microsoft.com/office/officeart/2005/8/layout/default"/>
    <dgm:cxn modelId="{19518BD4-22F9-4F47-96B7-228A9A7128E3}" type="presParOf" srcId="{8C3802AE-0998-4632-9CA5-8A54AF593CAA}" destId="{E3376469-CE30-4F8A-9F35-946FF5977569}" srcOrd="3" destOrd="0" presId="urn:microsoft.com/office/officeart/2005/8/layout/default"/>
    <dgm:cxn modelId="{526AF2DF-5068-4446-9083-14BEB2393493}" type="presParOf" srcId="{8C3802AE-0998-4632-9CA5-8A54AF593CAA}" destId="{7ADCCC24-52A6-4733-B3B4-CFF0EDD73E39}" srcOrd="4" destOrd="0" presId="urn:microsoft.com/office/officeart/2005/8/layout/default"/>
    <dgm:cxn modelId="{04B7E800-2BB6-45C7-9672-629A5BBC2E92}" type="presParOf" srcId="{8C3802AE-0998-4632-9CA5-8A54AF593CAA}" destId="{3AF7614D-E2B6-4C8A-9A81-3930436557D3}" srcOrd="5" destOrd="0" presId="urn:microsoft.com/office/officeart/2005/8/layout/default"/>
    <dgm:cxn modelId="{5262B597-F46C-4CA3-99D0-B2BBBE64B2E9}" type="presParOf" srcId="{8C3802AE-0998-4632-9CA5-8A54AF593CAA}" destId="{1864898A-8091-4333-87AA-2985AA4C5458}" srcOrd="6" destOrd="0" presId="urn:microsoft.com/office/officeart/2005/8/layout/default"/>
    <dgm:cxn modelId="{5DCC6CBD-A9CC-445E-B14B-F3A0EFA6734C}" type="presParOf" srcId="{8C3802AE-0998-4632-9CA5-8A54AF593CAA}" destId="{76A649FF-47BB-40A7-BFCD-B01DD4BCCB5E}" srcOrd="7" destOrd="0" presId="urn:microsoft.com/office/officeart/2005/8/layout/default"/>
    <dgm:cxn modelId="{BE211488-2661-4180-AC16-EE63D410FE3B}" type="presParOf" srcId="{8C3802AE-0998-4632-9CA5-8A54AF593CAA}" destId="{0EF580B4-D0A2-446B-80EC-CFD94896578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A32A4A-7FCC-4037-87F1-8A6F0B75328F}" type="doc">
      <dgm:prSet loTypeId="urn:microsoft.com/office/officeart/2005/8/layout/orgChart1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77F72E-89CD-4503-A21D-0D028CDB2067}">
      <dgm:prSet phldrT="[Text]" custT="1"/>
      <dgm:spPr/>
      <dgm:t>
        <a:bodyPr/>
        <a:lstStyle/>
        <a:p>
          <a:r>
            <a:rPr lang="id-ID" sz="25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Rafi P. Adji</a:t>
          </a:r>
        </a:p>
        <a:p>
          <a:r>
            <a:rPr lang="id-ID" sz="1800" b="0" i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Project Manager</a:t>
          </a:r>
          <a:endParaRPr lang="en-US" sz="1800" b="0" i="1" cap="none" spc="0" dirty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8A2A2AC9-A532-4A39-A322-378B17F06931}" type="parTrans" cxnId="{8D88A0C8-24D5-4A8D-8E5F-D97AF1EB3A60}">
      <dgm:prSet/>
      <dgm:spPr/>
      <dgm:t>
        <a:bodyPr/>
        <a:lstStyle/>
        <a:p>
          <a:endParaRPr lang="en-US" b="1" cap="none" spc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D486F24D-3B89-4E99-9219-F8045F322258}" type="sibTrans" cxnId="{8D88A0C8-24D5-4A8D-8E5F-D97AF1EB3A60}">
      <dgm:prSet/>
      <dgm:spPr/>
      <dgm:t>
        <a:bodyPr/>
        <a:lstStyle/>
        <a:p>
          <a:endParaRPr lang="en-US" b="1" cap="none" spc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FD195D49-86ED-4D13-B6DB-6CD3CFE379D2}">
      <dgm:prSet phldrT="[Text]" custT="1"/>
      <dgm:spPr/>
      <dgm:t>
        <a:bodyPr/>
        <a:lstStyle/>
        <a:p>
          <a:r>
            <a:rPr lang="id-ID" sz="25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Firda Rosa</a:t>
          </a:r>
        </a:p>
        <a:p>
          <a:r>
            <a:rPr lang="id-ID" sz="1800" b="0" i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Web and Database Designer</a:t>
          </a:r>
          <a:endParaRPr lang="en-US" sz="1800" b="0" i="1" cap="none" spc="0" dirty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11D8D3CE-B524-47A3-AD08-4D3A94302B2F}" type="parTrans" cxnId="{1E6D2D1E-B07A-450F-A48D-F7ADC7118233}">
      <dgm:prSet/>
      <dgm:spPr/>
      <dgm:t>
        <a:bodyPr/>
        <a:lstStyle/>
        <a:p>
          <a:endParaRPr lang="en-US" b="1" cap="none" spc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569C85D2-6392-44A0-88F8-E52DDBF2D449}" type="sibTrans" cxnId="{1E6D2D1E-B07A-450F-A48D-F7ADC7118233}">
      <dgm:prSet/>
      <dgm:spPr/>
      <dgm:t>
        <a:bodyPr/>
        <a:lstStyle/>
        <a:p>
          <a:endParaRPr lang="en-US" b="1" cap="none" spc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3F38E4EB-886D-4122-BE17-24BAAC5F59AB}">
      <dgm:prSet phldrT="[Text]" custT="1"/>
      <dgm:spPr/>
      <dgm:t>
        <a:bodyPr/>
        <a:lstStyle/>
        <a:p>
          <a:r>
            <a:rPr lang="id-ID" sz="25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Yohanes D.L.</a:t>
          </a:r>
        </a:p>
        <a:p>
          <a:r>
            <a:rPr lang="id-ID" sz="1800" b="0" i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Developer</a:t>
          </a:r>
          <a:endParaRPr lang="en-US" sz="1800" b="0" i="1" cap="none" spc="0" dirty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3048CC09-CAE2-4069-98C3-8CAAF04721B2}" type="parTrans" cxnId="{3099760B-D9CF-4546-86F0-5C4128D4F5E7}">
      <dgm:prSet/>
      <dgm:spPr/>
      <dgm:t>
        <a:bodyPr/>
        <a:lstStyle/>
        <a:p>
          <a:endParaRPr lang="en-US" b="1" cap="none" spc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74B6B832-21FB-4F82-90E9-CD2F967F277C}" type="sibTrans" cxnId="{3099760B-D9CF-4546-86F0-5C4128D4F5E7}">
      <dgm:prSet/>
      <dgm:spPr/>
      <dgm:t>
        <a:bodyPr/>
        <a:lstStyle/>
        <a:p>
          <a:endParaRPr lang="en-US" b="1" cap="none" spc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6B006BDA-7400-4F68-B408-10E52C24D270}">
      <dgm:prSet phldrT="[Text]" custT="1"/>
      <dgm:spPr/>
      <dgm:t>
        <a:bodyPr/>
        <a:lstStyle/>
        <a:p>
          <a:r>
            <a:rPr lang="id-ID" sz="25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Arrizky R.A.</a:t>
          </a:r>
        </a:p>
        <a:p>
          <a:r>
            <a:rPr lang="id-ID" sz="1800" b="0" i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System Analyst</a:t>
          </a:r>
          <a:endParaRPr lang="en-US" sz="1800" b="0" i="1" cap="none" spc="0" dirty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D08CF717-2035-4B99-B1EB-F8283D4C8EF4}" type="parTrans" cxnId="{7F4FE6E5-122E-49E9-842E-4D83C003B847}">
      <dgm:prSet/>
      <dgm:spPr/>
      <dgm:t>
        <a:bodyPr/>
        <a:lstStyle/>
        <a:p>
          <a:endParaRPr lang="en-US" b="1" cap="none" spc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AB0C961C-EFD0-4BC9-9F58-93EAC4BE9653}" type="sibTrans" cxnId="{7F4FE6E5-122E-49E9-842E-4D83C003B847}">
      <dgm:prSet/>
      <dgm:spPr/>
      <dgm:t>
        <a:bodyPr/>
        <a:lstStyle/>
        <a:p>
          <a:endParaRPr lang="en-US" b="1" cap="none" spc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A0191C96-0A80-4E36-8652-E0D0FF77C6F1}">
      <dgm:prSet custT="1"/>
      <dgm:spPr/>
      <dgm:t>
        <a:bodyPr/>
        <a:lstStyle/>
        <a:p>
          <a:r>
            <a:rPr lang="id-ID" sz="25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Siti Maisyaroh</a:t>
          </a:r>
        </a:p>
        <a:p>
          <a:r>
            <a:rPr lang="id-ID" sz="1800" b="0" i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Quality Control</a:t>
          </a:r>
          <a:endParaRPr lang="en-US" sz="1800" b="0" i="1" cap="none" spc="0" dirty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36035930-C84C-4329-BA53-F3B46933400E}" type="parTrans" cxnId="{FF2195FC-405D-4173-9C91-9C44A6DC1EDC}">
      <dgm:prSet/>
      <dgm:spPr/>
      <dgm:t>
        <a:bodyPr/>
        <a:lstStyle/>
        <a:p>
          <a:endParaRPr lang="en-US" b="1" cap="none" spc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6892CCA6-4E37-4DFE-BD18-CC6F6E2FC89B}" type="sibTrans" cxnId="{FF2195FC-405D-4173-9C91-9C44A6DC1EDC}">
      <dgm:prSet/>
      <dgm:spPr/>
      <dgm:t>
        <a:bodyPr/>
        <a:lstStyle/>
        <a:p>
          <a:endParaRPr lang="en-US" b="1" cap="none" spc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50B16B94-91D8-4E6E-A0B6-A9EE7137E4DB}" type="pres">
      <dgm:prSet presAssocID="{59A32A4A-7FCC-4037-87F1-8A6F0B7532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37B9-0E6D-47BF-BFC4-83CEB40C79FB}" type="pres">
      <dgm:prSet presAssocID="{3577F72E-89CD-4503-A21D-0D028CDB2067}" presName="hierRoot1" presStyleCnt="0">
        <dgm:presLayoutVars>
          <dgm:hierBranch val="init"/>
        </dgm:presLayoutVars>
      </dgm:prSet>
      <dgm:spPr/>
    </dgm:pt>
    <dgm:pt modelId="{AA0F720D-D4D6-445B-9EA0-2C0362F992DB}" type="pres">
      <dgm:prSet presAssocID="{3577F72E-89CD-4503-A21D-0D028CDB2067}" presName="rootComposite1" presStyleCnt="0"/>
      <dgm:spPr/>
    </dgm:pt>
    <dgm:pt modelId="{00D231CA-BCD0-4884-A974-002E5FA71563}" type="pres">
      <dgm:prSet presAssocID="{3577F72E-89CD-4503-A21D-0D028CDB2067}" presName="rootText1" presStyleLbl="node0" presStyleIdx="0" presStyleCnt="1">
        <dgm:presLayoutVars>
          <dgm:chPref val="3"/>
        </dgm:presLayoutVars>
      </dgm:prSet>
      <dgm:spPr/>
    </dgm:pt>
    <dgm:pt modelId="{23FFDCDD-451F-4F5E-86FA-36DB27E121E2}" type="pres">
      <dgm:prSet presAssocID="{3577F72E-89CD-4503-A21D-0D028CDB2067}" presName="rootConnector1" presStyleLbl="node1" presStyleIdx="0" presStyleCnt="0"/>
      <dgm:spPr/>
    </dgm:pt>
    <dgm:pt modelId="{4880BDD3-FE06-42A3-AEF7-8E56BC2A8212}" type="pres">
      <dgm:prSet presAssocID="{3577F72E-89CD-4503-A21D-0D028CDB2067}" presName="hierChild2" presStyleCnt="0"/>
      <dgm:spPr/>
    </dgm:pt>
    <dgm:pt modelId="{D346AF7C-44EF-40ED-A381-9E1F7E2AE3AB}" type="pres">
      <dgm:prSet presAssocID="{11D8D3CE-B524-47A3-AD08-4D3A94302B2F}" presName="Name37" presStyleLbl="parChTrans1D2" presStyleIdx="0" presStyleCnt="4"/>
      <dgm:spPr/>
    </dgm:pt>
    <dgm:pt modelId="{6BCD7B9A-D62F-4000-9BFF-6EF8A0E22298}" type="pres">
      <dgm:prSet presAssocID="{FD195D49-86ED-4D13-B6DB-6CD3CFE379D2}" presName="hierRoot2" presStyleCnt="0">
        <dgm:presLayoutVars>
          <dgm:hierBranch val="init"/>
        </dgm:presLayoutVars>
      </dgm:prSet>
      <dgm:spPr/>
    </dgm:pt>
    <dgm:pt modelId="{C3B04F4A-3411-4253-A1E0-3359189511B0}" type="pres">
      <dgm:prSet presAssocID="{FD195D49-86ED-4D13-B6DB-6CD3CFE379D2}" presName="rootComposite" presStyleCnt="0"/>
      <dgm:spPr/>
    </dgm:pt>
    <dgm:pt modelId="{33EA8F8A-8DF0-43F1-B924-070BA5868845}" type="pres">
      <dgm:prSet presAssocID="{FD195D49-86ED-4D13-B6DB-6CD3CFE379D2}" presName="rootText" presStyleLbl="node2" presStyleIdx="0" presStyleCnt="4">
        <dgm:presLayoutVars>
          <dgm:chPref val="3"/>
        </dgm:presLayoutVars>
      </dgm:prSet>
      <dgm:spPr/>
    </dgm:pt>
    <dgm:pt modelId="{7ABDCBA2-B720-4BC8-B825-8F7940924AA1}" type="pres">
      <dgm:prSet presAssocID="{FD195D49-86ED-4D13-B6DB-6CD3CFE379D2}" presName="rootConnector" presStyleLbl="node2" presStyleIdx="0" presStyleCnt="4"/>
      <dgm:spPr/>
    </dgm:pt>
    <dgm:pt modelId="{38F14C2F-39D1-422D-B6C4-CD4D078B271D}" type="pres">
      <dgm:prSet presAssocID="{FD195D49-86ED-4D13-B6DB-6CD3CFE379D2}" presName="hierChild4" presStyleCnt="0"/>
      <dgm:spPr/>
    </dgm:pt>
    <dgm:pt modelId="{C90D75F8-AA0A-4D59-950C-7AD21CC1489D}" type="pres">
      <dgm:prSet presAssocID="{FD195D49-86ED-4D13-B6DB-6CD3CFE379D2}" presName="hierChild5" presStyleCnt="0"/>
      <dgm:spPr/>
    </dgm:pt>
    <dgm:pt modelId="{59585980-CE1D-4043-AAB1-A696E3EEC8A8}" type="pres">
      <dgm:prSet presAssocID="{3048CC09-CAE2-4069-98C3-8CAAF04721B2}" presName="Name37" presStyleLbl="parChTrans1D2" presStyleIdx="1" presStyleCnt="4"/>
      <dgm:spPr/>
    </dgm:pt>
    <dgm:pt modelId="{2F38A299-2F86-47CF-AD8F-0C10648016CF}" type="pres">
      <dgm:prSet presAssocID="{3F38E4EB-886D-4122-BE17-24BAAC5F59AB}" presName="hierRoot2" presStyleCnt="0">
        <dgm:presLayoutVars>
          <dgm:hierBranch val="init"/>
        </dgm:presLayoutVars>
      </dgm:prSet>
      <dgm:spPr/>
    </dgm:pt>
    <dgm:pt modelId="{2A863670-231C-44D3-B2A7-5965DC3B1424}" type="pres">
      <dgm:prSet presAssocID="{3F38E4EB-886D-4122-BE17-24BAAC5F59AB}" presName="rootComposite" presStyleCnt="0"/>
      <dgm:spPr/>
    </dgm:pt>
    <dgm:pt modelId="{CA50FDEB-F681-464D-985B-BD8A920774B6}" type="pres">
      <dgm:prSet presAssocID="{3F38E4EB-886D-4122-BE17-24BAAC5F59AB}" presName="rootText" presStyleLbl="node2" presStyleIdx="1" presStyleCnt="4">
        <dgm:presLayoutVars>
          <dgm:chPref val="3"/>
        </dgm:presLayoutVars>
      </dgm:prSet>
      <dgm:spPr/>
    </dgm:pt>
    <dgm:pt modelId="{5DEAFF0A-34EE-4C2A-B168-84DBD952083A}" type="pres">
      <dgm:prSet presAssocID="{3F38E4EB-886D-4122-BE17-24BAAC5F59AB}" presName="rootConnector" presStyleLbl="node2" presStyleIdx="1" presStyleCnt="4"/>
      <dgm:spPr/>
    </dgm:pt>
    <dgm:pt modelId="{3BC894F3-1C10-4BB2-9A04-5509C5DC680F}" type="pres">
      <dgm:prSet presAssocID="{3F38E4EB-886D-4122-BE17-24BAAC5F59AB}" presName="hierChild4" presStyleCnt="0"/>
      <dgm:spPr/>
    </dgm:pt>
    <dgm:pt modelId="{3909E10D-F58E-4917-A8A3-B4C4477554A3}" type="pres">
      <dgm:prSet presAssocID="{3F38E4EB-886D-4122-BE17-24BAAC5F59AB}" presName="hierChild5" presStyleCnt="0"/>
      <dgm:spPr/>
    </dgm:pt>
    <dgm:pt modelId="{0F2B593C-61F7-4809-A31D-607F7952E397}" type="pres">
      <dgm:prSet presAssocID="{D08CF717-2035-4B99-B1EB-F8283D4C8EF4}" presName="Name37" presStyleLbl="parChTrans1D2" presStyleIdx="2" presStyleCnt="4"/>
      <dgm:spPr/>
    </dgm:pt>
    <dgm:pt modelId="{ACAAD554-3AA2-461E-814F-B5B364C54ABF}" type="pres">
      <dgm:prSet presAssocID="{6B006BDA-7400-4F68-B408-10E52C24D270}" presName="hierRoot2" presStyleCnt="0">
        <dgm:presLayoutVars>
          <dgm:hierBranch val="init"/>
        </dgm:presLayoutVars>
      </dgm:prSet>
      <dgm:spPr/>
    </dgm:pt>
    <dgm:pt modelId="{201FFA2F-903B-4AAF-84AA-038DF1666621}" type="pres">
      <dgm:prSet presAssocID="{6B006BDA-7400-4F68-B408-10E52C24D270}" presName="rootComposite" presStyleCnt="0"/>
      <dgm:spPr/>
    </dgm:pt>
    <dgm:pt modelId="{C1AE99E0-0D41-478F-ABC4-0B3495D38E11}" type="pres">
      <dgm:prSet presAssocID="{6B006BDA-7400-4F68-B408-10E52C24D270}" presName="rootText" presStyleLbl="node2" presStyleIdx="2" presStyleCnt="4">
        <dgm:presLayoutVars>
          <dgm:chPref val="3"/>
        </dgm:presLayoutVars>
      </dgm:prSet>
      <dgm:spPr/>
    </dgm:pt>
    <dgm:pt modelId="{F5391FCE-E173-480D-9970-95285FF7A5D7}" type="pres">
      <dgm:prSet presAssocID="{6B006BDA-7400-4F68-B408-10E52C24D270}" presName="rootConnector" presStyleLbl="node2" presStyleIdx="2" presStyleCnt="4"/>
      <dgm:spPr/>
    </dgm:pt>
    <dgm:pt modelId="{4BDDECF0-3184-4030-B6A2-25C7226966CC}" type="pres">
      <dgm:prSet presAssocID="{6B006BDA-7400-4F68-B408-10E52C24D270}" presName="hierChild4" presStyleCnt="0"/>
      <dgm:spPr/>
    </dgm:pt>
    <dgm:pt modelId="{6762C0F2-6C29-4B2D-9D4A-EF3023894EE9}" type="pres">
      <dgm:prSet presAssocID="{6B006BDA-7400-4F68-B408-10E52C24D270}" presName="hierChild5" presStyleCnt="0"/>
      <dgm:spPr/>
    </dgm:pt>
    <dgm:pt modelId="{061C0F34-9EBC-449A-A9FD-2E5E552ECB43}" type="pres">
      <dgm:prSet presAssocID="{36035930-C84C-4329-BA53-F3B46933400E}" presName="Name37" presStyleLbl="parChTrans1D2" presStyleIdx="3" presStyleCnt="4"/>
      <dgm:spPr/>
    </dgm:pt>
    <dgm:pt modelId="{0BAD6143-638F-46FE-9FED-71B5711ECD00}" type="pres">
      <dgm:prSet presAssocID="{A0191C96-0A80-4E36-8652-E0D0FF77C6F1}" presName="hierRoot2" presStyleCnt="0">
        <dgm:presLayoutVars>
          <dgm:hierBranch val="init"/>
        </dgm:presLayoutVars>
      </dgm:prSet>
      <dgm:spPr/>
    </dgm:pt>
    <dgm:pt modelId="{ECECD8CC-500B-48BD-9F4B-F42A0EFEFDFD}" type="pres">
      <dgm:prSet presAssocID="{A0191C96-0A80-4E36-8652-E0D0FF77C6F1}" presName="rootComposite" presStyleCnt="0"/>
      <dgm:spPr/>
    </dgm:pt>
    <dgm:pt modelId="{DEA00F93-03DC-465B-8E1B-D6AF156E622D}" type="pres">
      <dgm:prSet presAssocID="{A0191C96-0A80-4E36-8652-E0D0FF77C6F1}" presName="rootText" presStyleLbl="node2" presStyleIdx="3" presStyleCnt="4">
        <dgm:presLayoutVars>
          <dgm:chPref val="3"/>
        </dgm:presLayoutVars>
      </dgm:prSet>
      <dgm:spPr/>
    </dgm:pt>
    <dgm:pt modelId="{4DF904C5-33A9-469A-80A5-8ED79A00DACB}" type="pres">
      <dgm:prSet presAssocID="{A0191C96-0A80-4E36-8652-E0D0FF77C6F1}" presName="rootConnector" presStyleLbl="node2" presStyleIdx="3" presStyleCnt="4"/>
      <dgm:spPr/>
    </dgm:pt>
    <dgm:pt modelId="{253AD251-F85B-4642-975B-5B40F66C354D}" type="pres">
      <dgm:prSet presAssocID="{A0191C96-0A80-4E36-8652-E0D0FF77C6F1}" presName="hierChild4" presStyleCnt="0"/>
      <dgm:spPr/>
    </dgm:pt>
    <dgm:pt modelId="{903B6033-6630-407F-898E-6325ED03FBC2}" type="pres">
      <dgm:prSet presAssocID="{A0191C96-0A80-4E36-8652-E0D0FF77C6F1}" presName="hierChild5" presStyleCnt="0"/>
      <dgm:spPr/>
    </dgm:pt>
    <dgm:pt modelId="{AFC411ED-74C2-4D56-8857-B0C62A29C960}" type="pres">
      <dgm:prSet presAssocID="{3577F72E-89CD-4503-A21D-0D028CDB2067}" presName="hierChild3" presStyleCnt="0"/>
      <dgm:spPr/>
    </dgm:pt>
  </dgm:ptLst>
  <dgm:cxnLst>
    <dgm:cxn modelId="{63FC110B-F8A8-4A7B-8214-7721EC57AEA4}" type="presOf" srcId="{3048CC09-CAE2-4069-98C3-8CAAF04721B2}" destId="{59585980-CE1D-4043-AAB1-A696E3EEC8A8}" srcOrd="0" destOrd="0" presId="urn:microsoft.com/office/officeart/2005/8/layout/orgChart1"/>
    <dgm:cxn modelId="{3099760B-D9CF-4546-86F0-5C4128D4F5E7}" srcId="{3577F72E-89CD-4503-A21D-0D028CDB2067}" destId="{3F38E4EB-886D-4122-BE17-24BAAC5F59AB}" srcOrd="1" destOrd="0" parTransId="{3048CC09-CAE2-4069-98C3-8CAAF04721B2}" sibTransId="{74B6B832-21FB-4F82-90E9-CD2F967F277C}"/>
    <dgm:cxn modelId="{C57F701D-F8C6-415A-A240-142D4233682C}" type="presOf" srcId="{A0191C96-0A80-4E36-8652-E0D0FF77C6F1}" destId="{4DF904C5-33A9-469A-80A5-8ED79A00DACB}" srcOrd="1" destOrd="0" presId="urn:microsoft.com/office/officeart/2005/8/layout/orgChart1"/>
    <dgm:cxn modelId="{1E6D2D1E-B07A-450F-A48D-F7ADC7118233}" srcId="{3577F72E-89CD-4503-A21D-0D028CDB2067}" destId="{FD195D49-86ED-4D13-B6DB-6CD3CFE379D2}" srcOrd="0" destOrd="0" parTransId="{11D8D3CE-B524-47A3-AD08-4D3A94302B2F}" sibTransId="{569C85D2-6392-44A0-88F8-E52DDBF2D449}"/>
    <dgm:cxn modelId="{6138112B-72F3-463D-B6EF-6BF1282AED69}" type="presOf" srcId="{3577F72E-89CD-4503-A21D-0D028CDB2067}" destId="{00D231CA-BCD0-4884-A974-002E5FA71563}" srcOrd="0" destOrd="0" presId="urn:microsoft.com/office/officeart/2005/8/layout/orgChart1"/>
    <dgm:cxn modelId="{A421715E-62BA-4CD2-9860-05AFDD36C708}" type="presOf" srcId="{3577F72E-89CD-4503-A21D-0D028CDB2067}" destId="{23FFDCDD-451F-4F5E-86FA-36DB27E121E2}" srcOrd="1" destOrd="0" presId="urn:microsoft.com/office/officeart/2005/8/layout/orgChart1"/>
    <dgm:cxn modelId="{2509B460-2636-43C4-9B74-C2552FF755A4}" type="presOf" srcId="{A0191C96-0A80-4E36-8652-E0D0FF77C6F1}" destId="{DEA00F93-03DC-465B-8E1B-D6AF156E622D}" srcOrd="0" destOrd="0" presId="urn:microsoft.com/office/officeart/2005/8/layout/orgChart1"/>
    <dgm:cxn modelId="{B75EEE65-A1FD-4BC9-9F03-A339CF1B1EEB}" type="presOf" srcId="{59A32A4A-7FCC-4037-87F1-8A6F0B75328F}" destId="{50B16B94-91D8-4E6E-A0B6-A9EE7137E4DB}" srcOrd="0" destOrd="0" presId="urn:microsoft.com/office/officeart/2005/8/layout/orgChart1"/>
    <dgm:cxn modelId="{59E03752-7A3F-47F6-B5AE-E339A767D80E}" type="presOf" srcId="{6B006BDA-7400-4F68-B408-10E52C24D270}" destId="{C1AE99E0-0D41-478F-ABC4-0B3495D38E11}" srcOrd="0" destOrd="0" presId="urn:microsoft.com/office/officeart/2005/8/layout/orgChart1"/>
    <dgm:cxn modelId="{97692253-3FA6-4D0D-AF56-CCA756694DEB}" type="presOf" srcId="{3F38E4EB-886D-4122-BE17-24BAAC5F59AB}" destId="{CA50FDEB-F681-464D-985B-BD8A920774B6}" srcOrd="0" destOrd="0" presId="urn:microsoft.com/office/officeart/2005/8/layout/orgChart1"/>
    <dgm:cxn modelId="{A6B24778-5CF8-4518-9DCE-E7678102A717}" type="presOf" srcId="{D08CF717-2035-4B99-B1EB-F8283D4C8EF4}" destId="{0F2B593C-61F7-4809-A31D-607F7952E397}" srcOrd="0" destOrd="0" presId="urn:microsoft.com/office/officeart/2005/8/layout/orgChart1"/>
    <dgm:cxn modelId="{04E7607E-8E59-46C4-94C3-B29B773B1C73}" type="presOf" srcId="{FD195D49-86ED-4D13-B6DB-6CD3CFE379D2}" destId="{7ABDCBA2-B720-4BC8-B825-8F7940924AA1}" srcOrd="1" destOrd="0" presId="urn:microsoft.com/office/officeart/2005/8/layout/orgChart1"/>
    <dgm:cxn modelId="{346D6EB0-E71D-4943-B364-6AC0E91FA54A}" type="presOf" srcId="{6B006BDA-7400-4F68-B408-10E52C24D270}" destId="{F5391FCE-E173-480D-9970-95285FF7A5D7}" srcOrd="1" destOrd="0" presId="urn:microsoft.com/office/officeart/2005/8/layout/orgChart1"/>
    <dgm:cxn modelId="{1CBD8FC3-05CD-4F88-ACD4-4492F1534C84}" type="presOf" srcId="{FD195D49-86ED-4D13-B6DB-6CD3CFE379D2}" destId="{33EA8F8A-8DF0-43F1-B924-070BA5868845}" srcOrd="0" destOrd="0" presId="urn:microsoft.com/office/officeart/2005/8/layout/orgChart1"/>
    <dgm:cxn modelId="{AC0027C8-00C2-45B9-8151-B175BFE7CFBA}" type="presOf" srcId="{36035930-C84C-4329-BA53-F3B46933400E}" destId="{061C0F34-9EBC-449A-A9FD-2E5E552ECB43}" srcOrd="0" destOrd="0" presId="urn:microsoft.com/office/officeart/2005/8/layout/orgChart1"/>
    <dgm:cxn modelId="{8D88A0C8-24D5-4A8D-8E5F-D97AF1EB3A60}" srcId="{59A32A4A-7FCC-4037-87F1-8A6F0B75328F}" destId="{3577F72E-89CD-4503-A21D-0D028CDB2067}" srcOrd="0" destOrd="0" parTransId="{8A2A2AC9-A532-4A39-A322-378B17F06931}" sibTransId="{D486F24D-3B89-4E99-9219-F8045F322258}"/>
    <dgm:cxn modelId="{BB4A6AD5-560A-4D05-A4F4-F33808952C9F}" type="presOf" srcId="{11D8D3CE-B524-47A3-AD08-4D3A94302B2F}" destId="{D346AF7C-44EF-40ED-A381-9E1F7E2AE3AB}" srcOrd="0" destOrd="0" presId="urn:microsoft.com/office/officeart/2005/8/layout/orgChart1"/>
    <dgm:cxn modelId="{7F4FE6E5-122E-49E9-842E-4D83C003B847}" srcId="{3577F72E-89CD-4503-A21D-0D028CDB2067}" destId="{6B006BDA-7400-4F68-B408-10E52C24D270}" srcOrd="2" destOrd="0" parTransId="{D08CF717-2035-4B99-B1EB-F8283D4C8EF4}" sibTransId="{AB0C961C-EFD0-4BC9-9F58-93EAC4BE9653}"/>
    <dgm:cxn modelId="{309AF4F1-CE67-4770-9111-485BC22BC5F9}" type="presOf" srcId="{3F38E4EB-886D-4122-BE17-24BAAC5F59AB}" destId="{5DEAFF0A-34EE-4C2A-B168-84DBD952083A}" srcOrd="1" destOrd="0" presId="urn:microsoft.com/office/officeart/2005/8/layout/orgChart1"/>
    <dgm:cxn modelId="{FF2195FC-405D-4173-9C91-9C44A6DC1EDC}" srcId="{3577F72E-89CD-4503-A21D-0D028CDB2067}" destId="{A0191C96-0A80-4E36-8652-E0D0FF77C6F1}" srcOrd="3" destOrd="0" parTransId="{36035930-C84C-4329-BA53-F3B46933400E}" sibTransId="{6892CCA6-4E37-4DFE-BD18-CC6F6E2FC89B}"/>
    <dgm:cxn modelId="{A9D10FEE-9FAD-4053-B06A-B44F2E4A90B2}" type="presParOf" srcId="{50B16B94-91D8-4E6E-A0B6-A9EE7137E4DB}" destId="{B3C637B9-0E6D-47BF-BFC4-83CEB40C79FB}" srcOrd="0" destOrd="0" presId="urn:microsoft.com/office/officeart/2005/8/layout/orgChart1"/>
    <dgm:cxn modelId="{EA5906BC-A8DC-47AE-B8C7-E5F44163A205}" type="presParOf" srcId="{B3C637B9-0E6D-47BF-BFC4-83CEB40C79FB}" destId="{AA0F720D-D4D6-445B-9EA0-2C0362F992DB}" srcOrd="0" destOrd="0" presId="urn:microsoft.com/office/officeart/2005/8/layout/orgChart1"/>
    <dgm:cxn modelId="{D6019F4B-3E03-4579-934C-D975878907DF}" type="presParOf" srcId="{AA0F720D-D4D6-445B-9EA0-2C0362F992DB}" destId="{00D231CA-BCD0-4884-A974-002E5FA71563}" srcOrd="0" destOrd="0" presId="urn:microsoft.com/office/officeart/2005/8/layout/orgChart1"/>
    <dgm:cxn modelId="{92610B09-49BF-4D9E-80BE-93A702C1DFE4}" type="presParOf" srcId="{AA0F720D-D4D6-445B-9EA0-2C0362F992DB}" destId="{23FFDCDD-451F-4F5E-86FA-36DB27E121E2}" srcOrd="1" destOrd="0" presId="urn:microsoft.com/office/officeart/2005/8/layout/orgChart1"/>
    <dgm:cxn modelId="{57BC68C8-9968-4790-9D57-78487FE82289}" type="presParOf" srcId="{B3C637B9-0E6D-47BF-BFC4-83CEB40C79FB}" destId="{4880BDD3-FE06-42A3-AEF7-8E56BC2A8212}" srcOrd="1" destOrd="0" presId="urn:microsoft.com/office/officeart/2005/8/layout/orgChart1"/>
    <dgm:cxn modelId="{F8128054-EC70-44FD-8F55-26EF62B656A0}" type="presParOf" srcId="{4880BDD3-FE06-42A3-AEF7-8E56BC2A8212}" destId="{D346AF7C-44EF-40ED-A381-9E1F7E2AE3AB}" srcOrd="0" destOrd="0" presId="urn:microsoft.com/office/officeart/2005/8/layout/orgChart1"/>
    <dgm:cxn modelId="{AA767AF8-0FBC-40CC-AFF6-76D45DBC66AE}" type="presParOf" srcId="{4880BDD3-FE06-42A3-AEF7-8E56BC2A8212}" destId="{6BCD7B9A-D62F-4000-9BFF-6EF8A0E22298}" srcOrd="1" destOrd="0" presId="urn:microsoft.com/office/officeart/2005/8/layout/orgChart1"/>
    <dgm:cxn modelId="{E2F8AB1A-7E52-4245-9F74-B934EF517148}" type="presParOf" srcId="{6BCD7B9A-D62F-4000-9BFF-6EF8A0E22298}" destId="{C3B04F4A-3411-4253-A1E0-3359189511B0}" srcOrd="0" destOrd="0" presId="urn:microsoft.com/office/officeart/2005/8/layout/orgChart1"/>
    <dgm:cxn modelId="{5390597E-5DD6-4C39-9B29-A3E74681FF4C}" type="presParOf" srcId="{C3B04F4A-3411-4253-A1E0-3359189511B0}" destId="{33EA8F8A-8DF0-43F1-B924-070BA5868845}" srcOrd="0" destOrd="0" presId="urn:microsoft.com/office/officeart/2005/8/layout/orgChart1"/>
    <dgm:cxn modelId="{A042C36A-0811-4143-AC03-20717679E7E6}" type="presParOf" srcId="{C3B04F4A-3411-4253-A1E0-3359189511B0}" destId="{7ABDCBA2-B720-4BC8-B825-8F7940924AA1}" srcOrd="1" destOrd="0" presId="urn:microsoft.com/office/officeart/2005/8/layout/orgChart1"/>
    <dgm:cxn modelId="{2DBEFACD-AB90-4FEC-A98F-C7B9E95416C4}" type="presParOf" srcId="{6BCD7B9A-D62F-4000-9BFF-6EF8A0E22298}" destId="{38F14C2F-39D1-422D-B6C4-CD4D078B271D}" srcOrd="1" destOrd="0" presId="urn:microsoft.com/office/officeart/2005/8/layout/orgChart1"/>
    <dgm:cxn modelId="{2D740EB8-A6B0-4CBD-A588-A1571C663565}" type="presParOf" srcId="{6BCD7B9A-D62F-4000-9BFF-6EF8A0E22298}" destId="{C90D75F8-AA0A-4D59-950C-7AD21CC1489D}" srcOrd="2" destOrd="0" presId="urn:microsoft.com/office/officeart/2005/8/layout/orgChart1"/>
    <dgm:cxn modelId="{5DCE790C-9849-437C-BE38-114D7D832D7E}" type="presParOf" srcId="{4880BDD3-FE06-42A3-AEF7-8E56BC2A8212}" destId="{59585980-CE1D-4043-AAB1-A696E3EEC8A8}" srcOrd="2" destOrd="0" presId="urn:microsoft.com/office/officeart/2005/8/layout/orgChart1"/>
    <dgm:cxn modelId="{9CDD4417-4F37-4F01-868D-E4D302F05216}" type="presParOf" srcId="{4880BDD3-FE06-42A3-AEF7-8E56BC2A8212}" destId="{2F38A299-2F86-47CF-AD8F-0C10648016CF}" srcOrd="3" destOrd="0" presId="urn:microsoft.com/office/officeart/2005/8/layout/orgChart1"/>
    <dgm:cxn modelId="{0523C383-9621-4A01-B881-FCEE6EE60444}" type="presParOf" srcId="{2F38A299-2F86-47CF-AD8F-0C10648016CF}" destId="{2A863670-231C-44D3-B2A7-5965DC3B1424}" srcOrd="0" destOrd="0" presId="urn:microsoft.com/office/officeart/2005/8/layout/orgChart1"/>
    <dgm:cxn modelId="{CBC61926-60BF-430B-8A12-E5CC9E1E94BE}" type="presParOf" srcId="{2A863670-231C-44D3-B2A7-5965DC3B1424}" destId="{CA50FDEB-F681-464D-985B-BD8A920774B6}" srcOrd="0" destOrd="0" presId="urn:microsoft.com/office/officeart/2005/8/layout/orgChart1"/>
    <dgm:cxn modelId="{FE3ACC02-2EE0-404C-B027-2B6CB8BFAEF4}" type="presParOf" srcId="{2A863670-231C-44D3-B2A7-5965DC3B1424}" destId="{5DEAFF0A-34EE-4C2A-B168-84DBD952083A}" srcOrd="1" destOrd="0" presId="urn:microsoft.com/office/officeart/2005/8/layout/orgChart1"/>
    <dgm:cxn modelId="{36007B25-827C-4942-8378-4D5971C41D6D}" type="presParOf" srcId="{2F38A299-2F86-47CF-AD8F-0C10648016CF}" destId="{3BC894F3-1C10-4BB2-9A04-5509C5DC680F}" srcOrd="1" destOrd="0" presId="urn:microsoft.com/office/officeart/2005/8/layout/orgChart1"/>
    <dgm:cxn modelId="{7324BD7C-F677-4887-B026-8779032E7E08}" type="presParOf" srcId="{2F38A299-2F86-47CF-AD8F-0C10648016CF}" destId="{3909E10D-F58E-4917-A8A3-B4C4477554A3}" srcOrd="2" destOrd="0" presId="urn:microsoft.com/office/officeart/2005/8/layout/orgChart1"/>
    <dgm:cxn modelId="{84C885BC-756B-4225-9185-5829E98C6450}" type="presParOf" srcId="{4880BDD3-FE06-42A3-AEF7-8E56BC2A8212}" destId="{0F2B593C-61F7-4809-A31D-607F7952E397}" srcOrd="4" destOrd="0" presId="urn:microsoft.com/office/officeart/2005/8/layout/orgChart1"/>
    <dgm:cxn modelId="{8E749EF7-0CEA-43F5-937C-E586020C9D44}" type="presParOf" srcId="{4880BDD3-FE06-42A3-AEF7-8E56BC2A8212}" destId="{ACAAD554-3AA2-461E-814F-B5B364C54ABF}" srcOrd="5" destOrd="0" presId="urn:microsoft.com/office/officeart/2005/8/layout/orgChart1"/>
    <dgm:cxn modelId="{7DFB0584-DA3A-49EF-83AA-BB8A7E0BDD9A}" type="presParOf" srcId="{ACAAD554-3AA2-461E-814F-B5B364C54ABF}" destId="{201FFA2F-903B-4AAF-84AA-038DF1666621}" srcOrd="0" destOrd="0" presId="urn:microsoft.com/office/officeart/2005/8/layout/orgChart1"/>
    <dgm:cxn modelId="{9C8F92BD-AC45-498A-9BAC-872681438ABC}" type="presParOf" srcId="{201FFA2F-903B-4AAF-84AA-038DF1666621}" destId="{C1AE99E0-0D41-478F-ABC4-0B3495D38E11}" srcOrd="0" destOrd="0" presId="urn:microsoft.com/office/officeart/2005/8/layout/orgChart1"/>
    <dgm:cxn modelId="{861CB5A8-9565-472B-911D-84617A02A7C7}" type="presParOf" srcId="{201FFA2F-903B-4AAF-84AA-038DF1666621}" destId="{F5391FCE-E173-480D-9970-95285FF7A5D7}" srcOrd="1" destOrd="0" presId="urn:microsoft.com/office/officeart/2005/8/layout/orgChart1"/>
    <dgm:cxn modelId="{BF8C9C28-062B-4717-95E5-582DE608F80B}" type="presParOf" srcId="{ACAAD554-3AA2-461E-814F-B5B364C54ABF}" destId="{4BDDECF0-3184-4030-B6A2-25C7226966CC}" srcOrd="1" destOrd="0" presId="urn:microsoft.com/office/officeart/2005/8/layout/orgChart1"/>
    <dgm:cxn modelId="{2E4AE3B4-0F6D-49DE-9107-9DF6C1EE901B}" type="presParOf" srcId="{ACAAD554-3AA2-461E-814F-B5B364C54ABF}" destId="{6762C0F2-6C29-4B2D-9D4A-EF3023894EE9}" srcOrd="2" destOrd="0" presId="urn:microsoft.com/office/officeart/2005/8/layout/orgChart1"/>
    <dgm:cxn modelId="{964FED0A-6407-4CC7-98CB-B34B726AA4BE}" type="presParOf" srcId="{4880BDD3-FE06-42A3-AEF7-8E56BC2A8212}" destId="{061C0F34-9EBC-449A-A9FD-2E5E552ECB43}" srcOrd="6" destOrd="0" presId="urn:microsoft.com/office/officeart/2005/8/layout/orgChart1"/>
    <dgm:cxn modelId="{E8E04E2E-29C4-4681-8D24-B42E7E1B3D77}" type="presParOf" srcId="{4880BDD3-FE06-42A3-AEF7-8E56BC2A8212}" destId="{0BAD6143-638F-46FE-9FED-71B5711ECD00}" srcOrd="7" destOrd="0" presId="urn:microsoft.com/office/officeart/2005/8/layout/orgChart1"/>
    <dgm:cxn modelId="{78C477CC-494E-4C06-94AE-F64363130006}" type="presParOf" srcId="{0BAD6143-638F-46FE-9FED-71B5711ECD00}" destId="{ECECD8CC-500B-48BD-9F4B-F42A0EFEFDFD}" srcOrd="0" destOrd="0" presId="urn:microsoft.com/office/officeart/2005/8/layout/orgChart1"/>
    <dgm:cxn modelId="{E6053DB6-4211-4253-943C-9F53BC95E36B}" type="presParOf" srcId="{ECECD8CC-500B-48BD-9F4B-F42A0EFEFDFD}" destId="{DEA00F93-03DC-465B-8E1B-D6AF156E622D}" srcOrd="0" destOrd="0" presId="urn:microsoft.com/office/officeart/2005/8/layout/orgChart1"/>
    <dgm:cxn modelId="{F95702F2-4CD9-402E-843F-453A28FAFC49}" type="presParOf" srcId="{ECECD8CC-500B-48BD-9F4B-F42A0EFEFDFD}" destId="{4DF904C5-33A9-469A-80A5-8ED79A00DACB}" srcOrd="1" destOrd="0" presId="urn:microsoft.com/office/officeart/2005/8/layout/orgChart1"/>
    <dgm:cxn modelId="{82B45793-B3BE-49DC-A64F-7E8ED93F8EEB}" type="presParOf" srcId="{0BAD6143-638F-46FE-9FED-71B5711ECD00}" destId="{253AD251-F85B-4642-975B-5B40F66C354D}" srcOrd="1" destOrd="0" presId="urn:microsoft.com/office/officeart/2005/8/layout/orgChart1"/>
    <dgm:cxn modelId="{83B62CA4-792F-464C-AB6D-E04C7A90A41B}" type="presParOf" srcId="{0BAD6143-638F-46FE-9FED-71B5711ECD00}" destId="{903B6033-6630-407F-898E-6325ED03FBC2}" srcOrd="2" destOrd="0" presId="urn:microsoft.com/office/officeart/2005/8/layout/orgChart1"/>
    <dgm:cxn modelId="{DB8CC2A3-0138-437A-96A0-2A5A30F667A3}" type="presParOf" srcId="{B3C637B9-0E6D-47BF-BFC4-83CEB40C79FB}" destId="{AFC411ED-74C2-4D56-8857-B0C62A29C96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CC7CC-4643-4937-8E5F-DC6C4BAF232C}">
      <dsp:nvSpPr>
        <dsp:cNvPr id="0" name=""/>
        <dsp:cNvSpPr/>
      </dsp:nvSpPr>
      <dsp:spPr>
        <a:xfrm>
          <a:off x="0" y="337740"/>
          <a:ext cx="2928937" cy="17573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id-ID" sz="6000" b="1" kern="1200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2017</a:t>
          </a:r>
        </a:p>
        <a:p>
          <a:pPr marL="0" lvl="0" indent="0" algn="ctr" defTabSz="2667000" rtl="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id-ID" sz="2000" b="0" i="0" kern="1200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Year established</a:t>
          </a:r>
          <a:endParaRPr lang="id-ID" sz="2000" b="0" kern="1200" cap="none" spc="0" dirty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sp:txBody>
      <dsp:txXfrm>
        <a:off x="0" y="337740"/>
        <a:ext cx="2928937" cy="1757362"/>
      </dsp:txXfrm>
    </dsp:sp>
    <dsp:sp modelId="{401054C4-9389-4086-B81C-31B220DE07BE}">
      <dsp:nvSpPr>
        <dsp:cNvPr id="0" name=""/>
        <dsp:cNvSpPr/>
      </dsp:nvSpPr>
      <dsp:spPr>
        <a:xfrm>
          <a:off x="3221831" y="337740"/>
          <a:ext cx="2928937" cy="1757362"/>
        </a:xfrm>
        <a:prstGeom prst="rect">
          <a:avLst/>
        </a:prstGeom>
        <a:solidFill>
          <a:schemeClr val="accent2">
            <a:hueOff val="-1503926"/>
            <a:satOff val="9298"/>
            <a:lumOff val="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id-ID" sz="6000" b="1" kern="1200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8</a:t>
          </a:r>
        </a:p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id-ID" sz="2000" b="0" kern="1200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Projects completed successfully</a:t>
          </a:r>
          <a:endParaRPr lang="en-US" sz="2000" b="0" kern="1200" cap="none" spc="0" dirty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sp:txBody>
      <dsp:txXfrm>
        <a:off x="3221831" y="337740"/>
        <a:ext cx="2928937" cy="1757362"/>
      </dsp:txXfrm>
    </dsp:sp>
    <dsp:sp modelId="{7ADCCC24-52A6-4733-B3B4-CFF0EDD73E39}">
      <dsp:nvSpPr>
        <dsp:cNvPr id="0" name=""/>
        <dsp:cNvSpPr/>
      </dsp:nvSpPr>
      <dsp:spPr>
        <a:xfrm>
          <a:off x="6443662" y="337740"/>
          <a:ext cx="2928937" cy="1757362"/>
        </a:xfrm>
        <a:prstGeom prst="rect">
          <a:avLst/>
        </a:prstGeom>
        <a:solidFill>
          <a:schemeClr val="accent2">
            <a:hueOff val="-3007852"/>
            <a:satOff val="18595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id-ID" sz="6000" b="1" kern="1200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2</a:t>
          </a:r>
        </a:p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id-ID" sz="2000" b="0" kern="1200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Projects running in 2018</a:t>
          </a:r>
          <a:endParaRPr lang="en-US" sz="2000" b="0" kern="1200" cap="none" spc="0" dirty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sp:txBody>
      <dsp:txXfrm>
        <a:off x="6443662" y="337740"/>
        <a:ext cx="2928937" cy="1757362"/>
      </dsp:txXfrm>
    </dsp:sp>
    <dsp:sp modelId="{1864898A-8091-4333-87AA-2985AA4C5458}">
      <dsp:nvSpPr>
        <dsp:cNvPr id="0" name=""/>
        <dsp:cNvSpPr/>
      </dsp:nvSpPr>
      <dsp:spPr>
        <a:xfrm>
          <a:off x="1610915" y="2387996"/>
          <a:ext cx="2928937" cy="1757362"/>
        </a:xfrm>
        <a:prstGeom prst="rect">
          <a:avLst/>
        </a:prstGeom>
        <a:solidFill>
          <a:schemeClr val="accent2">
            <a:hueOff val="-4511779"/>
            <a:satOff val="27893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id-ID" sz="6000" b="1" kern="1200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750</a:t>
          </a:r>
        </a:p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b="0" kern="1200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Highest project value (in million IDR)</a:t>
          </a:r>
          <a:endParaRPr lang="en-US" sz="2000" b="0" kern="1200" cap="none" spc="0" dirty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sp:txBody>
      <dsp:txXfrm>
        <a:off x="1610915" y="2387996"/>
        <a:ext cx="2928937" cy="1757362"/>
      </dsp:txXfrm>
    </dsp:sp>
    <dsp:sp modelId="{0EF580B4-D0A2-446B-80EC-CFD948965789}">
      <dsp:nvSpPr>
        <dsp:cNvPr id="0" name=""/>
        <dsp:cNvSpPr/>
      </dsp:nvSpPr>
      <dsp:spPr>
        <a:xfrm>
          <a:off x="4832746" y="2387996"/>
          <a:ext cx="2928937" cy="1757362"/>
        </a:xfrm>
        <a:prstGeom prst="rect">
          <a:avLst/>
        </a:prstGeom>
        <a:solidFill>
          <a:schemeClr val="accent2">
            <a:hueOff val="-6015705"/>
            <a:satOff val="37190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id-ID" sz="6000" b="1" kern="1200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5</a:t>
          </a:r>
        </a:p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b="0" kern="1200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Initial team members in 127 Studio</a:t>
          </a:r>
          <a:endParaRPr lang="en-US" sz="2000" b="0" kern="1200" cap="none" spc="0" dirty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sp:txBody>
      <dsp:txXfrm>
        <a:off x="4832746" y="2387996"/>
        <a:ext cx="2928937" cy="1757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1C0F34-9EBC-449A-A9FD-2E5E552ECB43}">
      <dsp:nvSpPr>
        <dsp:cNvPr id="0" name=""/>
        <dsp:cNvSpPr/>
      </dsp:nvSpPr>
      <dsp:spPr>
        <a:xfrm>
          <a:off x="5417592" y="1995276"/>
          <a:ext cx="4243091" cy="490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468"/>
              </a:lnTo>
              <a:lnTo>
                <a:pt x="4243091" y="245468"/>
              </a:lnTo>
              <a:lnTo>
                <a:pt x="4243091" y="4909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2B593C-61F7-4809-A31D-607F7952E397}">
      <dsp:nvSpPr>
        <dsp:cNvPr id="0" name=""/>
        <dsp:cNvSpPr/>
      </dsp:nvSpPr>
      <dsp:spPr>
        <a:xfrm>
          <a:off x="5417592" y="1995276"/>
          <a:ext cx="1414363" cy="490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468"/>
              </a:lnTo>
              <a:lnTo>
                <a:pt x="1414363" y="245468"/>
              </a:lnTo>
              <a:lnTo>
                <a:pt x="1414363" y="4909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585980-CE1D-4043-AAB1-A696E3EEC8A8}">
      <dsp:nvSpPr>
        <dsp:cNvPr id="0" name=""/>
        <dsp:cNvSpPr/>
      </dsp:nvSpPr>
      <dsp:spPr>
        <a:xfrm>
          <a:off x="4003228" y="1995276"/>
          <a:ext cx="1414363" cy="490936"/>
        </a:xfrm>
        <a:custGeom>
          <a:avLst/>
          <a:gdLst/>
          <a:ahLst/>
          <a:cxnLst/>
          <a:rect l="0" t="0" r="0" b="0"/>
          <a:pathLst>
            <a:path>
              <a:moveTo>
                <a:pt x="1414363" y="0"/>
              </a:moveTo>
              <a:lnTo>
                <a:pt x="1414363" y="245468"/>
              </a:lnTo>
              <a:lnTo>
                <a:pt x="0" y="245468"/>
              </a:lnTo>
              <a:lnTo>
                <a:pt x="0" y="4909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6AF7C-44EF-40ED-A381-9E1F7E2AE3AB}">
      <dsp:nvSpPr>
        <dsp:cNvPr id="0" name=""/>
        <dsp:cNvSpPr/>
      </dsp:nvSpPr>
      <dsp:spPr>
        <a:xfrm>
          <a:off x="1174500" y="1995276"/>
          <a:ext cx="4243091" cy="490936"/>
        </a:xfrm>
        <a:custGeom>
          <a:avLst/>
          <a:gdLst/>
          <a:ahLst/>
          <a:cxnLst/>
          <a:rect l="0" t="0" r="0" b="0"/>
          <a:pathLst>
            <a:path>
              <a:moveTo>
                <a:pt x="4243091" y="0"/>
              </a:moveTo>
              <a:lnTo>
                <a:pt x="4243091" y="245468"/>
              </a:lnTo>
              <a:lnTo>
                <a:pt x="0" y="245468"/>
              </a:lnTo>
              <a:lnTo>
                <a:pt x="0" y="4909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231CA-BCD0-4884-A974-002E5FA71563}">
      <dsp:nvSpPr>
        <dsp:cNvPr id="0" name=""/>
        <dsp:cNvSpPr/>
      </dsp:nvSpPr>
      <dsp:spPr>
        <a:xfrm>
          <a:off x="4248696" y="826380"/>
          <a:ext cx="2337791" cy="1168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b="1" kern="1200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Rafi P. Adji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b="0" i="1" kern="1200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Project Manager</a:t>
          </a:r>
          <a:endParaRPr lang="en-US" sz="1800" b="0" i="1" kern="1200" cap="none" spc="0" dirty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sp:txBody>
      <dsp:txXfrm>
        <a:off x="4248696" y="826380"/>
        <a:ext cx="2337791" cy="1168895"/>
      </dsp:txXfrm>
    </dsp:sp>
    <dsp:sp modelId="{33EA8F8A-8DF0-43F1-B924-070BA5868845}">
      <dsp:nvSpPr>
        <dsp:cNvPr id="0" name=""/>
        <dsp:cNvSpPr/>
      </dsp:nvSpPr>
      <dsp:spPr>
        <a:xfrm>
          <a:off x="5604" y="2486212"/>
          <a:ext cx="2337791" cy="1168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b="1" kern="1200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Firda Rosa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b="0" i="1" kern="1200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Web and Database Designer</a:t>
          </a:r>
          <a:endParaRPr lang="en-US" sz="1800" b="0" i="1" kern="1200" cap="none" spc="0" dirty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sp:txBody>
      <dsp:txXfrm>
        <a:off x="5604" y="2486212"/>
        <a:ext cx="2337791" cy="1168895"/>
      </dsp:txXfrm>
    </dsp:sp>
    <dsp:sp modelId="{CA50FDEB-F681-464D-985B-BD8A920774B6}">
      <dsp:nvSpPr>
        <dsp:cNvPr id="0" name=""/>
        <dsp:cNvSpPr/>
      </dsp:nvSpPr>
      <dsp:spPr>
        <a:xfrm>
          <a:off x="2834332" y="2486212"/>
          <a:ext cx="2337791" cy="1168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b="1" kern="1200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Yohanes D.L.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b="0" i="1" kern="1200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Developer</a:t>
          </a:r>
          <a:endParaRPr lang="en-US" sz="1800" b="0" i="1" kern="1200" cap="none" spc="0" dirty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sp:txBody>
      <dsp:txXfrm>
        <a:off x="2834332" y="2486212"/>
        <a:ext cx="2337791" cy="1168895"/>
      </dsp:txXfrm>
    </dsp:sp>
    <dsp:sp modelId="{C1AE99E0-0D41-478F-ABC4-0B3495D38E11}">
      <dsp:nvSpPr>
        <dsp:cNvPr id="0" name=""/>
        <dsp:cNvSpPr/>
      </dsp:nvSpPr>
      <dsp:spPr>
        <a:xfrm>
          <a:off x="5663060" y="2486212"/>
          <a:ext cx="2337791" cy="1168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b="1" kern="1200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Arrizky R.A.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b="0" i="1" kern="1200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System Analyst</a:t>
          </a:r>
          <a:endParaRPr lang="en-US" sz="1800" b="0" i="1" kern="1200" cap="none" spc="0" dirty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sp:txBody>
      <dsp:txXfrm>
        <a:off x="5663060" y="2486212"/>
        <a:ext cx="2337791" cy="1168895"/>
      </dsp:txXfrm>
    </dsp:sp>
    <dsp:sp modelId="{DEA00F93-03DC-465B-8E1B-D6AF156E622D}">
      <dsp:nvSpPr>
        <dsp:cNvPr id="0" name=""/>
        <dsp:cNvSpPr/>
      </dsp:nvSpPr>
      <dsp:spPr>
        <a:xfrm>
          <a:off x="8491788" y="2486212"/>
          <a:ext cx="2337791" cy="1168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b="1" kern="1200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Siti Maisyaroh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b="0" i="1" kern="1200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rPr>
            <a:t>Quality Control</a:t>
          </a:r>
          <a:endParaRPr lang="en-US" sz="1800" b="0" i="1" kern="1200" cap="none" spc="0" dirty="0">
            <a:ln w="9525">
              <a:solidFill>
                <a:schemeClr val="tx1"/>
              </a:solidFill>
              <a:prstDash val="solid"/>
            </a:ln>
            <a:solidFill>
              <a:schemeClr val="tx1"/>
            </a:solidFill>
            <a:effectLst/>
          </a:endParaRPr>
        </a:p>
      </dsp:txBody>
      <dsp:txXfrm>
        <a:off x="8491788" y="2486212"/>
        <a:ext cx="2337791" cy="1168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5DD-9819-4ABC-A784-477AFBA19C86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9729644A-97F2-4BC4-BBF7-FC141F507563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127 Studio</a:t>
            </a:r>
            <a:endParaRPr lang="en-US" b="1" cap="none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2581098"/>
          </a:xfrm>
        </p:spPr>
        <p:txBody>
          <a:bodyPr>
            <a:normAutofit/>
          </a:bodyPr>
          <a:lstStyle/>
          <a:p>
            <a:r>
              <a:rPr lang="id-ID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YOHANES DWI LISTIO</a:t>
            </a:r>
          </a:p>
          <a:p>
            <a:r>
              <a:rPr lang="id-ID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ARRIZKY RAHMAT ALIFIANSYAH</a:t>
            </a:r>
          </a:p>
          <a:p>
            <a:r>
              <a:rPr lang="id-ID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RAFI PRATAMA ADJI</a:t>
            </a:r>
          </a:p>
          <a:p>
            <a:r>
              <a:rPr lang="id-ID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SITI MAISYAROH</a:t>
            </a:r>
          </a:p>
          <a:p>
            <a:r>
              <a:rPr lang="id-ID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FIRDA ROSA OLIVIA MUJIARSO</a:t>
            </a:r>
            <a:endParaRPr lang="en-US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Deployment (UAT &amp; Training)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82602900"/>
              </p:ext>
            </p:extLst>
          </p:nvPr>
        </p:nvGraphicFramePr>
        <p:xfrm>
          <a:off x="1981199" y="2509838"/>
          <a:ext cx="9372599" cy="8797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2919">
                  <a:extLst>
                    <a:ext uri="{9D8B030D-6E8A-4147-A177-3AD203B41FA5}">
                      <a16:colId xmlns:a16="http://schemas.microsoft.com/office/drawing/2014/main" val="59895390"/>
                    </a:ext>
                  </a:extLst>
                </a:gridCol>
                <a:gridCol w="1957114">
                  <a:extLst>
                    <a:ext uri="{9D8B030D-6E8A-4147-A177-3AD203B41FA5}">
                      <a16:colId xmlns:a16="http://schemas.microsoft.com/office/drawing/2014/main" val="4221788693"/>
                    </a:ext>
                  </a:extLst>
                </a:gridCol>
                <a:gridCol w="632919">
                  <a:extLst>
                    <a:ext uri="{9D8B030D-6E8A-4147-A177-3AD203B41FA5}">
                      <a16:colId xmlns:a16="http://schemas.microsoft.com/office/drawing/2014/main" val="1912823013"/>
                    </a:ext>
                  </a:extLst>
                </a:gridCol>
                <a:gridCol w="632919">
                  <a:extLst>
                    <a:ext uri="{9D8B030D-6E8A-4147-A177-3AD203B41FA5}">
                      <a16:colId xmlns:a16="http://schemas.microsoft.com/office/drawing/2014/main" val="1635319728"/>
                    </a:ext>
                  </a:extLst>
                </a:gridCol>
                <a:gridCol w="632919">
                  <a:extLst>
                    <a:ext uri="{9D8B030D-6E8A-4147-A177-3AD203B41FA5}">
                      <a16:colId xmlns:a16="http://schemas.microsoft.com/office/drawing/2014/main" val="953889775"/>
                    </a:ext>
                  </a:extLst>
                </a:gridCol>
                <a:gridCol w="1580056">
                  <a:extLst>
                    <a:ext uri="{9D8B030D-6E8A-4147-A177-3AD203B41FA5}">
                      <a16:colId xmlns:a16="http://schemas.microsoft.com/office/drawing/2014/main" val="3591941073"/>
                    </a:ext>
                  </a:extLst>
                </a:gridCol>
                <a:gridCol w="1580056">
                  <a:extLst>
                    <a:ext uri="{9D8B030D-6E8A-4147-A177-3AD203B41FA5}">
                      <a16:colId xmlns:a16="http://schemas.microsoft.com/office/drawing/2014/main" val="2390901404"/>
                    </a:ext>
                  </a:extLst>
                </a:gridCol>
                <a:gridCol w="1723697">
                  <a:extLst>
                    <a:ext uri="{9D8B030D-6E8A-4147-A177-3AD203B41FA5}">
                      <a16:colId xmlns:a16="http://schemas.microsoft.com/office/drawing/2014/main" val="2749998035"/>
                    </a:ext>
                  </a:extLst>
                </a:gridCol>
              </a:tblGrid>
              <a:tr h="131632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No.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11" marR="3211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Resource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11" marR="3211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Man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11" marR="3211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11" marR="3211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Effort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11" marR="3211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Man Day 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11" marR="3211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Fixed Man Day 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11" marR="3211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Fixed MD * Days 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11" marR="3211" marT="6582" marB="0" anchor="ctr"/>
                </a:tc>
                <a:extLst>
                  <a:ext uri="{0D108BD9-81ED-4DB2-BD59-A6C34878D82A}">
                    <a16:rowId xmlns:a16="http://schemas.microsoft.com/office/drawing/2014/main" val="3649025431"/>
                  </a:ext>
                </a:extLst>
              </a:tr>
              <a:tr h="131632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11" marR="3211" marT="65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Project Manager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11" marR="3211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11" marR="3211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11" marR="3211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11" marR="3211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  420.000,00 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11" marR="3211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  462.000,00 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11" marR="3211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  5.082.000,00 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11" marR="3211" marT="6582" marB="0" anchor="ctr"/>
                </a:tc>
                <a:extLst>
                  <a:ext uri="{0D108BD9-81ED-4DB2-BD59-A6C34878D82A}">
                    <a16:rowId xmlns:a16="http://schemas.microsoft.com/office/drawing/2014/main" val="3675001283"/>
                  </a:ext>
                </a:extLst>
              </a:tr>
              <a:tr h="131632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11" marR="3211" marT="65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11" marR="3211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11" marR="3211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11" marR="3211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11" marR="3211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  300.000,00 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11" marR="3211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  330.000,00 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11" marR="3211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  3.630.000,00 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11" marR="3211" marT="6582" marB="0" anchor="ctr"/>
                </a:tc>
                <a:extLst>
                  <a:ext uri="{0D108BD9-81ED-4DB2-BD59-A6C34878D82A}">
                    <a16:rowId xmlns:a16="http://schemas.microsoft.com/office/drawing/2014/main" val="1067872237"/>
                  </a:ext>
                </a:extLst>
              </a:tr>
              <a:tr h="131632"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11" marR="3211" marT="65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11" marR="3211" marT="65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11" marR="3211" marT="65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11" marR="3211" marT="65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11" marR="3211" marT="65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11" marR="3211" marT="65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11" marR="3211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  8.712.000,00 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11" marR="3211" marT="6582" marB="0" anchor="ctr"/>
                </a:tc>
                <a:extLst>
                  <a:ext uri="{0D108BD9-81ED-4DB2-BD59-A6C34878D82A}">
                    <a16:rowId xmlns:a16="http://schemas.microsoft.com/office/drawing/2014/main" val="609937849"/>
                  </a:ext>
                </a:extLst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1981198" y="3379918"/>
            <a:ext cx="4572000" cy="830487"/>
          </a:xfrm>
        </p:spPr>
        <p:txBody>
          <a:bodyPr/>
          <a:lstStyle/>
          <a:p>
            <a:r>
              <a:rPr lang="id-ID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Maintenance</a:t>
            </a:r>
          </a:p>
        </p:txBody>
      </p:sp>
      <p:graphicFrame>
        <p:nvGraphicFramePr>
          <p:cNvPr id="15" name="Content Placeholder 3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09202805"/>
              </p:ext>
            </p:extLst>
          </p:nvPr>
        </p:nvGraphicFramePr>
        <p:xfrm>
          <a:off x="1981199" y="4210405"/>
          <a:ext cx="9372599" cy="6686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2919">
                  <a:extLst>
                    <a:ext uri="{9D8B030D-6E8A-4147-A177-3AD203B41FA5}">
                      <a16:colId xmlns:a16="http://schemas.microsoft.com/office/drawing/2014/main" val="1191585636"/>
                    </a:ext>
                  </a:extLst>
                </a:gridCol>
                <a:gridCol w="1957114">
                  <a:extLst>
                    <a:ext uri="{9D8B030D-6E8A-4147-A177-3AD203B41FA5}">
                      <a16:colId xmlns:a16="http://schemas.microsoft.com/office/drawing/2014/main" val="156374109"/>
                    </a:ext>
                  </a:extLst>
                </a:gridCol>
                <a:gridCol w="632919">
                  <a:extLst>
                    <a:ext uri="{9D8B030D-6E8A-4147-A177-3AD203B41FA5}">
                      <a16:colId xmlns:a16="http://schemas.microsoft.com/office/drawing/2014/main" val="320826703"/>
                    </a:ext>
                  </a:extLst>
                </a:gridCol>
                <a:gridCol w="632919">
                  <a:extLst>
                    <a:ext uri="{9D8B030D-6E8A-4147-A177-3AD203B41FA5}">
                      <a16:colId xmlns:a16="http://schemas.microsoft.com/office/drawing/2014/main" val="1571440658"/>
                    </a:ext>
                  </a:extLst>
                </a:gridCol>
                <a:gridCol w="632919">
                  <a:extLst>
                    <a:ext uri="{9D8B030D-6E8A-4147-A177-3AD203B41FA5}">
                      <a16:colId xmlns:a16="http://schemas.microsoft.com/office/drawing/2014/main" val="4156632033"/>
                    </a:ext>
                  </a:extLst>
                </a:gridCol>
                <a:gridCol w="1580056">
                  <a:extLst>
                    <a:ext uri="{9D8B030D-6E8A-4147-A177-3AD203B41FA5}">
                      <a16:colId xmlns:a16="http://schemas.microsoft.com/office/drawing/2014/main" val="2934382461"/>
                    </a:ext>
                  </a:extLst>
                </a:gridCol>
                <a:gridCol w="1580056">
                  <a:extLst>
                    <a:ext uri="{9D8B030D-6E8A-4147-A177-3AD203B41FA5}">
                      <a16:colId xmlns:a16="http://schemas.microsoft.com/office/drawing/2014/main" val="194941634"/>
                    </a:ext>
                  </a:extLst>
                </a:gridCol>
                <a:gridCol w="1723697">
                  <a:extLst>
                    <a:ext uri="{9D8B030D-6E8A-4147-A177-3AD203B41FA5}">
                      <a16:colId xmlns:a16="http://schemas.microsoft.com/office/drawing/2014/main" val="16587773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No.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Resource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Man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Effort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Man Day 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Fixed Man Day 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Fixed MD * Days 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53985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  300.000,00 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  330.000,00 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  8.580.000,00 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2662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  8.580.000,00 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660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39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Overhead Cost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Gathering Requirements (1st Week)</a:t>
            </a:r>
          </a:p>
          <a:p>
            <a:pPr marL="0" indent="0">
              <a:buNone/>
            </a:pPr>
            <a:endParaRPr lang="id-ID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0" indent="0">
              <a:buNone/>
            </a:pPr>
            <a:r>
              <a:rPr lang="id-ID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Gathering Requirements (2nd Week)</a:t>
            </a:r>
          </a:p>
          <a:p>
            <a:pPr marL="0" indent="0">
              <a:buNone/>
            </a:pPr>
            <a:endParaRPr lang="id-ID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0" indent="0">
              <a:buNone/>
            </a:pPr>
            <a:r>
              <a:rPr lang="id-ID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UAT</a:t>
            </a:r>
          </a:p>
          <a:p>
            <a:pPr marL="0" indent="0">
              <a:buNone/>
            </a:pPr>
            <a:endParaRPr lang="id-ID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0" indent="0">
              <a:buNone/>
            </a:pPr>
            <a:r>
              <a:rPr lang="id-ID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User Training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771605"/>
              </p:ext>
            </p:extLst>
          </p:nvPr>
        </p:nvGraphicFramePr>
        <p:xfrm>
          <a:off x="1981201" y="2438968"/>
          <a:ext cx="9372599" cy="6591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109">
                  <a:extLst>
                    <a:ext uri="{9D8B030D-6E8A-4147-A177-3AD203B41FA5}">
                      <a16:colId xmlns:a16="http://schemas.microsoft.com/office/drawing/2014/main" val="3281448326"/>
                    </a:ext>
                  </a:extLst>
                </a:gridCol>
                <a:gridCol w="605109">
                  <a:extLst>
                    <a:ext uri="{9D8B030D-6E8A-4147-A177-3AD203B41FA5}">
                      <a16:colId xmlns:a16="http://schemas.microsoft.com/office/drawing/2014/main" val="3390559042"/>
                    </a:ext>
                  </a:extLst>
                </a:gridCol>
                <a:gridCol w="1510628">
                  <a:extLst>
                    <a:ext uri="{9D8B030D-6E8A-4147-A177-3AD203B41FA5}">
                      <a16:colId xmlns:a16="http://schemas.microsoft.com/office/drawing/2014/main" val="70034145"/>
                    </a:ext>
                  </a:extLst>
                </a:gridCol>
                <a:gridCol w="1510628">
                  <a:extLst>
                    <a:ext uri="{9D8B030D-6E8A-4147-A177-3AD203B41FA5}">
                      <a16:colId xmlns:a16="http://schemas.microsoft.com/office/drawing/2014/main" val="341755697"/>
                    </a:ext>
                  </a:extLst>
                </a:gridCol>
                <a:gridCol w="609241">
                  <a:extLst>
                    <a:ext uri="{9D8B030D-6E8A-4147-A177-3AD203B41FA5}">
                      <a16:colId xmlns:a16="http://schemas.microsoft.com/office/drawing/2014/main" val="1120224578"/>
                    </a:ext>
                  </a:extLst>
                </a:gridCol>
                <a:gridCol w="1510628">
                  <a:extLst>
                    <a:ext uri="{9D8B030D-6E8A-4147-A177-3AD203B41FA5}">
                      <a16:colId xmlns:a16="http://schemas.microsoft.com/office/drawing/2014/main" val="3646911773"/>
                    </a:ext>
                  </a:extLst>
                </a:gridCol>
                <a:gridCol w="1510628">
                  <a:extLst>
                    <a:ext uri="{9D8B030D-6E8A-4147-A177-3AD203B41FA5}">
                      <a16:colId xmlns:a16="http://schemas.microsoft.com/office/drawing/2014/main" val="2663393121"/>
                    </a:ext>
                  </a:extLst>
                </a:gridCol>
                <a:gridCol w="1510628">
                  <a:extLst>
                    <a:ext uri="{9D8B030D-6E8A-4147-A177-3AD203B41FA5}">
                      <a16:colId xmlns:a16="http://schemas.microsoft.com/office/drawing/2014/main" val="242712449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Man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Days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Plane </a:t>
                      </a:r>
                      <a:endParaRPr lang="id-ID" sz="1400" b="1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PP Client - Hotel </a:t>
                      </a:r>
                      <a:endParaRPr lang="id-ID" sz="1400" b="1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Hotel Room</a:t>
                      </a:r>
                      <a:endParaRPr lang="id-ID" sz="1400" b="1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Hotel </a:t>
                      </a:r>
                      <a:endParaRPr lang="id-ID" sz="1400" b="1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Allowance </a:t>
                      </a:r>
                      <a:endParaRPr lang="id-ID" sz="1400" b="1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Total 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08746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1.860.000,00 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600.000,00 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2.000.000,00 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6.000.000,00 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</a:t>
                      </a:r>
                      <a:r>
                        <a:rPr lang="id-ID" sz="1400" b="0" u="none" strike="noStrike" cap="none" spc="0" baseline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10.460.000,00 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367398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999756"/>
              </p:ext>
            </p:extLst>
          </p:nvPr>
        </p:nvGraphicFramePr>
        <p:xfrm>
          <a:off x="1981199" y="3522351"/>
          <a:ext cx="9372599" cy="6591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109">
                  <a:extLst>
                    <a:ext uri="{9D8B030D-6E8A-4147-A177-3AD203B41FA5}">
                      <a16:colId xmlns:a16="http://schemas.microsoft.com/office/drawing/2014/main" val="3281448326"/>
                    </a:ext>
                  </a:extLst>
                </a:gridCol>
                <a:gridCol w="605109">
                  <a:extLst>
                    <a:ext uri="{9D8B030D-6E8A-4147-A177-3AD203B41FA5}">
                      <a16:colId xmlns:a16="http://schemas.microsoft.com/office/drawing/2014/main" val="3390559042"/>
                    </a:ext>
                  </a:extLst>
                </a:gridCol>
                <a:gridCol w="1510628">
                  <a:extLst>
                    <a:ext uri="{9D8B030D-6E8A-4147-A177-3AD203B41FA5}">
                      <a16:colId xmlns:a16="http://schemas.microsoft.com/office/drawing/2014/main" val="70034145"/>
                    </a:ext>
                  </a:extLst>
                </a:gridCol>
                <a:gridCol w="1510628">
                  <a:extLst>
                    <a:ext uri="{9D8B030D-6E8A-4147-A177-3AD203B41FA5}">
                      <a16:colId xmlns:a16="http://schemas.microsoft.com/office/drawing/2014/main" val="341755697"/>
                    </a:ext>
                  </a:extLst>
                </a:gridCol>
                <a:gridCol w="609241">
                  <a:extLst>
                    <a:ext uri="{9D8B030D-6E8A-4147-A177-3AD203B41FA5}">
                      <a16:colId xmlns:a16="http://schemas.microsoft.com/office/drawing/2014/main" val="1120224578"/>
                    </a:ext>
                  </a:extLst>
                </a:gridCol>
                <a:gridCol w="1510628">
                  <a:extLst>
                    <a:ext uri="{9D8B030D-6E8A-4147-A177-3AD203B41FA5}">
                      <a16:colId xmlns:a16="http://schemas.microsoft.com/office/drawing/2014/main" val="3646911773"/>
                    </a:ext>
                  </a:extLst>
                </a:gridCol>
                <a:gridCol w="1510628">
                  <a:extLst>
                    <a:ext uri="{9D8B030D-6E8A-4147-A177-3AD203B41FA5}">
                      <a16:colId xmlns:a16="http://schemas.microsoft.com/office/drawing/2014/main" val="2663393121"/>
                    </a:ext>
                  </a:extLst>
                </a:gridCol>
                <a:gridCol w="1510628">
                  <a:extLst>
                    <a:ext uri="{9D8B030D-6E8A-4147-A177-3AD203B41FA5}">
                      <a16:colId xmlns:a16="http://schemas.microsoft.com/office/drawing/2014/main" val="242712449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Man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Days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Plane </a:t>
                      </a:r>
                      <a:endParaRPr lang="id-ID" sz="1400" b="1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PP Client - Hotel </a:t>
                      </a:r>
                      <a:endParaRPr lang="id-ID" sz="1400" b="1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Hotel Room</a:t>
                      </a:r>
                      <a:endParaRPr lang="id-ID" sz="1400" b="1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Hotel </a:t>
                      </a:r>
                      <a:endParaRPr lang="id-ID" sz="1400" b="1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Allowance </a:t>
                      </a:r>
                      <a:endParaRPr lang="id-ID" sz="1400" b="1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Total 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08746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1.860.000,00 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600.000,00 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2.000.000,00 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6.000.000,00 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</a:t>
                      </a:r>
                      <a:r>
                        <a:rPr lang="id-ID" sz="1400" b="0" u="none" strike="noStrike" cap="none" spc="0" baseline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10.460.000,00 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36739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764793"/>
              </p:ext>
            </p:extLst>
          </p:nvPr>
        </p:nvGraphicFramePr>
        <p:xfrm>
          <a:off x="1981197" y="4633030"/>
          <a:ext cx="9372600" cy="6591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2904">
                  <a:extLst>
                    <a:ext uri="{9D8B030D-6E8A-4147-A177-3AD203B41FA5}">
                      <a16:colId xmlns:a16="http://schemas.microsoft.com/office/drawing/2014/main" val="148581566"/>
                    </a:ext>
                  </a:extLst>
                </a:gridCol>
                <a:gridCol w="602904">
                  <a:extLst>
                    <a:ext uri="{9D8B030D-6E8A-4147-A177-3AD203B41FA5}">
                      <a16:colId xmlns:a16="http://schemas.microsoft.com/office/drawing/2014/main" val="2745719510"/>
                    </a:ext>
                  </a:extLst>
                </a:gridCol>
                <a:gridCol w="1505125">
                  <a:extLst>
                    <a:ext uri="{9D8B030D-6E8A-4147-A177-3AD203B41FA5}">
                      <a16:colId xmlns:a16="http://schemas.microsoft.com/office/drawing/2014/main" val="824698749"/>
                    </a:ext>
                  </a:extLst>
                </a:gridCol>
                <a:gridCol w="1505125">
                  <a:extLst>
                    <a:ext uri="{9D8B030D-6E8A-4147-A177-3AD203B41FA5}">
                      <a16:colId xmlns:a16="http://schemas.microsoft.com/office/drawing/2014/main" val="1937727028"/>
                    </a:ext>
                  </a:extLst>
                </a:gridCol>
                <a:gridCol w="641167">
                  <a:extLst>
                    <a:ext uri="{9D8B030D-6E8A-4147-A177-3AD203B41FA5}">
                      <a16:colId xmlns:a16="http://schemas.microsoft.com/office/drawing/2014/main" val="1984637759"/>
                    </a:ext>
                  </a:extLst>
                </a:gridCol>
                <a:gridCol w="1505125">
                  <a:extLst>
                    <a:ext uri="{9D8B030D-6E8A-4147-A177-3AD203B41FA5}">
                      <a16:colId xmlns:a16="http://schemas.microsoft.com/office/drawing/2014/main" val="3610662135"/>
                    </a:ext>
                  </a:extLst>
                </a:gridCol>
                <a:gridCol w="1505125">
                  <a:extLst>
                    <a:ext uri="{9D8B030D-6E8A-4147-A177-3AD203B41FA5}">
                      <a16:colId xmlns:a16="http://schemas.microsoft.com/office/drawing/2014/main" val="1323220652"/>
                    </a:ext>
                  </a:extLst>
                </a:gridCol>
                <a:gridCol w="1505125">
                  <a:extLst>
                    <a:ext uri="{9D8B030D-6E8A-4147-A177-3AD203B41FA5}">
                      <a16:colId xmlns:a16="http://schemas.microsoft.com/office/drawing/2014/main" val="297282242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Man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Days</a:t>
                      </a:r>
                      <a:endParaRPr lang="id-ID" sz="1400" b="1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Plane </a:t>
                      </a:r>
                      <a:endParaRPr lang="id-ID" sz="1400" b="1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PP Client - Hotel 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Hotel Room</a:t>
                      </a:r>
                      <a:endParaRPr lang="id-ID" sz="1400" b="1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Hotel 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Allowance 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Total 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14150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930.000,00 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600.000,00 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2.400.000,00 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3.600.000,00 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7.530.000,00 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429382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502007"/>
              </p:ext>
            </p:extLst>
          </p:nvPr>
        </p:nvGraphicFramePr>
        <p:xfrm>
          <a:off x="1981197" y="5787075"/>
          <a:ext cx="9372600" cy="6591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2904">
                  <a:extLst>
                    <a:ext uri="{9D8B030D-6E8A-4147-A177-3AD203B41FA5}">
                      <a16:colId xmlns:a16="http://schemas.microsoft.com/office/drawing/2014/main" val="1382295230"/>
                    </a:ext>
                  </a:extLst>
                </a:gridCol>
                <a:gridCol w="602904">
                  <a:extLst>
                    <a:ext uri="{9D8B030D-6E8A-4147-A177-3AD203B41FA5}">
                      <a16:colId xmlns:a16="http://schemas.microsoft.com/office/drawing/2014/main" val="1011090927"/>
                    </a:ext>
                  </a:extLst>
                </a:gridCol>
                <a:gridCol w="1505125">
                  <a:extLst>
                    <a:ext uri="{9D8B030D-6E8A-4147-A177-3AD203B41FA5}">
                      <a16:colId xmlns:a16="http://schemas.microsoft.com/office/drawing/2014/main" val="1770659179"/>
                    </a:ext>
                  </a:extLst>
                </a:gridCol>
                <a:gridCol w="1505125">
                  <a:extLst>
                    <a:ext uri="{9D8B030D-6E8A-4147-A177-3AD203B41FA5}">
                      <a16:colId xmlns:a16="http://schemas.microsoft.com/office/drawing/2014/main" val="2376009390"/>
                    </a:ext>
                  </a:extLst>
                </a:gridCol>
                <a:gridCol w="641167">
                  <a:extLst>
                    <a:ext uri="{9D8B030D-6E8A-4147-A177-3AD203B41FA5}">
                      <a16:colId xmlns:a16="http://schemas.microsoft.com/office/drawing/2014/main" val="436430338"/>
                    </a:ext>
                  </a:extLst>
                </a:gridCol>
                <a:gridCol w="1505125">
                  <a:extLst>
                    <a:ext uri="{9D8B030D-6E8A-4147-A177-3AD203B41FA5}">
                      <a16:colId xmlns:a16="http://schemas.microsoft.com/office/drawing/2014/main" val="3714822599"/>
                    </a:ext>
                  </a:extLst>
                </a:gridCol>
                <a:gridCol w="1505125">
                  <a:extLst>
                    <a:ext uri="{9D8B030D-6E8A-4147-A177-3AD203B41FA5}">
                      <a16:colId xmlns:a16="http://schemas.microsoft.com/office/drawing/2014/main" val="4099439972"/>
                    </a:ext>
                  </a:extLst>
                </a:gridCol>
                <a:gridCol w="1505125">
                  <a:extLst>
                    <a:ext uri="{9D8B030D-6E8A-4147-A177-3AD203B41FA5}">
                      <a16:colId xmlns:a16="http://schemas.microsoft.com/office/drawing/2014/main" val="19135947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Man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Days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Plane 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PP Client - Hotel 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Hotel Room</a:t>
                      </a:r>
                      <a:endParaRPr lang="id-ID" sz="1400" b="1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Hotel 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Allowance 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Total 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3459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930.000,00 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600.000,00 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2.000.000,00 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3.000.000,00 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6.530.000,00 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3710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90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127 Studio in Numbers</a:t>
            </a:r>
            <a:endParaRPr lang="en-US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813915"/>
              </p:ext>
            </p:extLst>
          </p:nvPr>
        </p:nvGraphicFramePr>
        <p:xfrm>
          <a:off x="1981200" y="1987550"/>
          <a:ext cx="9372600" cy="4483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Our Specialities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64" y="5319882"/>
            <a:ext cx="3677658" cy="859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084" y="5319882"/>
            <a:ext cx="3722493" cy="8612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728" y="2249236"/>
            <a:ext cx="4718072" cy="26176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693" y="5363616"/>
            <a:ext cx="3738419" cy="8155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49236"/>
            <a:ext cx="3914633" cy="293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Organization Chart</a:t>
            </a:r>
            <a:endParaRPr lang="en-US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466161"/>
              </p:ext>
            </p:extLst>
          </p:nvPr>
        </p:nvGraphicFramePr>
        <p:xfrm>
          <a:off x="518615" y="1987550"/>
          <a:ext cx="10835185" cy="4481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69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Flow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92824"/>
            <a:ext cx="9372600" cy="3460842"/>
          </a:xfrm>
        </p:spPr>
      </p:pic>
    </p:spTree>
    <p:extLst>
      <p:ext uri="{BB962C8B-B14F-4D97-AF65-F5344CB8AC3E}">
        <p14:creationId xmlns:p14="http://schemas.microsoft.com/office/powerpoint/2010/main" val="207315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Project Resources and Timeframe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Timeframe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d-ID" dirty="0">
                <a:ln w="9525">
                  <a:solidFill>
                    <a:schemeClr val="tx1">
                      <a:lumMod val="75000"/>
                    </a:schemeClr>
                  </a:solidFill>
                  <a:prstDash val="solid"/>
                </a:ln>
              </a:rPr>
              <a:t>20 weeks</a:t>
            </a:r>
          </a:p>
          <a:p>
            <a:r>
              <a:rPr lang="id-ID" dirty="0">
                <a:ln w="9525">
                  <a:solidFill>
                    <a:schemeClr val="tx1">
                      <a:lumMod val="75000"/>
                    </a:schemeClr>
                  </a:solidFill>
                  <a:prstDash val="solid"/>
                </a:ln>
              </a:rPr>
              <a:t>Details proposed as seen on Project Timeline</a:t>
            </a:r>
          </a:p>
          <a:p>
            <a:r>
              <a:rPr lang="id-ID" dirty="0">
                <a:ln w="9525">
                  <a:solidFill>
                    <a:schemeClr val="tx1">
                      <a:lumMod val="75000"/>
                    </a:schemeClr>
                  </a:solidFill>
                  <a:prstDash val="solid"/>
                </a:ln>
              </a:rPr>
              <a:t>Team in </a:t>
            </a:r>
            <a:r>
              <a:rPr lang="id-ID" b="1" dirty="0">
                <a:ln w="9525">
                  <a:solidFill>
                    <a:schemeClr val="tx1">
                      <a:lumMod val="75000"/>
                    </a:schemeClr>
                  </a:solidFill>
                  <a:prstDash val="solid"/>
                </a:ln>
              </a:rPr>
              <a:t>Jakarta </a:t>
            </a:r>
            <a:r>
              <a:rPr lang="id-ID" dirty="0">
                <a:ln w="9525">
                  <a:solidFill>
                    <a:schemeClr val="tx1">
                      <a:lumMod val="75000"/>
                    </a:schemeClr>
                  </a:solidFill>
                  <a:prstDash val="solid"/>
                </a:ln>
              </a:rPr>
              <a:t>and </a:t>
            </a:r>
            <a:r>
              <a:rPr lang="id-ID" b="1" dirty="0">
                <a:ln w="9525">
                  <a:solidFill>
                    <a:schemeClr val="tx1">
                      <a:lumMod val="75000"/>
                    </a:schemeClr>
                  </a:solidFill>
                  <a:prstDash val="solid"/>
                </a:ln>
              </a:rPr>
              <a:t>Malang</a:t>
            </a:r>
            <a:r>
              <a:rPr lang="id-ID" dirty="0">
                <a:ln w="9525">
                  <a:solidFill>
                    <a:schemeClr val="tx1">
                      <a:lumMod val="75000"/>
                    </a:schemeClr>
                  </a:solidFill>
                  <a:prstDash val="solid"/>
                </a:ln>
              </a:rPr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d-ID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Project Resources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50792665"/>
              </p:ext>
            </p:extLst>
          </p:nvPr>
        </p:nvGraphicFramePr>
        <p:xfrm>
          <a:off x="6781800" y="2509838"/>
          <a:ext cx="4572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3770">
                  <a:extLst>
                    <a:ext uri="{9D8B030D-6E8A-4147-A177-3AD203B41FA5}">
                      <a16:colId xmlns:a16="http://schemas.microsoft.com/office/drawing/2014/main" val="562407742"/>
                    </a:ext>
                  </a:extLst>
                </a:gridCol>
                <a:gridCol w="1418230">
                  <a:extLst>
                    <a:ext uri="{9D8B030D-6E8A-4147-A177-3AD203B41FA5}">
                      <a16:colId xmlns:a16="http://schemas.microsoft.com/office/drawing/2014/main" val="1780451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cap="none" spc="0" dirty="0">
                          <a:ln w="9525">
                            <a:solidFill>
                              <a:schemeClr val="tx1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Roles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cap="none" spc="0" dirty="0">
                          <a:ln w="9525">
                            <a:solidFill>
                              <a:schemeClr val="tx1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Man Days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77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b="0" cap="none" spc="0" dirty="0">
                          <a:ln w="9525">
                            <a:solidFill>
                              <a:schemeClr val="tx1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Project 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cap="none" spc="0" dirty="0">
                          <a:ln w="9525">
                            <a:solidFill>
                              <a:schemeClr val="tx1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14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b="0" cap="none" spc="0" dirty="0">
                          <a:ln w="9525">
                            <a:solidFill>
                              <a:schemeClr val="tx1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System Analyst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cap="none" spc="0" dirty="0">
                          <a:ln w="9525">
                            <a:solidFill>
                              <a:schemeClr val="tx1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10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b="0" cap="none" spc="0" dirty="0">
                          <a:ln w="9525">
                            <a:solidFill>
                              <a:schemeClr val="tx1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Quality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cap="none" spc="0" dirty="0">
                          <a:ln w="9525">
                            <a:solidFill>
                              <a:schemeClr val="tx1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98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b="0" cap="none" spc="0" dirty="0">
                          <a:ln w="9525">
                            <a:solidFill>
                              <a:schemeClr val="tx1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cap="none" spc="0" dirty="0">
                          <a:ln w="9525">
                            <a:solidFill>
                              <a:schemeClr val="tx1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30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b="0" cap="none" spc="0" dirty="0">
                          <a:ln w="9525">
                            <a:solidFill>
                              <a:schemeClr val="tx1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cap="none" spc="0" dirty="0">
                          <a:ln w="9525">
                            <a:solidFill>
                              <a:schemeClr val="tx1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618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3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Project Timeline</a:t>
            </a:r>
            <a:endParaRPr lang="en-US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17500" y="3340100"/>
            <a:ext cx="11036300" cy="3121660"/>
          </a:xfrm>
        </p:spPr>
        <p:txBody>
          <a:bodyPr/>
          <a:lstStyle/>
          <a:p>
            <a:r>
              <a:rPr lang="id-ID" dirty="0">
                <a:ln w="9525">
                  <a:solidFill>
                    <a:schemeClr val="tx1">
                      <a:lumMod val="75000"/>
                    </a:schemeClr>
                  </a:solidFill>
                  <a:prstDash val="solid"/>
                </a:ln>
              </a:rPr>
              <a:t>18 – 26 April 2018 : Gathering Requirements</a:t>
            </a:r>
          </a:p>
          <a:p>
            <a:r>
              <a:rPr lang="id-ID" dirty="0">
                <a:ln w="9525">
                  <a:solidFill>
                    <a:schemeClr val="tx1">
                      <a:lumMod val="75000"/>
                    </a:schemeClr>
                  </a:solidFill>
                  <a:prstDash val="solid"/>
                </a:ln>
              </a:rPr>
              <a:t>27 April – 11 May 2018 : Design</a:t>
            </a:r>
          </a:p>
          <a:p>
            <a:r>
              <a:rPr lang="id-ID" dirty="0">
                <a:ln w="9525">
                  <a:solidFill>
                    <a:schemeClr val="tx1">
                      <a:lumMod val="75000"/>
                    </a:schemeClr>
                  </a:solidFill>
                  <a:prstDash val="solid"/>
                </a:ln>
              </a:rPr>
              <a:t>14 May – 16 August 2018 : Application Coding</a:t>
            </a:r>
          </a:p>
          <a:p>
            <a:r>
              <a:rPr lang="id-ID" dirty="0">
                <a:ln w="9525">
                  <a:solidFill>
                    <a:schemeClr val="tx1">
                      <a:lumMod val="75000"/>
                    </a:schemeClr>
                  </a:solidFill>
                  <a:prstDash val="solid"/>
                </a:ln>
              </a:rPr>
              <a:t>20 – 28 August 2018 : Application Testing</a:t>
            </a:r>
          </a:p>
          <a:p>
            <a:r>
              <a:rPr lang="id-ID" dirty="0">
                <a:ln w="9525">
                  <a:solidFill>
                    <a:schemeClr val="tx1">
                      <a:lumMod val="75000"/>
                    </a:schemeClr>
                  </a:solidFill>
                  <a:prstDash val="solid"/>
                </a:ln>
              </a:rPr>
              <a:t>29 August – 5 September 2018 : User Training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822395"/>
            <a:ext cx="11036300" cy="1235267"/>
          </a:xfrm>
        </p:spPr>
      </p:pic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cap="none" dirty="0">
                <a:ln w="9525">
                  <a:solidFill>
                    <a:schemeClr val="tx1">
                      <a:lumMod val="7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Project Budget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174211"/>
              </p:ext>
            </p:extLst>
          </p:nvPr>
        </p:nvGraphicFramePr>
        <p:xfrm>
          <a:off x="1981200" y="2047164"/>
          <a:ext cx="9372600" cy="188595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721057">
                  <a:extLst>
                    <a:ext uri="{9D8B030D-6E8A-4147-A177-3AD203B41FA5}">
                      <a16:colId xmlns:a16="http://schemas.microsoft.com/office/drawing/2014/main" val="2762841208"/>
                    </a:ext>
                  </a:extLst>
                </a:gridCol>
                <a:gridCol w="5474952">
                  <a:extLst>
                    <a:ext uri="{9D8B030D-6E8A-4147-A177-3AD203B41FA5}">
                      <a16:colId xmlns:a16="http://schemas.microsoft.com/office/drawing/2014/main" val="1293939537"/>
                    </a:ext>
                  </a:extLst>
                </a:gridCol>
                <a:gridCol w="3176591">
                  <a:extLst>
                    <a:ext uri="{9D8B030D-6E8A-4147-A177-3AD203B41FA5}">
                      <a16:colId xmlns:a16="http://schemas.microsoft.com/office/drawing/2014/main" val="331639089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000" b="1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No.</a:t>
                      </a:r>
                      <a:endParaRPr lang="id-ID" sz="2000" b="1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000" b="1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Cost</a:t>
                      </a:r>
                      <a:endParaRPr lang="id-ID" sz="2000" b="1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0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Total Cost</a:t>
                      </a:r>
                      <a:endParaRPr lang="id-ID" sz="20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3173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0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id-ID" sz="20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Software Implementation Cost</a:t>
                      </a:r>
                      <a:endParaRPr lang="id-ID" sz="20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0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113.784.000,00 </a:t>
                      </a:r>
                      <a:endParaRPr lang="id-ID" sz="20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8989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0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id-ID" sz="20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Overhead Cost</a:t>
                      </a:r>
                      <a:endParaRPr lang="id-ID" sz="20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0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34.980.000,00 </a:t>
                      </a:r>
                      <a:endParaRPr lang="id-ID" sz="20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8951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0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id-ID" sz="20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Post Go Live Support (1 month)</a:t>
                      </a:r>
                      <a:endParaRPr lang="en-US" sz="20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0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  8.580.000,00 </a:t>
                      </a:r>
                      <a:endParaRPr lang="id-ID" sz="20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6369462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d-ID" sz="2000" b="1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id-ID" sz="2000" b="1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0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157.344.000,00 </a:t>
                      </a:r>
                      <a:endParaRPr lang="id-ID" sz="20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82047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d-ID" sz="2000" b="1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GRAND TOTAL</a:t>
                      </a:r>
                      <a:endParaRPr lang="id-ID" sz="2000" b="1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0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173.078.400,00 </a:t>
                      </a:r>
                      <a:endParaRPr lang="id-ID" sz="20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4315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8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Software Implementation Cost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Gathering Requirements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38418166"/>
              </p:ext>
            </p:extLst>
          </p:nvPr>
        </p:nvGraphicFramePr>
        <p:xfrm>
          <a:off x="1981200" y="2509935"/>
          <a:ext cx="9372599" cy="1319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2919">
                  <a:extLst>
                    <a:ext uri="{9D8B030D-6E8A-4147-A177-3AD203B41FA5}">
                      <a16:colId xmlns:a16="http://schemas.microsoft.com/office/drawing/2014/main" val="2692912794"/>
                    </a:ext>
                  </a:extLst>
                </a:gridCol>
                <a:gridCol w="1957114">
                  <a:extLst>
                    <a:ext uri="{9D8B030D-6E8A-4147-A177-3AD203B41FA5}">
                      <a16:colId xmlns:a16="http://schemas.microsoft.com/office/drawing/2014/main" val="3561377294"/>
                    </a:ext>
                  </a:extLst>
                </a:gridCol>
                <a:gridCol w="632919">
                  <a:extLst>
                    <a:ext uri="{9D8B030D-6E8A-4147-A177-3AD203B41FA5}">
                      <a16:colId xmlns:a16="http://schemas.microsoft.com/office/drawing/2014/main" val="3383610973"/>
                    </a:ext>
                  </a:extLst>
                </a:gridCol>
                <a:gridCol w="632919">
                  <a:extLst>
                    <a:ext uri="{9D8B030D-6E8A-4147-A177-3AD203B41FA5}">
                      <a16:colId xmlns:a16="http://schemas.microsoft.com/office/drawing/2014/main" val="2359723725"/>
                    </a:ext>
                  </a:extLst>
                </a:gridCol>
                <a:gridCol w="632919">
                  <a:extLst>
                    <a:ext uri="{9D8B030D-6E8A-4147-A177-3AD203B41FA5}">
                      <a16:colId xmlns:a16="http://schemas.microsoft.com/office/drawing/2014/main" val="2116123633"/>
                    </a:ext>
                  </a:extLst>
                </a:gridCol>
                <a:gridCol w="1580056">
                  <a:extLst>
                    <a:ext uri="{9D8B030D-6E8A-4147-A177-3AD203B41FA5}">
                      <a16:colId xmlns:a16="http://schemas.microsoft.com/office/drawing/2014/main" val="1360010888"/>
                    </a:ext>
                  </a:extLst>
                </a:gridCol>
                <a:gridCol w="1580056">
                  <a:extLst>
                    <a:ext uri="{9D8B030D-6E8A-4147-A177-3AD203B41FA5}">
                      <a16:colId xmlns:a16="http://schemas.microsoft.com/office/drawing/2014/main" val="1897017671"/>
                    </a:ext>
                  </a:extLst>
                </a:gridCol>
                <a:gridCol w="1723697">
                  <a:extLst>
                    <a:ext uri="{9D8B030D-6E8A-4147-A177-3AD203B41FA5}">
                      <a16:colId xmlns:a16="http://schemas.microsoft.com/office/drawing/2014/main" val="4142901463"/>
                    </a:ext>
                  </a:extLst>
                </a:gridCol>
              </a:tblGrid>
              <a:tr h="131632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No.</a:t>
                      </a:r>
                      <a:endParaRPr lang="id-ID" sz="1400" b="1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Resource</a:t>
                      </a:r>
                      <a:endParaRPr lang="id-ID" sz="1400" b="1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Man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Effort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Man Day 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Fixed Man Day 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Fixed MD * Days </a:t>
                      </a:r>
                      <a:endParaRPr lang="id-ID" sz="1400" b="1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extLst>
                  <a:ext uri="{0D108BD9-81ED-4DB2-BD59-A6C34878D82A}">
                    <a16:rowId xmlns:a16="http://schemas.microsoft.com/office/drawing/2014/main" val="1032150833"/>
                  </a:ext>
                </a:extLst>
              </a:tr>
              <a:tr h="131632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Project Manager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  420.000,00 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  462.000,00 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  4.620.000,00 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extLst>
                  <a:ext uri="{0D108BD9-81ED-4DB2-BD59-A6C34878D82A}">
                    <a16:rowId xmlns:a16="http://schemas.microsoft.com/office/drawing/2014/main" val="2861721024"/>
                  </a:ext>
                </a:extLst>
              </a:tr>
              <a:tr h="131632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System Analyst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  400.000,00 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  440.000,00 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  4.400.000,00 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extLst>
                  <a:ext uri="{0D108BD9-81ED-4DB2-BD59-A6C34878D82A}">
                    <a16:rowId xmlns:a16="http://schemas.microsoft.com/office/drawing/2014/main" val="1976827506"/>
                  </a:ext>
                </a:extLst>
              </a:tr>
              <a:tr h="131632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  320.000,00 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  352.000,00 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  3.520.000,00 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extLst>
                  <a:ext uri="{0D108BD9-81ED-4DB2-BD59-A6C34878D82A}">
                    <a16:rowId xmlns:a16="http://schemas.microsoft.com/office/drawing/2014/main" val="4115704538"/>
                  </a:ext>
                </a:extLst>
              </a:tr>
              <a:tr h="131632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  300.000,00 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  330.000,00 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  3.300.000,00 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extLst>
                  <a:ext uri="{0D108BD9-81ED-4DB2-BD59-A6C34878D82A}">
                    <a16:rowId xmlns:a16="http://schemas.microsoft.com/office/drawing/2014/main" val="4097446333"/>
                  </a:ext>
                </a:extLst>
              </a:tr>
              <a:tr h="131632"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15.840.000,00 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extLst>
                  <a:ext uri="{0D108BD9-81ED-4DB2-BD59-A6C34878D82A}">
                    <a16:rowId xmlns:a16="http://schemas.microsoft.com/office/drawing/2014/main" val="1853839984"/>
                  </a:ext>
                </a:extLst>
              </a:tr>
            </a:tbl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1981200" y="3662932"/>
            <a:ext cx="4572000" cy="830487"/>
          </a:xfrm>
        </p:spPr>
        <p:txBody>
          <a:bodyPr/>
          <a:lstStyle/>
          <a:p>
            <a:r>
              <a:rPr lang="id-ID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Development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56192292"/>
              </p:ext>
            </p:extLst>
          </p:nvPr>
        </p:nvGraphicFramePr>
        <p:xfrm>
          <a:off x="1981199" y="4493419"/>
          <a:ext cx="9372599" cy="15395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2919">
                  <a:extLst>
                    <a:ext uri="{9D8B030D-6E8A-4147-A177-3AD203B41FA5}">
                      <a16:colId xmlns:a16="http://schemas.microsoft.com/office/drawing/2014/main" val="985964909"/>
                    </a:ext>
                  </a:extLst>
                </a:gridCol>
                <a:gridCol w="1957114">
                  <a:extLst>
                    <a:ext uri="{9D8B030D-6E8A-4147-A177-3AD203B41FA5}">
                      <a16:colId xmlns:a16="http://schemas.microsoft.com/office/drawing/2014/main" val="2159762288"/>
                    </a:ext>
                  </a:extLst>
                </a:gridCol>
                <a:gridCol w="632919">
                  <a:extLst>
                    <a:ext uri="{9D8B030D-6E8A-4147-A177-3AD203B41FA5}">
                      <a16:colId xmlns:a16="http://schemas.microsoft.com/office/drawing/2014/main" val="2962981895"/>
                    </a:ext>
                  </a:extLst>
                </a:gridCol>
                <a:gridCol w="632919">
                  <a:extLst>
                    <a:ext uri="{9D8B030D-6E8A-4147-A177-3AD203B41FA5}">
                      <a16:colId xmlns:a16="http://schemas.microsoft.com/office/drawing/2014/main" val="379902789"/>
                    </a:ext>
                  </a:extLst>
                </a:gridCol>
                <a:gridCol w="632919">
                  <a:extLst>
                    <a:ext uri="{9D8B030D-6E8A-4147-A177-3AD203B41FA5}">
                      <a16:colId xmlns:a16="http://schemas.microsoft.com/office/drawing/2014/main" val="3697566963"/>
                    </a:ext>
                  </a:extLst>
                </a:gridCol>
                <a:gridCol w="1580056">
                  <a:extLst>
                    <a:ext uri="{9D8B030D-6E8A-4147-A177-3AD203B41FA5}">
                      <a16:colId xmlns:a16="http://schemas.microsoft.com/office/drawing/2014/main" val="1334732073"/>
                    </a:ext>
                  </a:extLst>
                </a:gridCol>
                <a:gridCol w="1580056">
                  <a:extLst>
                    <a:ext uri="{9D8B030D-6E8A-4147-A177-3AD203B41FA5}">
                      <a16:colId xmlns:a16="http://schemas.microsoft.com/office/drawing/2014/main" val="44936606"/>
                    </a:ext>
                  </a:extLst>
                </a:gridCol>
                <a:gridCol w="1723697">
                  <a:extLst>
                    <a:ext uri="{9D8B030D-6E8A-4147-A177-3AD203B41FA5}">
                      <a16:colId xmlns:a16="http://schemas.microsoft.com/office/drawing/2014/main" val="1849045822"/>
                    </a:ext>
                  </a:extLst>
                </a:gridCol>
              </a:tblGrid>
              <a:tr h="131632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No.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Resource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Man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Effort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Man Day 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Fixed Man Day 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Fixed MD * Days </a:t>
                      </a:r>
                      <a:endParaRPr lang="id-ID" sz="1400" b="1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extLst>
                  <a:ext uri="{0D108BD9-81ED-4DB2-BD59-A6C34878D82A}">
                    <a16:rowId xmlns:a16="http://schemas.microsoft.com/office/drawing/2014/main" val="4109874616"/>
                  </a:ext>
                </a:extLst>
              </a:tr>
              <a:tr h="131632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Project Manager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66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  420.000,00 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  462.000,00 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30.492.000,00 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extLst>
                  <a:ext uri="{0D108BD9-81ED-4DB2-BD59-A6C34878D82A}">
                    <a16:rowId xmlns:a16="http://schemas.microsoft.com/office/drawing/2014/main" val="3371722287"/>
                  </a:ext>
                </a:extLst>
              </a:tr>
              <a:tr h="131632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System Analyst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  400.000,00 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  440.000,00 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  8.800.000,00 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extLst>
                  <a:ext uri="{0D108BD9-81ED-4DB2-BD59-A6C34878D82A}">
                    <a16:rowId xmlns:a16="http://schemas.microsoft.com/office/drawing/2014/main" val="686233216"/>
                  </a:ext>
                </a:extLst>
              </a:tr>
              <a:tr h="131632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  320.000,00 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  352.000,00 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  4.928.000,00 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extLst>
                  <a:ext uri="{0D108BD9-81ED-4DB2-BD59-A6C34878D82A}">
                    <a16:rowId xmlns:a16="http://schemas.microsoft.com/office/drawing/2014/main" val="3136260646"/>
                  </a:ext>
                </a:extLst>
              </a:tr>
              <a:tr h="131632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  300.000,00 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  330.000,00 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18.150.000,00 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extLst>
                  <a:ext uri="{0D108BD9-81ED-4DB2-BD59-A6C34878D82A}">
                    <a16:rowId xmlns:a16="http://schemas.microsoft.com/office/drawing/2014/main" val="2694796038"/>
                  </a:ext>
                </a:extLst>
              </a:tr>
              <a:tr h="131632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Quality Control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66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  370.000,00 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  407.000,00 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26.862.000,00 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extLst>
                  <a:ext uri="{0D108BD9-81ED-4DB2-BD59-A6C34878D82A}">
                    <a16:rowId xmlns:a16="http://schemas.microsoft.com/office/drawing/2014/main" val="2293626516"/>
                  </a:ext>
                </a:extLst>
              </a:tr>
              <a:tr h="131632"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 cap="none" spc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id-ID" sz="1400" b="0" i="0" u="none" strike="noStrike" cap="none" spc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 cap="none" spc="0" dirty="0">
                          <a:ln w="9525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Rp      89.232.000,00 </a:t>
                      </a:r>
                      <a:endParaRPr lang="id-ID" sz="1400" b="0" i="0" u="none" strike="noStrike" cap="none" spc="0" dirty="0">
                        <a:ln w="9525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2" marR="6582" marT="6582" marB="0" anchor="ctr"/>
                </a:tc>
                <a:extLst>
                  <a:ext uri="{0D108BD9-81ED-4DB2-BD59-A6C34878D82A}">
                    <a16:rowId xmlns:a16="http://schemas.microsoft.com/office/drawing/2014/main" val="1353286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61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996</TotalTime>
  <Words>650</Words>
  <Application>Microsoft Office PowerPoint</Application>
  <PresentationFormat>Widescreen</PresentationFormat>
  <Paragraphs>308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Wireframe Building 16x9</vt:lpstr>
      <vt:lpstr>127 Studio</vt:lpstr>
      <vt:lpstr>127 Studio in Numbers</vt:lpstr>
      <vt:lpstr>Our Specialities</vt:lpstr>
      <vt:lpstr>Organization Chart</vt:lpstr>
      <vt:lpstr>Flow</vt:lpstr>
      <vt:lpstr>Project Resources and Timeframe</vt:lpstr>
      <vt:lpstr>Project Timeline</vt:lpstr>
      <vt:lpstr>Project Budget</vt:lpstr>
      <vt:lpstr>Software Implementation Cost</vt:lpstr>
      <vt:lpstr>PowerPoint Presentation</vt:lpstr>
      <vt:lpstr>Overhead Cost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127 Studio</dc:title>
  <dc:creator>Yohanes Dwi Listio</dc:creator>
  <cp:lastModifiedBy>Windows User</cp:lastModifiedBy>
  <cp:revision>38</cp:revision>
  <dcterms:created xsi:type="dcterms:W3CDTF">2018-06-08T13:40:37Z</dcterms:created>
  <dcterms:modified xsi:type="dcterms:W3CDTF">2018-07-17T14:20:09Z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