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F75B91-70E3-41E5-BC10-84C6CDA8F655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rtl="1"/>
          <a:endParaRPr lang="ar-SA"/>
        </a:p>
      </dgm:t>
    </dgm:pt>
    <dgm:pt modelId="{38AEE7DA-798D-4D2D-A762-A3BE5FF6DB85}">
      <dgm:prSet phldrT="[نص]"/>
      <dgm:spPr/>
      <dgm:t>
        <a:bodyPr/>
        <a:lstStyle/>
        <a:p>
          <a:pPr rtl="1"/>
          <a:r>
            <a:rPr lang="ar-SA" dirty="0"/>
            <a:t>المتر</a:t>
          </a:r>
        </a:p>
      </dgm:t>
    </dgm:pt>
    <dgm:pt modelId="{DD325AAE-F21A-48F1-8BDB-C34B107C114E}" type="parTrans" cxnId="{3EB7FCA5-1DE2-49A4-AF20-22565AB45672}">
      <dgm:prSet/>
      <dgm:spPr/>
      <dgm:t>
        <a:bodyPr/>
        <a:lstStyle/>
        <a:p>
          <a:pPr rtl="1"/>
          <a:endParaRPr lang="ar-SA"/>
        </a:p>
      </dgm:t>
    </dgm:pt>
    <dgm:pt modelId="{979666ED-457D-47F8-8CEB-BADB15FC5D2B}" type="sibTrans" cxnId="{3EB7FCA5-1DE2-49A4-AF20-22565AB45672}">
      <dgm:prSet/>
      <dgm:spPr/>
      <dgm:t>
        <a:bodyPr/>
        <a:lstStyle/>
        <a:p>
          <a:pPr rtl="1"/>
          <a:endParaRPr lang="ar-SA"/>
        </a:p>
      </dgm:t>
    </dgm:pt>
    <dgm:pt modelId="{D0AFF6FA-7FB0-44DD-A113-E828A1212B0E}">
      <dgm:prSet phldrT="[نص]"/>
      <dgm:spPr/>
      <dgm:t>
        <a:bodyPr/>
        <a:lstStyle/>
        <a:p>
          <a:pPr rtl="1"/>
          <a:r>
            <a:rPr lang="ar-SA" dirty="0"/>
            <a:t>الكيلو متر</a:t>
          </a:r>
        </a:p>
      </dgm:t>
    </dgm:pt>
    <dgm:pt modelId="{F6444F95-E565-4F74-8958-C310704069B3}" type="parTrans" cxnId="{19531789-9644-4CBF-80D2-84D6D84AD1C7}">
      <dgm:prSet/>
      <dgm:spPr/>
      <dgm:t>
        <a:bodyPr/>
        <a:lstStyle/>
        <a:p>
          <a:pPr rtl="1"/>
          <a:endParaRPr lang="ar-SA"/>
        </a:p>
      </dgm:t>
    </dgm:pt>
    <dgm:pt modelId="{91C2846F-28D6-4849-9AFB-D763C277FCE3}" type="sibTrans" cxnId="{19531789-9644-4CBF-80D2-84D6D84AD1C7}">
      <dgm:prSet/>
      <dgm:spPr/>
      <dgm:t>
        <a:bodyPr/>
        <a:lstStyle/>
        <a:p>
          <a:pPr rtl="1"/>
          <a:endParaRPr lang="ar-SA"/>
        </a:p>
      </dgm:t>
    </dgm:pt>
    <dgm:pt modelId="{EB4D471A-18E1-4DB4-A0BF-3F2971F6DF5F}" type="pres">
      <dgm:prSet presAssocID="{80F75B91-70E3-41E5-BC10-84C6CDA8F655}" presName="diagram" presStyleCnt="0">
        <dgm:presLayoutVars>
          <dgm:dir/>
          <dgm:resizeHandles val="exact"/>
        </dgm:presLayoutVars>
      </dgm:prSet>
      <dgm:spPr/>
    </dgm:pt>
    <dgm:pt modelId="{C925BEA5-7272-4DF1-A6F3-40EBEF60F86A}" type="pres">
      <dgm:prSet presAssocID="{38AEE7DA-798D-4D2D-A762-A3BE5FF6DB85}" presName="node" presStyleLbl="node1" presStyleIdx="0" presStyleCnt="2">
        <dgm:presLayoutVars>
          <dgm:bulletEnabled val="1"/>
        </dgm:presLayoutVars>
      </dgm:prSet>
      <dgm:spPr/>
    </dgm:pt>
    <dgm:pt modelId="{FA72B64D-8EF4-4899-8B78-41FEAE3BDD8B}" type="pres">
      <dgm:prSet presAssocID="{979666ED-457D-47F8-8CEB-BADB15FC5D2B}" presName="sibTrans" presStyleCnt="0"/>
      <dgm:spPr/>
    </dgm:pt>
    <dgm:pt modelId="{1F8A61F0-BFAD-4E9A-ACFA-7E72998F82AC}" type="pres">
      <dgm:prSet presAssocID="{D0AFF6FA-7FB0-44DD-A113-E828A1212B0E}" presName="node" presStyleLbl="node1" presStyleIdx="1" presStyleCnt="2">
        <dgm:presLayoutVars>
          <dgm:bulletEnabled val="1"/>
        </dgm:presLayoutVars>
      </dgm:prSet>
      <dgm:spPr/>
    </dgm:pt>
  </dgm:ptLst>
  <dgm:cxnLst>
    <dgm:cxn modelId="{19531789-9644-4CBF-80D2-84D6D84AD1C7}" srcId="{80F75B91-70E3-41E5-BC10-84C6CDA8F655}" destId="{D0AFF6FA-7FB0-44DD-A113-E828A1212B0E}" srcOrd="1" destOrd="0" parTransId="{F6444F95-E565-4F74-8958-C310704069B3}" sibTransId="{91C2846F-28D6-4849-9AFB-D763C277FCE3}"/>
    <dgm:cxn modelId="{F3DBC27F-0D50-4FB9-AB38-ECD4B1518E8F}" type="presOf" srcId="{D0AFF6FA-7FB0-44DD-A113-E828A1212B0E}" destId="{1F8A61F0-BFAD-4E9A-ACFA-7E72998F82AC}" srcOrd="0" destOrd="0" presId="urn:microsoft.com/office/officeart/2005/8/layout/default"/>
    <dgm:cxn modelId="{26E99B84-A0CC-41CC-8BCF-B6404550BF39}" type="presOf" srcId="{38AEE7DA-798D-4D2D-A762-A3BE5FF6DB85}" destId="{C925BEA5-7272-4DF1-A6F3-40EBEF60F86A}" srcOrd="0" destOrd="0" presId="urn:microsoft.com/office/officeart/2005/8/layout/default"/>
    <dgm:cxn modelId="{3EB7FCA5-1DE2-49A4-AF20-22565AB45672}" srcId="{80F75B91-70E3-41E5-BC10-84C6CDA8F655}" destId="{38AEE7DA-798D-4D2D-A762-A3BE5FF6DB85}" srcOrd="0" destOrd="0" parTransId="{DD325AAE-F21A-48F1-8BDB-C34B107C114E}" sibTransId="{979666ED-457D-47F8-8CEB-BADB15FC5D2B}"/>
    <dgm:cxn modelId="{3BCCB528-0481-46B6-B2AE-745219142FF4}" type="presOf" srcId="{80F75B91-70E3-41E5-BC10-84C6CDA8F655}" destId="{EB4D471A-18E1-4DB4-A0BF-3F2971F6DF5F}" srcOrd="0" destOrd="0" presId="urn:microsoft.com/office/officeart/2005/8/layout/default"/>
    <dgm:cxn modelId="{0E3A2A6F-E491-4C91-A421-DB6BBEE6006A}" type="presParOf" srcId="{EB4D471A-18E1-4DB4-A0BF-3F2971F6DF5F}" destId="{C925BEA5-7272-4DF1-A6F3-40EBEF60F86A}" srcOrd="0" destOrd="0" presId="urn:microsoft.com/office/officeart/2005/8/layout/default"/>
    <dgm:cxn modelId="{BFB4A564-A643-428D-AFDA-B90C90227DAE}" type="presParOf" srcId="{EB4D471A-18E1-4DB4-A0BF-3F2971F6DF5F}" destId="{FA72B64D-8EF4-4899-8B78-41FEAE3BDD8B}" srcOrd="1" destOrd="0" presId="urn:microsoft.com/office/officeart/2005/8/layout/default"/>
    <dgm:cxn modelId="{A0278FD7-F342-4D96-B774-13B0FF35FC0B}" type="presParOf" srcId="{EB4D471A-18E1-4DB4-A0BF-3F2971F6DF5F}" destId="{1F8A61F0-BFAD-4E9A-ACFA-7E72998F82AC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5BEA5-7272-4DF1-A6F3-40EBEF60F86A}">
      <dsp:nvSpPr>
        <dsp:cNvPr id="0" name=""/>
        <dsp:cNvSpPr/>
      </dsp:nvSpPr>
      <dsp:spPr>
        <a:xfrm>
          <a:off x="1184067" y="182"/>
          <a:ext cx="2368134" cy="1420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5000" kern="1200" dirty="0"/>
            <a:t>المتر</a:t>
          </a:r>
        </a:p>
      </dsp:txBody>
      <dsp:txXfrm>
        <a:off x="1184067" y="182"/>
        <a:ext cx="2368134" cy="1420880"/>
      </dsp:txXfrm>
    </dsp:sp>
    <dsp:sp modelId="{1F8A61F0-BFAD-4E9A-ACFA-7E72998F82AC}">
      <dsp:nvSpPr>
        <dsp:cNvPr id="0" name=""/>
        <dsp:cNvSpPr/>
      </dsp:nvSpPr>
      <dsp:spPr>
        <a:xfrm>
          <a:off x="1184067" y="1657876"/>
          <a:ext cx="2368134" cy="1420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5000" kern="1200" dirty="0"/>
            <a:t>الكيلو متر</a:t>
          </a:r>
        </a:p>
      </dsp:txBody>
      <dsp:txXfrm>
        <a:off x="1184067" y="1657876"/>
        <a:ext cx="2368134" cy="142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/>
              <a:t>وحدات قياس البيانات</a:t>
            </a:r>
          </a:p>
        </p:txBody>
      </p:sp>
    </p:spTree>
    <p:extLst>
      <p:ext uri="{BB962C8B-B14F-4D97-AF65-F5344CB8AC3E}">
        <p14:creationId xmlns:p14="http://schemas.microsoft.com/office/powerpoint/2010/main" val="2990435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تختلف وحدات القياس باختلاف الشيء الذي نريد قياسه</a:t>
            </a:r>
          </a:p>
        </p:txBody>
      </p:sp>
      <p:sp>
        <p:nvSpPr>
          <p:cNvPr id="6" name="عنصر نائب للنص 5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ar-SA" dirty="0"/>
              <a:t>فعندما نريد شراء كمية من الخضار أو الفواكه فحتماً نحتاج الى قياسات الوزن </a:t>
            </a:r>
            <a:r>
              <a:rPr lang="ar-SA" dirty="0" err="1"/>
              <a:t>كا</a:t>
            </a:r>
            <a:r>
              <a:rPr lang="ar-SA" dirty="0"/>
              <a:t>:</a:t>
            </a:r>
          </a:p>
        </p:txBody>
      </p:sp>
      <p:grpSp>
        <p:nvGrpSpPr>
          <p:cNvPr id="10" name="مجموعة 9"/>
          <p:cNvGrpSpPr/>
          <p:nvPr/>
        </p:nvGrpSpPr>
        <p:grpSpPr>
          <a:xfrm>
            <a:off x="391208" y="3494380"/>
            <a:ext cx="2368134" cy="1420880"/>
            <a:chOff x="1184067" y="182"/>
            <a:chExt cx="2368134" cy="1420880"/>
          </a:xfrm>
        </p:grpSpPr>
        <p:sp>
          <p:nvSpPr>
            <p:cNvPr id="14" name="مستطيل 13"/>
            <p:cNvSpPr/>
            <p:nvPr/>
          </p:nvSpPr>
          <p:spPr>
            <a:xfrm>
              <a:off x="1184067" y="182"/>
              <a:ext cx="2368134" cy="1420880"/>
            </a:xfrm>
            <a:prstGeom prst="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مربع نص 14"/>
            <p:cNvSpPr txBox="1"/>
            <p:nvPr/>
          </p:nvSpPr>
          <p:spPr>
            <a:xfrm>
              <a:off x="1184067" y="182"/>
              <a:ext cx="2368134" cy="1420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ctr" anchorCtr="0">
              <a:noAutofit/>
            </a:bodyPr>
            <a:lstStyle/>
            <a:p>
              <a:pPr marL="0" lvl="0" indent="0" algn="ctr" defTabSz="2222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5000" kern="1200" dirty="0"/>
                <a:t>الجرام</a:t>
              </a:r>
            </a:p>
          </p:txBody>
        </p:sp>
      </p:grpSp>
      <p:grpSp>
        <p:nvGrpSpPr>
          <p:cNvPr id="11" name="مجموعة 10"/>
          <p:cNvGrpSpPr/>
          <p:nvPr/>
        </p:nvGrpSpPr>
        <p:grpSpPr>
          <a:xfrm>
            <a:off x="391208" y="5152074"/>
            <a:ext cx="2368134" cy="1420880"/>
            <a:chOff x="1184067" y="1657876"/>
            <a:chExt cx="2368134" cy="1420880"/>
          </a:xfrm>
        </p:grpSpPr>
        <p:sp>
          <p:nvSpPr>
            <p:cNvPr id="12" name="مستطيل 11"/>
            <p:cNvSpPr/>
            <p:nvPr/>
          </p:nvSpPr>
          <p:spPr>
            <a:xfrm>
              <a:off x="1184067" y="1657876"/>
              <a:ext cx="2368134" cy="1420880"/>
            </a:xfrm>
            <a:prstGeom prst="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مربع نص 12"/>
            <p:cNvSpPr txBox="1"/>
            <p:nvPr/>
          </p:nvSpPr>
          <p:spPr>
            <a:xfrm>
              <a:off x="1184067" y="1657876"/>
              <a:ext cx="2368134" cy="1420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ctr" anchorCtr="0">
              <a:noAutofit/>
            </a:bodyPr>
            <a:lstStyle/>
            <a:p>
              <a:pPr marL="0" lvl="0" indent="0" algn="ctr" defTabSz="2222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4400" kern="1200" dirty="0"/>
                <a:t>الكيلو جرام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8963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واذا اردنا تحديد المسافة بين مدينة وأخرى </a:t>
            </a:r>
          </a:p>
        </p:txBody>
      </p:sp>
      <p:sp>
        <p:nvSpPr>
          <p:cNvPr id="6" name="عنصر نائب للنص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ar-SA" dirty="0"/>
              <a:t>فأننا سنحتاج الى قياسات الطول </a:t>
            </a:r>
            <a:r>
              <a:rPr lang="ar-SA" dirty="0" err="1"/>
              <a:t>كا</a:t>
            </a:r>
            <a:r>
              <a:rPr lang="ar-SA" dirty="0"/>
              <a:t> :</a:t>
            </a:r>
          </a:p>
        </p:txBody>
      </p:sp>
      <p:graphicFrame>
        <p:nvGraphicFramePr>
          <p:cNvPr id="7" name="رسم تخطيطي 6"/>
          <p:cNvGraphicFramePr/>
          <p:nvPr>
            <p:extLst>
              <p:ext uri="{D42A27DB-BD31-4B8C-83A1-F6EECF244321}">
                <p14:modId xmlns:p14="http://schemas.microsoft.com/office/powerpoint/2010/main" val="2703461455"/>
              </p:ext>
            </p:extLst>
          </p:nvPr>
        </p:nvGraphicFramePr>
        <p:xfrm>
          <a:off x="698856" y="3458541"/>
          <a:ext cx="4736269" cy="3078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8401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وعندما نريد شراء هاتف نقال فأننا سنحتاج معرفة سعته التخزينية لكمية البيانات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ar-SA" dirty="0"/>
              <a:t>باستخدام وحدات قياس خاصة تعتمد على :</a:t>
            </a:r>
          </a:p>
        </p:txBody>
      </p:sp>
      <p:grpSp>
        <p:nvGrpSpPr>
          <p:cNvPr id="4" name="مجموعة 3"/>
          <p:cNvGrpSpPr/>
          <p:nvPr/>
        </p:nvGrpSpPr>
        <p:grpSpPr>
          <a:xfrm>
            <a:off x="1587619" y="3326404"/>
            <a:ext cx="2368134" cy="1420880"/>
            <a:chOff x="1184067" y="182"/>
            <a:chExt cx="2368134" cy="1420880"/>
          </a:xfrm>
        </p:grpSpPr>
        <p:sp>
          <p:nvSpPr>
            <p:cNvPr id="8" name="مستطيل 7"/>
            <p:cNvSpPr/>
            <p:nvPr/>
          </p:nvSpPr>
          <p:spPr>
            <a:xfrm>
              <a:off x="1184067" y="182"/>
              <a:ext cx="2368134" cy="1420880"/>
            </a:xfrm>
            <a:prstGeom prst="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مربع نص 8"/>
            <p:cNvSpPr txBox="1"/>
            <p:nvPr/>
          </p:nvSpPr>
          <p:spPr>
            <a:xfrm>
              <a:off x="1184067" y="182"/>
              <a:ext cx="2368134" cy="1420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ctr" anchorCtr="0">
              <a:noAutofit/>
            </a:bodyPr>
            <a:lstStyle/>
            <a:p>
              <a:pPr marL="0" lvl="0" indent="0" algn="ctr" defTabSz="2222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5000" kern="1200" dirty="0"/>
                <a:t>البت</a:t>
              </a:r>
            </a:p>
          </p:txBody>
        </p:sp>
      </p:grpSp>
      <p:grpSp>
        <p:nvGrpSpPr>
          <p:cNvPr id="5" name="مجموعة 4"/>
          <p:cNvGrpSpPr/>
          <p:nvPr/>
        </p:nvGrpSpPr>
        <p:grpSpPr>
          <a:xfrm>
            <a:off x="1587619" y="4984098"/>
            <a:ext cx="2368134" cy="1420880"/>
            <a:chOff x="1184067" y="1657876"/>
            <a:chExt cx="2368134" cy="1420880"/>
          </a:xfrm>
        </p:grpSpPr>
        <p:sp>
          <p:nvSpPr>
            <p:cNvPr id="6" name="مستطيل 5"/>
            <p:cNvSpPr/>
            <p:nvPr/>
          </p:nvSpPr>
          <p:spPr>
            <a:xfrm>
              <a:off x="1184067" y="1657876"/>
              <a:ext cx="2368134" cy="1420880"/>
            </a:xfrm>
            <a:prstGeom prst="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مربع نص 6"/>
            <p:cNvSpPr txBox="1"/>
            <p:nvPr/>
          </p:nvSpPr>
          <p:spPr>
            <a:xfrm>
              <a:off x="1184067" y="1657876"/>
              <a:ext cx="2368134" cy="1420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ctr" anchorCtr="0">
              <a:noAutofit/>
            </a:bodyPr>
            <a:lstStyle/>
            <a:p>
              <a:pPr marL="0" lvl="0" indent="0" algn="ctr" defTabSz="2222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5000" kern="1200" dirty="0"/>
                <a:t>البايت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2294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2" cy="1902865"/>
          </a:xfrm>
        </p:spPr>
        <p:txBody>
          <a:bodyPr/>
          <a:lstStyle/>
          <a:p>
            <a:r>
              <a:rPr lang="ar-SA" dirty="0"/>
              <a:t>مع الحاجة لوجود سعات تخزينية أكبر ظهرت وحدات أخرى لقياس كمية البيانات في الأجهزة الرقمية :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134" y="1564170"/>
            <a:ext cx="7041734" cy="52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66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383" y="2343229"/>
            <a:ext cx="6955716" cy="3895201"/>
          </a:xfrm>
          <a:prstGeom prst="rect">
            <a:avLst/>
          </a:prstGeom>
        </p:spPr>
      </p:pic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مثال</a:t>
            </a:r>
          </a:p>
        </p:txBody>
      </p:sp>
    </p:spTree>
    <p:extLst>
      <p:ext uri="{BB962C8B-B14F-4D97-AF65-F5344CB8AC3E}">
        <p14:creationId xmlns:p14="http://schemas.microsoft.com/office/powerpoint/2010/main" val="10812747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/>
              <a:t>شكراً لحسن انتباهكم</a:t>
            </a:r>
          </a:p>
        </p:txBody>
      </p:sp>
    </p:spTree>
    <p:extLst>
      <p:ext uri="{BB962C8B-B14F-4D97-AF65-F5344CB8AC3E}">
        <p14:creationId xmlns:p14="http://schemas.microsoft.com/office/powerpoint/2010/main" val="8713315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قطرة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قطرة</Template>
  <TotalTime>63</TotalTime>
  <Words>87</Words>
  <Application>Microsoft Office PowerPoint</Application>
  <PresentationFormat>شاشة عريضة</PresentationFormat>
  <Paragraphs>16</Paragraphs>
  <Slides>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Tw Cen MT</vt:lpstr>
      <vt:lpstr>قطرة</vt:lpstr>
      <vt:lpstr>وحدات قياس البيانات</vt:lpstr>
      <vt:lpstr>تختلف وحدات القياس باختلاف الشيء الذي نريد قياسه</vt:lpstr>
      <vt:lpstr>واذا اردنا تحديد المسافة بين مدينة وأخرى </vt:lpstr>
      <vt:lpstr>وعندما نريد شراء هاتف نقال فأننا سنحتاج معرفة سعته التخزينية لكمية البيانات</vt:lpstr>
      <vt:lpstr>مع الحاجة لوجود سعات تخزينية أكبر ظهرت وحدات أخرى لقياس كمية البيانات في الأجهزة الرقمية :</vt:lpstr>
      <vt:lpstr>مثال</vt:lpstr>
      <vt:lpstr>شكراً لحسن انتباهكم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وحدات قياس البيانات</dc:title>
  <dc:creator>laptop</dc:creator>
  <cp:lastModifiedBy>laptop</cp:lastModifiedBy>
  <cp:revision>7</cp:revision>
  <dcterms:created xsi:type="dcterms:W3CDTF">2021-03-16T15:35:39Z</dcterms:created>
  <dcterms:modified xsi:type="dcterms:W3CDTF">2021-03-17T20:02:46Z</dcterms:modified>
</cp:coreProperties>
</file>